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2" r:id="rId1"/>
  </p:sldMasterIdLst>
  <p:notesMasterIdLst>
    <p:notesMasterId r:id="rId39"/>
  </p:notesMasterIdLst>
  <p:handoutMasterIdLst>
    <p:handoutMasterId r:id="rId40"/>
  </p:handoutMasterIdLst>
  <p:sldIdLst>
    <p:sldId id="256" r:id="rId2"/>
    <p:sldId id="469" r:id="rId3"/>
    <p:sldId id="470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505" r:id="rId17"/>
    <p:sldId id="506" r:id="rId18"/>
    <p:sldId id="484" r:id="rId19"/>
    <p:sldId id="485" r:id="rId20"/>
    <p:sldId id="486" r:id="rId21"/>
    <p:sldId id="509" r:id="rId22"/>
    <p:sldId id="508" r:id="rId23"/>
    <p:sldId id="487" r:id="rId24"/>
    <p:sldId id="489" r:id="rId25"/>
    <p:sldId id="490" r:id="rId26"/>
    <p:sldId id="510" r:id="rId27"/>
    <p:sldId id="491" r:id="rId28"/>
    <p:sldId id="492" r:id="rId29"/>
    <p:sldId id="493" r:id="rId30"/>
    <p:sldId id="494" r:id="rId31"/>
    <p:sldId id="495" r:id="rId32"/>
    <p:sldId id="496" r:id="rId33"/>
    <p:sldId id="498" r:id="rId34"/>
    <p:sldId id="499" r:id="rId35"/>
    <p:sldId id="500" r:id="rId36"/>
    <p:sldId id="511" r:id="rId37"/>
    <p:sldId id="512" r:id="rId3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2" autoAdjust="0"/>
    <p:restoredTop sz="94414" autoAdjust="0"/>
  </p:normalViewPr>
  <p:slideViewPr>
    <p:cSldViewPr>
      <p:cViewPr varScale="1">
        <p:scale>
          <a:sx n="74" d="100"/>
          <a:sy n="74" d="100"/>
        </p:scale>
        <p:origin x="1302" y="54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14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8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097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557A6-5859-4A8D-B7E6-632BED19BAA3}" type="slidenum">
              <a:rPr lang="zh-CN" altLang="en-US" smtClean="0"/>
              <a:pPr>
                <a:defRPr/>
              </a:pPr>
              <a:t>6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50181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95282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4379B-9EC3-478A-A1C8-BD42AEB2E7E4}" type="slidenum">
              <a:rPr lang="zh-CN" altLang="en-US" smtClean="0"/>
              <a:pPr>
                <a:defRPr/>
              </a:pPr>
              <a:t>31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51205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8144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2B204-8852-445D-B0EB-571B776FD2AD}" type="slidenum">
              <a:rPr lang="zh-CN" altLang="en-US" smtClean="0"/>
              <a:pPr>
                <a:defRPr/>
              </a:pPr>
              <a:t>32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52229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19111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051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864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说明使用类图的好处，如何用类图表示，可与</a:t>
            </a:r>
            <a:r>
              <a:rPr lang="en-US" altLang="zh-CN" dirty="0" smtClean="0"/>
              <a:t>c#</a:t>
            </a:r>
            <a:r>
              <a:rPr lang="zh-CN" altLang="en-US" dirty="0" smtClean="0"/>
              <a:t>对比讲解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9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说明如果不显示提供构造方法，系统提供默认无参构造方法，即示例代码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56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、只说明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的含义及在此的作用即可，并告之后面进行详细讲解。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、对比无参和有参构造，引出方法重载条件，并说明构造方法重载是特殊的方法重载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、说明之前用过的方法重载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69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、讲解定义语法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、讲解调用方式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、在此只讲解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修饰变量即可，具体其他用法后面章节讲解，并说明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修饰的变量称为静态常量以及命名规则 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、演示示例：先演示将企鹅性别定义为静态常量“</a:t>
            </a:r>
            <a:r>
              <a:rPr lang="en-US" altLang="zh-CN" dirty="0" smtClean="0"/>
              <a:t>Q</a:t>
            </a:r>
            <a:r>
              <a:rPr lang="zh-CN" altLang="en-US" dirty="0" smtClean="0"/>
              <a:t>仔、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妹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，再演示定义为静态常量“雄、雌</a:t>
            </a:r>
            <a:r>
              <a:rPr lang="en-US" altLang="zh-CN" dirty="0" smtClean="0"/>
              <a:t>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12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教学指导：演示示例时，使用断点调试，带领学员学习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使用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static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修饰变属性和代码块时，是如何分配内存空间的。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984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09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 smtClean="0">
                <a:solidFill>
                  <a:schemeClr val="bg1"/>
                </a:solidFill>
              </a:rPr>
              <a:t>教学指导：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1</a:t>
            </a:r>
            <a:r>
              <a:rPr lang="zh-CN" altLang="en-US" b="0" dirty="0" smtClean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2</a:t>
            </a:r>
            <a:r>
              <a:rPr lang="zh-CN" altLang="en-US" b="0" dirty="0" smtClean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3</a:t>
            </a:r>
            <a:r>
              <a:rPr lang="zh-CN" altLang="en-US" b="0" dirty="0" smtClean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07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、总结封装三步骤，如序号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的用法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、技巧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16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" y="2674630"/>
            <a:ext cx="8127944" cy="607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70565"/>
            <a:ext cx="7772400" cy="1097265"/>
          </a:xfrm>
        </p:spPr>
        <p:txBody>
          <a:bodyPr>
            <a:normAutofit/>
          </a:bodyPr>
          <a:lstStyle>
            <a:lvl1pPr algn="ctr">
              <a:defRPr sz="4572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747882"/>
            <a:ext cx="6400800" cy="411474"/>
          </a:xfrm>
        </p:spPr>
        <p:txBody>
          <a:bodyPr>
            <a:normAutofit/>
          </a:bodyPr>
          <a:lstStyle>
            <a:lvl1pPr marL="0" indent="0" algn="ctr">
              <a:buNone/>
              <a:defRPr sz="1863">
                <a:solidFill>
                  <a:schemeClr val="bg1">
                    <a:lumMod val="65000"/>
                  </a:schemeClr>
                </a:solidFill>
              </a:defRPr>
            </a:lvl1pPr>
            <a:lvl2pPr marL="435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0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6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7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2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83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81745"/>
            <a:ext cx="9144000" cy="43542"/>
          </a:xfrm>
          <a:prstGeom prst="rect">
            <a:avLst/>
          </a:prstGeom>
          <a:solidFill>
            <a:srgbClr val="71B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336" y="205785"/>
            <a:ext cx="1280143" cy="59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876796" y="887316"/>
            <a:ext cx="3799843" cy="41147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2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认真 负责 精准 专业 谦虚 谨慎 通俗 幽默</a:t>
            </a:r>
            <a:endParaRPr lang="zh-CN" altLang="en-US" sz="1524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5722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6778" y="241707"/>
            <a:ext cx="8260024" cy="731181"/>
          </a:xfrm>
        </p:spPr>
        <p:txBody>
          <a:bodyPr>
            <a:normAutofit/>
          </a:bodyPr>
          <a:lstStyle>
            <a:lvl1pPr algn="l">
              <a:defRPr sz="2709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1005545"/>
            <a:ext cx="9144000" cy="43542"/>
          </a:xfrm>
          <a:prstGeom prst="rect">
            <a:avLst/>
          </a:prstGeom>
          <a:solidFill>
            <a:srgbClr val="71B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7132285" y="811116"/>
            <a:ext cx="1544355" cy="41147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52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实训课程</a:t>
            </a:r>
            <a:endParaRPr lang="zh-CN" altLang="en-US" sz="1524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1" y="1303050"/>
            <a:ext cx="8229600" cy="4823114"/>
          </a:xfrm>
        </p:spPr>
        <p:txBody>
          <a:bodyPr/>
          <a:lstStyle>
            <a:lvl1pPr>
              <a:defRPr sz="2709"/>
            </a:lvl1pPr>
            <a:lvl2pPr>
              <a:defRPr sz="2370"/>
            </a:lvl2pPr>
            <a:lvl3pPr>
              <a:defRPr sz="2370"/>
            </a:lvl3pPr>
            <a:lvl4pPr>
              <a:defRPr sz="2370"/>
            </a:lvl4pPr>
            <a:lvl5pPr>
              <a:defRPr sz="237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8184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960155"/>
            <a:ext cx="8229600" cy="5280586"/>
          </a:xfrm>
        </p:spPr>
        <p:txBody>
          <a:bodyPr/>
          <a:lstStyle>
            <a:lvl1pPr>
              <a:defRPr sz="2370"/>
            </a:lvl1pPr>
            <a:lvl2pPr>
              <a:defRPr sz="2032"/>
            </a:lvl2pPr>
            <a:lvl3pPr>
              <a:defRPr sz="2032"/>
            </a:lvl3pPr>
            <a:lvl4pPr>
              <a:defRPr sz="2032"/>
            </a:lvl4pPr>
            <a:lvl5pPr>
              <a:defRPr sz="2032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609656" y="87162"/>
            <a:ext cx="8077146" cy="636869"/>
          </a:xfrm>
        </p:spPr>
        <p:txBody>
          <a:bodyPr>
            <a:normAutofit/>
          </a:bodyPr>
          <a:lstStyle>
            <a:lvl1pPr algn="l">
              <a:defRPr sz="2709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101" y="33418"/>
            <a:ext cx="345796" cy="7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809602"/>
            <a:ext cx="9144000" cy="43542"/>
          </a:xfrm>
          <a:prstGeom prst="rect">
            <a:avLst/>
          </a:prstGeom>
          <a:solidFill>
            <a:srgbClr val="71B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474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再见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3072789" y="2437937"/>
            <a:ext cx="2933816" cy="95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5588" b="1" dirty="0">
                <a:solidFill>
                  <a:srgbClr val="71B7EB"/>
                </a:solidFill>
                <a:sym typeface="Calibri" pitchFamily="34" charset="0"/>
              </a:rPr>
              <a:t>Thanks!</a:t>
            </a:r>
            <a:endParaRPr lang="zh-CN" altLang="en-US" sz="5588" b="1" dirty="0">
              <a:solidFill>
                <a:srgbClr val="71B7EB"/>
              </a:solidFill>
              <a:sym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6576" y="1234471"/>
            <a:ext cx="1766241" cy="82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91070" y="3689175"/>
            <a:ext cx="5686173" cy="457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70" b="0" kern="1200" dirty="0" smtClean="0">
                <a:solidFill>
                  <a:srgbClr val="0061A8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认真 负责 精准 专业 谦虚 谨慎 通俗 幽默</a:t>
            </a:r>
            <a:endParaRPr lang="zh-CN" altLang="en-US" sz="2370" b="0" kern="1200" dirty="0">
              <a:solidFill>
                <a:srgbClr val="0061A8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506095" y="3515011"/>
            <a:ext cx="58625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967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2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9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190" y="4937739"/>
            <a:ext cx="9152125" cy="192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807107"/>
          </a:xfrm>
          <a:prstGeom prst="rect">
            <a:avLst/>
          </a:prstGeom>
        </p:spPr>
        <p:txBody>
          <a:bodyPr vert="horz" lIns="102870" tIns="51435" rIns="102870" bIns="51435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371628"/>
            <a:ext cx="8229600" cy="4754536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82912" y="6398320"/>
            <a:ext cx="2133600" cy="36512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185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98320"/>
            <a:ext cx="2895600" cy="36512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>
              <a:defRPr sz="1185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27459" y="6398320"/>
            <a:ext cx="2133600" cy="36512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r">
              <a:defRPr sz="1185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7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70897" rtl="0" eaLnBrk="1" latinLnBrk="0" hangingPunct="1">
        <a:spcBef>
          <a:spcPct val="0"/>
        </a:spcBef>
        <a:buNone/>
        <a:defRPr sz="2709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587" indent="-326587" algn="l" defTabSz="870897" rtl="0" eaLnBrk="1" latinLnBrk="0" hangingPunct="1">
        <a:spcBef>
          <a:spcPct val="20000"/>
        </a:spcBef>
        <a:buFont typeface="Arial" pitchFamily="34" charset="0"/>
        <a:buChar char="•"/>
        <a:defRPr sz="2709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07604" indent="-272156" algn="l" defTabSz="870897" rtl="0" eaLnBrk="1" latinLnBrk="0" hangingPunct="1">
        <a:spcBef>
          <a:spcPct val="20000"/>
        </a:spcBef>
        <a:buFont typeface="Arial" pitchFamily="34" charset="0"/>
        <a:buChar char="–"/>
        <a:defRPr sz="237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622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237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524070" indent="-217724" algn="l" defTabSz="870897" rtl="0" eaLnBrk="1" latinLnBrk="0" hangingPunct="1">
        <a:spcBef>
          <a:spcPct val="20000"/>
        </a:spcBef>
        <a:buFont typeface="Arial" pitchFamily="34" charset="0"/>
        <a:buChar char="–"/>
        <a:defRPr sz="237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519" indent="-217724" algn="l" defTabSz="870897" rtl="0" eaLnBrk="1" latinLnBrk="0" hangingPunct="1">
        <a:spcBef>
          <a:spcPct val="20000"/>
        </a:spcBef>
        <a:buFont typeface="Arial" pitchFamily="34" charset="0"/>
        <a:buChar char="»"/>
        <a:defRPr sz="237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394968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6pPr>
      <a:lvl7pPr marL="2830417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7pPr>
      <a:lvl8pPr marL="3265865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8pPr>
      <a:lvl9pPr marL="3701314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1pPr>
      <a:lvl2pPr marL="435449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2pPr>
      <a:lvl3pPr marL="870897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06346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4pPr>
      <a:lvl5pPr marL="1741795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5pPr>
      <a:lvl6pPr marL="2177244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6pPr>
      <a:lvl7pPr marL="2612692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7pPr>
      <a:lvl8pPr marL="3048141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8pPr>
      <a:lvl9pPr marL="3483590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656" y="2420888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抽象和封装</a:t>
            </a:r>
          </a:p>
          <a:p>
            <a:pPr>
              <a:lnSpc>
                <a:spcPct val="90000"/>
              </a:lnSpc>
              <a:defRPr/>
            </a:pP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用面向对象描述世界</a:t>
            </a:r>
            <a:r>
              <a:rPr lang="en-US" altLang="zh-CN" smtClean="0"/>
              <a:t>3-3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 smtClean="0"/>
              <a:t>第三步：发现类的方法 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193574" y="1857364"/>
            <a:ext cx="2235418" cy="1534478"/>
          </a:xfrm>
          <a:prstGeom prst="roundRect">
            <a:avLst>
              <a:gd name="adj" fmla="val 740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狗类共有的行为：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跑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吠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输出狗的信息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… …</a:t>
            </a:r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384310" y="2143116"/>
            <a:ext cx="687228" cy="408623"/>
          </a:xfrm>
          <a:prstGeom prst="wedgeRoundRectCallout">
            <a:avLst>
              <a:gd name="adj1" fmla="val 49935"/>
              <a:gd name="adj2" fmla="val 34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动词</a:t>
            </a:r>
          </a:p>
        </p:txBody>
      </p:sp>
      <p:sp>
        <p:nvSpPr>
          <p:cNvPr id="656409" name="Freeform 25"/>
          <p:cNvSpPr>
            <a:spLocks/>
          </p:cNvSpPr>
          <p:nvPr/>
        </p:nvSpPr>
        <p:spPr bwMode="auto">
          <a:xfrm rot="13417274" flipH="1">
            <a:off x="3372399" y="2221423"/>
            <a:ext cx="1671682" cy="504921"/>
          </a:xfrm>
          <a:custGeom>
            <a:avLst/>
            <a:gdLst>
              <a:gd name="T0" fmla="*/ 1797759 w 730"/>
              <a:gd name="T1" fmla="*/ 655277 h 457"/>
              <a:gd name="T2" fmla="*/ 1117126 w 730"/>
              <a:gd name="T3" fmla="*/ 1078722 h 457"/>
              <a:gd name="T4" fmla="*/ 1119592 w 730"/>
              <a:gd name="T5" fmla="*/ 875279 h 457"/>
              <a:gd name="T6" fmla="*/ 1092465 w 730"/>
              <a:gd name="T7" fmla="*/ 875279 h 457"/>
              <a:gd name="T8" fmla="*/ 1062873 w 730"/>
              <a:gd name="T9" fmla="*/ 875279 h 457"/>
              <a:gd name="T10" fmla="*/ 1035746 w 730"/>
              <a:gd name="T11" fmla="*/ 875279 h 457"/>
              <a:gd name="T12" fmla="*/ 1006153 w 730"/>
              <a:gd name="T13" fmla="*/ 875279 h 457"/>
              <a:gd name="T14" fmla="*/ 974094 w 730"/>
              <a:gd name="T15" fmla="*/ 875279 h 457"/>
              <a:gd name="T16" fmla="*/ 946968 w 730"/>
              <a:gd name="T17" fmla="*/ 875279 h 457"/>
              <a:gd name="T18" fmla="*/ 912443 w 730"/>
              <a:gd name="T19" fmla="*/ 875279 h 457"/>
              <a:gd name="T20" fmla="*/ 882850 w 730"/>
              <a:gd name="T21" fmla="*/ 875279 h 457"/>
              <a:gd name="T22" fmla="*/ 850791 w 730"/>
              <a:gd name="T23" fmla="*/ 875279 h 457"/>
              <a:gd name="T24" fmla="*/ 821199 w 730"/>
              <a:gd name="T25" fmla="*/ 875279 h 457"/>
              <a:gd name="T26" fmla="*/ 789140 w 730"/>
              <a:gd name="T27" fmla="*/ 875279 h 457"/>
              <a:gd name="T28" fmla="*/ 759547 w 730"/>
              <a:gd name="T29" fmla="*/ 875279 h 457"/>
              <a:gd name="T30" fmla="*/ 727488 w 730"/>
              <a:gd name="T31" fmla="*/ 872914 h 457"/>
              <a:gd name="T32" fmla="*/ 697896 w 730"/>
              <a:gd name="T33" fmla="*/ 872914 h 457"/>
              <a:gd name="T34" fmla="*/ 638710 w 730"/>
              <a:gd name="T35" fmla="*/ 865817 h 457"/>
              <a:gd name="T36" fmla="*/ 537601 w 730"/>
              <a:gd name="T37" fmla="*/ 851623 h 457"/>
              <a:gd name="T38" fmla="*/ 443891 w 730"/>
              <a:gd name="T39" fmla="*/ 827967 h 457"/>
              <a:gd name="T40" fmla="*/ 357579 w 730"/>
              <a:gd name="T41" fmla="*/ 794848 h 457"/>
              <a:gd name="T42" fmla="*/ 281131 w 730"/>
              <a:gd name="T43" fmla="*/ 754633 h 457"/>
              <a:gd name="T44" fmla="*/ 212081 w 730"/>
              <a:gd name="T45" fmla="*/ 707320 h 457"/>
              <a:gd name="T46" fmla="*/ 150430 w 730"/>
              <a:gd name="T47" fmla="*/ 655277 h 457"/>
              <a:gd name="T48" fmla="*/ 101109 w 730"/>
              <a:gd name="T49" fmla="*/ 596136 h 457"/>
              <a:gd name="T50" fmla="*/ 59185 w 730"/>
              <a:gd name="T51" fmla="*/ 536996 h 457"/>
              <a:gd name="T52" fmla="*/ 27127 w 730"/>
              <a:gd name="T53" fmla="*/ 473124 h 457"/>
              <a:gd name="T54" fmla="*/ 9864 w 730"/>
              <a:gd name="T55" fmla="*/ 404521 h 457"/>
              <a:gd name="T56" fmla="*/ 0 w 730"/>
              <a:gd name="T57" fmla="*/ 335918 h 457"/>
              <a:gd name="T58" fmla="*/ 2466 w 730"/>
              <a:gd name="T59" fmla="*/ 269681 h 457"/>
              <a:gd name="T60" fmla="*/ 19728 w 730"/>
              <a:gd name="T61" fmla="*/ 198712 h 457"/>
              <a:gd name="T62" fmla="*/ 46855 w 730"/>
              <a:gd name="T63" fmla="*/ 130109 h 457"/>
              <a:gd name="T64" fmla="*/ 138099 w 730"/>
              <a:gd name="T65" fmla="*/ 0 h 457"/>
              <a:gd name="T66" fmla="*/ 110973 w 730"/>
              <a:gd name="T67" fmla="*/ 28387 h 457"/>
              <a:gd name="T68" fmla="*/ 73982 w 730"/>
              <a:gd name="T69" fmla="*/ 85162 h 457"/>
              <a:gd name="T70" fmla="*/ 56719 w 730"/>
              <a:gd name="T71" fmla="*/ 141937 h 457"/>
              <a:gd name="T72" fmla="*/ 61652 w 730"/>
              <a:gd name="T73" fmla="*/ 191615 h 457"/>
              <a:gd name="T74" fmla="*/ 73982 w 730"/>
              <a:gd name="T75" fmla="*/ 215271 h 457"/>
              <a:gd name="T76" fmla="*/ 106041 w 730"/>
              <a:gd name="T77" fmla="*/ 260218 h 457"/>
              <a:gd name="T78" fmla="*/ 155362 w 730"/>
              <a:gd name="T79" fmla="*/ 300434 h 457"/>
              <a:gd name="T80" fmla="*/ 217013 w 730"/>
              <a:gd name="T81" fmla="*/ 340649 h 457"/>
              <a:gd name="T82" fmla="*/ 293461 w 730"/>
              <a:gd name="T83" fmla="*/ 369037 h 457"/>
              <a:gd name="T84" fmla="*/ 335384 w 730"/>
              <a:gd name="T85" fmla="*/ 383230 h 457"/>
              <a:gd name="T86" fmla="*/ 429095 w 730"/>
              <a:gd name="T87" fmla="*/ 411618 h 457"/>
              <a:gd name="T88" fmla="*/ 525271 w 730"/>
              <a:gd name="T89" fmla="*/ 428177 h 457"/>
              <a:gd name="T90" fmla="*/ 628846 w 730"/>
              <a:gd name="T91" fmla="*/ 442371 h 457"/>
              <a:gd name="T92" fmla="*/ 685565 w 730"/>
              <a:gd name="T93" fmla="*/ 449468 h 457"/>
              <a:gd name="T94" fmla="*/ 796538 w 730"/>
              <a:gd name="T95" fmla="*/ 454199 h 457"/>
              <a:gd name="T96" fmla="*/ 902579 w 730"/>
              <a:gd name="T97" fmla="*/ 454199 h 457"/>
              <a:gd name="T98" fmla="*/ 1011085 w 730"/>
              <a:gd name="T99" fmla="*/ 449468 h 457"/>
              <a:gd name="T100" fmla="*/ 1119592 w 730"/>
              <a:gd name="T101" fmla="*/ 435274 h 457"/>
              <a:gd name="T102" fmla="*/ 1117126 w 730"/>
              <a:gd name="T103" fmla="*/ 224734 h 457"/>
              <a:gd name="T104" fmla="*/ 1797759 w 730"/>
              <a:gd name="T105" fmla="*/ 655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" name="AutoShape 47"/>
          <p:cNvSpPr>
            <a:spLocks noChangeArrowheads="1"/>
          </p:cNvSpPr>
          <p:nvPr/>
        </p:nvSpPr>
        <p:spPr bwMode="auto">
          <a:xfrm>
            <a:off x="967144" y="5357826"/>
            <a:ext cx="2533286" cy="408623"/>
          </a:xfrm>
          <a:prstGeom prst="wedgeRoundRectCallout">
            <a:avLst>
              <a:gd name="adj1" fmla="val 50698"/>
              <a:gd name="adj2" fmla="val -2201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放和业务相关的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</a:t>
            </a: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 rot="10800000">
            <a:off x="3666911" y="5000635"/>
            <a:ext cx="428625" cy="1214445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29784" name="AutoShape 10"/>
          <p:cNvSpPr>
            <a:spLocks noChangeArrowheads="1"/>
          </p:cNvSpPr>
          <p:nvPr/>
        </p:nvSpPr>
        <p:spPr bwMode="auto">
          <a:xfrm>
            <a:off x="4143372" y="3060000"/>
            <a:ext cx="4851400" cy="372658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charset="-122"/>
              </a:rPr>
              <a:t>class Dog {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charset="-122"/>
              </a:rPr>
              <a:t>    String name = "</a:t>
            </a:r>
            <a:r>
              <a:rPr lang="zh-CN" altLang="en-US" b="1" dirty="0" smtClean="0">
                <a:latin typeface="黑体" pitchFamily="2" charset="-122"/>
              </a:rPr>
              <a:t>旺财</a:t>
            </a:r>
            <a:r>
              <a:rPr lang="en-US" altLang="zh-CN" b="1" dirty="0" smtClean="0">
                <a:ea typeface="宋体" charset="-122"/>
              </a:rPr>
              <a:t>";   // </a:t>
            </a:r>
            <a:r>
              <a:rPr lang="zh-CN" altLang="en-US" b="1" dirty="0" smtClean="0">
                <a:latin typeface="黑体" pitchFamily="2" charset="-122"/>
              </a:rPr>
              <a:t>昵称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charset="-122"/>
              </a:rPr>
              <a:t>    </a:t>
            </a:r>
            <a:r>
              <a:rPr lang="en-US" altLang="zh-CN" b="1" dirty="0" err="1" smtClean="0">
                <a:ea typeface="宋体" charset="-122"/>
              </a:rPr>
              <a:t>int</a:t>
            </a:r>
            <a:r>
              <a:rPr lang="en-US" altLang="zh-CN" b="1" dirty="0" smtClean="0">
                <a:ea typeface="宋体" charset="-122"/>
              </a:rPr>
              <a:t> health = 100; // </a:t>
            </a:r>
            <a:r>
              <a:rPr lang="zh-CN" altLang="en-US" b="1" dirty="0" smtClean="0"/>
              <a:t>健康值   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charset="-122"/>
              </a:rPr>
              <a:t>    </a:t>
            </a:r>
            <a:r>
              <a:rPr lang="en-US" altLang="zh-CN" b="1" dirty="0" err="1" smtClean="0">
                <a:ea typeface="宋体" charset="-122"/>
              </a:rPr>
              <a:t>int</a:t>
            </a:r>
            <a:r>
              <a:rPr lang="en-US" altLang="zh-CN" b="1" dirty="0" smtClean="0">
                <a:ea typeface="宋体" charset="-122"/>
              </a:rPr>
              <a:t> love = 0;     // </a:t>
            </a:r>
            <a:r>
              <a:rPr lang="zh-CN" altLang="en-US" b="1" dirty="0" smtClean="0"/>
              <a:t>亲密度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charset="-122"/>
              </a:rPr>
              <a:t>    String strain </a:t>
            </a:r>
            <a:r>
              <a:rPr lang="en-US" altLang="zh-CN" b="1" dirty="0" smtClean="0"/>
              <a:t>=</a:t>
            </a:r>
            <a:r>
              <a:rPr lang="en-US" altLang="zh-CN" b="1" dirty="0" smtClean="0">
                <a:latin typeface="黑体" pitchFamily="2" charset="-122"/>
              </a:rPr>
              <a:t> </a:t>
            </a:r>
            <a:r>
              <a:rPr lang="en-US" altLang="zh-CN" b="1" dirty="0" smtClean="0"/>
              <a:t>"</a:t>
            </a:r>
            <a:r>
              <a:rPr lang="zh-CN" altLang="en-US" b="1" dirty="0" smtClean="0">
                <a:latin typeface="黑体" pitchFamily="2" charset="-122"/>
              </a:rPr>
              <a:t>拉布拉多犬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黑体" pitchFamily="2" charset="-122"/>
              </a:rPr>
              <a:t>;</a:t>
            </a:r>
            <a:r>
              <a:rPr lang="en-US" altLang="zh-CN" b="1" dirty="0" smtClean="0">
                <a:ea typeface="宋体" charset="-122"/>
              </a:rPr>
              <a:t> // </a:t>
            </a:r>
            <a:r>
              <a:rPr lang="zh-CN" altLang="en-US" b="1" dirty="0" smtClean="0"/>
              <a:t>品种</a:t>
            </a:r>
            <a:r>
              <a:rPr lang="zh-CN" altLang="en-US" b="1" dirty="0" smtClean="0">
                <a:ea typeface="宋体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charset="-122"/>
              </a:rPr>
              <a:t>    /* </a:t>
            </a:r>
            <a:r>
              <a:rPr lang="zh-CN" altLang="en-US" b="1" dirty="0" smtClean="0">
                <a:latin typeface="黑体" pitchFamily="2" charset="-122"/>
              </a:rPr>
              <a:t>输出狗的信息</a:t>
            </a:r>
            <a:r>
              <a:rPr lang="zh-CN" altLang="en-US" b="1" dirty="0" smtClean="0">
                <a:ea typeface="宋体" charset="-122"/>
              </a:rPr>
              <a:t> *</a:t>
            </a:r>
            <a:r>
              <a:rPr lang="en-US" altLang="zh-CN" b="1" dirty="0" smtClean="0">
                <a:ea typeface="宋体" charset="-122"/>
              </a:rPr>
              <a:t>/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public void print() 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       </a:t>
            </a:r>
            <a:r>
              <a:rPr lang="en-US" altLang="zh-CN" b="1" dirty="0" smtClean="0">
                <a:ea typeface="宋体" charset="-122"/>
              </a:rPr>
              <a:t>// </a:t>
            </a:r>
            <a:r>
              <a:rPr lang="zh-CN" altLang="en-US" b="1" dirty="0" smtClean="0">
                <a:latin typeface="黑体" pitchFamily="2" charset="-122"/>
              </a:rPr>
              <a:t>输出狗信息的代码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   }</a:t>
            </a:r>
            <a:r>
              <a:rPr lang="en-US" altLang="zh-CN" dirty="0" smtClean="0">
                <a:ea typeface="宋体" charset="-122"/>
              </a:rPr>
              <a:t> </a:t>
            </a:r>
            <a:endParaRPr lang="en-US" altLang="zh-CN" b="1" dirty="0" smtClean="0">
              <a:ea typeface="宋体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charset="-122"/>
              </a:rPr>
              <a:t>}</a:t>
            </a:r>
            <a:endParaRPr lang="en-US" altLang="zh-CN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9" grpId="0" animBg="1"/>
      <p:bldP spid="2" grpId="0" animBg="1"/>
      <p:bldP spid="11" grpId="0" animBg="1"/>
      <p:bldP spid="6297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类图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使用类图描述类</a:t>
            </a:r>
          </a:p>
          <a:p>
            <a:pPr lvl="1" eaLnBrk="1" hangingPunct="1"/>
            <a:r>
              <a:rPr lang="zh-CN" altLang="en-US" dirty="0" smtClean="0"/>
              <a:t>用于分析和设计“类”</a:t>
            </a:r>
          </a:p>
          <a:p>
            <a:pPr lvl="1" eaLnBrk="1" hangingPunct="1"/>
            <a:r>
              <a:rPr lang="zh-CN" altLang="en-US" dirty="0" smtClean="0"/>
              <a:t>直观、容易理解</a:t>
            </a:r>
          </a:p>
        </p:txBody>
      </p:sp>
      <p:sp>
        <p:nvSpPr>
          <p:cNvPr id="41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419475" y="3085241"/>
            <a:ext cx="2938475" cy="2447333"/>
            <a:chOff x="2064" y="2193"/>
            <a:chExt cx="1678" cy="1311"/>
          </a:xfrm>
        </p:grpSpPr>
        <p:sp>
          <p:nvSpPr>
            <p:cNvPr id="18449" name="Rectangle 10"/>
            <p:cNvSpPr>
              <a:spLocks noChangeArrowheads="1"/>
            </p:cNvSpPr>
            <p:nvPr/>
          </p:nvSpPr>
          <p:spPr bwMode="auto">
            <a:xfrm>
              <a:off x="2064" y="2398"/>
              <a:ext cx="1678" cy="82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name:String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8450" name="Rectangle 12"/>
            <p:cNvSpPr>
              <a:spLocks noChangeArrowheads="1"/>
            </p:cNvSpPr>
            <p:nvPr/>
          </p:nvSpPr>
          <p:spPr bwMode="auto">
            <a:xfrm>
              <a:off x="2064" y="2193"/>
              <a:ext cx="1678" cy="24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smtClean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                 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8451" name="Rectangle 13"/>
            <p:cNvSpPr>
              <a:spLocks noChangeArrowheads="1"/>
            </p:cNvSpPr>
            <p:nvPr/>
          </p:nvSpPr>
          <p:spPr bwMode="auto">
            <a:xfrm>
              <a:off x="2064" y="3219"/>
              <a:ext cx="1678" cy="28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print( ) : void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</p:grp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1571604" y="3857628"/>
            <a:ext cx="1438275" cy="776383"/>
          </a:xfrm>
          <a:prstGeom prst="wedgeRoundRectCallout">
            <a:avLst>
              <a:gd name="adj1" fmla="val 50888"/>
              <a:gd name="adj2" fmla="val 2229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“+”:public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“-”:private</a:t>
            </a:r>
          </a:p>
        </p:txBody>
      </p:sp>
      <p:sp>
        <p:nvSpPr>
          <p:cNvPr id="666639" name="Rectangle 15"/>
          <p:cNvSpPr>
            <a:spLocks noChangeArrowheads="1"/>
          </p:cNvSpPr>
          <p:nvPr/>
        </p:nvSpPr>
        <p:spPr bwMode="auto">
          <a:xfrm>
            <a:off x="4352930" y="3140075"/>
            <a:ext cx="933450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4456276" y="2357430"/>
            <a:ext cx="687228" cy="408623"/>
          </a:xfrm>
          <a:prstGeom prst="wedgeRoundRectCallout">
            <a:avLst>
              <a:gd name="adj1" fmla="val 9496"/>
              <a:gd name="adj2" fmla="val 578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类名</a:t>
            </a:r>
          </a:p>
        </p:txBody>
      </p:sp>
      <p:sp>
        <p:nvSpPr>
          <p:cNvPr id="666641" name="Rectangle 17"/>
          <p:cNvSpPr>
            <a:spLocks noChangeArrowheads="1"/>
          </p:cNvSpPr>
          <p:nvPr/>
        </p:nvSpPr>
        <p:spPr bwMode="auto">
          <a:xfrm>
            <a:off x="4357686" y="3571876"/>
            <a:ext cx="785818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6642" name="Rectangle 18"/>
          <p:cNvSpPr>
            <a:spLocks noChangeArrowheads="1"/>
          </p:cNvSpPr>
          <p:nvPr/>
        </p:nvSpPr>
        <p:spPr bwMode="auto">
          <a:xfrm>
            <a:off x="3643306" y="5072074"/>
            <a:ext cx="785818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6643" name="Rectangle 19"/>
          <p:cNvSpPr>
            <a:spLocks noChangeArrowheads="1"/>
          </p:cNvSpPr>
          <p:nvPr/>
        </p:nvSpPr>
        <p:spPr bwMode="auto">
          <a:xfrm>
            <a:off x="4572000" y="5072074"/>
            <a:ext cx="668337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6500826" y="5572140"/>
            <a:ext cx="1385920" cy="408623"/>
          </a:xfrm>
          <a:prstGeom prst="wedgeRoundRectCallout">
            <a:avLst>
              <a:gd name="adj1" fmla="val -50100"/>
              <a:gd name="adj2" fmla="val -305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</a:t>
            </a: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6500826" y="3500438"/>
            <a:ext cx="687228" cy="408623"/>
          </a:xfrm>
          <a:prstGeom prst="wedgeRoundRectCallout">
            <a:avLst>
              <a:gd name="adj1" fmla="val -49733"/>
              <a:gd name="adj2" fmla="val -271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</a:p>
        </p:txBody>
      </p:sp>
      <p:sp>
        <p:nvSpPr>
          <p:cNvPr id="666646" name="Rectangle 22"/>
          <p:cNvSpPr>
            <a:spLocks noChangeArrowheads="1"/>
          </p:cNvSpPr>
          <p:nvPr/>
        </p:nvSpPr>
        <p:spPr bwMode="auto">
          <a:xfrm>
            <a:off x="3714744" y="3571876"/>
            <a:ext cx="571504" cy="28575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auto">
          <a:xfrm>
            <a:off x="2155711" y="3234691"/>
            <a:ext cx="916091" cy="408623"/>
          </a:xfrm>
          <a:prstGeom prst="wedgeRoundRectCallout">
            <a:avLst>
              <a:gd name="adj1" fmla="val 49134"/>
              <a:gd name="adj2" fmla="val 402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属性名</a:t>
            </a: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3714744" y="5715016"/>
            <a:ext cx="2327791" cy="776383"/>
          </a:xfrm>
          <a:prstGeom prst="wedgeRoundRectCallout">
            <a:avLst>
              <a:gd name="adj1" fmla="val -25097"/>
              <a:gd name="adj2" fmla="val -5274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参数：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名字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: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,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名字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: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2155710" y="5592145"/>
            <a:ext cx="916092" cy="408623"/>
          </a:xfrm>
          <a:prstGeom prst="wedgeRoundRectCallout">
            <a:avLst>
              <a:gd name="adj1" fmla="val 52660"/>
              <a:gd name="adj2" fmla="val 180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方法名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rot="10800000">
            <a:off x="3071804" y="3429000"/>
            <a:ext cx="571503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66639" idx="0"/>
            <a:endCxn id="2" idx="2"/>
          </p:cNvCxnSpPr>
          <p:nvPr/>
        </p:nvCxnSpPr>
        <p:spPr bwMode="auto">
          <a:xfrm rot="16200000" flipV="1">
            <a:off x="4622762" y="2943181"/>
            <a:ext cx="374022" cy="197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 rot="10800000" flipV="1">
            <a:off x="3000366" y="4143380"/>
            <a:ext cx="500064" cy="1606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rot="10800000" flipV="1">
            <a:off x="3089249" y="5366729"/>
            <a:ext cx="579534" cy="3749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 rot="5400000">
            <a:off x="4171004" y="5544508"/>
            <a:ext cx="3749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>
            <a:off x="5214942" y="3714752"/>
            <a:ext cx="1285884" cy="177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5286380" y="5214950"/>
            <a:ext cx="114300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6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6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66639" grpId="0" animBg="1"/>
      <p:bldP spid="2" grpId="0" animBg="1"/>
      <p:bldP spid="666641" grpId="0" animBg="1"/>
      <p:bldP spid="666642" grpId="0" animBg="1"/>
      <p:bldP spid="666643" grpId="0" animBg="1"/>
      <p:bldP spid="3" grpId="0" animBg="1"/>
      <p:bldP spid="4" grpId="0" animBg="1"/>
      <p:bldP spid="666646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面向对象设计的过程是什么？</a:t>
            </a:r>
          </a:p>
          <a:p>
            <a:pPr eaLnBrk="1" hangingPunct="1"/>
            <a:r>
              <a:rPr lang="zh-CN" altLang="en-US" dirty="0" smtClean="0"/>
              <a:t>抽象的原则是什么？</a:t>
            </a:r>
          </a:p>
          <a:p>
            <a:pPr eaLnBrk="1" hangingPunct="1"/>
            <a:r>
              <a:rPr lang="zh-CN" altLang="en-US" dirty="0" smtClean="0"/>
              <a:t>为什么说类图是面向对象设计的好工具？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实现领养宠物</a:t>
            </a:r>
            <a:endParaRPr lang="en-US" altLang="zh-CN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实现领养宠物功能</a:t>
            </a:r>
          </a:p>
          <a:p>
            <a:pPr lvl="1" eaLnBrk="1" hangingPunct="1"/>
            <a:r>
              <a:rPr lang="zh-CN" altLang="en-US" dirty="0" smtClean="0"/>
              <a:t>编写宠物类</a:t>
            </a:r>
            <a:r>
              <a:rPr lang="en-US" altLang="zh-CN" dirty="0" smtClean="0"/>
              <a:t>Dog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Penguin</a:t>
            </a:r>
          </a:p>
          <a:p>
            <a:pPr lvl="1" eaLnBrk="1" hangingPunct="1"/>
            <a:r>
              <a:rPr lang="zh-CN" altLang="en-US" dirty="0" smtClean="0"/>
              <a:t>创建宠物对象，输入领养的宠物信息并输出</a:t>
            </a: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pic>
        <p:nvPicPr>
          <p:cNvPr id="15" name="图片 14" descr="图1.4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15" y="2646016"/>
            <a:ext cx="4922477" cy="1908000"/>
          </a:xfrm>
          <a:prstGeom prst="rect">
            <a:avLst/>
          </a:prstGeom>
        </p:spPr>
      </p:pic>
      <p:pic>
        <p:nvPicPr>
          <p:cNvPr id="16" name="图片 15" descr="图1.5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15" y="4378520"/>
            <a:ext cx="4922477" cy="1908000"/>
          </a:xfrm>
          <a:prstGeom prst="rect">
            <a:avLst/>
          </a:prstGeom>
        </p:spPr>
      </p:pic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2428875" y="6211910"/>
            <a:ext cx="4500563" cy="431800"/>
            <a:chOff x="1643063" y="6143625"/>
            <a:chExt cx="4500562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2428875" y="6181725"/>
              <a:ext cx="24048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：领养宠物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构造方法 </a:t>
            </a:r>
            <a:r>
              <a:rPr lang="en-US" altLang="zh-CN" dirty="0" smtClean="0"/>
              <a:t>2-1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对象初始化</a:t>
            </a: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681995" name="AutoShape 11"/>
          <p:cNvSpPr>
            <a:spLocks noChangeArrowheads="1"/>
          </p:cNvSpPr>
          <p:nvPr/>
        </p:nvSpPr>
        <p:spPr bwMode="auto">
          <a:xfrm>
            <a:off x="1465263" y="2122488"/>
            <a:ext cx="6275387" cy="13087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Penguin pgn = new Penguin();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pgn.name = "qq";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pgn.sex = "Q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仔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 </a:t>
            </a: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2555875" y="3052763"/>
            <a:ext cx="5183188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Penguin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/*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无参构造方法 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Penguin()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name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"qq";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love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20;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sex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"Q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仔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执行构造方法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258888" y="2071677"/>
            <a:ext cx="4027492" cy="85249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使用构造方法：</a:t>
            </a:r>
          </a:p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Penguin pgn1 = new Penguin(); </a:t>
            </a:r>
            <a:endParaRPr lang="zh-CN" altLang="en-US" b="1" dirty="0"/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5214942" y="3214686"/>
            <a:ext cx="2103457" cy="776383"/>
          </a:xfrm>
          <a:prstGeom prst="wedgeRoundRectCallout">
            <a:avLst>
              <a:gd name="adj1" fmla="val -30926"/>
              <a:gd name="adj2" fmla="val -4738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能否在创建对象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同时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就完成赋值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?</a:t>
            </a:r>
          </a:p>
        </p:txBody>
      </p:sp>
      <p:sp>
        <p:nvSpPr>
          <p:cNvPr id="632846" name="Rectangle 14"/>
          <p:cNvSpPr>
            <a:spLocks noChangeArrowheads="1"/>
          </p:cNvSpPr>
          <p:nvPr/>
        </p:nvSpPr>
        <p:spPr bwMode="auto">
          <a:xfrm>
            <a:off x="2857488" y="4214818"/>
            <a:ext cx="4675188" cy="214314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7997259" y="3643314"/>
            <a:ext cx="1146741" cy="408623"/>
          </a:xfrm>
          <a:prstGeom prst="wedgeRoundRectCallout">
            <a:avLst>
              <a:gd name="adj1" fmla="val -26600"/>
              <a:gd name="adj2" fmla="val 4551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构造方法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7572396" y="4071942"/>
            <a:ext cx="50006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5" grpId="0" animBg="1"/>
      <p:bldP spid="2" grpId="0" animBg="1"/>
      <p:bldP spid="673813" grpId="0" animBg="1"/>
      <p:bldP spid="647189" grpId="0" animBg="1"/>
      <p:bldP spid="647189" grpId="1" animBg="1"/>
      <p:bldP spid="63284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构造方法 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/>
              <a:t>构造方法</a:t>
            </a:r>
          </a:p>
        </p:txBody>
      </p:sp>
      <p:sp>
        <p:nvSpPr>
          <p:cNvPr id="38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22532" name="AutoShape 6"/>
          <p:cNvSpPr>
            <a:spLocks noChangeArrowheads="1"/>
          </p:cNvSpPr>
          <p:nvPr/>
        </p:nvSpPr>
        <p:spPr bwMode="auto">
          <a:xfrm>
            <a:off x="1073124" y="3073963"/>
            <a:ext cx="403225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访问修饰符   构造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名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 )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初始化代码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2874934" y="2283379"/>
            <a:ext cx="1385920" cy="408623"/>
          </a:xfrm>
          <a:prstGeom prst="wedgeRoundRectCallout">
            <a:avLst>
              <a:gd name="adj1" fmla="val -19851"/>
              <a:gd name="adj2" fmla="val 446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与类名相同</a:t>
            </a: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928662" y="2273863"/>
            <a:ext cx="1609826" cy="408623"/>
          </a:xfrm>
          <a:prstGeom prst="wedgeRoundRectCallout">
            <a:avLst>
              <a:gd name="adj1" fmla="val 22301"/>
              <a:gd name="adj2" fmla="val 488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无返回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值类型</a:t>
            </a: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5111392" y="3571876"/>
            <a:ext cx="1675186" cy="408623"/>
          </a:xfrm>
          <a:prstGeom prst="wedgeRoundRectCallout">
            <a:avLst>
              <a:gd name="adj1" fmla="val -51148"/>
              <a:gd name="adj2" fmla="val -3357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可以指定参数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1406" y="872998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>
            <a:off x="3786182" y="3429000"/>
            <a:ext cx="1285884" cy="3035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16200000" flipV="1">
            <a:off x="3143241" y="2928933"/>
            <a:ext cx="428627" cy="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10800000" flipH="1">
            <a:off x="2428861" y="2714621"/>
            <a:ext cx="3466" cy="5715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500298" y="3143249"/>
            <a:ext cx="1214446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1071538" y="5429264"/>
            <a:ext cx="4071966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Penguin()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gray">
          <a:xfrm>
            <a:off x="1785918" y="4714884"/>
            <a:ext cx="3143272" cy="42862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 smtClean="0"/>
              <a:t>系统提供默认无参构造方法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grpSp>
        <p:nvGrpSpPr>
          <p:cNvPr id="27" name="组合 70"/>
          <p:cNvGrpSpPr/>
          <p:nvPr/>
        </p:nvGrpSpPr>
        <p:grpSpPr>
          <a:xfrm>
            <a:off x="71406" y="4729037"/>
            <a:ext cx="1000132" cy="414475"/>
            <a:chOff x="1000100" y="2528843"/>
            <a:chExt cx="1000132" cy="414475"/>
          </a:xfrm>
        </p:grpSpPr>
        <p:pic>
          <p:nvPicPr>
            <p:cNvPr id="2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2" grpId="0" animBg="1"/>
      <p:bldP spid="3" grpId="0" animBg="1"/>
      <p:bldP spid="17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构造方法重载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347788"/>
            <a:ext cx="7645398" cy="652452"/>
          </a:xfrm>
        </p:spPr>
        <p:txBody>
          <a:bodyPr/>
          <a:lstStyle/>
          <a:p>
            <a:r>
              <a:rPr lang="zh-CN" altLang="en-US" dirty="0" smtClean="0"/>
              <a:t>自定义构造方法</a:t>
            </a:r>
            <a:endParaRPr lang="zh-CN" altLang="en-US" dirty="0"/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428728" y="2167624"/>
            <a:ext cx="3143272" cy="1892826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</a:t>
            </a:r>
            <a:r>
              <a:rPr lang="en-US" altLang="zh-CN" b="1" dirty="0" smtClean="0">
                <a:ea typeface="宋体" charset="-122"/>
              </a:rPr>
              <a:t>Penguin () </a:t>
            </a:r>
            <a:r>
              <a:rPr lang="en-US" altLang="zh-CN" b="1" dirty="0">
                <a:ea typeface="宋体" charset="-122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name = "qq";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love = 20;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sex = "Q</a:t>
            </a:r>
            <a:r>
              <a:rPr lang="zh-CN" altLang="en-US" b="1" dirty="0">
                <a:latin typeface="+mn-lt"/>
              </a:rPr>
              <a:t>仔</a:t>
            </a:r>
            <a:r>
              <a:rPr lang="en-US" altLang="zh-CN" b="1" dirty="0" smtClean="0"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charset="-122"/>
              </a:rPr>
              <a:t>}</a:t>
            </a:r>
            <a:endParaRPr lang="en-US" altLang="zh-CN" b="1" dirty="0">
              <a:ea typeface="宋体" charset="-122"/>
            </a:endParaRPr>
          </a:p>
        </p:txBody>
      </p:sp>
      <p:grpSp>
        <p:nvGrpSpPr>
          <p:cNvPr id="6" name="组合 70"/>
          <p:cNvGrpSpPr/>
          <p:nvPr/>
        </p:nvGrpSpPr>
        <p:grpSpPr>
          <a:xfrm>
            <a:off x="71406" y="2000240"/>
            <a:ext cx="1000132" cy="414475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428729" y="4213918"/>
            <a:ext cx="7000923" cy="2252924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</a:t>
            </a:r>
            <a:r>
              <a:rPr lang="en-US" altLang="zh-CN" b="1" dirty="0" smtClean="0">
                <a:ea typeface="宋体" charset="-122"/>
              </a:rPr>
              <a:t>Penguin (String </a:t>
            </a:r>
            <a:r>
              <a:rPr lang="en-US" altLang="zh-CN" b="1" dirty="0" err="1" smtClean="0">
                <a:ea typeface="宋体" charset="-122"/>
              </a:rPr>
              <a:t>name,int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err="1" smtClean="0">
                <a:ea typeface="宋体" charset="-122"/>
              </a:rPr>
              <a:t>health,int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err="1" smtClean="0">
                <a:ea typeface="宋体" charset="-122"/>
              </a:rPr>
              <a:t>love,String</a:t>
            </a:r>
            <a:r>
              <a:rPr lang="en-US" altLang="zh-CN" b="1" dirty="0" smtClean="0">
                <a:ea typeface="宋体" charset="-122"/>
              </a:rPr>
              <a:t> sex ) </a:t>
            </a:r>
            <a:r>
              <a:rPr lang="en-US" altLang="zh-CN" b="1" dirty="0">
                <a:ea typeface="宋体" charset="-122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ea typeface="宋体" charset="-122"/>
              </a:rPr>
              <a:t>        this.name = name;</a:t>
            </a:r>
            <a:endParaRPr lang="zh-CN" altLang="en-US" b="1" dirty="0" smtClean="0">
              <a:ea typeface="宋体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ea typeface="宋体" charset="-122"/>
              </a:rPr>
              <a:t>        this.health = health;</a:t>
            </a:r>
            <a:endParaRPr lang="zh-CN" altLang="en-US" b="1" dirty="0" smtClean="0">
              <a:ea typeface="宋体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ea typeface="宋体" charset="-122"/>
              </a:rPr>
              <a:t>        this.love = love;</a:t>
            </a:r>
            <a:endParaRPr lang="zh-CN" altLang="en-US" b="1" dirty="0" smtClean="0">
              <a:ea typeface="宋体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charset="-122"/>
              </a:rPr>
              <a:t>        this.sex = sex;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charset="-122"/>
              </a:rPr>
              <a:t>}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gray">
          <a:xfrm>
            <a:off x="4572000" y="1428736"/>
            <a:ext cx="3929090" cy="42862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 smtClean="0"/>
              <a:t>系统不再提供默认无参构造方法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14546" y="2285992"/>
            <a:ext cx="92869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214546" y="4286256"/>
            <a:ext cx="92869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gray">
          <a:xfrm>
            <a:off x="4786314" y="2285992"/>
            <a:ext cx="2000264" cy="35719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 smtClean="0"/>
              <a:t>方法名相同</a:t>
            </a:r>
            <a:endParaRPr lang="zh-CN" altLang="en-US" b="1" dirty="0"/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4786314" y="2857496"/>
            <a:ext cx="2000264" cy="35719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 smtClean="0"/>
              <a:t>参数项不相同</a:t>
            </a:r>
            <a:endParaRPr lang="zh-CN" altLang="en-US" b="1" dirty="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214678" y="2285992"/>
            <a:ext cx="142876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286116" y="4286256"/>
            <a:ext cx="4429156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2" name="AutoShape 7"/>
          <p:cNvSpPr>
            <a:spLocks/>
          </p:cNvSpPr>
          <p:nvPr/>
        </p:nvSpPr>
        <p:spPr bwMode="auto">
          <a:xfrm>
            <a:off x="6841302" y="2285992"/>
            <a:ext cx="428625" cy="1643074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gray">
          <a:xfrm>
            <a:off x="7429520" y="2714620"/>
            <a:ext cx="1214446" cy="78581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 smtClean="0"/>
              <a:t>方法</a:t>
            </a:r>
            <a:endParaRPr lang="en-US" altLang="zh-CN" b="1" dirty="0" smtClean="0"/>
          </a:p>
          <a:p>
            <a:pPr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 smtClean="0"/>
              <a:t>重载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4786315" y="3429000"/>
            <a:ext cx="2000264" cy="57150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与返回值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 smtClean="0"/>
              <a:t>访问</a:t>
            </a:r>
            <a:r>
              <a:rPr lang="zh-CN" altLang="en-US" b="1" dirty="0"/>
              <a:t>修饰符无关 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4214811" y="5072074"/>
            <a:ext cx="4071966" cy="1351715"/>
          </a:xfrm>
          <a:prstGeom prst="roundRect">
            <a:avLst>
              <a:gd name="adj" fmla="val 169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err="1" smtClean="0">
                <a:ea typeface="宋体" charset="-122"/>
              </a:rPr>
              <a:t>System.out.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println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(45)</a:t>
            </a:r>
            <a:r>
              <a:rPr lang="en-US" altLang="zh-CN" b="1" dirty="0" smtClean="0">
                <a:ea typeface="宋体" charset="-122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err="1" smtClean="0">
                <a:ea typeface="宋体" charset="-122"/>
              </a:rPr>
              <a:t>System.out.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println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(true)</a:t>
            </a:r>
            <a:r>
              <a:rPr lang="en-US" altLang="zh-CN" b="1" dirty="0" smtClean="0">
                <a:ea typeface="宋体" charset="-122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err="1" smtClean="0">
                <a:ea typeface="宋体" charset="-122"/>
              </a:rPr>
              <a:t>System.out.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println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("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</a:rPr>
              <a:t>狗在玩耍！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")</a:t>
            </a:r>
            <a:r>
              <a:rPr lang="en-US" altLang="zh-CN" b="1" dirty="0" smtClean="0">
                <a:ea typeface="宋体" charset="-122"/>
              </a:rPr>
              <a:t>; 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gray">
          <a:xfrm>
            <a:off x="71438" y="5000636"/>
            <a:ext cx="1785918" cy="135732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en-US" b="1" dirty="0" smtClean="0"/>
              <a:t>this</a:t>
            </a:r>
            <a:r>
              <a:rPr lang="zh-CN" altLang="en-US" b="1" dirty="0" smtClean="0"/>
              <a:t>关键字</a:t>
            </a:r>
            <a:endParaRPr lang="en-US" altLang="zh-CN" b="1" dirty="0" smtClean="0"/>
          </a:p>
          <a:p>
            <a:pPr algn="l">
              <a:defRPr/>
            </a:pPr>
            <a:r>
              <a:rPr lang="zh-CN" altLang="en-US" b="1" dirty="0" smtClean="0"/>
              <a:t>是对一个对象</a:t>
            </a:r>
            <a:endParaRPr lang="en-US" altLang="zh-CN" b="1" dirty="0" smtClean="0"/>
          </a:p>
          <a:p>
            <a:pPr algn="l">
              <a:defRPr/>
            </a:pPr>
            <a:r>
              <a:rPr lang="zh-CN" altLang="en-US" b="1" dirty="0" smtClean="0"/>
              <a:t>的默认引用，这里用以区分同名成员变量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 rot="10800000" flipV="1">
            <a:off x="1688202" y="4822570"/>
            <a:ext cx="312029" cy="178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000232" y="4643446"/>
            <a:ext cx="428628" cy="135732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构造方法重载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347788"/>
            <a:ext cx="7645398" cy="652452"/>
          </a:xfrm>
        </p:spPr>
        <p:txBody>
          <a:bodyPr/>
          <a:lstStyle/>
          <a:p>
            <a:r>
              <a:rPr lang="zh-CN" altLang="en-US" dirty="0" smtClean="0"/>
              <a:t>构造方法重载的调用</a:t>
            </a:r>
            <a:endParaRPr lang="zh-CN" altLang="en-US" dirty="0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214414" y="2071678"/>
            <a:ext cx="4714876" cy="1532727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latin typeface="+mn-lt"/>
              </a:rPr>
              <a:t>pgn</a:t>
            </a:r>
            <a:r>
              <a:rPr lang="en-US" altLang="zh-CN" b="1" dirty="0" smtClean="0">
                <a:latin typeface="+mn-lt"/>
              </a:rPr>
              <a:t> = new Penguin();</a:t>
            </a:r>
            <a:endParaRPr lang="zh-CN" altLang="en-US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latin typeface="+mn-lt"/>
              </a:rPr>
              <a:t>pgn.print</a:t>
            </a:r>
            <a:r>
              <a:rPr lang="en-US" altLang="zh-CN" b="1" dirty="0" smtClean="0">
                <a:latin typeface="+mn-lt"/>
              </a:rPr>
              <a:t>();</a:t>
            </a:r>
            <a:endParaRPr lang="zh-CN" altLang="en-US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latin typeface="+mn-lt"/>
              </a:rPr>
              <a:t>pgn</a:t>
            </a:r>
            <a:r>
              <a:rPr lang="en-US" altLang="zh-CN" b="1" dirty="0" smtClean="0">
                <a:latin typeface="+mn-lt"/>
              </a:rPr>
              <a:t> = new Penguin("</a:t>
            </a:r>
            <a:r>
              <a:rPr lang="zh-CN" altLang="en-US" b="1" dirty="0" smtClean="0">
                <a:latin typeface="+mn-lt"/>
              </a:rPr>
              <a:t>美美</a:t>
            </a:r>
            <a:r>
              <a:rPr lang="en-US" altLang="zh-CN" b="1" dirty="0" smtClean="0">
                <a:latin typeface="+mn-lt"/>
              </a:rPr>
              <a:t>", 80, 20, "Q</a:t>
            </a:r>
            <a:r>
              <a:rPr lang="zh-CN" altLang="en-US" b="1" dirty="0" smtClean="0">
                <a:latin typeface="+mn-lt"/>
              </a:rPr>
              <a:t>仔</a:t>
            </a:r>
            <a:r>
              <a:rPr lang="en-US" altLang="zh-CN" b="1" dirty="0" smtClean="0">
                <a:latin typeface="+mn-lt"/>
              </a:rPr>
              <a:t>");</a:t>
            </a:r>
            <a:endParaRPr lang="zh-CN" altLang="en-US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latin typeface="+mn-lt"/>
              </a:rPr>
              <a:t>pgn.print</a:t>
            </a:r>
            <a:r>
              <a:rPr lang="en-US" altLang="zh-CN" b="1" dirty="0" smtClean="0">
                <a:latin typeface="+mn-lt"/>
              </a:rPr>
              <a:t>();</a:t>
            </a:r>
            <a:endParaRPr lang="zh-CN" altLang="en-US" b="1" dirty="0">
              <a:latin typeface="+mn-lt"/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1071539" y="4000504"/>
            <a:ext cx="7000923" cy="2252924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</a:t>
            </a:r>
            <a:r>
              <a:rPr lang="en-US" altLang="zh-CN" b="1" dirty="0" smtClean="0">
                <a:ea typeface="宋体" charset="-122"/>
              </a:rPr>
              <a:t>Penguin (String </a:t>
            </a:r>
            <a:r>
              <a:rPr lang="en-US" altLang="zh-CN" b="1" dirty="0" err="1" smtClean="0">
                <a:ea typeface="宋体" charset="-122"/>
              </a:rPr>
              <a:t>name,int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err="1" smtClean="0">
                <a:ea typeface="宋体" charset="-122"/>
              </a:rPr>
              <a:t>health,int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err="1" smtClean="0">
                <a:ea typeface="宋体" charset="-122"/>
              </a:rPr>
              <a:t>love,String</a:t>
            </a:r>
            <a:r>
              <a:rPr lang="en-US" altLang="zh-CN" b="1" dirty="0" smtClean="0">
                <a:ea typeface="宋体" charset="-122"/>
              </a:rPr>
              <a:t> sex ) </a:t>
            </a:r>
            <a:r>
              <a:rPr lang="en-US" altLang="zh-CN" b="1" dirty="0">
                <a:ea typeface="宋体" charset="-122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ea typeface="宋体" charset="-122"/>
              </a:rPr>
              <a:t>        this.name = name;</a:t>
            </a:r>
            <a:endParaRPr lang="zh-CN" altLang="en-US" b="1" dirty="0" smtClean="0">
              <a:ea typeface="宋体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ea typeface="宋体" charset="-122"/>
              </a:rPr>
              <a:t>        this.health = health;</a:t>
            </a:r>
            <a:endParaRPr lang="zh-CN" altLang="en-US" b="1" dirty="0" smtClean="0">
              <a:ea typeface="宋体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ea typeface="宋体" charset="-122"/>
              </a:rPr>
              <a:t>        this.love = love;</a:t>
            </a:r>
            <a:endParaRPr lang="zh-CN" altLang="en-US" b="1" dirty="0" smtClean="0">
              <a:ea typeface="宋体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charset="-122"/>
              </a:rPr>
              <a:t>        this.sex = sex;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charset="-122"/>
              </a:rPr>
              <a:t>}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214942" y="4643446"/>
            <a:ext cx="3143272" cy="1892826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</a:t>
            </a:r>
            <a:r>
              <a:rPr lang="en-US" altLang="zh-CN" b="1" dirty="0" smtClean="0">
                <a:ea typeface="宋体" charset="-122"/>
              </a:rPr>
              <a:t>Penguin () </a:t>
            </a:r>
            <a:r>
              <a:rPr lang="en-US" altLang="zh-CN" b="1" dirty="0">
                <a:ea typeface="宋体" charset="-122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name = "qq";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love = 20;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sex = "Q</a:t>
            </a:r>
            <a:r>
              <a:rPr lang="zh-CN" altLang="en-US" b="1" dirty="0">
                <a:latin typeface="+mn-lt"/>
              </a:rPr>
              <a:t>仔</a:t>
            </a:r>
            <a:r>
              <a:rPr lang="en-US" altLang="zh-CN" b="1" dirty="0" smtClean="0"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charset="-122"/>
              </a:rPr>
              <a:t>}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928794" y="2143116"/>
            <a:ext cx="1785950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1928794" y="2857496"/>
            <a:ext cx="3929090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rot="5400000">
            <a:off x="5322496" y="3607198"/>
            <a:ext cx="785818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 bwMode="auto">
          <a:xfrm>
            <a:off x="3714744" y="2357430"/>
            <a:ext cx="4000528" cy="2286016"/>
          </a:xfrm>
          <a:custGeom>
            <a:avLst/>
            <a:gdLst>
              <a:gd name="connsiteX0" fmla="*/ 0 w 1207698"/>
              <a:gd name="connsiteY0" fmla="*/ 0 h 595223"/>
              <a:gd name="connsiteX1" fmla="*/ 1207698 w 1207698"/>
              <a:gd name="connsiteY1" fmla="*/ 0 h 595223"/>
              <a:gd name="connsiteX2" fmla="*/ 1207698 w 1207698"/>
              <a:gd name="connsiteY2" fmla="*/ 595223 h 59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698" h="595223">
                <a:moveTo>
                  <a:pt x="0" y="0"/>
                </a:moveTo>
                <a:lnTo>
                  <a:pt x="1207698" y="0"/>
                </a:lnTo>
                <a:lnTo>
                  <a:pt x="1207698" y="595223"/>
                </a:lnTo>
              </a:path>
            </a:pathLst>
          </a:cu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b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构造方法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阅读代码，说出运行结果，并指出原因</a:t>
            </a: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23556" name="AutoShape 12"/>
          <p:cNvSpPr>
            <a:spLocks noChangeArrowheads="1"/>
          </p:cNvSpPr>
          <p:nvPr/>
        </p:nvSpPr>
        <p:spPr bwMode="auto">
          <a:xfrm>
            <a:off x="785786" y="1795749"/>
            <a:ext cx="7348605" cy="481824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Penguin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 smtClean="0">
                <a:latin typeface="+mn-lt"/>
                <a:ea typeface="+mn-ea"/>
              </a:rPr>
              <a:t>String name = null; //</a:t>
            </a:r>
            <a:r>
              <a:rPr lang="zh-CN" altLang="en-US" sz="1700" b="1" dirty="0" smtClean="0">
                <a:latin typeface="+mn-lt"/>
                <a:ea typeface="+mn-ea"/>
              </a:rPr>
              <a:t>昵称</a:t>
            </a:r>
            <a:endParaRPr lang="en-US" altLang="zh-CN" sz="1700" b="1" dirty="0" smtClean="0">
              <a:latin typeface="+mn-lt"/>
              <a:ea typeface="+mn-ea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 smtClean="0">
                <a:latin typeface="+mn-lt"/>
                <a:ea typeface="+mn-ea"/>
              </a:rPr>
              <a:t>       </a:t>
            </a:r>
            <a:r>
              <a:rPr lang="en-US" altLang="zh-CN" sz="1700" b="1" dirty="0" err="1" smtClean="0">
                <a:latin typeface="+mn-lt"/>
                <a:ea typeface="+mn-ea"/>
              </a:rPr>
              <a:t>int</a:t>
            </a:r>
            <a:r>
              <a:rPr lang="en-US" altLang="zh-CN" sz="1700" b="1" dirty="0" smtClean="0">
                <a:latin typeface="+mn-lt"/>
                <a:ea typeface="+mn-ea"/>
              </a:rPr>
              <a:t> health = 0; // </a:t>
            </a:r>
            <a:r>
              <a:rPr lang="zh-CN" altLang="en-US" sz="1700" b="1" dirty="0" smtClean="0">
                <a:latin typeface="+mn-lt"/>
                <a:ea typeface="+mn-ea"/>
              </a:rPr>
              <a:t>健康值</a:t>
            </a:r>
            <a:endParaRPr lang="en-US" altLang="zh-CN" sz="1700" b="1" dirty="0" smtClean="0">
              <a:latin typeface="+mn-lt"/>
              <a:ea typeface="+mn-ea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 smtClean="0">
                <a:latin typeface="+mn-lt"/>
                <a:ea typeface="+mn-ea"/>
              </a:rPr>
              <a:t>       String sex = null; // </a:t>
            </a:r>
            <a:r>
              <a:rPr lang="zh-CN" altLang="en-US" sz="1700" b="1" dirty="0" smtClean="0">
                <a:latin typeface="+mn-lt"/>
                <a:ea typeface="+mn-ea"/>
              </a:rPr>
              <a:t>性别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public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Penguin() {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health=10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sex="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雄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执行构造方法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print()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企鹅的名字是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name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+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健康值是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endParaRPr lang="en-US" altLang="zh-CN" sz="1700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                            +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health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+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性别是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sex);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23557" name="AutoShape 12"/>
          <p:cNvSpPr>
            <a:spLocks noChangeArrowheads="1"/>
          </p:cNvSpPr>
          <p:nvPr/>
        </p:nvSpPr>
        <p:spPr bwMode="auto">
          <a:xfrm>
            <a:off x="4040213" y="1785926"/>
            <a:ext cx="4103687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Penguin pgn3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 new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Penguin();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pgn3.print();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1142976" y="3214686"/>
            <a:ext cx="4752975" cy="164307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6643702" y="3938501"/>
            <a:ext cx="1881800" cy="776383"/>
          </a:xfrm>
          <a:prstGeom prst="wedgeRoundRectCallout">
            <a:avLst>
              <a:gd name="adj1" fmla="val -50568"/>
              <a:gd name="adj2" fmla="val 235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有返回值类型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，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不是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构造方法 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5929322" y="4367129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929198"/>
            <a:ext cx="5833967" cy="15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接箭头连接符 15"/>
          <p:cNvCxnSpPr/>
          <p:nvPr/>
        </p:nvCxnSpPr>
        <p:spPr bwMode="auto">
          <a:xfrm rot="5400000">
            <a:off x="6822297" y="2463793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6722679" y="2714620"/>
            <a:ext cx="1706973" cy="776383"/>
          </a:xfrm>
          <a:prstGeom prst="wedgeRoundRectCallout">
            <a:avLst>
              <a:gd name="adj1" fmla="val -50568"/>
              <a:gd name="adj2" fmla="val 235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调用默认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无参构造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 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786446" y="1857364"/>
            <a:ext cx="171451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1" grpId="0" animBg="1"/>
      <p:bldP spid="647189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常见错误</a:t>
            </a:r>
            <a:endParaRPr lang="en-US" altLang="zh-CN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请指出下面代码的错误</a:t>
            </a:r>
            <a:endParaRPr lang="en-US" altLang="zh-CN" dirty="0" smtClean="0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24580" name="AutoShape 12"/>
          <p:cNvSpPr>
            <a:spLocks noChangeArrowheads="1"/>
          </p:cNvSpPr>
          <p:nvPr/>
        </p:nvSpPr>
        <p:spPr bwMode="auto">
          <a:xfrm>
            <a:off x="611188" y="1809124"/>
            <a:ext cx="7915275" cy="43345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Dog {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private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旺财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昵称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private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health = 100;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健康值    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private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love = 0;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亲密度	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play(int n) {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localv;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health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health - n;		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+"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"+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localv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+"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"+health+" "+love); 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public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static void main(String[] args) {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Dog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d=new Dog();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d.play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(5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</a:p>
        </p:txBody>
      </p:sp>
      <p:sp>
        <p:nvSpPr>
          <p:cNvPr id="635913" name="Rectangle 9"/>
          <p:cNvSpPr>
            <a:spLocks noChangeArrowheads="1"/>
          </p:cNvSpPr>
          <p:nvPr/>
        </p:nvSpPr>
        <p:spPr bwMode="auto">
          <a:xfrm>
            <a:off x="1285852" y="3357562"/>
            <a:ext cx="1730373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35915" name="Rectangle 11"/>
          <p:cNvSpPr>
            <a:spLocks noChangeArrowheads="1"/>
          </p:cNvSpPr>
          <p:nvPr/>
        </p:nvSpPr>
        <p:spPr bwMode="auto">
          <a:xfrm>
            <a:off x="4852995" y="3997331"/>
            <a:ext cx="719137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4416537" y="3163253"/>
            <a:ext cx="2298603" cy="408623"/>
          </a:xfrm>
          <a:prstGeom prst="wedgeRoundRectCallout">
            <a:avLst>
              <a:gd name="adj1" fmla="val -51866"/>
              <a:gd name="adj2" fmla="val -114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局部变量没有初始化</a:t>
            </a:r>
          </a:p>
        </p:txBody>
      </p:sp>
      <p:cxnSp>
        <p:nvCxnSpPr>
          <p:cNvPr id="11" name="直接箭头连接符 10"/>
          <p:cNvCxnSpPr>
            <a:stCxn id="635915" idx="0"/>
          </p:cNvCxnSpPr>
          <p:nvPr/>
        </p:nvCxnSpPr>
        <p:spPr bwMode="auto">
          <a:xfrm rot="16200000" flipV="1">
            <a:off x="4998648" y="3783414"/>
            <a:ext cx="425455" cy="237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3071802" y="3429000"/>
            <a:ext cx="128588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9880" y="4286256"/>
            <a:ext cx="5582648" cy="24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63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3" grpId="0" animBg="1"/>
      <p:bldP spid="635915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相关课程回顾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什么是类，什么是对象？</a:t>
            </a:r>
          </a:p>
          <a:p>
            <a:pPr eaLnBrk="1" hangingPunct="1"/>
            <a:r>
              <a:rPr lang="zh-CN" altLang="en-US" dirty="0" smtClean="0"/>
              <a:t>如何创建对象？</a:t>
            </a:r>
          </a:p>
          <a:p>
            <a:pPr eaLnBrk="1" hangingPunct="1"/>
            <a:r>
              <a:rPr lang="zh-CN" altLang="en-US" dirty="0" smtClean="0"/>
              <a:t>如何在程序中接收控制台的输入？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25604" name="AutoShape 11"/>
          <p:cNvSpPr>
            <a:spLocks noChangeArrowheads="1"/>
          </p:cNvSpPr>
          <p:nvPr/>
        </p:nvSpPr>
        <p:spPr bwMode="auto">
          <a:xfrm>
            <a:off x="1479550" y="2030413"/>
            <a:ext cx="5535613" cy="872034"/>
          </a:xfrm>
          <a:prstGeom prst="roundRect">
            <a:avLst>
              <a:gd name="adj" fmla="val 14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Penguin pgn1 = new Penguin();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pgn1.sex = 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Penguin</a:t>
            </a:r>
            <a:r>
              <a:rPr lang="en-US" altLang="zh-CN" b="1" dirty="0" err="1" smtClean="0">
                <a:ea typeface="宋体" charset="-122"/>
              </a:rPr>
              <a:t>.</a:t>
            </a:r>
            <a:r>
              <a:rPr lang="en-US" altLang="zh-CN" b="1" dirty="0" err="1" smtClean="0">
                <a:solidFill>
                  <a:srgbClr val="0070C0"/>
                </a:solidFill>
                <a:ea typeface="宋体" charset="-122"/>
              </a:rPr>
              <a:t>SEX_MALE</a:t>
            </a:r>
            <a:r>
              <a:rPr lang="en-US" altLang="zh-CN" b="1" dirty="0" smtClean="0">
                <a:ea typeface="宋体" charset="-122"/>
              </a:rPr>
              <a:t>; </a:t>
            </a:r>
            <a:endParaRPr lang="zh-CN" altLang="en-US" b="1" dirty="0">
              <a:ea typeface="宋体" charset="-122"/>
            </a:endParaRP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1500166" y="3500438"/>
            <a:ext cx="5572164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class</a:t>
            </a:r>
            <a:r>
              <a:rPr lang="en-US" altLang="zh-CN" b="1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Penguin {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    static final </a:t>
            </a:r>
            <a:r>
              <a:rPr lang="en-US" altLang="zh-CN" b="1" dirty="0" smtClean="0">
                <a:ea typeface="宋体" charset="-122"/>
              </a:rPr>
              <a:t>String SEX_MALE="Q</a:t>
            </a:r>
            <a:r>
              <a:rPr lang="zh-CN" altLang="en-US" b="1" dirty="0" smtClean="0">
                <a:latin typeface="黑体" pitchFamily="2" charset="-122"/>
              </a:rPr>
              <a:t>仔</a:t>
            </a:r>
            <a:r>
              <a:rPr lang="en-US" altLang="zh-CN" b="1" dirty="0" smtClean="0">
                <a:ea typeface="宋体" charset="-122"/>
              </a:rPr>
              <a:t>";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    static final </a:t>
            </a:r>
            <a:r>
              <a:rPr lang="en-US" altLang="zh-CN" b="1" dirty="0" smtClean="0">
                <a:ea typeface="宋体" charset="-122"/>
              </a:rPr>
              <a:t>String SEX_FEMALE="Q</a:t>
            </a:r>
            <a:r>
              <a:rPr lang="zh-CN" altLang="en-US" b="1" dirty="0" smtClean="0">
                <a:latin typeface="黑体" pitchFamily="2" charset="-122"/>
              </a:rPr>
              <a:t>妹</a:t>
            </a:r>
            <a:r>
              <a:rPr lang="en-US" altLang="zh-CN" b="1" dirty="0" smtClean="0">
                <a:ea typeface="宋体" charset="-122"/>
              </a:rPr>
              <a:t>";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}</a:t>
            </a:r>
            <a:r>
              <a:rPr lang="en-US" altLang="zh-CN" dirty="0" smtClean="0">
                <a:ea typeface="宋体" charset="-122"/>
              </a:rPr>
              <a:t> </a:t>
            </a:r>
          </a:p>
        </p:txBody>
      </p:sp>
      <p:sp>
        <p:nvSpPr>
          <p:cNvPr id="3" name="AutoShape 11"/>
          <p:cNvSpPr>
            <a:spLocks noChangeArrowheads="1"/>
          </p:cNvSpPr>
          <p:nvPr/>
        </p:nvSpPr>
        <p:spPr bwMode="auto">
          <a:xfrm>
            <a:off x="1571604" y="5786454"/>
            <a:ext cx="2786082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static</a:t>
            </a:r>
            <a:r>
              <a:rPr lang="en-US" altLang="zh-CN" b="1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void print() { }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5000628" y="5806459"/>
            <a:ext cx="3394330" cy="408623"/>
          </a:xfrm>
          <a:prstGeom prst="wedgeRoundRectCallout">
            <a:avLst>
              <a:gd name="adj1" fmla="val -50302"/>
              <a:gd name="adj2" fmla="val 479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用类名调用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：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  <a:ea typeface="宋体" charset="-122"/>
              </a:rPr>
              <a:t>Penguin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.print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();</a:t>
            </a:r>
          </a:p>
        </p:txBody>
      </p:sp>
      <p:sp>
        <p:nvSpPr>
          <p:cNvPr id="669711" name="Rectangle 15"/>
          <p:cNvSpPr>
            <a:spLocks noChangeArrowheads="1"/>
          </p:cNvSpPr>
          <p:nvPr/>
        </p:nvSpPr>
        <p:spPr bwMode="auto">
          <a:xfrm>
            <a:off x="2786050" y="2497134"/>
            <a:ext cx="2286016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9712" name="Rectangle 16"/>
          <p:cNvSpPr>
            <a:spLocks noChangeArrowheads="1"/>
          </p:cNvSpPr>
          <p:nvPr/>
        </p:nvSpPr>
        <p:spPr bwMode="auto">
          <a:xfrm>
            <a:off x="3714744" y="3925893"/>
            <a:ext cx="2143140" cy="43180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9713" name="Line 26"/>
          <p:cNvSpPr>
            <a:spLocks noChangeShapeType="1"/>
          </p:cNvSpPr>
          <p:nvPr/>
        </p:nvSpPr>
        <p:spPr bwMode="auto">
          <a:xfrm>
            <a:off x="4206733" y="2889176"/>
            <a:ext cx="45719" cy="103988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041401" y="3214686"/>
            <a:ext cx="2387591" cy="35877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static</a:t>
            </a:r>
            <a:r>
              <a:rPr lang="zh-CN" altLang="en-US" b="1" dirty="0"/>
              <a:t>定义变量 </a:t>
            </a: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gray">
          <a:xfrm>
            <a:off x="1071538" y="5429264"/>
            <a:ext cx="2312981" cy="35719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static</a:t>
            </a:r>
            <a:r>
              <a:rPr lang="zh-CN" altLang="en-US" b="1" dirty="0"/>
              <a:t>定义方法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84254" y="1276351"/>
            <a:ext cx="662463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可否通过类名直接访问成员变量</a:t>
            </a:r>
            <a:r>
              <a:rPr lang="en-US" altLang="zh-CN" sz="2800" b="1" dirty="0" smtClean="0">
                <a:latin typeface="+mn-lt"/>
                <a:ea typeface="+mn-ea"/>
              </a:rPr>
              <a:t>?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4952" y="857232"/>
            <a:ext cx="986586" cy="422603"/>
            <a:chOff x="1000100" y="1173499"/>
            <a:chExt cx="986586" cy="422603"/>
          </a:xfrm>
        </p:grpSpPr>
        <p:pic>
          <p:nvPicPr>
            <p:cNvPr id="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2428875" y="6354786"/>
            <a:ext cx="4500563" cy="431800"/>
            <a:chOff x="1643063" y="6143625"/>
            <a:chExt cx="4500562" cy="431800"/>
          </a:xfrm>
          <a:solidFill>
            <a:srgbClr val="0070C0"/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2428875" y="6181725"/>
              <a:ext cx="24048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：静态常量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cxnSp>
        <p:nvCxnSpPr>
          <p:cNvPr id="27" name="直接箭头连接符 26"/>
          <p:cNvCxnSpPr/>
          <p:nvPr/>
        </p:nvCxnSpPr>
        <p:spPr bwMode="auto">
          <a:xfrm>
            <a:off x="4429124" y="6000768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AutoShape 21"/>
          <p:cNvSpPr>
            <a:spLocks noChangeArrowheads="1"/>
          </p:cNvSpPr>
          <p:nvPr/>
        </p:nvSpPr>
        <p:spPr bwMode="auto">
          <a:xfrm>
            <a:off x="6072198" y="3143248"/>
            <a:ext cx="2786050" cy="776383"/>
          </a:xfrm>
          <a:prstGeom prst="wedgeRoundRectCallout">
            <a:avLst>
              <a:gd name="adj1" fmla="val -50302"/>
              <a:gd name="adj2" fmla="val 479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用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final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修饰的变量称为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常量，其值固定不变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66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6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11" grpId="0" animBg="1"/>
      <p:bldP spid="669712" grpId="0" animBg="1"/>
      <p:bldP spid="669713" grpId="0" animBg="1"/>
      <p:bldP spid="67381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193833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static</a:t>
            </a:r>
            <a:r>
              <a:rPr lang="zh-CN" altLang="en-US" dirty="0" smtClean="0"/>
              <a:t>还可以用来修饰什么？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修饰成员时，如何分配内存空间？</a:t>
            </a:r>
            <a:endParaRPr lang="en-US" altLang="zh-CN" dirty="0" smtClean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1500167" y="6072206"/>
            <a:ext cx="5572164" cy="431800"/>
            <a:chOff x="1631584" y="6143625"/>
            <a:chExt cx="4500562" cy="431800"/>
          </a:xfrm>
          <a:solidFill>
            <a:srgbClr val="0070C0"/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1631584" y="6143625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1977780" y="6181725"/>
              <a:ext cx="3786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dirty="0" smtClean="0"/>
                <a:t> </a:t>
              </a:r>
              <a:r>
                <a:rPr lang="en-US" altLang="en-US" b="1" dirty="0" smtClean="0">
                  <a:solidFill>
                    <a:schemeClr val="bg1"/>
                  </a:solidFill>
                </a:rPr>
                <a:t>static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修饰代码块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grpSp>
        <p:nvGrpSpPr>
          <p:cNvPr id="8" name="组合 7"/>
          <p:cNvGrpSpPr/>
          <p:nvPr/>
        </p:nvGrpSpPr>
        <p:grpSpPr>
          <a:xfrm>
            <a:off x="84952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AutoShape 21"/>
          <p:cNvSpPr>
            <a:spLocks noChangeArrowheads="1"/>
          </p:cNvSpPr>
          <p:nvPr/>
        </p:nvSpPr>
        <p:spPr bwMode="gray">
          <a:xfrm>
            <a:off x="2428860" y="3643314"/>
            <a:ext cx="3357586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</a:t>
            </a:r>
            <a:r>
              <a:rPr lang="en-US" altLang="zh-CN" b="1" dirty="0" smtClean="0"/>
              <a:t>static</a:t>
            </a:r>
            <a:r>
              <a:rPr lang="zh-CN" altLang="en-US" b="1" dirty="0" smtClean="0"/>
              <a:t>可以用来修饰属性、</a:t>
            </a:r>
            <a:endParaRPr lang="en-US" altLang="zh-CN" b="1" dirty="0" smtClean="0"/>
          </a:p>
          <a:p>
            <a:pPr algn="l">
              <a:defRPr/>
            </a:pPr>
            <a:r>
              <a:rPr lang="zh-CN" altLang="en-US" b="1" dirty="0" smtClean="0"/>
              <a:t>方法和代码块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8596" y="1285860"/>
            <a:ext cx="76453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修饰与非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修饰的区别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" name="Group 29"/>
          <p:cNvGraphicFramePr>
            <a:graphicFrameLocks noGrp="1"/>
          </p:cNvGraphicFramePr>
          <p:nvPr/>
        </p:nvGraphicFramePr>
        <p:xfrm>
          <a:off x="1000100" y="2287334"/>
          <a:ext cx="7000925" cy="321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2714644"/>
                <a:gridCol w="2714645"/>
              </a:tblGrid>
              <a:tr h="47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、非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 非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类属性、类变量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实例属性、实例变量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类方法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实例方法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调用方式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归属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单个对象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常见错误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请指出下面代码的错误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26628" name="AutoShape 12"/>
          <p:cNvSpPr>
            <a:spLocks noChangeArrowheads="1"/>
          </p:cNvSpPr>
          <p:nvPr/>
        </p:nvSpPr>
        <p:spPr bwMode="auto">
          <a:xfrm>
            <a:off x="830263" y="1841501"/>
            <a:ext cx="7843837" cy="49675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Dog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private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旺财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昵称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private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health = 100;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健康值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private int love = 0;  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亲密度	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play(int n)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static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localv=5;	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health = health - n;	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+" "+localv+" "+health+" "+love);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public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static void main(String[] args)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Dog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d=new Dog();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d.play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(5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4786314" y="3643314"/>
            <a:ext cx="3441268" cy="408623"/>
          </a:xfrm>
          <a:prstGeom prst="wedgeRoundRectCallout">
            <a:avLst>
              <a:gd name="adj1" fmla="val -50512"/>
              <a:gd name="adj2" fmla="val 137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在方法里不可以定义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static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 </a:t>
            </a:r>
          </a:p>
        </p:txBody>
      </p: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1625595" y="3714752"/>
            <a:ext cx="2303463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0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4700834"/>
            <a:ext cx="6094406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箭头连接符 14"/>
          <p:cNvCxnSpPr/>
          <p:nvPr/>
        </p:nvCxnSpPr>
        <p:spPr>
          <a:xfrm flipV="1">
            <a:off x="4000496" y="3857628"/>
            <a:ext cx="642942" cy="134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369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为什么要使用封装 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下面代码有什么缺陷？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如何解决上面设计的缺陷？</a:t>
            </a: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28677" name="AutoShape 12"/>
          <p:cNvSpPr>
            <a:spLocks noChangeArrowheads="1"/>
          </p:cNvSpPr>
          <p:nvPr/>
        </p:nvSpPr>
        <p:spPr bwMode="auto">
          <a:xfrm>
            <a:off x="1989138" y="2000240"/>
            <a:ext cx="3802062" cy="836105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Dog d = new Dog();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d.health =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-1000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2786050" y="3234691"/>
            <a:ext cx="3302076" cy="408623"/>
          </a:xfrm>
          <a:prstGeom prst="wedgeRoundRectCallout">
            <a:avLst>
              <a:gd name="adj1" fmla="val -22953"/>
              <a:gd name="adj2" fmla="val -482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属性随意访问，不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合理的赋值 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627312" y="5084763"/>
            <a:ext cx="3873513" cy="77312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b="1" dirty="0"/>
              <a:t> 使用封装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rot="5400000">
            <a:off x="3298019" y="3010686"/>
            <a:ext cx="406411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2071670" y="2428868"/>
            <a:ext cx="1928826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73813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什么是封装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面向对象三大特征之一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封装</a:t>
            </a:r>
          </a:p>
          <a:p>
            <a:pPr lvl="1" eaLnBrk="1" hangingPunct="1"/>
            <a:r>
              <a:rPr lang="zh-CN" altLang="en-US" dirty="0" smtClean="0"/>
              <a:t>封装的概念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sz="1800" dirty="0" smtClean="0"/>
          </a:p>
          <a:p>
            <a:pPr lvl="1" eaLnBrk="1" hangingPunct="1"/>
            <a:endParaRPr lang="zh-CN" altLang="en-US" sz="1800" dirty="0" smtClean="0"/>
          </a:p>
          <a:p>
            <a:pPr lvl="1" eaLnBrk="1" hangingPunct="1"/>
            <a:endParaRPr lang="zh-CN" altLang="en-US" sz="1800" dirty="0" smtClean="0"/>
          </a:p>
          <a:p>
            <a:pPr lvl="1" eaLnBrk="1" hangingPunct="1"/>
            <a:r>
              <a:rPr lang="zh-CN" altLang="en-US" dirty="0" smtClean="0"/>
              <a:t>封装的好处</a:t>
            </a:r>
            <a:endParaRPr lang="zh-CN" altLang="en-US" sz="2000" dirty="0" smtClean="0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pic>
        <p:nvPicPr>
          <p:cNvPr id="29700" name="Picture 7" descr="房子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5225" y="4319588"/>
            <a:ext cx="18319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619250" y="2276475"/>
            <a:ext cx="6553200" cy="12239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封装：将类的某些信息隐藏在类内部，不允许外部程序直接访问，而是通过该类提供的方法来实现对隐藏信息的操作和访问 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4354513" y="3841750"/>
            <a:ext cx="2063919" cy="408623"/>
          </a:xfrm>
          <a:prstGeom prst="wedgeRoundRectCallout">
            <a:avLst>
              <a:gd name="adj1" fmla="val -27937"/>
              <a:gd name="adj2" fmla="val 5494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隐藏类的实现细节</a:t>
            </a: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500034" y="4572008"/>
            <a:ext cx="3002652" cy="408623"/>
          </a:xfrm>
          <a:prstGeom prst="wedgeRoundRectCallout">
            <a:avLst>
              <a:gd name="adj1" fmla="val 51067"/>
              <a:gd name="adj2" fmla="val -205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只能通过规定方法访问数据</a:t>
            </a: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5865666" y="4751388"/>
            <a:ext cx="2063920" cy="408623"/>
          </a:xfrm>
          <a:prstGeom prst="wedgeRoundRectCallout">
            <a:avLst>
              <a:gd name="adj1" fmla="val -52205"/>
              <a:gd name="adj2" fmla="val 1415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方便加入控制语句</a:t>
            </a: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3924300" y="6163649"/>
            <a:ext cx="1609825" cy="408623"/>
          </a:xfrm>
          <a:prstGeom prst="wedgeRoundRectCallout">
            <a:avLst>
              <a:gd name="adj1" fmla="val -25736"/>
              <a:gd name="adj2" fmla="val -503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方便修改实现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 rot="10800000">
            <a:off x="3500430" y="4732646"/>
            <a:ext cx="428628" cy="4108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rot="5400000" flipH="1" flipV="1">
            <a:off x="4652319" y="4509451"/>
            <a:ext cx="4108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5286380" y="5000636"/>
            <a:ext cx="500066" cy="177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16200000" flipH="1">
            <a:off x="4277367" y="5849011"/>
            <a:ext cx="3749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如何使用封装</a:t>
            </a:r>
            <a:endParaRPr lang="en-US" altLang="zh-C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43813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 smtClean="0"/>
              <a:t>封装的步骤</a:t>
            </a:r>
          </a:p>
        </p:txBody>
      </p:sp>
      <p:sp>
        <p:nvSpPr>
          <p:cNvPr id="71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40" name="右箭头 39"/>
          <p:cNvSpPr>
            <a:spLocks noChangeArrowheads="1"/>
          </p:cNvSpPr>
          <p:nvPr/>
        </p:nvSpPr>
        <p:spPr bwMode="auto">
          <a:xfrm rot="5400000">
            <a:off x="3464711" y="4679167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9" name="组合 25"/>
          <p:cNvGrpSpPr>
            <a:grpSpLocks/>
          </p:cNvGrpSpPr>
          <p:nvPr/>
        </p:nvGrpSpPr>
        <p:grpSpPr bwMode="auto">
          <a:xfrm>
            <a:off x="2112986" y="1857364"/>
            <a:ext cx="2887642" cy="1285876"/>
            <a:chOff x="214313" y="1785937"/>
            <a:chExt cx="1571625" cy="1285876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0" name="矩形 49"/>
            <p:cNvSpPr/>
            <p:nvPr/>
          </p:nvSpPr>
          <p:spPr bwMode="auto">
            <a:xfrm>
              <a:off x="327025" y="2100263"/>
              <a:ext cx="1458913" cy="971550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黑体" pitchFamily="2" charset="-122"/>
                </a:rPr>
                <a:t>修改属性的可见性 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endParaRPr lang="en-US" altLang="zh-CN" b="1" dirty="0"/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214313" y="1785937"/>
              <a:ext cx="210798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55" name="组合 30"/>
          <p:cNvGrpSpPr>
            <a:grpSpLocks/>
          </p:cNvGrpSpPr>
          <p:nvPr/>
        </p:nvGrpSpPr>
        <p:grpSpPr bwMode="auto">
          <a:xfrm>
            <a:off x="2078670" y="4738706"/>
            <a:ext cx="2993396" cy="1262062"/>
            <a:chOff x="579816" y="4922850"/>
            <a:chExt cx="1593445" cy="1262062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6" name="矩形 55"/>
            <p:cNvSpPr/>
            <p:nvPr/>
          </p:nvSpPr>
          <p:spPr bwMode="auto">
            <a:xfrm>
              <a:off x="714348" y="5214950"/>
              <a:ext cx="1458913" cy="96996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黑体" pitchFamily="2" charset="-122"/>
                </a:rPr>
                <a:t>在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getter/setter</a:t>
              </a:r>
              <a:r>
                <a:rPr lang="zh-CN" altLang="en-US" b="1" dirty="0" smtClean="0">
                  <a:solidFill>
                    <a:schemeClr val="bg1"/>
                  </a:solidFill>
                  <a:latin typeface="黑体" pitchFamily="2" charset="-122"/>
                </a:rPr>
                <a:t>方法中加入属性控制语句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579816" y="4922850"/>
              <a:ext cx="224441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59" name="组合 25"/>
          <p:cNvGrpSpPr>
            <a:grpSpLocks/>
          </p:cNvGrpSpPr>
          <p:nvPr/>
        </p:nvGrpSpPr>
        <p:grpSpPr bwMode="auto">
          <a:xfrm>
            <a:off x="2071670" y="3286132"/>
            <a:ext cx="3000396" cy="1285876"/>
            <a:chOff x="214313" y="1785937"/>
            <a:chExt cx="1571625" cy="1285876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0" name="矩形 59"/>
            <p:cNvSpPr/>
            <p:nvPr/>
          </p:nvSpPr>
          <p:spPr bwMode="auto">
            <a:xfrm>
              <a:off x="327025" y="2100263"/>
              <a:ext cx="1458913" cy="971550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黑体" pitchFamily="2" charset="-122"/>
                </a:rPr>
                <a:t>创建公有的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getter/setter</a:t>
              </a:r>
              <a:r>
                <a:rPr lang="zh-CN" altLang="en-US" b="1" dirty="0" smtClean="0">
                  <a:solidFill>
                    <a:schemeClr val="bg1"/>
                  </a:solidFill>
                  <a:latin typeface="黑体" pitchFamily="2" charset="-122"/>
                </a:rPr>
                <a:t>方法</a:t>
              </a:r>
              <a:endParaRPr lang="en-US" altLang="zh-CN" b="1" dirty="0"/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214313" y="1785937"/>
              <a:ext cx="210798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sp>
        <p:nvSpPr>
          <p:cNvPr id="62" name="AutoShape 11"/>
          <p:cNvSpPr>
            <a:spLocks noChangeArrowheads="1"/>
          </p:cNvSpPr>
          <p:nvPr/>
        </p:nvSpPr>
        <p:spPr bwMode="gray">
          <a:xfrm>
            <a:off x="5629310" y="2484434"/>
            <a:ext cx="1943086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设为</a:t>
            </a:r>
            <a:r>
              <a:rPr lang="en-US" altLang="zh-CN" b="1" dirty="0" smtClean="0"/>
              <a:t>private</a:t>
            </a:r>
            <a:endParaRPr lang="en-US" altLang="zh-CN" b="1" dirty="0"/>
          </a:p>
        </p:txBody>
      </p:sp>
      <p:sp>
        <p:nvSpPr>
          <p:cNvPr id="63" name="AutoShape 11"/>
          <p:cNvSpPr>
            <a:spLocks noChangeArrowheads="1"/>
          </p:cNvSpPr>
          <p:nvPr/>
        </p:nvSpPr>
        <p:spPr bwMode="gray">
          <a:xfrm>
            <a:off x="5700748" y="3841756"/>
            <a:ext cx="1943086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>
                <a:latin typeface="黑体" pitchFamily="2" charset="-122"/>
              </a:rPr>
              <a:t>用于属性的读写 </a:t>
            </a:r>
            <a:endParaRPr lang="zh-CN" altLang="en-US" b="1" dirty="0">
              <a:latin typeface="黑体" pitchFamily="2" charset="-122"/>
            </a:endParaRPr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gray">
          <a:xfrm>
            <a:off x="5700748" y="5143512"/>
            <a:ext cx="1943086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>
                <a:latin typeface="黑体" pitchFamily="2" charset="-122"/>
              </a:rPr>
              <a:t>对属性值的</a:t>
            </a:r>
            <a:r>
              <a:rPr lang="zh-CN" altLang="en-US" b="1" dirty="0" smtClean="0"/>
              <a:t>合法性</a:t>
            </a:r>
            <a:r>
              <a:rPr lang="zh-CN" altLang="en-US" b="1" dirty="0" smtClean="0">
                <a:latin typeface="黑体" pitchFamily="2" charset="-122"/>
              </a:rPr>
              <a:t>进行判断 </a:t>
            </a:r>
            <a:endParaRPr lang="zh-CN" altLang="en-US" b="1" dirty="0">
              <a:latin typeface="黑体" pitchFamily="2" charset="-122"/>
            </a:endParaRPr>
          </a:p>
        </p:txBody>
      </p:sp>
      <p:sp>
        <p:nvSpPr>
          <p:cNvPr id="65" name="右箭头 64"/>
          <p:cNvSpPr>
            <a:spLocks noChangeArrowheads="1"/>
          </p:cNvSpPr>
          <p:nvPr/>
        </p:nvSpPr>
        <p:spPr bwMode="auto">
          <a:xfrm rot="5400000">
            <a:off x="3393275" y="3250407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 bwMode="auto">
          <a:xfrm>
            <a:off x="5072066" y="2714620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 bwMode="auto">
          <a:xfrm>
            <a:off x="5143504" y="4071942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>
            <a:off x="5143504" y="5572140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2285984" y="6286520"/>
            <a:ext cx="4000528" cy="431800"/>
            <a:chOff x="1643062" y="6143625"/>
            <a:chExt cx="4500562" cy="431800"/>
          </a:xfrm>
          <a:solidFill>
            <a:srgbClr val="0070C0"/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1643062" y="6143625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2596325" y="6181725"/>
              <a:ext cx="27054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：类的封装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  <a:endParaRPr lang="en-US" altLang="zh-CN" dirty="0" smtClean="0"/>
          </a:p>
        </p:txBody>
      </p:sp>
      <p:sp>
        <p:nvSpPr>
          <p:cNvPr id="59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900113" y="1142984"/>
            <a:ext cx="7632700" cy="48013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/>
            <a:r>
              <a:rPr lang="fr-FR" altLang="zh-CN" b="1" dirty="0" smtClean="0">
                <a:ea typeface="宋体" charset="-122"/>
              </a:rPr>
              <a:t>class Dog {</a:t>
            </a:r>
          </a:p>
          <a:p>
            <a:pPr algn="l"/>
            <a:r>
              <a:rPr lang="fr-FR" altLang="zh-CN" b="1" dirty="0" smtClean="0">
                <a:ea typeface="宋体" charset="-122"/>
              </a:rPr>
              <a:t>    </a:t>
            </a:r>
            <a:r>
              <a:rPr lang="fr-FR" altLang="zh-CN" b="1" dirty="0" smtClean="0">
                <a:solidFill>
                  <a:srgbClr val="0000FF"/>
                </a:solidFill>
                <a:ea typeface="宋体" charset="-122"/>
              </a:rPr>
              <a:t>private</a:t>
            </a:r>
            <a:r>
              <a:rPr lang="fr-FR" altLang="zh-CN" b="1" dirty="0" smtClean="0">
                <a:ea typeface="宋体" charset="-122"/>
              </a:rPr>
              <a:t> String name = </a:t>
            </a:r>
            <a:r>
              <a:rPr lang="en-US" altLang="zh-CN" b="1" dirty="0" smtClean="0">
                <a:ea typeface="宋体" charset="-122"/>
              </a:rPr>
              <a:t>"</a:t>
            </a:r>
            <a:r>
              <a:rPr lang="zh-CN" altLang="en-US" b="1" dirty="0" smtClean="0">
                <a:latin typeface="黑体" pitchFamily="2" charset="-122"/>
              </a:rPr>
              <a:t>旺财</a:t>
            </a:r>
            <a:r>
              <a:rPr lang="en-US" altLang="zh-CN" b="1" dirty="0" smtClean="0">
                <a:ea typeface="宋体" charset="-122"/>
              </a:rPr>
              <a:t>"</a:t>
            </a:r>
            <a:r>
              <a:rPr lang="fr-FR" altLang="zh-CN" b="1" dirty="0" smtClean="0">
                <a:ea typeface="宋体" charset="-122"/>
              </a:rPr>
              <a:t>; // </a:t>
            </a:r>
            <a:r>
              <a:rPr lang="zh-CN" altLang="en-US" b="1" dirty="0" smtClean="0">
                <a:latin typeface="黑体" pitchFamily="2" charset="-122"/>
              </a:rPr>
              <a:t>昵称</a:t>
            </a:r>
            <a:endParaRPr lang="zh-CN" altLang="fr-FR" b="1" dirty="0" smtClean="0">
              <a:latin typeface="黑体" pitchFamily="2" charset="-122"/>
            </a:endParaRPr>
          </a:p>
          <a:p>
            <a:pPr algn="l"/>
            <a:r>
              <a:rPr lang="zh-CN" altLang="fr-FR" b="1" dirty="0" smtClean="0">
                <a:ea typeface="宋体" charset="-122"/>
              </a:rPr>
              <a:t>    </a:t>
            </a:r>
            <a:r>
              <a:rPr lang="fr-FR" altLang="zh-CN" b="1" dirty="0" smtClean="0">
                <a:solidFill>
                  <a:srgbClr val="0000FF"/>
                </a:solidFill>
                <a:ea typeface="宋体" charset="-122"/>
              </a:rPr>
              <a:t>private</a:t>
            </a:r>
            <a:r>
              <a:rPr lang="fr-FR" altLang="zh-CN" b="1" dirty="0" smtClean="0">
                <a:ea typeface="宋体" charset="-122"/>
              </a:rPr>
              <a:t> int health = 100; // </a:t>
            </a:r>
            <a:r>
              <a:rPr lang="zh-CN" altLang="en-US" b="1" dirty="0" smtClean="0">
                <a:latin typeface="黑体" pitchFamily="2" charset="-122"/>
              </a:rPr>
              <a:t>健康值</a:t>
            </a:r>
            <a:endParaRPr lang="zh-CN" altLang="fr-FR" b="1" dirty="0" smtClean="0">
              <a:latin typeface="黑体" pitchFamily="2" charset="-122"/>
            </a:endParaRPr>
          </a:p>
          <a:p>
            <a:pPr algn="l"/>
            <a:r>
              <a:rPr lang="zh-CN" altLang="fr-FR" b="1" dirty="0" smtClean="0">
                <a:ea typeface="宋体" charset="-122"/>
              </a:rPr>
              <a:t>    </a:t>
            </a:r>
            <a:r>
              <a:rPr lang="fr-FR" altLang="zh-CN" b="1" dirty="0" smtClean="0">
                <a:solidFill>
                  <a:srgbClr val="0000FF"/>
                </a:solidFill>
                <a:ea typeface="宋体" charset="-122"/>
              </a:rPr>
              <a:t>private</a:t>
            </a:r>
            <a:r>
              <a:rPr lang="fr-FR" altLang="zh-CN" b="1" dirty="0" smtClean="0">
                <a:ea typeface="宋体" charset="-122"/>
              </a:rPr>
              <a:t> int love = 0;   // </a:t>
            </a:r>
            <a:r>
              <a:rPr lang="zh-CN" altLang="en-US" b="1" dirty="0" smtClean="0">
                <a:latin typeface="黑体" pitchFamily="2" charset="-122"/>
              </a:rPr>
              <a:t>亲密度</a:t>
            </a:r>
            <a:endParaRPr lang="zh-CN" altLang="fr-FR" b="1" dirty="0" smtClean="0">
              <a:latin typeface="黑体" pitchFamily="2" charset="-122"/>
            </a:endParaRPr>
          </a:p>
          <a:p>
            <a:pPr algn="l"/>
            <a:r>
              <a:rPr lang="zh-CN" altLang="fr-FR" b="1" dirty="0" smtClean="0">
                <a:ea typeface="宋体" charset="-122"/>
              </a:rPr>
              <a:t>    </a:t>
            </a:r>
            <a:r>
              <a:rPr lang="fr-FR" altLang="zh-CN" b="1" dirty="0" smtClean="0">
                <a:solidFill>
                  <a:srgbClr val="0000FF"/>
                </a:solidFill>
                <a:ea typeface="宋体" charset="-122"/>
              </a:rPr>
              <a:t>private</a:t>
            </a:r>
            <a:r>
              <a:rPr lang="fr-FR" altLang="zh-CN" b="1" dirty="0" smtClean="0">
                <a:ea typeface="宋体" charset="-122"/>
              </a:rPr>
              <a:t> String strain = </a:t>
            </a:r>
            <a:r>
              <a:rPr lang="en-US" altLang="zh-CN" b="1" dirty="0" smtClean="0">
                <a:ea typeface="宋体" charset="-122"/>
              </a:rPr>
              <a:t>"</a:t>
            </a:r>
            <a:r>
              <a:rPr lang="zh-CN" altLang="en-US" b="1" dirty="0" smtClean="0">
                <a:latin typeface="黑体" pitchFamily="2" charset="-122"/>
              </a:rPr>
              <a:t>拉布拉多犬</a:t>
            </a:r>
            <a:r>
              <a:rPr lang="en-US" altLang="zh-CN" b="1" dirty="0" smtClean="0">
                <a:ea typeface="宋体" charset="-122"/>
              </a:rPr>
              <a:t>"</a:t>
            </a:r>
            <a:r>
              <a:rPr lang="fr-FR" altLang="zh-CN" b="1" dirty="0" smtClean="0">
                <a:ea typeface="宋体" charset="-122"/>
              </a:rPr>
              <a:t>; // </a:t>
            </a:r>
            <a:r>
              <a:rPr lang="zh-CN" altLang="en-US" b="1" dirty="0" smtClean="0">
                <a:latin typeface="黑体" pitchFamily="2" charset="-122"/>
              </a:rPr>
              <a:t>品种</a:t>
            </a:r>
          </a:p>
          <a:p>
            <a:pPr algn="l"/>
            <a:r>
              <a:rPr lang="en-US" altLang="zh-CN" b="1" dirty="0" smtClean="0">
                <a:ea typeface="宋体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ea typeface="宋体" charset="-122"/>
              </a:rPr>
              <a:t>public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err="1" smtClean="0">
                <a:ea typeface="宋体" charset="-122"/>
              </a:rPr>
              <a:t>int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err="1" smtClean="0">
                <a:ea typeface="宋体" charset="-122"/>
              </a:rPr>
              <a:t>getHealth</a:t>
            </a:r>
            <a:r>
              <a:rPr lang="en-US" altLang="zh-CN" b="1" dirty="0" smtClean="0">
                <a:ea typeface="宋体" charset="-122"/>
              </a:rPr>
              <a:t>() {</a:t>
            </a:r>
          </a:p>
          <a:p>
            <a:pPr algn="l"/>
            <a:r>
              <a:rPr lang="en-US" altLang="zh-CN" b="1" dirty="0" smtClean="0">
                <a:ea typeface="宋体" charset="-122"/>
              </a:rPr>
              <a:t>        return health;</a:t>
            </a:r>
          </a:p>
          <a:p>
            <a:pPr algn="l"/>
            <a:r>
              <a:rPr lang="en-US" altLang="zh-CN" b="1" dirty="0" smtClean="0">
                <a:ea typeface="宋体" charset="-122"/>
              </a:rPr>
              <a:t>    }</a:t>
            </a:r>
          </a:p>
          <a:p>
            <a:pPr algn="l"/>
            <a:r>
              <a:rPr lang="en-US" altLang="zh-CN" b="1" dirty="0" smtClean="0">
                <a:ea typeface="宋体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ea typeface="宋体" charset="-122"/>
              </a:rPr>
              <a:t>public</a:t>
            </a:r>
            <a:r>
              <a:rPr lang="en-US" altLang="zh-CN" b="1" dirty="0" smtClean="0">
                <a:ea typeface="宋体" charset="-122"/>
              </a:rPr>
              <a:t> void </a:t>
            </a:r>
            <a:r>
              <a:rPr lang="en-US" altLang="zh-CN" b="1" dirty="0" err="1" smtClean="0">
                <a:ea typeface="宋体" charset="-122"/>
              </a:rPr>
              <a:t>setHealth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(</a:t>
            </a:r>
            <a:r>
              <a:rPr lang="en-US" altLang="zh-CN" b="1" dirty="0" err="1" smtClean="0">
                <a:ea typeface="宋体" charset="-122"/>
              </a:rPr>
              <a:t>int</a:t>
            </a:r>
            <a:r>
              <a:rPr lang="en-US" altLang="zh-CN" b="1" dirty="0" smtClean="0">
                <a:ea typeface="宋体" charset="-122"/>
              </a:rPr>
              <a:t> health) {</a:t>
            </a:r>
          </a:p>
          <a:p>
            <a:pPr algn="l"/>
            <a:r>
              <a:rPr lang="en-US" altLang="zh-CN" b="1" dirty="0" smtClean="0">
                <a:ea typeface="宋体" charset="-122"/>
              </a:rPr>
              <a:t>        if (health &gt; 100 || health &lt; 0) {</a:t>
            </a:r>
          </a:p>
          <a:p>
            <a:pPr algn="l"/>
            <a:r>
              <a:rPr lang="en-US" altLang="zh-CN" b="1" dirty="0" smtClean="0">
                <a:ea typeface="宋体" charset="-122"/>
              </a:rPr>
              <a:t>            </a:t>
            </a:r>
            <a:r>
              <a:rPr lang="en-US" altLang="zh-CN" b="1" dirty="0" err="1" smtClean="0">
                <a:ea typeface="宋体" charset="-122"/>
              </a:rPr>
              <a:t>this.health</a:t>
            </a:r>
            <a:r>
              <a:rPr lang="en-US" altLang="zh-CN" b="1" dirty="0" smtClean="0">
                <a:ea typeface="宋体" charset="-122"/>
              </a:rPr>
              <a:t> = 40;</a:t>
            </a:r>
          </a:p>
          <a:p>
            <a:pPr algn="l"/>
            <a:r>
              <a:rPr lang="en-US" altLang="zh-CN" b="1" dirty="0" smtClean="0">
                <a:ea typeface="宋体" charset="-122"/>
              </a:rPr>
              <a:t>            </a:t>
            </a:r>
            <a:r>
              <a:rPr lang="en-US" altLang="zh-CN" b="1" dirty="0" err="1" smtClean="0">
                <a:ea typeface="宋体" charset="-122"/>
              </a:rPr>
              <a:t>System.out.println</a:t>
            </a:r>
            <a:r>
              <a:rPr lang="en-US" altLang="zh-CN" b="1" dirty="0" smtClean="0">
                <a:ea typeface="宋体" charset="-122"/>
              </a:rPr>
              <a:t>("</a:t>
            </a:r>
            <a:r>
              <a:rPr lang="zh-CN" altLang="en-US" b="1" dirty="0" smtClean="0">
                <a:latin typeface="黑体" pitchFamily="2" charset="-122"/>
              </a:rPr>
              <a:t>健康值应该在</a:t>
            </a:r>
            <a:r>
              <a:rPr lang="en-US" altLang="zh-CN" b="1" dirty="0" smtClean="0">
                <a:ea typeface="宋体" charset="-122"/>
              </a:rPr>
              <a:t>0</a:t>
            </a:r>
            <a:r>
              <a:rPr lang="zh-CN" altLang="en-US" b="1" dirty="0" smtClean="0">
                <a:latin typeface="黑体" pitchFamily="2" charset="-122"/>
              </a:rPr>
              <a:t>和</a:t>
            </a:r>
            <a:r>
              <a:rPr lang="en-US" altLang="zh-CN" b="1" dirty="0" smtClean="0">
                <a:ea typeface="宋体" charset="-122"/>
              </a:rPr>
              <a:t>100</a:t>
            </a:r>
            <a:r>
              <a:rPr lang="zh-CN" altLang="en-US" b="1" dirty="0" smtClean="0">
                <a:latin typeface="黑体" pitchFamily="2" charset="-122"/>
              </a:rPr>
              <a:t>之间，默认值是</a:t>
            </a:r>
            <a:r>
              <a:rPr lang="en-US" altLang="zh-CN" b="1" dirty="0" smtClean="0">
                <a:ea typeface="宋体" charset="-122"/>
              </a:rPr>
              <a:t>40");</a:t>
            </a:r>
          </a:p>
          <a:p>
            <a:pPr algn="l"/>
            <a:r>
              <a:rPr lang="en-US" altLang="zh-CN" b="1" dirty="0" smtClean="0">
                <a:ea typeface="宋体" charset="-122"/>
              </a:rPr>
              <a:t>        } else</a:t>
            </a:r>
          </a:p>
          <a:p>
            <a:pPr algn="l"/>
            <a:r>
              <a:rPr lang="en-US" altLang="zh-CN" b="1" dirty="0" smtClean="0">
                <a:ea typeface="宋体" charset="-122"/>
              </a:rPr>
              <a:t>            </a:t>
            </a:r>
            <a:r>
              <a:rPr lang="en-US" altLang="zh-CN" b="1" dirty="0" err="1" smtClean="0">
                <a:solidFill>
                  <a:srgbClr val="0000FF"/>
                </a:solidFill>
                <a:ea typeface="宋体" charset="-122"/>
              </a:rPr>
              <a:t>this</a:t>
            </a:r>
            <a:r>
              <a:rPr lang="en-US" altLang="zh-CN" b="1" dirty="0" err="1" smtClean="0">
                <a:ea typeface="宋体" charset="-122"/>
              </a:rPr>
              <a:t>.health</a:t>
            </a:r>
            <a:r>
              <a:rPr lang="en-US" altLang="zh-CN" b="1" dirty="0" smtClean="0">
                <a:ea typeface="宋体" charset="-122"/>
              </a:rPr>
              <a:t>  =  health;</a:t>
            </a:r>
          </a:p>
          <a:p>
            <a:pPr algn="l"/>
            <a:r>
              <a:rPr lang="en-US" altLang="zh-CN" b="1" dirty="0" smtClean="0">
                <a:ea typeface="宋体" charset="-122"/>
              </a:rPr>
              <a:t>    }</a:t>
            </a:r>
          </a:p>
          <a:p>
            <a:pPr algn="l"/>
            <a:r>
              <a:rPr lang="en-US" altLang="zh-CN" b="1" dirty="0" smtClean="0">
                <a:ea typeface="宋体" charset="-122"/>
              </a:rPr>
              <a:t>    // </a:t>
            </a:r>
            <a:r>
              <a:rPr lang="zh-CN" altLang="en-US" b="1" dirty="0" smtClean="0">
                <a:latin typeface="黑体" pitchFamily="2" charset="-122"/>
              </a:rPr>
              <a:t>其它</a:t>
            </a:r>
            <a:r>
              <a:rPr lang="en-US" altLang="zh-CN" b="1" dirty="0" smtClean="0">
                <a:ea typeface="宋体" charset="-122"/>
              </a:rPr>
              <a:t>getter/setter</a:t>
            </a:r>
            <a:r>
              <a:rPr lang="zh-CN" altLang="en-US" b="1" dirty="0" smtClean="0">
                <a:latin typeface="黑体" pitchFamily="2" charset="-122"/>
              </a:rPr>
              <a:t>方法</a:t>
            </a:r>
          </a:p>
          <a:p>
            <a:pPr algn="l"/>
            <a:r>
              <a:rPr lang="en-US" altLang="zh-CN" b="1" dirty="0" smtClean="0">
                <a:ea typeface="宋体" charset="-122"/>
              </a:rPr>
              <a:t>}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661540" name="Rectangle 36"/>
          <p:cNvSpPr>
            <a:spLocks noChangeArrowheads="1"/>
          </p:cNvSpPr>
          <p:nvPr/>
        </p:nvSpPr>
        <p:spPr bwMode="auto">
          <a:xfrm>
            <a:off x="1428728" y="3643314"/>
            <a:ext cx="6840538" cy="150019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41" name="Rectangle 37"/>
          <p:cNvSpPr>
            <a:spLocks noChangeArrowheads="1"/>
          </p:cNvSpPr>
          <p:nvPr/>
        </p:nvSpPr>
        <p:spPr bwMode="auto">
          <a:xfrm>
            <a:off x="1208070" y="1500174"/>
            <a:ext cx="863600" cy="10810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0" y="4429132"/>
            <a:ext cx="1246914" cy="776383"/>
          </a:xfrm>
          <a:prstGeom prst="wedgeRoundRectCallout">
            <a:avLst>
              <a:gd name="adj1" fmla="val 48708"/>
              <a:gd name="adj2" fmla="val 2338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this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代表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当前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 </a:t>
            </a:r>
          </a:p>
        </p:txBody>
      </p:sp>
      <p:sp>
        <p:nvSpPr>
          <p:cNvPr id="661543" name="Line 26"/>
          <p:cNvSpPr>
            <a:spLocks noChangeShapeType="1"/>
          </p:cNvSpPr>
          <p:nvPr/>
        </p:nvSpPr>
        <p:spPr bwMode="auto">
          <a:xfrm flipV="1">
            <a:off x="2555875" y="2143115"/>
            <a:ext cx="45719" cy="258763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61544" name="Line 26"/>
          <p:cNvSpPr>
            <a:spLocks noChangeShapeType="1"/>
          </p:cNvSpPr>
          <p:nvPr/>
        </p:nvSpPr>
        <p:spPr bwMode="auto">
          <a:xfrm flipV="1">
            <a:off x="3857620" y="3714752"/>
            <a:ext cx="214314" cy="92869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61545" name="Rectangle 41"/>
          <p:cNvSpPr>
            <a:spLocks noChangeArrowheads="1"/>
          </p:cNvSpPr>
          <p:nvPr/>
        </p:nvSpPr>
        <p:spPr bwMode="auto">
          <a:xfrm>
            <a:off x="2357422" y="1731958"/>
            <a:ext cx="71438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46" name="Rectangle 42"/>
          <p:cNvSpPr>
            <a:spLocks noChangeArrowheads="1"/>
          </p:cNvSpPr>
          <p:nvPr/>
        </p:nvSpPr>
        <p:spPr bwMode="auto">
          <a:xfrm>
            <a:off x="2214546" y="4730746"/>
            <a:ext cx="71438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47" name="Rectangle 43"/>
          <p:cNvSpPr>
            <a:spLocks noChangeArrowheads="1"/>
          </p:cNvSpPr>
          <p:nvPr/>
        </p:nvSpPr>
        <p:spPr bwMode="auto">
          <a:xfrm>
            <a:off x="3244845" y="4730746"/>
            <a:ext cx="68421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48" name="Rectangle 44"/>
          <p:cNvSpPr>
            <a:spLocks noChangeArrowheads="1"/>
          </p:cNvSpPr>
          <p:nvPr/>
        </p:nvSpPr>
        <p:spPr bwMode="auto">
          <a:xfrm>
            <a:off x="4000496" y="3362321"/>
            <a:ext cx="68421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53" name="Rectangle 49"/>
          <p:cNvSpPr>
            <a:spLocks noChangeArrowheads="1"/>
          </p:cNvSpPr>
          <p:nvPr/>
        </p:nvSpPr>
        <p:spPr bwMode="auto">
          <a:xfrm>
            <a:off x="2285984" y="2570158"/>
            <a:ext cx="129540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54" name="Rectangle 50"/>
          <p:cNvSpPr>
            <a:spLocks noChangeArrowheads="1"/>
          </p:cNvSpPr>
          <p:nvPr/>
        </p:nvSpPr>
        <p:spPr bwMode="auto">
          <a:xfrm>
            <a:off x="2500298" y="3362321"/>
            <a:ext cx="230346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6143636" y="785794"/>
            <a:ext cx="2357454" cy="3409146"/>
            <a:chOff x="3878" y="1384"/>
            <a:chExt cx="1633" cy="1956"/>
          </a:xfrm>
        </p:grpSpPr>
        <p:sp>
          <p:nvSpPr>
            <p:cNvPr id="30749" name="Rectangle 10"/>
            <p:cNvSpPr>
              <a:spLocks noChangeArrowheads="1"/>
            </p:cNvSpPr>
            <p:nvPr/>
          </p:nvSpPr>
          <p:spPr bwMode="auto">
            <a:xfrm>
              <a:off x="3878" y="1599"/>
              <a:ext cx="1633" cy="96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name:String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0750" name="Rectangle 12"/>
            <p:cNvSpPr>
              <a:spLocks noChangeArrowheads="1"/>
            </p:cNvSpPr>
            <p:nvPr/>
          </p:nvSpPr>
          <p:spPr bwMode="auto">
            <a:xfrm>
              <a:off x="3878" y="1384"/>
              <a:ext cx="1633" cy="229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smtClean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0751" name="Rectangle 13"/>
            <p:cNvSpPr>
              <a:spLocks noChangeArrowheads="1"/>
            </p:cNvSpPr>
            <p:nvPr/>
          </p:nvSpPr>
          <p:spPr bwMode="auto">
            <a:xfrm>
              <a:off x="3878" y="2461"/>
              <a:ext cx="1633" cy="879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print():void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setHealth():void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getHealth():String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… …</a:t>
              </a:r>
            </a:p>
          </p:txBody>
        </p:sp>
      </p:grpSp>
      <p:cxnSp>
        <p:nvCxnSpPr>
          <p:cNvPr id="32" name="直接箭头连接符 31"/>
          <p:cNvCxnSpPr/>
          <p:nvPr/>
        </p:nvCxnSpPr>
        <p:spPr bwMode="auto">
          <a:xfrm>
            <a:off x="3571868" y="2857496"/>
            <a:ext cx="78581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rot="5400000" flipH="1" flipV="1">
            <a:off x="4394199" y="3178967"/>
            <a:ext cx="356396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 rot="5400000" flipH="1" flipV="1">
            <a:off x="5608645" y="3321843"/>
            <a:ext cx="642148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rot="10800000">
            <a:off x="714348" y="1857364"/>
            <a:ext cx="428628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 bwMode="auto">
          <a:xfrm rot="10800000">
            <a:off x="1230804" y="4713130"/>
            <a:ext cx="483676" cy="21606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 bwMode="auto">
          <a:xfrm>
            <a:off x="357158" y="1643050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399002" y="2643182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5715008" y="2643182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grpSp>
        <p:nvGrpSpPr>
          <p:cNvPr id="31" name="组合 65"/>
          <p:cNvGrpSpPr/>
          <p:nvPr/>
        </p:nvGrpSpPr>
        <p:grpSpPr>
          <a:xfrm>
            <a:off x="71406" y="5857892"/>
            <a:ext cx="928694" cy="400110"/>
            <a:chOff x="3786182" y="1885882"/>
            <a:chExt cx="928694" cy="400110"/>
          </a:xfrm>
        </p:grpSpPr>
        <p:pic>
          <p:nvPicPr>
            <p:cNvPr id="36" name="Picture 5" descr="C:\Users\meng.zhang\Desktop\ACCP7.0模版图标规范\wrench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907342"/>
              <a:ext cx="357190" cy="357190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4014043" y="18858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技巧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1357290" y="5857892"/>
            <a:ext cx="5715040" cy="6413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>
                <a:latin typeface="+mn-lt"/>
                <a:ea typeface="+mn-ea"/>
              </a:rPr>
              <a:t>添加</a:t>
            </a:r>
            <a:r>
              <a:rPr lang="en-US" altLang="zh-CN" b="1" dirty="0" smtClean="0">
                <a:latin typeface="+mn-lt"/>
                <a:ea typeface="+mn-ea"/>
              </a:rPr>
              <a:t>getter/setter</a:t>
            </a:r>
            <a:r>
              <a:rPr lang="zh-CN" altLang="en-US" b="1" dirty="0" smtClean="0">
                <a:latin typeface="+mn-lt"/>
                <a:ea typeface="+mn-ea"/>
              </a:rPr>
              <a:t>方法的快捷键：</a:t>
            </a:r>
            <a:r>
              <a:rPr lang="en-US" altLang="zh-CN" b="1" dirty="0" err="1" smtClean="0">
                <a:latin typeface="+mn-lt"/>
                <a:ea typeface="+mn-ea"/>
              </a:rPr>
              <a:t>Shift+Alt+S+R</a:t>
            </a:r>
            <a:endParaRPr lang="zh-CN" altLang="en-US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6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6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6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40" grpId="0" animBg="1"/>
      <p:bldP spid="661540" grpId="1" animBg="1"/>
      <p:bldP spid="661541" grpId="0" animBg="1"/>
      <p:bldP spid="661541" grpId="1" animBg="1"/>
      <p:bldP spid="7" grpId="0" animBg="1"/>
      <p:bldP spid="661543" grpId="0" animBg="1"/>
      <p:bldP spid="661544" grpId="0" animBg="1"/>
      <p:bldP spid="661545" grpId="0" animBg="1"/>
      <p:bldP spid="661546" grpId="0" animBg="1"/>
      <p:bldP spid="661547" grpId="0" animBg="1"/>
      <p:bldP spid="661548" grpId="0" animBg="1"/>
      <p:bldP spid="661553" grpId="0" animBg="1"/>
      <p:bldP spid="661553" grpId="1" animBg="1"/>
      <p:bldP spid="661554" grpId="0" animBg="1"/>
      <p:bldP spid="661554" grpId="1" animBg="1"/>
      <p:bldP spid="42" grpId="0" animBg="1"/>
      <p:bldP spid="42" grpId="1" animBg="1"/>
      <p:bldP spid="44" grpId="0" animBg="1"/>
      <p:bldP spid="44" grpId="1" animBg="1"/>
      <p:bldP spid="48" grpId="0" animBg="1"/>
      <p:bldP spid="48" grpId="1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this</a:t>
            </a:r>
            <a:r>
              <a:rPr lang="zh-CN" altLang="en-US" smtClean="0"/>
              <a:t>的用法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this</a:t>
            </a:r>
            <a:r>
              <a:rPr lang="zh-CN" altLang="en-US" dirty="0" smtClean="0"/>
              <a:t>关键字的用法</a:t>
            </a:r>
          </a:p>
          <a:p>
            <a:pPr lvl="1" eaLnBrk="1" hangingPunct="1"/>
            <a:r>
              <a:rPr lang="zh-CN" altLang="en-US" dirty="0" smtClean="0"/>
              <a:t>调用属性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调用方法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调用构造方法</a:t>
            </a: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31748" name="AutoShape 12"/>
          <p:cNvSpPr>
            <a:spLocks noChangeArrowheads="1"/>
          </p:cNvSpPr>
          <p:nvPr/>
        </p:nvSpPr>
        <p:spPr bwMode="auto">
          <a:xfrm>
            <a:off x="1643042" y="2367676"/>
            <a:ext cx="3529013" cy="91844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err="1">
                <a:solidFill>
                  <a:srgbClr val="0000FF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.health = 100;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err="1">
                <a:solidFill>
                  <a:srgbClr val="0000FF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大黄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</p:txBody>
      </p:sp>
      <p:sp>
        <p:nvSpPr>
          <p:cNvPr id="31749" name="AutoShape 12"/>
          <p:cNvSpPr>
            <a:spLocks noChangeArrowheads="1"/>
          </p:cNvSpPr>
          <p:nvPr/>
        </p:nvSpPr>
        <p:spPr bwMode="auto">
          <a:xfrm>
            <a:off x="1714480" y="4136716"/>
            <a:ext cx="3519488" cy="506730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err="1">
                <a:solidFill>
                  <a:srgbClr val="0000FF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.print(); </a:t>
            </a:r>
          </a:p>
        </p:txBody>
      </p:sp>
      <p:sp>
        <p:nvSpPr>
          <p:cNvPr id="31750" name="AutoShape 12"/>
          <p:cNvSpPr>
            <a:spLocks noChangeArrowheads="1"/>
          </p:cNvSpPr>
          <p:nvPr/>
        </p:nvSpPr>
        <p:spPr bwMode="auto">
          <a:xfrm>
            <a:off x="1643042" y="5417840"/>
            <a:ext cx="3509963" cy="506730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err="1">
                <a:solidFill>
                  <a:srgbClr val="0000FF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5898305" y="5429264"/>
            <a:ext cx="3031413" cy="776383"/>
          </a:xfrm>
          <a:prstGeom prst="wedgeRoundRectCallout">
            <a:avLst>
              <a:gd name="adj1" fmla="val -50308"/>
              <a:gd name="adj2" fmla="val -347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如果使用，必须是构造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方法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中的第一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条语句 </a:t>
            </a:r>
          </a:p>
        </p:txBody>
      </p:sp>
      <p:sp>
        <p:nvSpPr>
          <p:cNvPr id="31752" name="AutoShape 12"/>
          <p:cNvSpPr>
            <a:spLocks noChangeArrowheads="1"/>
          </p:cNvSpPr>
          <p:nvPr/>
        </p:nvSpPr>
        <p:spPr bwMode="auto">
          <a:xfrm>
            <a:off x="1643042" y="6065542"/>
            <a:ext cx="3519488" cy="506730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err="1">
                <a:solidFill>
                  <a:srgbClr val="0000FF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小黑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",100,100,"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5286380" y="5715016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分析需求，用封装方式设计类，画出类图</a:t>
            </a:r>
          </a:p>
          <a:p>
            <a:pPr lvl="1" eaLnBrk="1" hangingPunct="1"/>
            <a:r>
              <a:rPr lang="zh-CN" altLang="en-US" dirty="0" smtClean="0"/>
              <a:t>汽车销售人员销售汽车，可售款式有凯越、君威</a:t>
            </a:r>
          </a:p>
          <a:p>
            <a:pPr lvl="2" eaLnBrk="1" hangingPunct="1"/>
            <a:r>
              <a:rPr lang="zh-CN" altLang="en-US" dirty="0" smtClean="0">
                <a:ea typeface="黑体" pitchFamily="2" charset="-122"/>
              </a:rPr>
              <a:t>每款汽车有款式和编号，款式、编号不能修改</a:t>
            </a:r>
          </a:p>
          <a:p>
            <a:pPr lvl="2" eaLnBrk="1" hangingPunct="1"/>
            <a:r>
              <a:rPr lang="zh-CN" altLang="en-US" dirty="0" smtClean="0">
                <a:ea typeface="黑体" pitchFamily="2" charset="-122"/>
              </a:rPr>
              <a:t>汽车销售人员有姓名，姓名不能修改</a:t>
            </a:r>
          </a:p>
          <a:p>
            <a:pPr lvl="1" eaLnBrk="1" hangingPunct="1"/>
            <a:r>
              <a:rPr lang="zh-CN" altLang="en-US" dirty="0" smtClean="0"/>
              <a:t>销售人员有两种销售方式：</a:t>
            </a:r>
          </a:p>
          <a:p>
            <a:pPr lvl="2" eaLnBrk="1" hangingPunct="1"/>
            <a:r>
              <a:rPr lang="zh-CN" altLang="en-US" dirty="0" smtClean="0">
                <a:ea typeface="黑体" pitchFamily="2" charset="-122"/>
              </a:rPr>
              <a:t>按车辆销售，每次一辆</a:t>
            </a:r>
          </a:p>
          <a:p>
            <a:pPr lvl="2" eaLnBrk="1" hangingPunct="1"/>
            <a:r>
              <a:rPr lang="zh-CN" altLang="en-US" dirty="0" smtClean="0">
                <a:ea typeface="黑体" pitchFamily="2" charset="-122"/>
              </a:rPr>
              <a:t>按车型销售（凯越），要同时告诉销售人员购买数量</a:t>
            </a: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000100" y="4357694"/>
            <a:ext cx="3529013" cy="2403440"/>
            <a:chOff x="204" y="2478"/>
            <a:chExt cx="1587" cy="1505"/>
          </a:xfrm>
        </p:grpSpPr>
        <p:sp>
          <p:nvSpPr>
            <p:cNvPr id="32785" name="Rectangle 10"/>
            <p:cNvSpPr>
              <a:spLocks noChangeArrowheads="1"/>
            </p:cNvSpPr>
            <p:nvPr/>
          </p:nvSpPr>
          <p:spPr bwMode="auto">
            <a:xfrm>
              <a:off x="204" y="2787"/>
              <a:ext cx="1587" cy="57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type:String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id:String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6" name="Rectangle 12"/>
            <p:cNvSpPr>
              <a:spLocks noChangeArrowheads="1"/>
            </p:cNvSpPr>
            <p:nvPr/>
          </p:nvSpPr>
          <p:spPr bwMode="auto">
            <a:xfrm>
              <a:off x="204" y="2478"/>
              <a:ext cx="1587" cy="318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Excelle</a:t>
              </a:r>
            </a:p>
          </p:txBody>
        </p:sp>
        <p:sp>
          <p:nvSpPr>
            <p:cNvPr id="32787" name="Rectangle 13"/>
            <p:cNvSpPr>
              <a:spLocks noChangeArrowheads="1"/>
            </p:cNvSpPr>
            <p:nvPr/>
          </p:nvSpPr>
          <p:spPr bwMode="auto">
            <a:xfrm>
              <a:off x="204" y="3249"/>
              <a:ext cx="1587" cy="734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Excelle(id:String,type:String)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getType():String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getId():String</a:t>
              </a:r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4600549" y="4357695"/>
            <a:ext cx="3781455" cy="2376931"/>
            <a:chOff x="1836" y="2478"/>
            <a:chExt cx="1587" cy="1522"/>
          </a:xfrm>
        </p:grpSpPr>
        <p:sp>
          <p:nvSpPr>
            <p:cNvPr id="32782" name="Rectangle 10"/>
            <p:cNvSpPr>
              <a:spLocks noChangeArrowheads="1"/>
            </p:cNvSpPr>
            <p:nvPr/>
          </p:nvSpPr>
          <p:spPr bwMode="auto">
            <a:xfrm>
              <a:off x="1836" y="2787"/>
              <a:ext cx="1587" cy="57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type:String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id:String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3" name="Rectangle 12"/>
            <p:cNvSpPr>
              <a:spLocks noChangeArrowheads="1"/>
            </p:cNvSpPr>
            <p:nvPr/>
          </p:nvSpPr>
          <p:spPr bwMode="auto">
            <a:xfrm>
              <a:off x="1836" y="2478"/>
              <a:ext cx="1587" cy="318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Regal</a:t>
              </a:r>
            </a:p>
          </p:txBody>
        </p:sp>
        <p:sp>
          <p:nvSpPr>
            <p:cNvPr id="32784" name="Rectangle 13"/>
            <p:cNvSpPr>
              <a:spLocks noChangeArrowheads="1"/>
            </p:cNvSpPr>
            <p:nvPr/>
          </p:nvSpPr>
          <p:spPr bwMode="auto">
            <a:xfrm>
              <a:off x="1836" y="3249"/>
              <a:ext cx="1587" cy="75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Regal(id:String,type:String)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getType():String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getId():String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2857488" y="1714488"/>
            <a:ext cx="3781455" cy="2670176"/>
            <a:chOff x="3629" y="2768"/>
            <a:chExt cx="2109" cy="1682"/>
          </a:xfrm>
        </p:grpSpPr>
        <p:sp>
          <p:nvSpPr>
            <p:cNvPr id="32779" name="Rectangle 10"/>
            <p:cNvSpPr>
              <a:spLocks noChangeArrowheads="1"/>
            </p:cNvSpPr>
            <p:nvPr/>
          </p:nvSpPr>
          <p:spPr bwMode="auto">
            <a:xfrm>
              <a:off x="3629" y="3022"/>
              <a:ext cx="2109" cy="28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name:String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3629" y="2768"/>
              <a:ext cx="2109" cy="28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Seller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629" y="3258"/>
              <a:ext cx="2109" cy="119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getName():String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setName(name:String):void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sell(car:Excelle):void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sell(car:Regal):void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</a:t>
              </a:r>
              <a:r>
                <a:rPr lang="en-US" altLang="zh-CN" b="1" dirty="0" smtClean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sell(</a:t>
              </a:r>
              <a:r>
                <a:rPr lang="en-US" altLang="zh-CN" b="1" dirty="0" err="1" smtClean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car:Excelle,num:int</a:t>
              </a: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):void</a:t>
              </a:r>
            </a:p>
          </p:txBody>
        </p:sp>
      </p:grpSp>
      <p:sp>
        <p:nvSpPr>
          <p:cNvPr id="693254" name="AutoShape 6"/>
          <p:cNvSpPr>
            <a:spLocks noChangeArrowheads="1"/>
          </p:cNvSpPr>
          <p:nvPr/>
        </p:nvSpPr>
        <p:spPr bwMode="gray">
          <a:xfrm>
            <a:off x="3452783" y="4429132"/>
            <a:ext cx="928694" cy="3603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凯越 </a:t>
            </a: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7335813" y="4429132"/>
            <a:ext cx="974754" cy="3603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君威 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gray">
          <a:xfrm>
            <a:off x="5424497" y="1741458"/>
            <a:ext cx="1190655" cy="3603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销售员 </a:t>
            </a:r>
          </a:p>
        </p:txBody>
      </p:sp>
      <p:grpSp>
        <p:nvGrpSpPr>
          <p:cNvPr id="20" name="组合 79"/>
          <p:cNvGrpSpPr/>
          <p:nvPr/>
        </p:nvGrpSpPr>
        <p:grpSpPr>
          <a:xfrm>
            <a:off x="71406" y="857232"/>
            <a:ext cx="1502753" cy="400110"/>
            <a:chOff x="6641147" y="5088888"/>
            <a:chExt cx="1502753" cy="400110"/>
          </a:xfrm>
        </p:grpSpPr>
        <p:pic>
          <p:nvPicPr>
            <p:cNvPr id="21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 animBg="1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预习检查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9220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573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如何从现实世界中抽象出类？</a:t>
            </a:r>
          </a:p>
          <a:p>
            <a:pPr eaLnBrk="1" hangingPunct="1"/>
            <a:r>
              <a:rPr lang="zh-CN" altLang="en-US" dirty="0" smtClean="0"/>
              <a:t>构造方法的作用和特点是什么？</a:t>
            </a:r>
          </a:p>
          <a:p>
            <a:pPr eaLnBrk="1" hangingPunct="1"/>
            <a:r>
              <a:rPr lang="zh-CN" altLang="en-US" dirty="0" smtClean="0"/>
              <a:t>什么是方法重载？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——</a:t>
            </a:r>
            <a:r>
              <a:rPr lang="zh-CN" altLang="zh-CN" sz="2800" dirty="0" smtClean="0"/>
              <a:t>用类图设计Dog和Penguin类 </a:t>
            </a:r>
            <a:endParaRPr lang="en-US" altLang="zh-CN" sz="28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需求说明：</a:t>
            </a:r>
          </a:p>
          <a:p>
            <a:pPr lvl="1" eaLnBrk="1" hangingPunct="1"/>
            <a:r>
              <a:rPr lang="zh-CN" altLang="en-US" smtClean="0"/>
              <a:t>运用面向对象思想抽象出</a:t>
            </a:r>
            <a:r>
              <a:rPr lang="en-US" altLang="zh-CN" smtClean="0"/>
              <a:t>Dog</a:t>
            </a:r>
            <a:r>
              <a:rPr lang="zh-CN" altLang="en-US" smtClean="0"/>
              <a:t>类和</a:t>
            </a:r>
            <a:r>
              <a:rPr lang="en-US" altLang="zh-CN" smtClean="0"/>
              <a:t>Penguin</a:t>
            </a:r>
            <a:r>
              <a:rPr lang="zh-CN" altLang="en-US" smtClean="0"/>
              <a:t>类，画出对应类图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根据类图编写</a:t>
            </a:r>
            <a:r>
              <a:rPr lang="en-US" altLang="zh-CN" smtClean="0"/>
              <a:t>Dog</a:t>
            </a:r>
            <a:r>
              <a:rPr lang="zh-CN" altLang="en-US" smtClean="0"/>
              <a:t>类和</a:t>
            </a:r>
            <a:r>
              <a:rPr lang="en-US" altLang="zh-CN" smtClean="0"/>
              <a:t>Penguin</a:t>
            </a:r>
            <a:r>
              <a:rPr lang="zh-CN" altLang="en-US" smtClean="0"/>
              <a:t>类</a:t>
            </a:r>
          </a:p>
          <a:p>
            <a:pPr lvl="1" eaLnBrk="1" hangingPunct="1"/>
            <a:r>
              <a:rPr lang="zh-CN" altLang="en-US" smtClean="0"/>
              <a:t>添加默认构造方法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1285852" y="2635252"/>
          <a:ext cx="7358114" cy="115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928694"/>
                <a:gridCol w="1143008"/>
                <a:gridCol w="1071570"/>
                <a:gridCol w="1000132"/>
                <a:gridCol w="214314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行为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昵称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健康值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亲密度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品种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输出信息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企鹅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昵称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健康值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亲密度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输出信息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Dog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2-1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训练要点</a:t>
            </a:r>
          </a:p>
          <a:p>
            <a:pPr lvl="1" eaLnBrk="1" hangingPunct="1"/>
            <a:r>
              <a:rPr lang="zh-CN" altLang="en-US" dirty="0" smtClean="0"/>
              <a:t>类的结构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类的封装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对象的创建，类的属性和方法的调用 </a:t>
            </a:r>
          </a:p>
          <a:p>
            <a:pPr eaLnBrk="1" hangingPunct="1"/>
            <a:r>
              <a:rPr lang="zh-CN" altLang="en-US" dirty="0" smtClean="0"/>
              <a:t>需求说明：</a:t>
            </a:r>
          </a:p>
          <a:p>
            <a:pPr lvl="1" eaLnBrk="1" hangingPunct="1"/>
            <a:r>
              <a:rPr lang="zh-CN" altLang="en-US" dirty="0" smtClean="0"/>
              <a:t>根据控制台提示信息选择领养宠物（狗），</a:t>
            </a:r>
          </a:p>
          <a:p>
            <a:pPr lvl="2" eaLnBrk="1" hangingPunct="1"/>
            <a:r>
              <a:rPr lang="zh-CN" altLang="en-US" dirty="0" smtClean="0">
                <a:ea typeface="黑体" pitchFamily="2" charset="-122"/>
              </a:rPr>
              <a:t>输入昵称、品种、健康值</a:t>
            </a:r>
          </a:p>
          <a:p>
            <a:pPr lvl="2" eaLnBrk="1" hangingPunct="1"/>
            <a:r>
              <a:rPr lang="zh-CN" altLang="en-US" dirty="0" smtClean="0">
                <a:ea typeface="黑体" pitchFamily="2" charset="-122"/>
              </a:rPr>
              <a:t>打印宠物信息</a:t>
            </a:r>
          </a:p>
          <a:p>
            <a:pPr lvl="1" eaLnBrk="1" hangingPunct="1"/>
            <a:r>
              <a:rPr lang="zh-CN" altLang="en-US" dirty="0" smtClean="0"/>
              <a:t>要保证健康值的有效性（在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之间）</a:t>
            </a: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586520"/>
            <a:ext cx="6116464" cy="27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6"/>
          <p:cNvGrpSpPr>
            <a:grpSpLocks/>
          </p:cNvGrpSpPr>
          <p:nvPr/>
        </p:nvGrpSpPr>
        <p:grpSpPr bwMode="auto">
          <a:xfrm>
            <a:off x="3214678" y="6211910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Dog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2-2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实现思路：</a:t>
            </a:r>
          </a:p>
          <a:p>
            <a:pPr lvl="1" eaLnBrk="1" hangingPunct="1"/>
            <a:r>
              <a:rPr lang="zh-CN" altLang="en-US" dirty="0" smtClean="0"/>
              <a:t>创建</a:t>
            </a:r>
            <a:r>
              <a:rPr lang="en-US" altLang="zh-CN" dirty="0" smtClean="0"/>
              <a:t>Dog</a:t>
            </a:r>
            <a:r>
              <a:rPr lang="zh-CN" altLang="en-US" dirty="0" smtClean="0"/>
              <a:t>类</a:t>
            </a:r>
          </a:p>
          <a:p>
            <a:pPr lvl="2" eaLnBrk="1" hangingPunct="1"/>
            <a:endParaRPr lang="zh-CN" altLang="en-US" dirty="0" smtClean="0">
              <a:ea typeface="黑体" pitchFamily="2" charset="-122"/>
            </a:endParaRPr>
          </a:p>
          <a:p>
            <a:pPr lvl="2" eaLnBrk="1" hangingPunct="1"/>
            <a:endParaRPr lang="zh-CN" altLang="en-US" dirty="0" smtClean="0">
              <a:ea typeface="黑体" pitchFamily="2" charset="-122"/>
            </a:endParaRPr>
          </a:p>
          <a:p>
            <a:pPr lvl="1" eaLnBrk="1" hangingPunct="1"/>
            <a:r>
              <a:rPr lang="zh-CN" altLang="en-US" dirty="0" smtClean="0"/>
              <a:t>编写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类</a:t>
            </a: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693254" name="AutoShape 6"/>
          <p:cNvSpPr>
            <a:spLocks noChangeArrowheads="1"/>
          </p:cNvSpPr>
          <p:nvPr/>
        </p:nvSpPr>
        <p:spPr bwMode="gray">
          <a:xfrm>
            <a:off x="1828800" y="3500438"/>
            <a:ext cx="2744788" cy="4064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/>
              <a:t>从控制台输入宠物信息</a:t>
            </a: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4781550" y="3500438"/>
            <a:ext cx="1951038" cy="4064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/>
              <a:t>打印宠物信息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gray">
          <a:xfrm>
            <a:off x="1835150" y="2357430"/>
            <a:ext cx="4826000" cy="40862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/>
              <a:t>保证健康值的有效性，否则取默认值</a:t>
            </a:r>
            <a:r>
              <a:rPr lang="en-US" altLang="zh-CN" sz="2000" b="1" dirty="0"/>
              <a:t>60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3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 animBg="1"/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——Dog</a:t>
            </a:r>
            <a:r>
              <a:rPr lang="zh-CN" altLang="en-US" sz="3200" dirty="0" smtClean="0"/>
              <a:t>类的带参构造方法 </a:t>
            </a:r>
            <a:r>
              <a:rPr lang="zh-CN" altLang="zh-CN" sz="3200" dirty="0" smtClean="0"/>
              <a:t> </a:t>
            </a:r>
            <a:endParaRPr lang="en-US" altLang="zh-CN" sz="32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需求说明：</a:t>
            </a:r>
          </a:p>
          <a:p>
            <a:pPr lvl="1" eaLnBrk="1" hangingPunct="1"/>
            <a:r>
              <a:rPr lang="zh-CN" altLang="en-US" dirty="0" smtClean="0"/>
              <a:t>增加带参构造方法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buNone/>
            </a:pP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修改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类，使用带参构造方法创建对象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33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37894" name="AutoShape 12"/>
          <p:cNvSpPr>
            <a:spLocks noChangeArrowheads="1"/>
          </p:cNvSpPr>
          <p:nvPr/>
        </p:nvSpPr>
        <p:spPr bwMode="auto">
          <a:xfrm>
            <a:off x="1357290" y="2357430"/>
            <a:ext cx="6551613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Dog(String name,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strain)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操作</a:t>
            </a:r>
            <a:r>
              <a:rPr lang="zh-CN" altLang="zh-CN" dirty="0" smtClean="0"/>
              <a:t>企鹅性别属性</a:t>
            </a:r>
            <a:endParaRPr lang="en-US" altLang="zh-CN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需求说明：</a:t>
            </a:r>
          </a:p>
          <a:p>
            <a:pPr lvl="1" eaLnBrk="1" hangingPunct="1"/>
            <a:r>
              <a:rPr lang="zh-CN" altLang="en-US" dirty="0" smtClean="0"/>
              <a:t>给</a:t>
            </a:r>
            <a:r>
              <a:rPr lang="en-US" altLang="zh-CN" dirty="0" smtClean="0"/>
              <a:t>Penguin</a:t>
            </a:r>
            <a:r>
              <a:rPr lang="zh-CN" altLang="en-US" dirty="0" smtClean="0"/>
              <a:t>类提供</a:t>
            </a:r>
            <a:r>
              <a:rPr lang="en-US" altLang="zh-CN" dirty="0" smtClean="0"/>
              <a:t>SEX_MALE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SEX_FEMALE</a:t>
            </a:r>
            <a:r>
              <a:rPr lang="zh-CN" altLang="en-US" dirty="0" smtClean="0"/>
              <a:t>两个静态常量，分别取值“</a:t>
            </a:r>
            <a:r>
              <a:rPr lang="en-US" altLang="zh-CN" dirty="0" smtClean="0"/>
              <a:t>Q</a:t>
            </a:r>
            <a:r>
              <a:rPr lang="zh-CN" altLang="en-US" dirty="0" smtClean="0"/>
              <a:t>仔”或“</a:t>
            </a:r>
            <a:r>
              <a:rPr lang="en-US" altLang="zh-CN" dirty="0" smtClean="0"/>
              <a:t>Q</a:t>
            </a:r>
            <a:r>
              <a:rPr lang="zh-CN" altLang="en-US" dirty="0" smtClean="0"/>
              <a:t>妹”</a:t>
            </a:r>
          </a:p>
          <a:p>
            <a:pPr lvl="1" eaLnBrk="1" hangingPunct="1"/>
            <a:r>
              <a:rPr lang="zh-CN" altLang="en-US" dirty="0" smtClean="0"/>
              <a:t>修改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类，使用静态常量对性别进行赋值</a:t>
            </a:r>
          </a:p>
          <a:p>
            <a:pPr lvl="1" eaLnBrk="1" hangingPunct="1"/>
            <a:r>
              <a:rPr lang="zh-CN" altLang="en-US" dirty="0" smtClean="0"/>
              <a:t>修改企鹅的性别只能取值“雄”或“雌”，通过修改静态常量值实现该需求</a:t>
            </a: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34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857500" y="614047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7432" y="3857628"/>
            <a:ext cx="5557774" cy="21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总结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使用面向对象的思想开发程序的好处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客户和软件设计开发人员之间、软件设计开发人员内部交流更加顺畅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提高软件设计和开发效率</a:t>
            </a:r>
          </a:p>
          <a:p>
            <a:pPr eaLnBrk="1" hangingPunct="1"/>
            <a:r>
              <a:rPr lang="zh-CN" altLang="en-US" sz="2400" dirty="0" smtClean="0"/>
              <a:t>从现实世界抽象出类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找出名词确定类、属性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找出动词确定方法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剔除与业务无关的属性和方法</a:t>
            </a:r>
          </a:p>
          <a:p>
            <a:pPr eaLnBrk="1" hangingPunct="1"/>
            <a:r>
              <a:rPr lang="zh-CN" altLang="en-US" sz="2400" dirty="0" smtClean="0"/>
              <a:t>方法重载的规则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方法名相同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参数项不同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与访问修饰符和返回值无关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35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总结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static</a:t>
            </a:r>
            <a:r>
              <a:rPr lang="zh-CN" altLang="en-US" sz="2400" dirty="0" smtClean="0"/>
              <a:t>可以修饰属性、方法、静态块</a:t>
            </a:r>
          </a:p>
          <a:p>
            <a:pPr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36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1000101" y="1857365"/>
          <a:ext cx="6929485" cy="2981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598"/>
                <a:gridCol w="2686943"/>
                <a:gridCol w="2686944"/>
              </a:tblGrid>
              <a:tr h="417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、非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 非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8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类属性、类变量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实例属性、实例变量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类方法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实例方法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调用方式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归属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单个对象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5786" y="4929198"/>
            <a:ext cx="7645398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实现封装的步骤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修改属性的可见性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创建公有的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getter/setter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方法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getter/setter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方法中加入属性控制语句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8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本章目标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使用类图描述设计</a:t>
            </a:r>
          </a:p>
          <a:p>
            <a:pPr eaLnBrk="1" hangingPunct="1"/>
            <a:r>
              <a:rPr lang="zh-CN" altLang="en-US" smtClean="0"/>
              <a:t>掌握面向对象设计基本步骤</a:t>
            </a:r>
          </a:p>
          <a:p>
            <a:pPr eaLnBrk="1" hangingPunct="1"/>
            <a:r>
              <a:rPr lang="zh-CN" altLang="en-US" smtClean="0"/>
              <a:t>掌握类和对象的概念</a:t>
            </a:r>
          </a:p>
          <a:p>
            <a:pPr eaLnBrk="1" hangingPunct="1"/>
            <a:r>
              <a:rPr lang="zh-CN" altLang="en-US" smtClean="0"/>
              <a:t>掌握构造方法及其重载</a:t>
            </a:r>
          </a:p>
          <a:p>
            <a:pPr eaLnBrk="1" hangingPunct="1"/>
            <a:r>
              <a:rPr lang="zh-CN" altLang="en-US" smtClean="0"/>
              <a:t>掌握封装的概念及其使用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637790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3214686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1709096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1637658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为什么使用面向对象</a:t>
            </a:r>
            <a:r>
              <a:rPr lang="en-US" altLang="zh-CN" smtClean="0"/>
              <a:t>2-1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现实世界是由什么组成的？</a:t>
            </a: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pic>
        <p:nvPicPr>
          <p:cNvPr id="12292" name="Picture 8" descr="u=3336855887,1773829459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4195763"/>
            <a:ext cx="1778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 descr="u=526139667,1611322799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0" y="3284538"/>
            <a:ext cx="9144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10" descr="u=540745708,2641158090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600" y="2949575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11" descr="u=633882278,4240882209&amp;fm=0&amp;g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1500" y="1773238"/>
            <a:ext cx="16002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13" descr="u=1242162319,1237083860&amp;fm=0&amp;gp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00338" y="1916113"/>
            <a:ext cx="13335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6" descr="u=2106891857,988304528&amp;fm=0&amp;gp=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37038" y="1844675"/>
            <a:ext cx="1271587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7" descr="u=2604492475,3845154603&amp;fm=0&amp;gp=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28992" y="4214818"/>
            <a:ext cx="1600200" cy="14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8" descr="u=2736783560,3549747924&amp;fm=0&amp;gp=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79838" y="2781300"/>
            <a:ext cx="16002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7" descr="u=2909246188,1236223705&amp;fm=0&amp;gp=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19700" y="4149725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24" descr="未命名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619250" y="3284538"/>
            <a:ext cx="1258888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25" descr="u=163486264,3173599994&amp;fm=0&amp;gp=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71575" y="1773238"/>
            <a:ext cx="1600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3000381" y="5788046"/>
            <a:ext cx="2428875" cy="6413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世界由对象组成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为什么使用面向对象</a:t>
            </a:r>
            <a:r>
              <a:rPr lang="en-US" altLang="zh-CN" dirty="0" smtClean="0"/>
              <a:t>2-2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软件出现的目的</a:t>
            </a:r>
          </a:p>
          <a:p>
            <a:pPr lvl="1" eaLnBrk="1" hangingPunct="1"/>
            <a:r>
              <a:rPr lang="zh-CN" altLang="en-US" dirty="0" smtClean="0"/>
              <a:t>用计算机的语言描述现实世界</a:t>
            </a:r>
          </a:p>
          <a:p>
            <a:pPr lvl="1" eaLnBrk="1" hangingPunct="1"/>
            <a:r>
              <a:rPr lang="zh-CN" altLang="en-US" dirty="0" smtClean="0"/>
              <a:t>用计算机解决现实世界的问题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marL="342900" lvl="1" indent="-342900" eaLnBrk="1" hangingPunct="1">
              <a:buSzPct val="80000"/>
              <a:buBlip>
                <a:blip r:embed="rId3"/>
              </a:buBlip>
            </a:pPr>
            <a:r>
              <a:rPr lang="zh-CN" altLang="en-US" sz="2800" dirty="0" smtClean="0"/>
              <a:t>面向对象设计和开发程序的好处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/>
              <a:t>交流更加流畅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提高设计和开发效率</a:t>
            </a:r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lvl="1" eaLnBrk="1" hangingPunct="1">
              <a:buNone/>
            </a:pPr>
            <a:endParaRPr lang="zh-CN" altLang="en-US" dirty="0" smtClean="0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857224" y="3319161"/>
            <a:ext cx="2643206" cy="64294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/>
              <a:t> </a:t>
            </a:r>
            <a:r>
              <a:rPr lang="zh-CN" altLang="en-US" sz="2400" b="1" dirty="0" smtClean="0"/>
              <a:t>面向对象的思想</a:t>
            </a:r>
            <a:endParaRPr lang="zh-CN" altLang="en-US" sz="2400" b="1" dirty="0"/>
          </a:p>
        </p:txBody>
      </p:sp>
      <p:sp>
        <p:nvSpPr>
          <p:cNvPr id="693254" name="AutoShape 6"/>
          <p:cNvSpPr>
            <a:spLocks noChangeArrowheads="1"/>
          </p:cNvSpPr>
          <p:nvPr/>
        </p:nvSpPr>
        <p:spPr bwMode="auto">
          <a:xfrm>
            <a:off x="3428992" y="4176417"/>
            <a:ext cx="2128659" cy="408623"/>
          </a:xfrm>
          <a:prstGeom prst="wedgeRoundRectCallout">
            <a:avLst>
              <a:gd name="adj1" fmla="val 50246"/>
              <a:gd name="adj2" fmla="val -119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符合人类思维习惯 </a:t>
            </a: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5357818" y="3319161"/>
            <a:ext cx="2500330" cy="64294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/>
              <a:t> </a:t>
            </a:r>
            <a:r>
              <a:rPr lang="zh-CN" altLang="en-US" sz="2400" b="1" dirty="0" smtClean="0"/>
              <a:t>面向对象的世界</a:t>
            </a:r>
            <a:endParaRPr lang="zh-CN" altLang="en-US" sz="2400" b="1" dirty="0"/>
          </a:p>
        </p:txBody>
      </p:sp>
      <p:sp>
        <p:nvSpPr>
          <p:cNvPr id="18" name="右箭头 17"/>
          <p:cNvSpPr/>
          <p:nvPr/>
        </p:nvSpPr>
        <p:spPr bwMode="auto">
          <a:xfrm flipV="1">
            <a:off x="3786182" y="3604913"/>
            <a:ext cx="1428760" cy="28575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1934" y="3143248"/>
            <a:ext cx="80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693254" grpId="0" animBg="1"/>
      <p:bldP spid="17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一个现实世界的问题 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宠物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现实世界的对象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如何在计算机中描述它们</a:t>
            </a:r>
            <a:r>
              <a:rPr lang="en-US" altLang="zh-CN" dirty="0" smtClean="0"/>
              <a:t>?</a:t>
            </a: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484438" y="4437063"/>
            <a:ext cx="4032250" cy="180022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/>
              <a:t>从现实中抽象出类分三步：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找出它的种类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找出它的属性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找出它的行为 </a:t>
            </a:r>
          </a:p>
        </p:txBody>
      </p:sp>
      <p:pic>
        <p:nvPicPr>
          <p:cNvPr id="14342" name="Picture 12" descr="u=486405875,510153256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063" y="1922463"/>
            <a:ext cx="1765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3" descr="u=651425874,622784636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213" y="1862138"/>
            <a:ext cx="16002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4" descr="u=1880318704,2055524190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7050" y="1844675"/>
            <a:ext cx="14398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5" descr="u=1988743720,2428469872&amp;fm=0&amp;g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3238" y="1916113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1" descr="u=3231660781,1733649563&amp;fm=0&amp;gp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59000" y="1773238"/>
            <a:ext cx="11890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0" descr="u=3187969937,1827762822&amp;fm=0&amp;gp=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11638" y="201295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用面向对象描述世界</a:t>
            </a:r>
            <a:r>
              <a:rPr lang="en-US" altLang="zh-CN" smtClean="0"/>
              <a:t>3-1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用面向对象的思想描述世界</a:t>
            </a:r>
          </a:p>
          <a:p>
            <a:pPr lvl="1" eaLnBrk="1" hangingPunct="1"/>
            <a:r>
              <a:rPr lang="zh-CN" altLang="en-US" smtClean="0"/>
              <a:t>第一步：发现类</a:t>
            </a:r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4787900" y="4508500"/>
            <a:ext cx="3455988" cy="7064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 根据</a:t>
            </a:r>
            <a:r>
              <a:rPr lang="en-US" altLang="zh-CN" b="1" dirty="0"/>
              <a:t>“</a:t>
            </a:r>
            <a:r>
              <a:rPr lang="zh-CN" altLang="en-US" b="1" dirty="0"/>
              <a:t>对象”抽象出</a:t>
            </a:r>
            <a:r>
              <a:rPr lang="en-US" altLang="zh-CN" b="1" dirty="0"/>
              <a:t>“</a:t>
            </a:r>
            <a:r>
              <a:rPr lang="zh-CN" altLang="en-US" b="1" dirty="0"/>
              <a:t>类” </a:t>
            </a:r>
          </a:p>
        </p:txBody>
      </p:sp>
      <p:sp>
        <p:nvSpPr>
          <p:cNvPr id="630799" name="AutoShape 10"/>
          <p:cNvSpPr>
            <a:spLocks noChangeArrowheads="1"/>
          </p:cNvSpPr>
          <p:nvPr/>
        </p:nvSpPr>
        <p:spPr bwMode="auto">
          <a:xfrm>
            <a:off x="5256213" y="2492375"/>
            <a:ext cx="2700337" cy="12179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class Dog {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}</a:t>
            </a:r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6000760" y="1876425"/>
            <a:ext cx="687228" cy="408623"/>
          </a:xfrm>
          <a:prstGeom prst="wedgeRoundRectCallout">
            <a:avLst>
              <a:gd name="adj1" fmla="val -25550"/>
              <a:gd name="adj2" fmla="val 498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名词</a:t>
            </a:r>
          </a:p>
        </p:txBody>
      </p:sp>
      <p:pic>
        <p:nvPicPr>
          <p:cNvPr id="15367" name="Picture 18" descr="u=1860636876,1484894446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4156075"/>
            <a:ext cx="1152525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9" descr="u=2105736875,114141595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4149725"/>
            <a:ext cx="1223963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20" descr="u=2305555199,3384846553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4938" y="3141663"/>
            <a:ext cx="115093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612775" y="2782888"/>
            <a:ext cx="3959225" cy="39592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gray">
          <a:xfrm>
            <a:off x="900113" y="2420938"/>
            <a:ext cx="1655762" cy="68897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各个狗对象 </a:t>
            </a:r>
          </a:p>
        </p:txBody>
      </p:sp>
      <p:pic>
        <p:nvPicPr>
          <p:cNvPr id="15372" name="Picture 25" descr="u=1216880925,2104748814&amp;fm=0&amp;g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4221163"/>
            <a:ext cx="1081087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6409" name="Freeform 25"/>
          <p:cNvSpPr>
            <a:spLocks/>
          </p:cNvSpPr>
          <p:nvPr/>
        </p:nvSpPr>
        <p:spPr bwMode="auto">
          <a:xfrm rot="10550394" flipH="1">
            <a:off x="3719497" y="2608782"/>
            <a:ext cx="1647825" cy="464493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pic>
        <p:nvPicPr>
          <p:cNvPr id="15374" name="Picture 29" descr="未命名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27313" y="3168650"/>
            <a:ext cx="1008062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31" descr="u=1004206843,2046803908&amp;fm=0&amp;gp=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6088" y="5373688"/>
            <a:ext cx="83978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6" name="Picture 34" descr="未命名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87675" y="5229225"/>
            <a:ext cx="5429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箭头连接符 16"/>
          <p:cNvCxnSpPr/>
          <p:nvPr/>
        </p:nvCxnSpPr>
        <p:spPr bwMode="auto">
          <a:xfrm rot="5400000" flipH="1" flipV="1">
            <a:off x="6107917" y="2393149"/>
            <a:ext cx="357190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630799" grpId="0" animBg="1"/>
      <p:bldP spid="644143" grpId="0" animBg="1"/>
      <p:bldP spid="6564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用面向对象描述世界</a:t>
            </a:r>
            <a:r>
              <a:rPr lang="en-US" altLang="zh-CN" smtClean="0"/>
              <a:t>3-2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 smtClean="0"/>
              <a:t>第二步：发现类的属性 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38963" y="6492899"/>
            <a:ext cx="2133600" cy="365125"/>
          </a:xfr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611313" y="1890597"/>
            <a:ext cx="2256428" cy="2109907"/>
          </a:xfrm>
          <a:prstGeom prst="roundRect">
            <a:avLst>
              <a:gd name="adj" fmla="val 740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狗类共有的特征：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品种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年龄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昵称</a:t>
            </a:r>
            <a:endParaRPr lang="en-US" altLang="zh-CN" b="1" dirty="0"/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4. </a:t>
            </a:r>
            <a:r>
              <a:rPr lang="zh-CN" altLang="en-US" b="1" dirty="0"/>
              <a:t>健康情况</a:t>
            </a:r>
            <a:endParaRPr lang="en-US" altLang="zh-CN" b="1" dirty="0"/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5. </a:t>
            </a:r>
            <a:r>
              <a:rPr lang="zh-CN" altLang="en-US" b="1" dirty="0"/>
              <a:t>跟主人的亲密度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… …</a:t>
            </a:r>
          </a:p>
        </p:txBody>
      </p:sp>
      <p:sp>
        <p:nvSpPr>
          <p:cNvPr id="628745" name="AutoShape 10"/>
          <p:cNvSpPr>
            <a:spLocks noChangeArrowheads="1"/>
          </p:cNvSpPr>
          <p:nvPr/>
        </p:nvSpPr>
        <p:spPr bwMode="auto">
          <a:xfrm>
            <a:off x="4073525" y="3871913"/>
            <a:ext cx="4740275" cy="26320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class Dog {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String name = "</a:t>
            </a:r>
            <a:r>
              <a:rPr lang="zh-CN" altLang="en-US" b="1" dirty="0" smtClean="0">
                <a:solidFill>
                  <a:srgbClr val="FF0000"/>
                </a:solidFill>
              </a:rPr>
              <a:t>旺财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";</a:t>
            </a:r>
            <a:r>
              <a:rPr lang="en-US" altLang="zh-CN" b="1" dirty="0" smtClean="0">
                <a:ea typeface="宋体" charset="-122"/>
              </a:rPr>
              <a:t> // </a:t>
            </a:r>
            <a:r>
              <a:rPr lang="zh-CN" altLang="en-US" b="1" dirty="0" smtClean="0">
                <a:latin typeface="黑体" pitchFamily="2" charset="-122"/>
              </a:rPr>
              <a:t>昵称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    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health = 100;</a:t>
            </a:r>
            <a:r>
              <a:rPr lang="en-US" altLang="zh-CN" b="1" dirty="0" smtClean="0">
                <a:ea typeface="宋体" charset="-122"/>
              </a:rPr>
              <a:t> // </a:t>
            </a:r>
            <a:r>
              <a:rPr lang="zh-CN" altLang="en-US" b="1" dirty="0" smtClean="0"/>
              <a:t>健康值    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    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love = 0;</a:t>
            </a:r>
            <a:r>
              <a:rPr lang="en-US" altLang="zh-CN" b="1" dirty="0" smtClean="0">
                <a:ea typeface="宋体" charset="-122"/>
              </a:rPr>
              <a:t>   // </a:t>
            </a:r>
            <a:r>
              <a:rPr lang="zh-CN" altLang="en-US" b="1" dirty="0" smtClean="0"/>
              <a:t>亲密度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String strain = "</a:t>
            </a:r>
            <a:r>
              <a:rPr lang="zh-CN" altLang="en-US" b="1" dirty="0" smtClean="0">
                <a:solidFill>
                  <a:srgbClr val="FF0000"/>
                </a:solidFill>
              </a:rPr>
              <a:t>拉布拉多犬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";</a:t>
            </a:r>
            <a:r>
              <a:rPr lang="en-US" altLang="zh-CN" b="1" dirty="0" smtClean="0">
                <a:ea typeface="宋体" charset="-122"/>
              </a:rPr>
              <a:t> // </a:t>
            </a:r>
            <a:r>
              <a:rPr lang="zh-CN" altLang="en-US" b="1" dirty="0" smtClean="0"/>
              <a:t>品种</a:t>
            </a:r>
            <a:r>
              <a:rPr lang="zh-CN" altLang="en-US" b="1" dirty="0" smtClean="0">
                <a:ea typeface="宋体" charset="-122"/>
              </a:rPr>
              <a:t> </a:t>
            </a:r>
            <a:endParaRPr lang="en-US" altLang="zh-CN" b="1" dirty="0" smtClean="0">
              <a:ea typeface="宋体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}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656409" name="Freeform 25"/>
          <p:cNvSpPr>
            <a:spLocks/>
          </p:cNvSpPr>
          <p:nvPr/>
        </p:nvSpPr>
        <p:spPr bwMode="auto">
          <a:xfrm rot="14263821" flipH="1">
            <a:off x="3779987" y="2794490"/>
            <a:ext cx="1800225" cy="470772"/>
          </a:xfrm>
          <a:custGeom>
            <a:avLst/>
            <a:gdLst>
              <a:gd name="T0" fmla="*/ 1797759 w 730"/>
              <a:gd name="T1" fmla="*/ 655277 h 457"/>
              <a:gd name="T2" fmla="*/ 1117126 w 730"/>
              <a:gd name="T3" fmla="*/ 1078722 h 457"/>
              <a:gd name="T4" fmla="*/ 1119592 w 730"/>
              <a:gd name="T5" fmla="*/ 875279 h 457"/>
              <a:gd name="T6" fmla="*/ 1092465 w 730"/>
              <a:gd name="T7" fmla="*/ 875279 h 457"/>
              <a:gd name="T8" fmla="*/ 1062873 w 730"/>
              <a:gd name="T9" fmla="*/ 875279 h 457"/>
              <a:gd name="T10" fmla="*/ 1035746 w 730"/>
              <a:gd name="T11" fmla="*/ 875279 h 457"/>
              <a:gd name="T12" fmla="*/ 1006153 w 730"/>
              <a:gd name="T13" fmla="*/ 875279 h 457"/>
              <a:gd name="T14" fmla="*/ 974094 w 730"/>
              <a:gd name="T15" fmla="*/ 875279 h 457"/>
              <a:gd name="T16" fmla="*/ 946968 w 730"/>
              <a:gd name="T17" fmla="*/ 875279 h 457"/>
              <a:gd name="T18" fmla="*/ 912443 w 730"/>
              <a:gd name="T19" fmla="*/ 875279 h 457"/>
              <a:gd name="T20" fmla="*/ 882850 w 730"/>
              <a:gd name="T21" fmla="*/ 875279 h 457"/>
              <a:gd name="T22" fmla="*/ 850791 w 730"/>
              <a:gd name="T23" fmla="*/ 875279 h 457"/>
              <a:gd name="T24" fmla="*/ 821199 w 730"/>
              <a:gd name="T25" fmla="*/ 875279 h 457"/>
              <a:gd name="T26" fmla="*/ 789140 w 730"/>
              <a:gd name="T27" fmla="*/ 875279 h 457"/>
              <a:gd name="T28" fmla="*/ 759547 w 730"/>
              <a:gd name="T29" fmla="*/ 875279 h 457"/>
              <a:gd name="T30" fmla="*/ 727488 w 730"/>
              <a:gd name="T31" fmla="*/ 872914 h 457"/>
              <a:gd name="T32" fmla="*/ 697896 w 730"/>
              <a:gd name="T33" fmla="*/ 872914 h 457"/>
              <a:gd name="T34" fmla="*/ 638710 w 730"/>
              <a:gd name="T35" fmla="*/ 865817 h 457"/>
              <a:gd name="T36" fmla="*/ 537601 w 730"/>
              <a:gd name="T37" fmla="*/ 851623 h 457"/>
              <a:gd name="T38" fmla="*/ 443891 w 730"/>
              <a:gd name="T39" fmla="*/ 827967 h 457"/>
              <a:gd name="T40" fmla="*/ 357579 w 730"/>
              <a:gd name="T41" fmla="*/ 794848 h 457"/>
              <a:gd name="T42" fmla="*/ 281131 w 730"/>
              <a:gd name="T43" fmla="*/ 754633 h 457"/>
              <a:gd name="T44" fmla="*/ 212081 w 730"/>
              <a:gd name="T45" fmla="*/ 707320 h 457"/>
              <a:gd name="T46" fmla="*/ 150430 w 730"/>
              <a:gd name="T47" fmla="*/ 655277 h 457"/>
              <a:gd name="T48" fmla="*/ 101109 w 730"/>
              <a:gd name="T49" fmla="*/ 596136 h 457"/>
              <a:gd name="T50" fmla="*/ 59185 w 730"/>
              <a:gd name="T51" fmla="*/ 536996 h 457"/>
              <a:gd name="T52" fmla="*/ 27127 w 730"/>
              <a:gd name="T53" fmla="*/ 473124 h 457"/>
              <a:gd name="T54" fmla="*/ 9864 w 730"/>
              <a:gd name="T55" fmla="*/ 404521 h 457"/>
              <a:gd name="T56" fmla="*/ 0 w 730"/>
              <a:gd name="T57" fmla="*/ 335918 h 457"/>
              <a:gd name="T58" fmla="*/ 2466 w 730"/>
              <a:gd name="T59" fmla="*/ 269681 h 457"/>
              <a:gd name="T60" fmla="*/ 19728 w 730"/>
              <a:gd name="T61" fmla="*/ 198712 h 457"/>
              <a:gd name="T62" fmla="*/ 46855 w 730"/>
              <a:gd name="T63" fmla="*/ 130109 h 457"/>
              <a:gd name="T64" fmla="*/ 138099 w 730"/>
              <a:gd name="T65" fmla="*/ 0 h 457"/>
              <a:gd name="T66" fmla="*/ 110973 w 730"/>
              <a:gd name="T67" fmla="*/ 28387 h 457"/>
              <a:gd name="T68" fmla="*/ 73982 w 730"/>
              <a:gd name="T69" fmla="*/ 85162 h 457"/>
              <a:gd name="T70" fmla="*/ 56719 w 730"/>
              <a:gd name="T71" fmla="*/ 141937 h 457"/>
              <a:gd name="T72" fmla="*/ 61652 w 730"/>
              <a:gd name="T73" fmla="*/ 191615 h 457"/>
              <a:gd name="T74" fmla="*/ 73982 w 730"/>
              <a:gd name="T75" fmla="*/ 215271 h 457"/>
              <a:gd name="T76" fmla="*/ 106041 w 730"/>
              <a:gd name="T77" fmla="*/ 260218 h 457"/>
              <a:gd name="T78" fmla="*/ 155362 w 730"/>
              <a:gd name="T79" fmla="*/ 300434 h 457"/>
              <a:gd name="T80" fmla="*/ 217013 w 730"/>
              <a:gd name="T81" fmla="*/ 340649 h 457"/>
              <a:gd name="T82" fmla="*/ 293461 w 730"/>
              <a:gd name="T83" fmla="*/ 369037 h 457"/>
              <a:gd name="T84" fmla="*/ 335384 w 730"/>
              <a:gd name="T85" fmla="*/ 383230 h 457"/>
              <a:gd name="T86" fmla="*/ 429095 w 730"/>
              <a:gd name="T87" fmla="*/ 411618 h 457"/>
              <a:gd name="T88" fmla="*/ 525271 w 730"/>
              <a:gd name="T89" fmla="*/ 428177 h 457"/>
              <a:gd name="T90" fmla="*/ 628846 w 730"/>
              <a:gd name="T91" fmla="*/ 442371 h 457"/>
              <a:gd name="T92" fmla="*/ 685565 w 730"/>
              <a:gd name="T93" fmla="*/ 449468 h 457"/>
              <a:gd name="T94" fmla="*/ 796538 w 730"/>
              <a:gd name="T95" fmla="*/ 454199 h 457"/>
              <a:gd name="T96" fmla="*/ 902579 w 730"/>
              <a:gd name="T97" fmla="*/ 454199 h 457"/>
              <a:gd name="T98" fmla="*/ 1011085 w 730"/>
              <a:gd name="T99" fmla="*/ 449468 h 457"/>
              <a:gd name="T100" fmla="*/ 1119592 w 730"/>
              <a:gd name="T101" fmla="*/ 435274 h 457"/>
              <a:gd name="T102" fmla="*/ 1117126 w 730"/>
              <a:gd name="T103" fmla="*/ 224734 h 457"/>
              <a:gd name="T104" fmla="*/ 1797759 w 730"/>
              <a:gd name="T105" fmla="*/ 655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967144" y="4929198"/>
            <a:ext cx="2533286" cy="408623"/>
          </a:xfrm>
          <a:prstGeom prst="wedgeRoundRectCallout">
            <a:avLst>
              <a:gd name="adj1" fmla="val 49988"/>
              <a:gd name="adj2" fmla="val -1068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放和业务相关的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属性</a:t>
            </a:r>
          </a:p>
        </p:txBody>
      </p:sp>
      <p:sp>
        <p:nvSpPr>
          <p:cNvPr id="2" name="AutoShape 47"/>
          <p:cNvSpPr>
            <a:spLocks noChangeArrowheads="1"/>
          </p:cNvSpPr>
          <p:nvPr/>
        </p:nvSpPr>
        <p:spPr bwMode="auto">
          <a:xfrm>
            <a:off x="785786" y="2071678"/>
            <a:ext cx="687228" cy="408623"/>
          </a:xfrm>
          <a:prstGeom prst="wedgeRoundRectCallout">
            <a:avLst>
              <a:gd name="adj1" fmla="val 49936"/>
              <a:gd name="adj2" fmla="val 318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名词</a:t>
            </a: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 rot="10800000">
            <a:off x="3643307" y="4429132"/>
            <a:ext cx="428625" cy="1500199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5" grpId="0" animBg="1"/>
      <p:bldP spid="656409" grpId="0" animBg="1"/>
      <p:bldP spid="644143" grpId="0" animBg="1"/>
      <p:bldP spid="11" grpId="0" animBg="1"/>
    </p:bldLst>
  </p:timing>
</p:sld>
</file>

<file path=ppt/theme/theme1.xml><?xml version="1.0" encoding="utf-8"?>
<a:theme xmlns:a="http://schemas.openxmlformats.org/drawingml/2006/main" name="zrc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rcx" id="{9D3F3AF1-9F75-4E8E-B27E-EE3AD6706F30}" vid="{4AE055D9-E46C-47B2-8EC9-441663AF67B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zrcx</Template>
  <TotalTime>5396</TotalTime>
  <Words>2511</Words>
  <Application>Microsoft Office PowerPoint</Application>
  <PresentationFormat>全屏显示(4:3)</PresentationFormat>
  <Paragraphs>600</Paragraphs>
  <Slides>37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方正准圆繁体</vt:lpstr>
      <vt:lpstr>黑体</vt:lpstr>
      <vt:lpstr>楷体_GB2312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zrcx</vt:lpstr>
      <vt:lpstr>PowerPoint 演示文稿</vt:lpstr>
      <vt:lpstr>相关课程回顾</vt:lpstr>
      <vt:lpstr>预习检查</vt:lpstr>
      <vt:lpstr>本章目标</vt:lpstr>
      <vt:lpstr>为什么使用面向对象2-1</vt:lpstr>
      <vt:lpstr>为什么使用面向对象2-2</vt:lpstr>
      <vt:lpstr>一个现实世界的问题 </vt:lpstr>
      <vt:lpstr>用面向对象描述世界3-1</vt:lpstr>
      <vt:lpstr>用面向对象描述世界3-2</vt:lpstr>
      <vt:lpstr>用面向对象描述世界3-3</vt:lpstr>
      <vt:lpstr>类图</vt:lpstr>
      <vt:lpstr>小结</vt:lpstr>
      <vt:lpstr>实现领养宠物</vt:lpstr>
      <vt:lpstr>构造方法 2-1</vt:lpstr>
      <vt:lpstr>构造方法 2-2</vt:lpstr>
      <vt:lpstr>构造方法重载2-1</vt:lpstr>
      <vt:lpstr>构造方法重载2-2</vt:lpstr>
      <vt:lpstr>构造方法 </vt:lpstr>
      <vt:lpstr>常见错误</vt:lpstr>
      <vt:lpstr>static关键字2-1</vt:lpstr>
      <vt:lpstr>static关键字2-2</vt:lpstr>
      <vt:lpstr>小结</vt:lpstr>
      <vt:lpstr>常见错误</vt:lpstr>
      <vt:lpstr>为什么要使用封装 </vt:lpstr>
      <vt:lpstr>什么是封装</vt:lpstr>
      <vt:lpstr>如何使用封装</vt:lpstr>
      <vt:lpstr>小结</vt:lpstr>
      <vt:lpstr>this的用法</vt:lpstr>
      <vt:lpstr>小结</vt:lpstr>
      <vt:lpstr>学员操作——用类图设计Dog和Penguin类 </vt:lpstr>
      <vt:lpstr>学员操作——打印Dog信息2-1</vt:lpstr>
      <vt:lpstr>学员操作——打印Dog信息2-2</vt:lpstr>
      <vt:lpstr>学员操作——Dog类的带参构造方法  </vt:lpstr>
      <vt:lpstr>练习——操作企鹅性别属性</vt:lpstr>
      <vt:lpstr>总结2-1</vt:lpstr>
      <vt:lpstr>总结2-2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barlt.com</cp:lastModifiedBy>
  <cp:revision>786</cp:revision>
  <dcterms:created xsi:type="dcterms:W3CDTF">2006-03-08T06:55:38Z</dcterms:created>
  <dcterms:modified xsi:type="dcterms:W3CDTF">2016-06-20T14:59:31Z</dcterms:modified>
</cp:coreProperties>
</file>