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notesMasterIdLst>
    <p:notesMasterId r:id="rId35"/>
  </p:notesMasterIdLst>
  <p:handoutMasterIdLst>
    <p:handoutMasterId r:id="rId36"/>
  </p:handoutMasterIdLst>
  <p:sldIdLst>
    <p:sldId id="256" r:id="rId2"/>
    <p:sldId id="466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507" r:id="rId13"/>
    <p:sldId id="479" r:id="rId14"/>
    <p:sldId id="504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3" r:id="rId27"/>
    <p:sldId id="494" r:id="rId28"/>
    <p:sldId id="495" r:id="rId29"/>
    <p:sldId id="496" r:id="rId30"/>
    <p:sldId id="497" r:id="rId31"/>
    <p:sldId id="505" r:id="rId32"/>
    <p:sldId id="499" r:id="rId33"/>
    <p:sldId id="508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81295" autoAdjust="0"/>
  </p:normalViewPr>
  <p:slideViewPr>
    <p:cSldViewPr>
      <p:cViewPr varScale="1">
        <p:scale>
          <a:sx n="74" d="100"/>
          <a:sy n="74" d="100"/>
        </p:scale>
        <p:origin x="1254" y="5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06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933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52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670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31C1A-075B-49EC-B0CA-0E187A02D4F0}" type="slidenum">
              <a:rPr lang="zh-CN" altLang="en-US" smtClean="0"/>
              <a:pPr>
                <a:defRPr/>
              </a:pPr>
              <a:t>27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287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B9F9-F606-4112-A65D-AA6B7051DA23}" type="slidenum">
              <a:rPr lang="zh-CN" altLang="en-US" smtClean="0"/>
              <a:pPr>
                <a:defRPr/>
              </a:pPr>
              <a:t>29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36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BF0434-2DA7-4CE0-A8BA-31605A602E1A}" type="slidenum">
              <a:rPr lang="zh-CN" altLang="en-US" smtClean="0"/>
              <a:pPr>
                <a:defRPr/>
              </a:pPr>
              <a:t>6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05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EB353-FB9E-49B8-9CA2-A5D79B32320A}" type="slidenum">
              <a:rPr lang="zh-CN" altLang="en-US" smtClean="0"/>
              <a:pPr>
                <a:defRPr/>
              </a:pPr>
              <a:t>9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98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30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6EFF8-BCDC-492D-820C-7ED0375AAC98}" type="slidenum">
              <a:rPr lang="zh-CN" altLang="en-US" smtClean="0"/>
              <a:pPr>
                <a:defRPr/>
              </a:pPr>
              <a:t>12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教员简单解释每种写法的作用，然后到环境演示效果，并讲解方法的具体用法</a:t>
            </a:r>
          </a:p>
        </p:txBody>
      </p:sp>
    </p:spTree>
    <p:extLst>
      <p:ext uri="{BB962C8B-B14F-4D97-AF65-F5344CB8AC3E}">
        <p14:creationId xmlns:p14="http://schemas.microsoft.com/office/powerpoint/2010/main" val="840296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教员简单描述方法的含义及用法，让学员有个初步印象即可，后面通过案例进一步学习用法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029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smtClean="0"/>
              <a:t>教员简单描述方法的含义及用法，让学员有个初步印象即可，后面通过案例进一步学习用法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75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6A1E-9C88-471B-9B00-1D99964A9A66}" type="slidenum">
              <a:rPr lang="zh-CN" altLang="en-US" smtClean="0"/>
              <a:pPr>
                <a:defRPr/>
              </a:pPr>
              <a:t>21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顺便讲一下</a:t>
            </a:r>
            <a:r>
              <a:rPr lang="en-US" altLang="zh-CN" dirty="0" smtClean="0">
                <a:ea typeface="宋体" charset="-122"/>
              </a:rPr>
              <a:t>trim()</a:t>
            </a:r>
          </a:p>
        </p:txBody>
      </p:sp>
    </p:spTree>
    <p:extLst>
      <p:ext uri="{BB962C8B-B14F-4D97-AF65-F5344CB8AC3E}">
        <p14:creationId xmlns:p14="http://schemas.microsoft.com/office/powerpoint/2010/main" val="249973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F1E5F-5CC9-4E8B-9A44-571CF3DACBD8}" type="slidenum">
              <a:rPr lang="zh-CN" altLang="en-US" smtClean="0"/>
              <a:pPr>
                <a:defRPr/>
              </a:pPr>
              <a:t>23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17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" y="2674630"/>
            <a:ext cx="8127944" cy="607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70565"/>
            <a:ext cx="7772400" cy="1097265"/>
          </a:xfrm>
        </p:spPr>
        <p:txBody>
          <a:bodyPr>
            <a:normAutofit/>
          </a:bodyPr>
          <a:lstStyle>
            <a:lvl1pPr algn="ctr">
              <a:defRPr sz="4572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747882"/>
            <a:ext cx="6400800" cy="411474"/>
          </a:xfrm>
        </p:spPr>
        <p:txBody>
          <a:bodyPr>
            <a:normAutofit/>
          </a:bodyPr>
          <a:lstStyle>
            <a:lvl1pPr marL="0" indent="0" algn="ctr">
              <a:buNone/>
              <a:defRPr sz="1863">
                <a:solidFill>
                  <a:schemeClr val="bg1">
                    <a:lumMod val="65000"/>
                  </a:schemeClr>
                </a:solidFill>
              </a:defRPr>
            </a:lvl1pPr>
            <a:lvl2pPr marL="435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0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6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7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2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83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81745"/>
            <a:ext cx="9144000" cy="43542"/>
          </a:xfrm>
          <a:prstGeom prst="rect">
            <a:avLst/>
          </a:prstGeom>
          <a:solidFill>
            <a:srgbClr val="71B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336" y="205785"/>
            <a:ext cx="1280143" cy="59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876796" y="887316"/>
            <a:ext cx="3799843" cy="41147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2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认真 负责 精准 专业 谦虚 谨慎 通俗 幽默</a:t>
            </a:r>
            <a:endParaRPr lang="zh-CN" altLang="en-US" sz="1524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8904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6778" y="241707"/>
            <a:ext cx="8260024" cy="731181"/>
          </a:xfrm>
        </p:spPr>
        <p:txBody>
          <a:bodyPr>
            <a:normAutofit/>
          </a:bodyPr>
          <a:lstStyle>
            <a:lvl1pPr algn="l">
              <a:defRPr sz="2709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1005545"/>
            <a:ext cx="9144000" cy="43542"/>
          </a:xfrm>
          <a:prstGeom prst="rect">
            <a:avLst/>
          </a:prstGeom>
          <a:solidFill>
            <a:srgbClr val="71B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7132285" y="811116"/>
            <a:ext cx="1544355" cy="411474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2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52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实训课程</a:t>
            </a:r>
            <a:endParaRPr lang="zh-CN" altLang="en-US" sz="1524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1" y="1303050"/>
            <a:ext cx="8229600" cy="4823114"/>
          </a:xfrm>
        </p:spPr>
        <p:txBody>
          <a:bodyPr/>
          <a:lstStyle>
            <a:lvl1pPr>
              <a:defRPr sz="2709"/>
            </a:lvl1pPr>
            <a:lvl2pPr>
              <a:defRPr sz="2370"/>
            </a:lvl2pPr>
            <a:lvl3pPr>
              <a:defRPr sz="2370"/>
            </a:lvl3pPr>
            <a:lvl4pPr>
              <a:defRPr sz="2370"/>
            </a:lvl4pPr>
            <a:lvl5pPr>
              <a:defRPr sz="237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0863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960155"/>
            <a:ext cx="8229600" cy="5280586"/>
          </a:xfrm>
        </p:spPr>
        <p:txBody>
          <a:bodyPr/>
          <a:lstStyle>
            <a:lvl1pPr>
              <a:defRPr sz="2370"/>
            </a:lvl1pPr>
            <a:lvl2pPr>
              <a:defRPr sz="2032"/>
            </a:lvl2pPr>
            <a:lvl3pPr>
              <a:defRPr sz="2032"/>
            </a:lvl3pPr>
            <a:lvl4pPr>
              <a:defRPr sz="2032"/>
            </a:lvl4pPr>
            <a:lvl5pPr>
              <a:defRPr sz="2032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609656" y="87162"/>
            <a:ext cx="8077146" cy="636869"/>
          </a:xfrm>
        </p:spPr>
        <p:txBody>
          <a:bodyPr>
            <a:normAutofit/>
          </a:bodyPr>
          <a:lstStyle>
            <a:lvl1pPr algn="l">
              <a:defRPr sz="2709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101" y="33418"/>
            <a:ext cx="345796" cy="7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809602"/>
            <a:ext cx="9144000" cy="43542"/>
          </a:xfrm>
          <a:prstGeom prst="rect">
            <a:avLst/>
          </a:prstGeom>
          <a:solidFill>
            <a:srgbClr val="71B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139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再见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3072789" y="2437937"/>
            <a:ext cx="2933816" cy="95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5588" b="1" dirty="0">
                <a:solidFill>
                  <a:srgbClr val="71B7EB"/>
                </a:solidFill>
                <a:sym typeface="Calibri" pitchFamily="34" charset="0"/>
              </a:rPr>
              <a:t>Thanks!</a:t>
            </a:r>
            <a:endParaRPr lang="zh-CN" altLang="en-US" sz="5588" b="1" dirty="0">
              <a:solidFill>
                <a:srgbClr val="71B7EB"/>
              </a:solidFill>
              <a:sym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6576" y="1234471"/>
            <a:ext cx="1766241" cy="82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91070" y="3689175"/>
            <a:ext cx="5686173" cy="457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70" b="0" kern="1200" dirty="0" smtClean="0">
                <a:solidFill>
                  <a:srgbClr val="0061A8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认真 负责 精准 专业 谦虚 谨慎 通俗 幽默</a:t>
            </a:r>
            <a:endParaRPr lang="zh-CN" altLang="en-US" sz="2370" b="0" kern="1200" dirty="0">
              <a:solidFill>
                <a:srgbClr val="0061A8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506095" y="3515011"/>
            <a:ext cx="58625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65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65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8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190" y="4937739"/>
            <a:ext cx="9152125" cy="192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807107"/>
          </a:xfrm>
          <a:prstGeom prst="rect">
            <a:avLst/>
          </a:prstGeom>
        </p:spPr>
        <p:txBody>
          <a:bodyPr vert="horz" lIns="102870" tIns="51435" rIns="102870" bIns="51435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371628"/>
            <a:ext cx="8229600" cy="4754536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82912" y="6398320"/>
            <a:ext cx="2133600" cy="36512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185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98320"/>
            <a:ext cx="2895600" cy="36512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>
              <a:defRPr sz="1185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27459" y="6398320"/>
            <a:ext cx="2133600" cy="365125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r">
              <a:defRPr sz="1185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57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70897" rtl="0" eaLnBrk="1" latinLnBrk="0" hangingPunct="1">
        <a:spcBef>
          <a:spcPct val="0"/>
        </a:spcBef>
        <a:buNone/>
        <a:defRPr sz="2709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587" indent="-326587" algn="l" defTabSz="870897" rtl="0" eaLnBrk="1" latinLnBrk="0" hangingPunct="1">
        <a:spcBef>
          <a:spcPct val="20000"/>
        </a:spcBef>
        <a:buFont typeface="Arial" pitchFamily="34" charset="0"/>
        <a:buChar char="•"/>
        <a:defRPr sz="2709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07604" indent="-272156" algn="l" defTabSz="870897" rtl="0" eaLnBrk="1" latinLnBrk="0" hangingPunct="1">
        <a:spcBef>
          <a:spcPct val="20000"/>
        </a:spcBef>
        <a:buFont typeface="Arial" pitchFamily="34" charset="0"/>
        <a:buChar char="–"/>
        <a:defRPr sz="237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622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237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524070" indent="-217724" algn="l" defTabSz="870897" rtl="0" eaLnBrk="1" latinLnBrk="0" hangingPunct="1">
        <a:spcBef>
          <a:spcPct val="20000"/>
        </a:spcBef>
        <a:buFont typeface="Arial" pitchFamily="34" charset="0"/>
        <a:buChar char="–"/>
        <a:defRPr sz="237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519" indent="-217724" algn="l" defTabSz="870897" rtl="0" eaLnBrk="1" latinLnBrk="0" hangingPunct="1">
        <a:spcBef>
          <a:spcPct val="20000"/>
        </a:spcBef>
        <a:buFont typeface="Arial" pitchFamily="34" charset="0"/>
        <a:buChar char="»"/>
        <a:defRPr sz="237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394968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6pPr>
      <a:lvl7pPr marL="2830417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7pPr>
      <a:lvl8pPr marL="3265865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8pPr>
      <a:lvl9pPr marL="3701314" indent="-217724" algn="l" defTabSz="870897" rtl="0" eaLnBrk="1" latinLnBrk="0" hangingPunct="1">
        <a:spcBef>
          <a:spcPct val="20000"/>
        </a:spcBef>
        <a:buFont typeface="Arial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1pPr>
      <a:lvl2pPr marL="435449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2pPr>
      <a:lvl3pPr marL="870897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06346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4pPr>
      <a:lvl5pPr marL="1741795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5pPr>
      <a:lvl6pPr marL="2177244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6pPr>
      <a:lvl7pPr marL="2612692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7pPr>
      <a:lvl8pPr marL="3048141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8pPr>
      <a:lvl9pPr marL="3483590" algn="l" defTabSz="870897" rtl="0" eaLnBrk="1" latinLnBrk="0" hangingPunct="1">
        <a:defRPr sz="1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31640" y="2564904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字符串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字符串比较</a:t>
            </a:r>
            <a:r>
              <a:rPr lang="en-US" altLang="zh-CN" b="1" dirty="0" smtClean="0"/>
              <a:t>5-3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>
            <a:normAutofit fontScale="25000" lnSpcReduction="20000"/>
          </a:bodyPr>
          <a:lstStyle/>
          <a:p>
            <a:pPr eaLnBrk="1" hangingPunct="1"/>
            <a:r>
              <a:rPr lang="en-US" altLang="zh-CN" dirty="0" smtClean="0"/>
              <a:t>equals()</a:t>
            </a:r>
            <a:r>
              <a:rPr lang="zh-CN" altLang="en-US" dirty="0" smtClean="0"/>
              <a:t>方法比较原理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“</a:t>
            </a:r>
            <a:r>
              <a:rPr lang="en-US" altLang="zh-CN" dirty="0" smtClean="0"/>
              <a:t>==”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有什么区别呢？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4178300" y="3119438"/>
            <a:ext cx="6096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827088" y="2066925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字符串 </a:t>
            </a:r>
            <a:r>
              <a:rPr lang="en-US" altLang="zh-CN" b="1" dirty="0"/>
              <a:t>1</a:t>
            </a:r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827088" y="3133725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字符串 </a:t>
            </a:r>
            <a:r>
              <a:rPr lang="en-US" altLang="zh-CN" b="1" dirty="0"/>
              <a:t>2</a:t>
            </a:r>
          </a:p>
        </p:txBody>
      </p:sp>
      <p:sp>
        <p:nvSpPr>
          <p:cNvPr id="494599" name="Rectangle 7"/>
          <p:cNvSpPr>
            <a:spLocks noChangeArrowheads="1"/>
          </p:cNvSpPr>
          <p:nvPr/>
        </p:nvSpPr>
        <p:spPr bwMode="auto">
          <a:xfrm>
            <a:off x="2960688" y="20526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0" name="Rectangle 8"/>
          <p:cNvSpPr>
            <a:spLocks noChangeArrowheads="1"/>
          </p:cNvSpPr>
          <p:nvPr/>
        </p:nvSpPr>
        <p:spPr bwMode="auto">
          <a:xfrm>
            <a:off x="3570288" y="20526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4179888" y="20526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2" name="Rectangle 10"/>
          <p:cNvSpPr>
            <a:spLocks noChangeArrowheads="1"/>
          </p:cNvSpPr>
          <p:nvPr/>
        </p:nvSpPr>
        <p:spPr bwMode="auto">
          <a:xfrm>
            <a:off x="4789488" y="20526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3" name="Rectangle 11"/>
          <p:cNvSpPr>
            <a:spLocks noChangeArrowheads="1"/>
          </p:cNvSpPr>
          <p:nvPr/>
        </p:nvSpPr>
        <p:spPr bwMode="auto">
          <a:xfrm>
            <a:off x="2960688" y="31194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4" name="Rectangle 12"/>
          <p:cNvSpPr>
            <a:spLocks noChangeArrowheads="1"/>
          </p:cNvSpPr>
          <p:nvPr/>
        </p:nvSpPr>
        <p:spPr bwMode="auto">
          <a:xfrm>
            <a:off x="3563938" y="31194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5" name="Rectangle 13"/>
          <p:cNvSpPr>
            <a:spLocks noChangeArrowheads="1"/>
          </p:cNvSpPr>
          <p:nvPr/>
        </p:nvSpPr>
        <p:spPr bwMode="auto">
          <a:xfrm>
            <a:off x="4754563" y="3119438"/>
            <a:ext cx="606426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8" name="Text Box 16"/>
          <p:cNvSpPr txBox="1">
            <a:spLocks noChangeArrowheads="1"/>
          </p:cNvSpPr>
          <p:nvPr/>
        </p:nvSpPr>
        <p:spPr bwMode="auto">
          <a:xfrm>
            <a:off x="1403350" y="3789363"/>
            <a:ext cx="6400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equals():</a:t>
            </a:r>
            <a:r>
              <a:rPr lang="zh-CN" altLang="en-US" b="1" dirty="0">
                <a:solidFill>
                  <a:srgbClr val="0000FF"/>
                </a:solidFill>
              </a:rPr>
              <a:t>检查组成字符串内容的字符是否完全一致</a:t>
            </a:r>
          </a:p>
        </p:txBody>
      </p:sp>
      <p:sp>
        <p:nvSpPr>
          <p:cNvPr id="494609" name="Line 17"/>
          <p:cNvSpPr>
            <a:spLocks noChangeShapeType="1"/>
          </p:cNvSpPr>
          <p:nvPr/>
        </p:nvSpPr>
        <p:spPr bwMode="auto">
          <a:xfrm>
            <a:off x="3246438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10" name="Line 18"/>
          <p:cNvSpPr>
            <a:spLocks noChangeShapeType="1"/>
          </p:cNvSpPr>
          <p:nvPr/>
        </p:nvSpPr>
        <p:spPr bwMode="auto">
          <a:xfrm>
            <a:off x="3856038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11" name="Line 19"/>
          <p:cNvSpPr>
            <a:spLocks noChangeShapeType="1"/>
          </p:cNvSpPr>
          <p:nvPr/>
        </p:nvSpPr>
        <p:spPr bwMode="auto">
          <a:xfrm>
            <a:off x="4465638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5075238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28" name="Text Box 36"/>
          <p:cNvSpPr txBox="1">
            <a:spLocks noChangeArrowheads="1"/>
          </p:cNvSpPr>
          <p:nvPr/>
        </p:nvSpPr>
        <p:spPr bwMode="auto">
          <a:xfrm>
            <a:off x="755650" y="5013325"/>
            <a:ext cx="154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str1</a:t>
            </a:r>
          </a:p>
        </p:txBody>
      </p:sp>
      <p:sp>
        <p:nvSpPr>
          <p:cNvPr id="494629" name="Text Box 37"/>
          <p:cNvSpPr txBox="1">
            <a:spLocks noChangeArrowheads="1"/>
          </p:cNvSpPr>
          <p:nvPr/>
        </p:nvSpPr>
        <p:spPr bwMode="auto">
          <a:xfrm>
            <a:off x="755650" y="59832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str2</a:t>
            </a:r>
          </a:p>
        </p:txBody>
      </p:sp>
      <p:sp>
        <p:nvSpPr>
          <p:cNvPr id="494630" name="Rectangle 38"/>
          <p:cNvSpPr>
            <a:spLocks noChangeArrowheads="1"/>
          </p:cNvSpPr>
          <p:nvPr/>
        </p:nvSpPr>
        <p:spPr bwMode="auto">
          <a:xfrm>
            <a:off x="5135562" y="5013325"/>
            <a:ext cx="579445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B</a:t>
            </a:r>
          </a:p>
        </p:txBody>
      </p:sp>
      <p:sp>
        <p:nvSpPr>
          <p:cNvPr id="494631" name="Rectangle 39"/>
          <p:cNvSpPr>
            <a:spLocks noChangeArrowheads="1"/>
          </p:cNvSpPr>
          <p:nvPr/>
        </p:nvSpPr>
        <p:spPr bwMode="auto">
          <a:xfrm>
            <a:off x="5730874" y="5011738"/>
            <a:ext cx="579445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D</a:t>
            </a:r>
          </a:p>
        </p:txBody>
      </p:sp>
      <p:sp>
        <p:nvSpPr>
          <p:cNvPr id="494632" name="Rectangle 40"/>
          <p:cNvSpPr>
            <a:spLocks noChangeArrowheads="1"/>
          </p:cNvSpPr>
          <p:nvPr/>
        </p:nvSpPr>
        <p:spPr bwMode="auto">
          <a:xfrm>
            <a:off x="6340474" y="5011738"/>
            <a:ext cx="600593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Q</a:t>
            </a:r>
          </a:p>
        </p:txBody>
      </p:sp>
      <p:sp>
        <p:nvSpPr>
          <p:cNvPr id="494633" name="Rectangle 41"/>
          <p:cNvSpPr>
            <a:spLocks noChangeArrowheads="1"/>
          </p:cNvSpPr>
          <p:nvPr/>
        </p:nvSpPr>
        <p:spPr bwMode="auto">
          <a:xfrm>
            <a:off x="6950074" y="5011738"/>
            <a:ext cx="579445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N</a:t>
            </a:r>
          </a:p>
        </p:txBody>
      </p:sp>
      <p:sp>
        <p:nvSpPr>
          <p:cNvPr id="494659" name="Rectangle 67"/>
          <p:cNvSpPr>
            <a:spLocks noChangeArrowheads="1"/>
          </p:cNvSpPr>
          <p:nvPr/>
        </p:nvSpPr>
        <p:spPr bwMode="auto">
          <a:xfrm>
            <a:off x="2411413" y="5000636"/>
            <a:ext cx="1210588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0x2a486c</a:t>
            </a: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61" name="Rectangle 69"/>
          <p:cNvSpPr>
            <a:spLocks noChangeArrowheads="1"/>
          </p:cNvSpPr>
          <p:nvPr/>
        </p:nvSpPr>
        <p:spPr bwMode="auto">
          <a:xfrm>
            <a:off x="2390775" y="5983288"/>
            <a:ext cx="1210588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0x2a486c</a:t>
            </a: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62" name="Line 70"/>
          <p:cNvSpPr>
            <a:spLocks noChangeShapeType="1"/>
          </p:cNvSpPr>
          <p:nvPr/>
        </p:nvSpPr>
        <p:spPr bwMode="auto">
          <a:xfrm flipV="1">
            <a:off x="3643307" y="5229224"/>
            <a:ext cx="1504956" cy="5716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63" name="Line 71"/>
          <p:cNvSpPr>
            <a:spLocks noChangeShapeType="1"/>
          </p:cNvSpPr>
          <p:nvPr/>
        </p:nvSpPr>
        <p:spPr bwMode="auto">
          <a:xfrm flipV="1">
            <a:off x="3643305" y="5300663"/>
            <a:ext cx="1433519" cy="77154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64" name="Rectangle 72"/>
          <p:cNvSpPr>
            <a:spLocks noChangeArrowheads="1"/>
          </p:cNvSpPr>
          <p:nvPr/>
        </p:nvSpPr>
        <p:spPr bwMode="auto">
          <a:xfrm>
            <a:off x="5153024" y="5949950"/>
            <a:ext cx="579445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B</a:t>
            </a:r>
          </a:p>
        </p:txBody>
      </p:sp>
      <p:sp>
        <p:nvSpPr>
          <p:cNvPr id="494665" name="Rectangle 73"/>
          <p:cNvSpPr>
            <a:spLocks noChangeArrowheads="1"/>
          </p:cNvSpPr>
          <p:nvPr/>
        </p:nvSpPr>
        <p:spPr bwMode="auto">
          <a:xfrm>
            <a:off x="5735637" y="5948363"/>
            <a:ext cx="579445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D</a:t>
            </a:r>
          </a:p>
        </p:txBody>
      </p:sp>
      <p:sp>
        <p:nvSpPr>
          <p:cNvPr id="494666" name="Rectangle 74"/>
          <p:cNvSpPr>
            <a:spLocks noChangeArrowheads="1"/>
          </p:cNvSpPr>
          <p:nvPr/>
        </p:nvSpPr>
        <p:spPr bwMode="auto">
          <a:xfrm>
            <a:off x="6345237" y="5948363"/>
            <a:ext cx="600593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Q</a:t>
            </a:r>
          </a:p>
        </p:txBody>
      </p:sp>
      <p:sp>
        <p:nvSpPr>
          <p:cNvPr id="494667" name="Rectangle 75"/>
          <p:cNvSpPr>
            <a:spLocks noChangeArrowheads="1"/>
          </p:cNvSpPr>
          <p:nvPr/>
        </p:nvSpPr>
        <p:spPr bwMode="auto">
          <a:xfrm>
            <a:off x="6954837" y="5948363"/>
            <a:ext cx="579445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N</a:t>
            </a:r>
          </a:p>
        </p:txBody>
      </p:sp>
      <p:sp>
        <p:nvSpPr>
          <p:cNvPr id="494668" name="AutoShape 76"/>
          <p:cNvSpPr>
            <a:spLocks noChangeArrowheads="1"/>
          </p:cNvSpPr>
          <p:nvPr/>
        </p:nvSpPr>
        <p:spPr bwMode="gray">
          <a:xfrm>
            <a:off x="6659562" y="4146559"/>
            <a:ext cx="2484438" cy="496887"/>
          </a:xfrm>
          <a:prstGeom prst="wedgeRoundRectCallout">
            <a:avLst>
              <a:gd name="adj1" fmla="val -35021"/>
              <a:gd name="adj2" fmla="val 50896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str1==str2 </a:t>
            </a:r>
            <a:r>
              <a:rPr lang="zh-CN" altLang="en-US" b="1" dirty="0"/>
              <a:t>？</a:t>
            </a:r>
            <a:r>
              <a:rPr lang="en-US" altLang="zh-CN" b="1" dirty="0"/>
              <a:t>true</a:t>
            </a:r>
          </a:p>
        </p:txBody>
      </p:sp>
      <p:sp>
        <p:nvSpPr>
          <p:cNvPr id="494669" name="Rectangle 77"/>
          <p:cNvSpPr>
            <a:spLocks noChangeArrowheads="1"/>
          </p:cNvSpPr>
          <p:nvPr/>
        </p:nvSpPr>
        <p:spPr bwMode="auto">
          <a:xfrm>
            <a:off x="2398713" y="6000768"/>
            <a:ext cx="1210588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0x2aac83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70" name="Line 78"/>
          <p:cNvSpPr>
            <a:spLocks noChangeShapeType="1"/>
          </p:cNvSpPr>
          <p:nvPr/>
        </p:nvSpPr>
        <p:spPr bwMode="auto">
          <a:xfrm flipV="1">
            <a:off x="3714744" y="6143644"/>
            <a:ext cx="1362080" cy="4923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94671" name="AutoShape 79"/>
          <p:cNvSpPr>
            <a:spLocks noChangeArrowheads="1"/>
          </p:cNvSpPr>
          <p:nvPr/>
        </p:nvSpPr>
        <p:spPr bwMode="gray">
          <a:xfrm>
            <a:off x="6578600" y="4214818"/>
            <a:ext cx="2565400" cy="496887"/>
          </a:xfrm>
          <a:prstGeom prst="wedgeRoundRectCallout">
            <a:avLst>
              <a:gd name="adj1" fmla="val -33230"/>
              <a:gd name="adj2" fmla="val 53196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str1==str2 </a:t>
            </a:r>
            <a:r>
              <a:rPr lang="zh-CN" altLang="en-US" b="1" dirty="0"/>
              <a:t>？</a:t>
            </a:r>
            <a:r>
              <a:rPr lang="en-US" altLang="zh-CN" b="1" dirty="0"/>
              <a:t>false</a:t>
            </a:r>
          </a:p>
        </p:txBody>
      </p:sp>
      <p:sp>
        <p:nvSpPr>
          <p:cNvPr id="494672" name="Text Box 80"/>
          <p:cNvSpPr txBox="1">
            <a:spLocks noChangeArrowheads="1"/>
          </p:cNvSpPr>
          <p:nvPr/>
        </p:nvSpPr>
        <p:spPr bwMode="auto">
          <a:xfrm>
            <a:off x="1187450" y="6402388"/>
            <a:ext cx="7488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==:</a:t>
            </a:r>
            <a:r>
              <a:rPr lang="zh-CN" altLang="en-US" b="1" dirty="0">
                <a:solidFill>
                  <a:srgbClr val="0000FF"/>
                </a:solidFill>
              </a:rPr>
              <a:t>判断两个字符串在内存中的首地址，即判断是否是同一个字符串对象</a:t>
            </a:r>
          </a:p>
        </p:txBody>
      </p:sp>
      <p:pic>
        <p:nvPicPr>
          <p:cNvPr id="56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071678"/>
            <a:ext cx="444896" cy="319219"/>
          </a:xfrm>
          <a:prstGeom prst="rect">
            <a:avLst/>
          </a:prstGeom>
          <a:noFill/>
        </p:spPr>
      </p:pic>
      <p:pic>
        <p:nvPicPr>
          <p:cNvPr id="5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143248"/>
            <a:ext cx="444896" cy="319219"/>
          </a:xfrm>
          <a:prstGeom prst="rect">
            <a:avLst/>
          </a:prstGeom>
          <a:noFill/>
        </p:spPr>
      </p:pic>
      <p:pic>
        <p:nvPicPr>
          <p:cNvPr id="5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143248"/>
            <a:ext cx="444896" cy="319219"/>
          </a:xfrm>
          <a:prstGeom prst="rect">
            <a:avLst/>
          </a:prstGeom>
          <a:noFill/>
        </p:spPr>
      </p:pic>
      <p:pic>
        <p:nvPicPr>
          <p:cNvPr id="59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143248"/>
            <a:ext cx="444896" cy="319219"/>
          </a:xfrm>
          <a:prstGeom prst="rect">
            <a:avLst/>
          </a:prstGeom>
          <a:noFill/>
        </p:spPr>
      </p:pic>
      <p:pic>
        <p:nvPicPr>
          <p:cNvPr id="60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143248"/>
            <a:ext cx="444896" cy="319219"/>
          </a:xfrm>
          <a:prstGeom prst="rect">
            <a:avLst/>
          </a:prstGeom>
          <a:noFill/>
        </p:spPr>
      </p:pic>
      <p:pic>
        <p:nvPicPr>
          <p:cNvPr id="6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071678"/>
            <a:ext cx="444896" cy="319219"/>
          </a:xfrm>
          <a:prstGeom prst="rect">
            <a:avLst/>
          </a:prstGeom>
          <a:noFill/>
        </p:spPr>
      </p:pic>
      <p:pic>
        <p:nvPicPr>
          <p:cNvPr id="62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071678"/>
            <a:ext cx="444896" cy="319219"/>
          </a:xfrm>
          <a:prstGeom prst="rect">
            <a:avLst/>
          </a:prstGeom>
          <a:noFill/>
        </p:spPr>
      </p:pic>
      <p:pic>
        <p:nvPicPr>
          <p:cNvPr id="63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71678"/>
            <a:ext cx="444896" cy="319219"/>
          </a:xfrm>
          <a:prstGeom prst="rect">
            <a:avLst/>
          </a:prstGeom>
          <a:noFill/>
        </p:spPr>
      </p:pic>
      <p:cxnSp>
        <p:nvCxnSpPr>
          <p:cNvPr id="64" name="直接箭头连接符 63"/>
          <p:cNvCxnSpPr>
            <a:endCxn id="494671" idx="4"/>
          </p:cNvCxnSpPr>
          <p:nvPr/>
        </p:nvCxnSpPr>
        <p:spPr bwMode="auto">
          <a:xfrm rot="5400000" flipH="1" flipV="1">
            <a:off x="6725453" y="4788711"/>
            <a:ext cx="344488" cy="2222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 bwMode="auto">
          <a:xfrm rot="5400000" flipH="1" flipV="1">
            <a:off x="6357950" y="4714884"/>
            <a:ext cx="35719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组合 72"/>
          <p:cNvGrpSpPr/>
          <p:nvPr/>
        </p:nvGrpSpPr>
        <p:grpSpPr>
          <a:xfrm>
            <a:off x="114948" y="4000504"/>
            <a:ext cx="986586" cy="422603"/>
            <a:chOff x="1000100" y="1173499"/>
            <a:chExt cx="986586" cy="422603"/>
          </a:xfrm>
        </p:grpSpPr>
        <p:pic>
          <p:nvPicPr>
            <p:cNvPr id="5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51" name="TextBox 5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9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4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9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9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9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9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9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0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9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0" dur="500"/>
                                        <p:tgtEl>
                                          <p:spTgt spid="494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9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9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9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animBg="1"/>
      <p:bldP spid="494597" grpId="0"/>
      <p:bldP spid="494598" grpId="0"/>
      <p:bldP spid="494599" grpId="0" animBg="1"/>
      <p:bldP spid="494600" grpId="0" animBg="1"/>
      <p:bldP spid="494601" grpId="0" animBg="1"/>
      <p:bldP spid="494602" grpId="0" animBg="1"/>
      <p:bldP spid="494603" grpId="0" animBg="1"/>
      <p:bldP spid="494604" grpId="0" animBg="1"/>
      <p:bldP spid="494605" grpId="0" animBg="1"/>
      <p:bldP spid="494608" grpId="0"/>
      <p:bldP spid="494609" grpId="0" animBg="1"/>
      <p:bldP spid="494610" grpId="0" animBg="1"/>
      <p:bldP spid="494611" grpId="0" animBg="1"/>
      <p:bldP spid="494612" grpId="0" animBg="1"/>
      <p:bldP spid="494628" grpId="0"/>
      <p:bldP spid="494629" grpId="0"/>
      <p:bldP spid="494630" grpId="0" animBg="1"/>
      <p:bldP spid="494631" grpId="0" animBg="1"/>
      <p:bldP spid="494632" grpId="0" animBg="1"/>
      <p:bldP spid="494633" grpId="0" animBg="1"/>
      <p:bldP spid="494659" grpId="0" animBg="1"/>
      <p:bldP spid="494661" grpId="0" animBg="1"/>
      <p:bldP spid="494662" grpId="0" animBg="1"/>
      <p:bldP spid="494663" grpId="0" animBg="1"/>
      <p:bldP spid="494663" grpId="1" animBg="1"/>
      <p:bldP spid="494664" grpId="0" animBg="1"/>
      <p:bldP spid="494665" grpId="0" animBg="1"/>
      <p:bldP spid="494666" grpId="0" animBg="1"/>
      <p:bldP spid="494667" grpId="0" animBg="1"/>
      <p:bldP spid="494668" grpId="0" animBg="1"/>
      <p:bldP spid="494668" grpId="1" animBg="1"/>
      <p:bldP spid="494669" grpId="0" animBg="1"/>
      <p:bldP spid="494670" grpId="0" animBg="1"/>
      <p:bldP spid="494671" grpId="0" animBg="1"/>
      <p:bldP spid="4946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 smtClean="0"/>
              <a:t>字符串比较</a:t>
            </a:r>
            <a:r>
              <a:rPr lang="zh-CN" altLang="en-US" b="1" smtClean="0"/>
              <a:t>5</a:t>
            </a:r>
            <a:r>
              <a:rPr lang="zh-CN" altLang="zh-CN" b="1" smtClean="0"/>
              <a:t>-</a:t>
            </a:r>
            <a:r>
              <a:rPr lang="en-US" altLang="zh-CN" b="1" smtClean="0"/>
              <a:t>4</a:t>
            </a:r>
          </a:p>
        </p:txBody>
      </p:sp>
      <p:sp>
        <p:nvSpPr>
          <p:cNvPr id="501762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4500569"/>
            <a:ext cx="7645398" cy="214314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equalsIgnoreCase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toLowerCase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toUpperCase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84254" y="1276351"/>
            <a:ext cx="77406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登录</a:t>
            </a:r>
            <a:r>
              <a:rPr lang="zh-CN" altLang="en-US" sz="2800" b="1" dirty="0">
                <a:latin typeface="+mn-lt"/>
                <a:ea typeface="+mn-ea"/>
              </a:rPr>
              <a:t>时不考虑用户名的大小写问题，实现登录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406" y="3910711"/>
            <a:ext cx="1000132" cy="446983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5" name="图片 14" descr="图15.6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88" y="1857364"/>
            <a:ext cx="3068403" cy="2078594"/>
          </a:xfrm>
          <a:prstGeom prst="rect">
            <a:avLst/>
          </a:prstGeom>
        </p:spPr>
      </p:pic>
      <p:sp>
        <p:nvSpPr>
          <p:cNvPr id="501772" name="Rectangle 12"/>
          <p:cNvSpPr>
            <a:spLocks noChangeArrowheads="1"/>
          </p:cNvSpPr>
          <p:nvPr/>
        </p:nvSpPr>
        <p:spPr bwMode="auto">
          <a:xfrm>
            <a:off x="2857488" y="2857496"/>
            <a:ext cx="1714512" cy="71438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AutoShape 2"/>
          <p:cNvSpPr>
            <a:spLocks noChangeArrowheads="1"/>
          </p:cNvSpPr>
          <p:nvPr/>
        </p:nvSpPr>
        <p:spPr bwMode="auto">
          <a:xfrm>
            <a:off x="428596" y="1337953"/>
            <a:ext cx="8715404" cy="46628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150000"/>
              </a:lnSpc>
            </a:pPr>
            <a:r>
              <a:rPr lang="en-US" altLang="en-US" b="1" dirty="0" smtClean="0">
                <a:cs typeface="Times New Roman" pitchFamily="18" charset="0"/>
              </a:rPr>
              <a:t>public class Login {</a:t>
            </a:r>
          </a:p>
          <a:p>
            <a:pPr algn="l" defTabSz="457200">
              <a:lnSpc>
                <a:spcPct val="150000"/>
              </a:lnSpc>
            </a:pPr>
            <a:r>
              <a:rPr lang="en-US" altLang="en-US" b="1" dirty="0" smtClean="0">
                <a:cs typeface="Times New Roman" pitchFamily="18" charset="0"/>
              </a:rPr>
              <a:t>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public static void main(String[] </a:t>
            </a:r>
            <a:r>
              <a:rPr lang="en-US" altLang="en-US" b="1" dirty="0" err="1" smtClean="0">
                <a:cs typeface="Times New Roman" pitchFamily="18" charset="0"/>
              </a:rPr>
              <a:t>args</a:t>
            </a:r>
            <a:r>
              <a:rPr lang="en-US" altLang="en-US" b="1" dirty="0" smtClean="0">
                <a:cs typeface="Times New Roman" pitchFamily="18" charset="0"/>
              </a:rPr>
              <a:t>) {</a:t>
            </a:r>
          </a:p>
          <a:p>
            <a:pPr algn="l" defTabSz="457200">
              <a:lnSpc>
                <a:spcPct val="15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//…</a:t>
            </a:r>
            <a:r>
              <a:rPr lang="en-US" altLang="en-US" b="1" dirty="0" smtClean="0">
                <a:cs typeface="Times New Roman" pitchFamily="18" charset="0"/>
              </a:rPr>
              <a:t>	</a:t>
            </a:r>
          </a:p>
          <a:p>
            <a:pPr algn="l" defTabSz="457200">
              <a:lnSpc>
                <a:spcPct val="15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</a:t>
            </a:r>
            <a:r>
              <a:rPr lang="en-US" altLang="zh-CN" b="1" dirty="0" smtClean="0">
                <a:cs typeface="Times New Roman" pitchFamily="18" charset="0"/>
              </a:rPr>
              <a:t>		</a:t>
            </a:r>
          </a:p>
          <a:p>
            <a:pPr marL="900113" indent="-900113" algn="l" defTabSz="457200">
              <a:lnSpc>
                <a:spcPct val="150000"/>
              </a:lnSpc>
            </a:pPr>
            <a:r>
              <a:rPr lang="en-US" altLang="zh-CN" b="1" dirty="0" smtClean="0">
                <a:cs typeface="Times New Roman" pitchFamily="18" charset="0"/>
              </a:rPr>
              <a:t>		</a:t>
            </a:r>
            <a:r>
              <a:rPr lang="en-US" altLang="en-US" b="1" dirty="0" smtClean="0">
                <a:cs typeface="Times New Roman" pitchFamily="18" charset="0"/>
              </a:rPr>
              <a:t>if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en-US" b="1" dirty="0" smtClean="0">
                <a:cs typeface="Times New Roman" pitchFamily="18" charset="0"/>
              </a:rPr>
              <a:t>(                                                                                                      )</a:t>
            </a:r>
            <a:r>
              <a:rPr lang="en-US" altLang="zh-CN" b="1" dirty="0" smtClean="0">
                <a:cs typeface="Times New Roman" pitchFamily="18" charset="0"/>
              </a:rPr>
              <a:t>    </a:t>
            </a:r>
          </a:p>
          <a:p>
            <a:pPr marL="900113" indent="-900113" algn="l" defTabSz="457200">
              <a:lnSpc>
                <a:spcPct val="150000"/>
              </a:lnSpc>
            </a:pPr>
            <a:r>
              <a:rPr lang="en-US" altLang="zh-CN" b="1" dirty="0" smtClean="0">
                <a:cs typeface="Times New Roman" pitchFamily="18" charset="0"/>
              </a:rPr>
              <a:t>              </a:t>
            </a:r>
            <a:r>
              <a:rPr lang="en-US" altLang="en-US" b="1" dirty="0" smtClean="0">
                <a:cs typeface="Times New Roman" pitchFamily="18" charset="0"/>
              </a:rPr>
              <a:t>{     	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</a:p>
          <a:p>
            <a:pPr algn="l" defTabSz="457200">
              <a:lnSpc>
                <a:spcPct val="150000"/>
              </a:lnSpc>
            </a:pPr>
            <a:r>
              <a:rPr lang="en-US" altLang="zh-CN" b="1" dirty="0" smtClean="0">
                <a:cs typeface="Times New Roman" pitchFamily="18" charset="0"/>
              </a:rPr>
              <a:t>			</a:t>
            </a:r>
            <a:r>
              <a:rPr lang="en-US" altLang="en-US" b="1" dirty="0" err="1" smtClean="0">
                <a:cs typeface="Times New Roman" pitchFamily="18" charset="0"/>
              </a:rPr>
              <a:t>System.out.print</a:t>
            </a:r>
            <a:r>
              <a:rPr lang="en-US" altLang="en-US" b="1" dirty="0" smtClean="0">
                <a:cs typeface="Times New Roman" pitchFamily="18" charset="0"/>
              </a:rPr>
              <a:t>("</a:t>
            </a:r>
            <a:r>
              <a:rPr lang="en-US" altLang="en-US" b="1" dirty="0" err="1" smtClean="0">
                <a:cs typeface="Times New Roman" pitchFamily="18" charset="0"/>
              </a:rPr>
              <a:t>登录成功</a:t>
            </a:r>
            <a:r>
              <a:rPr lang="en-US" altLang="en-US" b="1" dirty="0" smtClean="0">
                <a:cs typeface="Times New Roman" pitchFamily="18" charset="0"/>
              </a:rPr>
              <a:t>！ ");</a:t>
            </a:r>
          </a:p>
          <a:p>
            <a:pPr algn="l" defTabSz="457200">
              <a:lnSpc>
                <a:spcPct val="15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}else{</a:t>
            </a:r>
          </a:p>
          <a:p>
            <a:pPr algn="l" defTabSz="457200">
              <a:lnSpc>
                <a:spcPct val="15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	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System.out.print</a:t>
            </a:r>
            <a:r>
              <a:rPr lang="en-US" altLang="en-US" b="1" dirty="0" smtClean="0">
                <a:cs typeface="Times New Roman" pitchFamily="18" charset="0"/>
              </a:rPr>
              <a:t>("</a:t>
            </a:r>
            <a:r>
              <a:rPr lang="en-US" altLang="en-US" b="1" dirty="0" err="1" smtClean="0">
                <a:cs typeface="Times New Roman" pitchFamily="18" charset="0"/>
              </a:rPr>
              <a:t>用户名或密码不匹配，登录失败</a:t>
            </a:r>
            <a:r>
              <a:rPr lang="en-US" altLang="en-US" b="1" dirty="0" smtClean="0">
                <a:cs typeface="Times New Roman" pitchFamily="18" charset="0"/>
              </a:rPr>
              <a:t>！");</a:t>
            </a:r>
          </a:p>
          <a:p>
            <a:pPr algn="l" defTabSz="457200"/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}</a:t>
            </a:r>
          </a:p>
          <a:p>
            <a:pPr algn="l" defTabSz="457200"/>
            <a:r>
              <a:rPr lang="en-US" altLang="en-US" b="1" dirty="0" smtClean="0">
                <a:cs typeface="Times New Roman" pitchFamily="18" charset="0"/>
              </a:rPr>
              <a:t>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}   </a:t>
            </a:r>
          </a:p>
          <a:p>
            <a:pPr algn="l" defTabSz="457200"/>
            <a:r>
              <a:rPr lang="en-US" altLang="en-US" b="1" dirty="0" smtClean="0">
                <a:cs typeface="Times New Roman" pitchFamily="18" charset="0"/>
              </a:rPr>
              <a:t>}</a:t>
            </a:r>
            <a:endParaRPr lang="en-US" altLang="en-US" b="1" dirty="0"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字符串比较</a:t>
            </a:r>
            <a:r>
              <a:rPr lang="en-US" altLang="zh-CN" b="1" dirty="0" smtClean="0"/>
              <a:t>5-5</a:t>
            </a:r>
            <a:endParaRPr lang="zh-CN" altLang="en-US" b="1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2643206" y="6211910"/>
            <a:ext cx="5472289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35618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b="1" dirty="0" smtClean="0">
                  <a:solidFill>
                    <a:schemeClr val="bg1"/>
                  </a:solidFill>
                </a:rPr>
                <a:t> 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：忽略大小写的字符串比较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500198" y="2941583"/>
            <a:ext cx="678657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uname.toLowerCase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().equals(("Tom").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toLowerCase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())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&amp;&amp;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pwd.toUpperCase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().equals(("1234567").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toUpperCase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())</a:t>
            </a:r>
          </a:p>
        </p:txBody>
      </p:sp>
      <p:sp>
        <p:nvSpPr>
          <p:cNvPr id="15" name="矩形 14"/>
          <p:cNvSpPr/>
          <p:nvPr/>
        </p:nvSpPr>
        <p:spPr>
          <a:xfrm>
            <a:off x="1214446" y="3059668"/>
            <a:ext cx="6786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uname.equals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("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Tom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") &amp;&amp;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pwd.equals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("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1234567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")</a:t>
            </a:r>
            <a:endParaRPr lang="en-US" altLang="zh-CN" b="1" dirty="0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4414" y="2928934"/>
            <a:ext cx="678657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zh-CN" b="1" dirty="0" smtClean="0">
                <a:solidFill>
                  <a:srgbClr val="0000FF"/>
                </a:solidFill>
                <a:cs typeface="Times New Roman" pitchFamily="18" charset="0"/>
              </a:rPr>
              <a:t>uname. equalsIgnoreCase (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"Tom</a:t>
            </a:r>
            <a:r>
              <a:rPr lang="fr-FR" altLang="zh-CN" b="1" dirty="0" smtClean="0">
                <a:solidFill>
                  <a:srgbClr val="0000FF"/>
                </a:solidFill>
                <a:cs typeface="Times New Roman" pitchFamily="18" charset="0"/>
              </a:rPr>
              <a:t>") 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zh-CN" b="1" dirty="0" smtClean="0">
                <a:solidFill>
                  <a:srgbClr val="0000FF"/>
                </a:solidFill>
                <a:cs typeface="Times New Roman" pitchFamily="18" charset="0"/>
              </a:rPr>
              <a:t>            &amp;&amp; pwd. equalsIgnoreCase (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"1234567 " </a:t>
            </a:r>
            <a:r>
              <a:rPr lang="fr-FR" altLang="zh-CN" b="1" dirty="0" smtClean="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en-US" altLang="zh-CN" b="1" dirty="0" smtClean="0">
              <a:solidFill>
                <a:srgbClr val="0000FF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9" grpId="0"/>
      <p:bldP spid="1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实现会员注册</a:t>
            </a:r>
            <a:r>
              <a:rPr lang="en-US" altLang="zh-CN" b="1" dirty="0" smtClean="0"/>
              <a:t>2-1</a:t>
            </a:r>
            <a:endParaRPr lang="zh-CN" altLang="en-US" b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训练要点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类的使用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带参方法的定义和使用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需求说明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实现会员注册，要求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用户名长度不小于</a:t>
            </a:r>
            <a:r>
              <a:rPr lang="en-US" altLang="zh-CN" dirty="0" smtClean="0"/>
              <a:t>3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密码长度不小于</a:t>
            </a:r>
            <a:r>
              <a:rPr lang="en-US" altLang="zh-CN" dirty="0" smtClean="0"/>
              <a:t>6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注册时两次输入密码</a:t>
            </a:r>
            <a:endParaRPr lang="en-US" altLang="zh-CN" dirty="0" smtClean="0"/>
          </a:p>
          <a:p>
            <a:pPr lvl="2">
              <a:lnSpc>
                <a:spcPct val="90000"/>
              </a:lnSpc>
              <a:buNone/>
            </a:pPr>
            <a:r>
              <a:rPr lang="zh-CN" altLang="en-US" dirty="0" smtClean="0"/>
              <a:t>必须相同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" name="组合 6"/>
          <p:cNvGrpSpPr>
            <a:grpSpLocks/>
          </p:cNvGrpSpPr>
          <p:nvPr/>
        </p:nvGrpSpPr>
        <p:grpSpPr bwMode="auto">
          <a:xfrm>
            <a:off x="1214414" y="6072206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pic>
        <p:nvPicPr>
          <p:cNvPr id="17" name="图片 16" descr="图15.8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1714488"/>
            <a:ext cx="4001288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实现会员注册</a:t>
            </a:r>
            <a:r>
              <a:rPr lang="en-US" altLang="zh-CN" b="1" dirty="0" smtClean="0"/>
              <a:t>2-1</a:t>
            </a:r>
            <a:endParaRPr lang="zh-CN" altLang="en-US" b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实现思路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dirty="0" smtClean="0"/>
              <a:t>创建类</a:t>
            </a:r>
            <a:r>
              <a:rPr lang="en-US" altLang="zh-CN" dirty="0" smtClean="0"/>
              <a:t>Register 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zh-CN" altLang="en-US" dirty="0" smtClean="0"/>
              <a:t>创建验证方法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dirty="0" smtClean="0"/>
              <a:t>调用方法测试程序 ，利用</a:t>
            </a:r>
            <a:r>
              <a:rPr lang="fr-FR" dirty="0" smtClean="0"/>
              <a:t>do-while</a:t>
            </a:r>
            <a:r>
              <a:rPr lang="zh-CN" altLang="en-US" dirty="0" smtClean="0"/>
              <a:t>实现注册不成功循环注册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3214699" y="571501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1500166" y="2690816"/>
            <a:ext cx="7286676" cy="452432"/>
          </a:xfrm>
          <a:prstGeom prst="roundRect">
            <a:avLst>
              <a:gd name="adj" fmla="val 1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ea typeface="宋体" pitchFamily="2" charset="-122"/>
              </a:rPr>
              <a:t>public </a:t>
            </a:r>
            <a:r>
              <a:rPr lang="en-US" altLang="zh-CN" b="1" dirty="0" err="1" smtClean="0">
                <a:ea typeface="宋体" pitchFamily="2" charset="-122"/>
              </a:rPr>
              <a:t>boolean</a:t>
            </a:r>
            <a:r>
              <a:rPr lang="en-US" altLang="zh-CN" b="1" dirty="0" smtClean="0">
                <a:ea typeface="宋体" pitchFamily="2" charset="-122"/>
              </a:rPr>
              <a:t> verify(String </a:t>
            </a:r>
            <a:r>
              <a:rPr lang="en-US" altLang="zh-CN" b="1" dirty="0" err="1" smtClean="0">
                <a:ea typeface="宋体" pitchFamily="2" charset="-122"/>
              </a:rPr>
              <a:t>name,String</a:t>
            </a:r>
            <a:r>
              <a:rPr lang="en-US" altLang="zh-CN" b="1" dirty="0" smtClean="0">
                <a:ea typeface="宋体" pitchFamily="2" charset="-122"/>
              </a:rPr>
              <a:t>  pwd1,String pwd2){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29"/>
          <p:cNvGraphicFramePr>
            <a:graphicFrameLocks noGrp="1"/>
          </p:cNvGraphicFramePr>
          <p:nvPr/>
        </p:nvGraphicFramePr>
        <p:xfrm>
          <a:off x="5715008" y="1263896"/>
          <a:ext cx="2857520" cy="159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  <a:gridCol w="1214446"/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学科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成绩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SQL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Java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HTML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86.7</a:t>
                      </a:r>
                    </a:p>
                  </a:txBody>
                  <a:tcPr marL="265426" marR="265426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字符串连接</a:t>
            </a:r>
            <a:r>
              <a:rPr lang="en-US" altLang="zh-CN" b="1" dirty="0" smtClean="0"/>
              <a:t>2-1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0" y="1125538"/>
            <a:ext cx="5183188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	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9482" name="Rectangle 36"/>
          <p:cNvSpPr>
            <a:spLocks noChangeArrowheads="1"/>
          </p:cNvSpPr>
          <p:nvPr/>
        </p:nvSpPr>
        <p:spPr bwMode="auto">
          <a:xfrm>
            <a:off x="785786" y="1285860"/>
            <a:ext cx="504031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某</a:t>
            </a:r>
            <a:r>
              <a:rPr lang="zh-CN" altLang="en-US" sz="2800" b="1" dirty="0">
                <a:latin typeface="+mn-lt"/>
                <a:ea typeface="+mn-ea"/>
              </a:rPr>
              <a:t>学生的成绩如表所示</a:t>
            </a:r>
            <a:r>
              <a:rPr lang="zh-CN" altLang="en-US" sz="2800" b="1" dirty="0" smtClean="0">
                <a:latin typeface="+mn-lt"/>
                <a:ea typeface="+mn-ea"/>
              </a:rPr>
              <a:t>，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dirty="0" smtClean="0">
                <a:latin typeface="+mn-lt"/>
                <a:ea typeface="+mn-ea"/>
              </a:rPr>
              <a:t>输出</a:t>
            </a:r>
            <a:r>
              <a:rPr lang="zh-CN" altLang="en-US" sz="2800" b="1" dirty="0">
                <a:latin typeface="+mn-lt"/>
                <a:ea typeface="+mn-ea"/>
              </a:rPr>
              <a:t>他的成绩单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643206" y="6072206"/>
            <a:ext cx="4500562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9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：字符串连接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图片 30" descr="图15.9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28" y="3214686"/>
            <a:ext cx="4635197" cy="2099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266825" y="1500174"/>
            <a:ext cx="7273925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sqlScore</a:t>
            </a:r>
            <a:r>
              <a:rPr lang="en-US" altLang="zh-CN" b="1" dirty="0" smtClean="0"/>
              <a:t> = 80;                      //</a:t>
            </a:r>
            <a:r>
              <a:rPr lang="en-US" altLang="zh-CN" b="1" dirty="0" err="1" smtClean="0"/>
              <a:t>sql</a:t>
            </a:r>
            <a:r>
              <a:rPr lang="zh-CN" altLang="en-US" b="1" dirty="0" smtClean="0"/>
              <a:t>成绩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javaScore</a:t>
            </a:r>
            <a:r>
              <a:rPr lang="en-US" altLang="zh-CN" b="1" dirty="0" smtClean="0"/>
              <a:t> = 90;                    //java</a:t>
            </a:r>
            <a:r>
              <a:rPr lang="zh-CN" altLang="en-US" b="1" dirty="0" smtClean="0"/>
              <a:t>成绩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double </a:t>
            </a:r>
            <a:r>
              <a:rPr lang="en-US" altLang="zh-CN" b="1" dirty="0" err="1" smtClean="0"/>
              <a:t>htmlScore</a:t>
            </a:r>
            <a:r>
              <a:rPr lang="en-US" altLang="zh-CN" b="1" dirty="0" smtClean="0"/>
              <a:t> = 86.7;         //html</a:t>
            </a:r>
            <a:r>
              <a:rPr lang="zh-CN" altLang="en-US" b="1" dirty="0" smtClean="0"/>
              <a:t>成绩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00FF"/>
                </a:solidFill>
              </a:rPr>
              <a:t>String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scoreSheet</a:t>
            </a:r>
            <a:r>
              <a:rPr lang="en-US" altLang="zh-CN" b="1" dirty="0" smtClean="0">
                <a:solidFill>
                  <a:srgbClr val="0000FF"/>
                </a:solidFill>
              </a:rPr>
              <a:t> = </a:t>
            </a:r>
            <a:r>
              <a:rPr lang="en-US" altLang="en-US" b="1" dirty="0" smtClean="0">
                <a:solidFill>
                  <a:srgbClr val="0000FF"/>
                </a:solidFill>
              </a:rPr>
              <a:t>"</a:t>
            </a:r>
            <a:r>
              <a:rPr lang="en-US" altLang="zh-CN" b="1" dirty="0" smtClean="0">
                <a:solidFill>
                  <a:srgbClr val="0000FF"/>
                </a:solidFill>
              </a:rPr>
              <a:t>SQL:</a:t>
            </a:r>
            <a:r>
              <a:rPr lang="en-US" altLang="en-US" b="1" dirty="0" smtClean="0">
                <a:solidFill>
                  <a:srgbClr val="0000FF"/>
                </a:solidFill>
              </a:rPr>
              <a:t>"</a:t>
            </a:r>
            <a:r>
              <a:rPr lang="en-US" altLang="zh-CN" b="1" dirty="0" smtClean="0">
                <a:solidFill>
                  <a:srgbClr val="0000FF"/>
                </a:solidFill>
              </a:rPr>
              <a:t> +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sqlScore</a:t>
            </a:r>
            <a:r>
              <a:rPr lang="en-US" altLang="zh-CN" b="1" dirty="0" smtClean="0">
                <a:solidFill>
                  <a:srgbClr val="0000FF"/>
                </a:solidFill>
              </a:rPr>
              <a:t> + </a:t>
            </a:r>
            <a:r>
              <a:rPr lang="en-US" altLang="en-US" b="1" dirty="0" smtClean="0">
                <a:solidFill>
                  <a:srgbClr val="0000FF"/>
                </a:solidFill>
              </a:rPr>
              <a:t>"</a:t>
            </a:r>
            <a:r>
              <a:rPr lang="en-US" altLang="zh-CN" b="1" dirty="0" smtClean="0">
                <a:solidFill>
                  <a:srgbClr val="0000FF"/>
                </a:solidFill>
              </a:rPr>
              <a:t>  Java:</a:t>
            </a:r>
            <a:r>
              <a:rPr lang="en-US" altLang="en-US" b="1" dirty="0" smtClean="0">
                <a:solidFill>
                  <a:srgbClr val="0000FF"/>
                </a:solidFill>
              </a:rPr>
              <a:t>"</a:t>
            </a:r>
            <a:r>
              <a:rPr lang="en-US" altLang="zh-CN" b="1" dirty="0" smtClean="0">
                <a:solidFill>
                  <a:srgbClr val="0000FF"/>
                </a:solidFill>
              </a:rPr>
              <a:t> + 			</a:t>
            </a:r>
            <a:r>
              <a:rPr lang="en-US" altLang="zh-CN" b="1" dirty="0" err="1" smtClean="0">
                <a:solidFill>
                  <a:srgbClr val="0000FF"/>
                </a:solidFill>
              </a:rPr>
              <a:t>javaScore</a:t>
            </a:r>
            <a:r>
              <a:rPr lang="en-US" altLang="zh-CN" b="1" dirty="0" smtClean="0">
                <a:solidFill>
                  <a:srgbClr val="0000FF"/>
                </a:solidFill>
              </a:rPr>
              <a:t> + </a:t>
            </a:r>
            <a:r>
              <a:rPr lang="en-US" altLang="en-US" b="1" dirty="0" smtClean="0">
                <a:solidFill>
                  <a:srgbClr val="0000FF"/>
                </a:solidFill>
              </a:rPr>
              <a:t>"</a:t>
            </a:r>
            <a:r>
              <a:rPr lang="en-US" altLang="zh-CN" b="1" dirty="0" smtClean="0">
                <a:solidFill>
                  <a:srgbClr val="0000FF"/>
                </a:solidFill>
              </a:rPr>
              <a:t>  HTML:</a:t>
            </a:r>
            <a:r>
              <a:rPr lang="en-US" altLang="en-US" b="1" dirty="0" smtClean="0">
                <a:solidFill>
                  <a:srgbClr val="0000FF"/>
                </a:solidFill>
              </a:rPr>
              <a:t>"</a:t>
            </a:r>
            <a:r>
              <a:rPr lang="en-US" altLang="zh-CN" b="1" dirty="0" smtClean="0">
                <a:solidFill>
                  <a:srgbClr val="0000FF"/>
                </a:solidFill>
              </a:rPr>
              <a:t> +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htmlScore</a:t>
            </a:r>
            <a:r>
              <a:rPr lang="en-US" altLang="zh-CN" b="1" dirty="0" smtClean="0">
                <a:solidFill>
                  <a:srgbClr val="0000FF"/>
                </a:solidFill>
              </a:rPr>
              <a:t>;</a:t>
            </a:r>
            <a:r>
              <a:rPr lang="en-US" altLang="zh-CN" b="1" dirty="0" smtClean="0"/>
              <a:t>                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字符串连接</a:t>
            </a:r>
            <a:r>
              <a:rPr lang="en-US" altLang="zh-CN" b="1" smtClean="0"/>
              <a:t>2-2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00108"/>
            <a:ext cx="7645398" cy="501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：使用“</a:t>
            </a:r>
            <a:r>
              <a:rPr lang="en-US" altLang="zh-CN" dirty="0" smtClean="0"/>
              <a:t>+”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concat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4390935" y="6265886"/>
            <a:ext cx="160982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你好，张三！</a:t>
            </a: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1220984" y="4338661"/>
            <a:ext cx="7535862" cy="169578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 = new String("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你好，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name = new String("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sentence = </a:t>
            </a: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s.concat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(name);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(sentence);</a:t>
            </a: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gray">
          <a:xfrm>
            <a:off x="2246223" y="6210323"/>
            <a:ext cx="2016125" cy="576263"/>
          </a:xfrm>
          <a:prstGeom prst="rightArrow">
            <a:avLst>
              <a:gd name="adj1" fmla="val 60722"/>
              <a:gd name="adj2" fmla="val 9561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输出结果</a:t>
            </a:r>
          </a:p>
        </p:txBody>
      </p:sp>
      <p:sp>
        <p:nvSpPr>
          <p:cNvPr id="506887" name="AutoShape 7"/>
          <p:cNvSpPr>
            <a:spLocks noChangeArrowheads="1"/>
          </p:cNvSpPr>
          <p:nvPr/>
        </p:nvSpPr>
        <p:spPr bwMode="auto">
          <a:xfrm>
            <a:off x="5464375" y="4643446"/>
            <a:ext cx="3608219" cy="776383"/>
          </a:xfrm>
          <a:prstGeom prst="wedgeRoundRectCallout">
            <a:avLst>
              <a:gd name="adj1" fmla="val -49523"/>
              <a:gd name="adj2" fmla="val 1884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A.concat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(B)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</a:t>
            </a: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B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字符串将被连接到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字符串后面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5107185" y="5072074"/>
            <a:ext cx="35719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57290" y="2643182"/>
            <a:ext cx="6000792" cy="71438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6357950" y="1285860"/>
            <a:ext cx="2342636" cy="776383"/>
          </a:xfrm>
          <a:prstGeom prst="wedgeRoundRectCallout">
            <a:avLst>
              <a:gd name="adj1" fmla="val -29363"/>
              <a:gd name="adj2" fmla="val 4823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数值型变量自动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转换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6643702" y="2143116"/>
            <a:ext cx="571504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6884" grpId="0" animBg="1"/>
      <p:bldP spid="506885" grpId="0" animBg="1"/>
      <p:bldP spid="506886" grpId="0" animBg="1"/>
      <p:bldP spid="50688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15.1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1928802"/>
            <a:ext cx="3714776" cy="2244972"/>
          </a:xfrm>
          <a:prstGeom prst="rect">
            <a:avLst/>
          </a:prstGeom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字符串常用提取方法</a:t>
            </a:r>
            <a:r>
              <a:rPr lang="en-US" altLang="zh-CN" b="1" dirty="0" smtClean="0"/>
              <a:t>4-1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4786321"/>
            <a:ext cx="7645398" cy="192882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合法的文件名应该以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结尾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合法的邮箱名中至少要包含“</a:t>
            </a:r>
            <a:r>
              <a:rPr lang="en-US" altLang="zh-CN" dirty="0" smtClean="0"/>
              <a:t>@”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.”, </a:t>
            </a:r>
            <a:r>
              <a:rPr lang="zh-CN" altLang="en-US" dirty="0" smtClean="0"/>
              <a:t>并检查“</a:t>
            </a:r>
            <a:r>
              <a:rPr lang="en-US" altLang="zh-CN" dirty="0" smtClean="0"/>
              <a:t>@”</a:t>
            </a:r>
            <a:r>
              <a:rPr lang="zh-CN" altLang="en-US" dirty="0" smtClean="0"/>
              <a:t>是否在“</a:t>
            </a:r>
            <a:r>
              <a:rPr lang="en-US" altLang="zh-CN" dirty="0" smtClean="0"/>
              <a:t>.”</a:t>
            </a:r>
            <a:r>
              <a:rPr lang="zh-CN" altLang="en-US" dirty="0" smtClean="0"/>
              <a:t>之前</a:t>
            </a:r>
          </a:p>
          <a:p>
            <a:pPr eaLnBrk="1" hangingPunct="1">
              <a:buClrTx/>
              <a:buFontTx/>
              <a:buChar char="•"/>
            </a:pPr>
            <a:endParaRPr lang="zh-CN" altLang="en-US" sz="2400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84254" y="1276351"/>
            <a:ext cx="74898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判断</a:t>
            </a:r>
            <a:r>
              <a:rPr lang="en-US" altLang="zh-CN" sz="2800" b="1" dirty="0">
                <a:latin typeface="+mn-lt"/>
                <a:ea typeface="+mn-ea"/>
              </a:rPr>
              <a:t>.java</a:t>
            </a:r>
            <a:r>
              <a:rPr lang="zh-CN" altLang="en-US" sz="2800" b="1" dirty="0">
                <a:latin typeface="+mn-lt"/>
                <a:ea typeface="+mn-ea"/>
              </a:rPr>
              <a:t>文件名是否正确，判断邮箱格式是否正确</a:t>
            </a:r>
          </a:p>
        </p:txBody>
      </p:sp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3714744" y="2928934"/>
            <a:ext cx="1643074" cy="2143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406" y="3982149"/>
            <a:ext cx="1000132" cy="446983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785786" y="2233618"/>
          <a:ext cx="7715304" cy="233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848"/>
                <a:gridCol w="2857456"/>
              </a:tblGrid>
              <a:tr h="467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 方   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 明 </a:t>
                      </a:r>
                    </a:p>
                  </a:txBody>
                  <a:tcPr marL="89073" marR="89073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67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indexOf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搜索第一个出现的字符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（或字符串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value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）</a:t>
                      </a: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indexOf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(String value)</a:t>
                      </a: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lastIndexOf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搜索最后一个出现的字符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（或字符串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value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）</a:t>
                      </a: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lastIndexOf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(String value)</a:t>
                      </a:r>
                    </a:p>
                  </a:txBody>
                  <a:tcPr marL="89073" marR="8907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字符串常用提取方法</a:t>
            </a:r>
            <a:r>
              <a:rPr lang="en-US" altLang="zh-CN" b="1" smtClean="0"/>
              <a:t>4-2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823931"/>
            <a:ext cx="3889375" cy="1104871"/>
          </a:xfrm>
        </p:spPr>
        <p:txBody>
          <a:bodyPr/>
          <a:lstStyle/>
          <a:p>
            <a:pPr eaLnBrk="1" hangingPunct="1">
              <a:buNone/>
            </a:pPr>
            <a:endParaRPr lang="zh-CN" altLang="en-US" dirty="0" smtClean="0"/>
          </a:p>
          <a:p>
            <a:pPr eaLnBrk="1" hangingPunct="1"/>
            <a:r>
              <a:rPr lang="zh-CN" altLang="en-US" dirty="0" smtClean="0"/>
              <a:t>常用提取方法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aphicFrame>
        <p:nvGraphicFramePr>
          <p:cNvPr id="509975" name="Group 23"/>
          <p:cNvGraphicFramePr>
            <a:graphicFrameLocks noGrp="1"/>
          </p:cNvGraphicFramePr>
          <p:nvPr/>
        </p:nvGraphicFramePr>
        <p:xfrm>
          <a:off x="2051050" y="5575313"/>
          <a:ext cx="2663825" cy="519113"/>
        </p:xfrm>
        <a:graphic>
          <a:graphicData uri="http://schemas.openxmlformats.org/drawingml/2006/table">
            <a:tbl>
              <a:tblPr/>
              <a:tblGrid>
                <a:gridCol w="666750"/>
                <a:gridCol w="665163"/>
                <a:gridCol w="666750"/>
                <a:gridCol w="66516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</a:tr>
            </a:tbl>
          </a:graphicData>
        </a:graphic>
      </p:graphicFrame>
      <p:sp>
        <p:nvSpPr>
          <p:cNvPr id="509987" name="Text Box 35"/>
          <p:cNvSpPr txBox="1">
            <a:spLocks noChangeArrowheads="1"/>
          </p:cNvSpPr>
          <p:nvPr/>
        </p:nvSpPr>
        <p:spPr bwMode="auto">
          <a:xfrm>
            <a:off x="1979613" y="5205428"/>
            <a:ext cx="2808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0        1          2         3</a:t>
            </a:r>
            <a:r>
              <a:rPr lang="en-US" altLang="zh-CN" b="1" dirty="0">
                <a:ea typeface="宋体" charset="-122"/>
              </a:rPr>
              <a:t> </a:t>
            </a:r>
          </a:p>
        </p:txBody>
      </p:sp>
      <p:sp>
        <p:nvSpPr>
          <p:cNvPr id="509988" name="Line 36"/>
          <p:cNvSpPr>
            <a:spLocks noChangeShapeType="1"/>
          </p:cNvSpPr>
          <p:nvPr/>
        </p:nvSpPr>
        <p:spPr bwMode="auto">
          <a:xfrm flipH="1">
            <a:off x="4572000" y="5430850"/>
            <a:ext cx="1008063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09989" name="Text Box 37"/>
          <p:cNvSpPr txBox="1">
            <a:spLocks noChangeArrowheads="1"/>
          </p:cNvSpPr>
          <p:nvPr/>
        </p:nvSpPr>
        <p:spPr bwMode="auto">
          <a:xfrm>
            <a:off x="5507038" y="5286388"/>
            <a:ext cx="863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位置</a:t>
            </a:r>
          </a:p>
        </p:txBody>
      </p:sp>
      <p:sp>
        <p:nvSpPr>
          <p:cNvPr id="509974" name="AutoShape 22"/>
          <p:cNvSpPr>
            <a:spLocks noChangeArrowheads="1"/>
          </p:cNvSpPr>
          <p:nvPr/>
        </p:nvSpPr>
        <p:spPr bwMode="auto">
          <a:xfrm>
            <a:off x="4500562" y="1162048"/>
            <a:ext cx="4656765" cy="783193"/>
          </a:xfrm>
          <a:prstGeom prst="wedgeRoundRectCallout">
            <a:avLst>
              <a:gd name="adj1" fmla="val -33005"/>
              <a:gd name="adj2" fmla="val 48524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/>
              <a:t>返回出现第一个匹配的</a:t>
            </a:r>
            <a:r>
              <a:rPr lang="zh-CN" altLang="en-US" sz="2000" b="1" dirty="0" smtClean="0"/>
              <a:t>位置</a:t>
            </a:r>
            <a:endParaRPr lang="en-US" altLang="zh-CN" sz="2000" b="1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 smtClean="0"/>
              <a:t> </a:t>
            </a:r>
            <a:r>
              <a:rPr lang="zh-CN" altLang="en-US" sz="2000" b="1" dirty="0"/>
              <a:t>如果没有找到字符或字符串，则返回</a:t>
            </a:r>
            <a:r>
              <a:rPr lang="en-US" altLang="zh-CN" sz="2000" b="1" dirty="0"/>
              <a:t>-1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5072066" y="1947866"/>
            <a:ext cx="2857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87" grpId="0"/>
      <p:bldP spid="509988" grpId="0" animBg="1"/>
      <p:bldP spid="509989" grpId="0"/>
      <p:bldP spid="5099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714348" y="2000239"/>
          <a:ext cx="8072494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797"/>
                <a:gridCol w="3291697"/>
              </a:tblGrid>
              <a:tr h="453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  法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        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明</a:t>
                      </a:r>
                    </a:p>
                  </a:txBody>
                  <a:tcPr marL="88146" marR="8814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80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String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substring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index)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提取从位置索引开始的字符串部分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String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substring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beginindex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endindex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提取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beginindex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endindex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之间的字符串部分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String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trim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返回一个前后不含任何空格的调用字符串的副本</a:t>
                      </a:r>
                    </a:p>
                  </a:txBody>
                  <a:tcPr marL="88146" marR="8814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字符串常用提取方法</a:t>
            </a:r>
            <a:r>
              <a:rPr lang="en-US" altLang="zh-CN" b="1" dirty="0" smtClean="0"/>
              <a:t>4-3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10996" name="AutoShape 20"/>
          <p:cNvSpPr>
            <a:spLocks noChangeArrowheads="1"/>
          </p:cNvSpPr>
          <p:nvPr/>
        </p:nvSpPr>
        <p:spPr bwMode="auto">
          <a:xfrm>
            <a:off x="2914652" y="5500702"/>
            <a:ext cx="4800620" cy="984271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sz="2000" b="1" dirty="0" err="1"/>
              <a:t>beginindex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字符串的位置从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开始算；</a:t>
            </a:r>
            <a:r>
              <a:rPr lang="en-US" altLang="zh-CN" sz="2000" b="1" dirty="0" err="1"/>
              <a:t>endindex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字符串的位置从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开始算 </a:t>
            </a:r>
          </a:p>
        </p:txBody>
      </p:sp>
      <p:sp>
        <p:nvSpPr>
          <p:cNvPr id="510997" name="Freeform 21"/>
          <p:cNvSpPr>
            <a:spLocks/>
          </p:cNvSpPr>
          <p:nvPr/>
        </p:nvSpPr>
        <p:spPr bwMode="auto">
          <a:xfrm rot="3801275">
            <a:off x="3153819" y="4213843"/>
            <a:ext cx="1736598" cy="846137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5786" y="823931"/>
            <a:ext cx="3889375" cy="110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常用提取方法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96" grpId="0" animBg="1"/>
      <p:bldP spid="5109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571504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b="1" dirty="0" smtClean="0"/>
              <a:t>回顾与作业点评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如何调用带参方法？应注意什么？</a:t>
            </a:r>
          </a:p>
          <a:p>
            <a:pPr eaLnBrk="1" hangingPunct="1"/>
            <a:r>
              <a:rPr lang="zh-CN" altLang="en-US" dirty="0" smtClean="0"/>
              <a:t>请说出以下代码的执行过程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32486" name="AutoShape 6"/>
          <p:cNvSpPr>
            <a:spLocks noChangeArrowheads="1"/>
          </p:cNvSpPr>
          <p:nvPr/>
        </p:nvSpPr>
        <p:spPr bwMode="auto">
          <a:xfrm>
            <a:off x="71406" y="2428868"/>
            <a:ext cx="6143668" cy="39703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TestScore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{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测试类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static void main(String[]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Student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stu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=new 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Student();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Score sc=new Score();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float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=0;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stu.java=80;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stu.database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=95;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stu.html=77;		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sc.getAvg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stu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该学生的平均分为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："+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avg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32487" name="AutoShape 7"/>
          <p:cNvSpPr>
            <a:spLocks noChangeArrowheads="1"/>
          </p:cNvSpPr>
          <p:nvPr/>
        </p:nvSpPr>
        <p:spPr bwMode="auto">
          <a:xfrm>
            <a:off x="4786314" y="2428868"/>
            <a:ext cx="4286248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44500">
              <a:lnSpc>
                <a:spcPct val="120000"/>
              </a:lnSpc>
            </a:pPr>
            <a:r>
              <a:rPr lang="en-US" altLang="en-US" b="1" dirty="0" smtClean="0">
                <a:cs typeface="Times New Roman" pitchFamily="18" charset="0"/>
              </a:rPr>
              <a:t>public class Score { //</a:t>
            </a:r>
            <a:r>
              <a:rPr lang="zh-CN" altLang="en-US" b="1" dirty="0" smtClean="0">
                <a:cs typeface="Times New Roman" pitchFamily="18" charset="0"/>
              </a:rPr>
              <a:t>成绩类</a:t>
            </a:r>
            <a:endParaRPr lang="en-US" altLang="en-US" b="1" dirty="0" smtClean="0">
              <a:cs typeface="Times New Roman" pitchFamily="18" charset="0"/>
            </a:endParaRPr>
          </a:p>
          <a:p>
            <a:pPr algn="l" defTabSz="444500">
              <a:lnSpc>
                <a:spcPct val="120000"/>
              </a:lnSpc>
            </a:pPr>
            <a:r>
              <a:rPr lang="en-US" altLang="en-US" b="1" dirty="0" smtClean="0">
                <a:cs typeface="Times New Roman" pitchFamily="18" charset="0"/>
              </a:rPr>
              <a:t>	//</a:t>
            </a:r>
            <a:r>
              <a:rPr lang="en-US" altLang="en-US" b="1" dirty="0" err="1" smtClean="0">
                <a:cs typeface="Times New Roman" pitchFamily="18" charset="0"/>
              </a:rPr>
              <a:t>计算平均分，</a:t>
            </a:r>
            <a:r>
              <a:rPr lang="en-US" altLang="zh-CN" b="1" dirty="0" err="1" smtClean="0">
                <a:cs typeface="Times New Roman" pitchFamily="18" charset="0"/>
              </a:rPr>
              <a:t>Student</a:t>
            </a:r>
            <a:r>
              <a:rPr lang="zh-CN" altLang="en-US" b="1" dirty="0" smtClean="0">
                <a:cs typeface="Times New Roman" pitchFamily="18" charset="0"/>
              </a:rPr>
              <a:t>为学生类</a:t>
            </a:r>
            <a:endParaRPr lang="en-US" altLang="en-US" b="1" dirty="0" smtClean="0">
              <a:cs typeface="Times New Roman" pitchFamily="18" charset="0"/>
            </a:endParaRPr>
          </a:p>
          <a:p>
            <a:pPr algn="l" defTabSz="444500">
              <a:lnSpc>
                <a:spcPct val="12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public float </a:t>
            </a:r>
            <a:r>
              <a:rPr lang="en-US" altLang="en-US" b="1" dirty="0" err="1" smtClean="0">
                <a:cs typeface="Times New Roman" pitchFamily="18" charset="0"/>
              </a:rPr>
              <a:t>getAvg</a:t>
            </a:r>
            <a:r>
              <a:rPr lang="en-US" altLang="en-US" b="1" dirty="0" smtClean="0">
                <a:cs typeface="Times New Roman" pitchFamily="18" charset="0"/>
              </a:rPr>
              <a:t>(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Student</a:t>
            </a:r>
            <a:r>
              <a:rPr lang="en-US" altLang="en-US" b="1" dirty="0" smtClean="0">
                <a:cs typeface="Times New Roman" pitchFamily="18" charset="0"/>
              </a:rPr>
              <a:t> 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stu</a:t>
            </a:r>
            <a:r>
              <a:rPr lang="en-US" altLang="en-US" b="1" dirty="0" smtClean="0">
                <a:cs typeface="Times New Roman" pitchFamily="18" charset="0"/>
              </a:rPr>
              <a:t>){	       float </a:t>
            </a:r>
            <a:r>
              <a:rPr lang="en-US" altLang="en-US" b="1" dirty="0" err="1" smtClean="0">
                <a:cs typeface="Times New Roman" pitchFamily="18" charset="0"/>
              </a:rPr>
              <a:t>avg</a:t>
            </a:r>
            <a:r>
              <a:rPr lang="en-US" altLang="en-US" b="1" dirty="0" smtClean="0">
                <a:cs typeface="Times New Roman" pitchFamily="18" charset="0"/>
              </a:rPr>
              <a:t>=0;</a:t>
            </a:r>
          </a:p>
          <a:p>
            <a:pPr algn="l" defTabSz="444500">
              <a:lnSpc>
                <a:spcPct val="120000"/>
              </a:lnSpc>
            </a:pPr>
            <a:r>
              <a:rPr lang="en-US" altLang="en-US" b="1" dirty="0" smtClean="0">
                <a:cs typeface="Times New Roman" pitchFamily="18" charset="0"/>
              </a:rPr>
              <a:t>              </a:t>
            </a:r>
            <a:r>
              <a:rPr lang="en-US" altLang="en-US" b="1" dirty="0" err="1" smtClean="0">
                <a:cs typeface="Times New Roman" pitchFamily="18" charset="0"/>
              </a:rPr>
              <a:t>avg</a:t>
            </a:r>
            <a:r>
              <a:rPr lang="en-US" altLang="en-US" b="1" dirty="0" smtClean="0">
                <a:cs typeface="Times New Roman" pitchFamily="18" charset="0"/>
              </a:rPr>
              <a:t>=(stu.java +</a:t>
            </a:r>
            <a:r>
              <a:rPr lang="en-US" altLang="en-US" b="1" dirty="0" err="1" smtClean="0">
                <a:cs typeface="Times New Roman" pitchFamily="18" charset="0"/>
              </a:rPr>
              <a:t>stu.database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endParaRPr lang="en-US" altLang="zh-CN" b="1" dirty="0" smtClean="0">
              <a:cs typeface="Times New Roman" pitchFamily="18" charset="0"/>
            </a:endParaRPr>
          </a:p>
          <a:p>
            <a:pPr algn="l" defTabSz="444500">
              <a:lnSpc>
                <a:spcPct val="120000"/>
              </a:lnSpc>
            </a:pPr>
            <a:r>
              <a:rPr lang="en-US" altLang="zh-CN" b="1" dirty="0" smtClean="0">
                <a:cs typeface="Times New Roman" pitchFamily="18" charset="0"/>
              </a:rPr>
              <a:t>					</a:t>
            </a:r>
            <a:r>
              <a:rPr lang="en-US" altLang="en-US" b="1" dirty="0" smtClean="0">
                <a:cs typeface="Times New Roman" pitchFamily="18" charset="0"/>
              </a:rPr>
              <a:t>+stu.html )/3;</a:t>
            </a:r>
          </a:p>
          <a:p>
            <a:pPr algn="l" defTabSz="444500">
              <a:lnSpc>
                <a:spcPct val="120000"/>
              </a:lnSpc>
            </a:pPr>
            <a:r>
              <a:rPr lang="en-US" altLang="en-US" b="1" dirty="0" smtClean="0">
                <a:cs typeface="Times New Roman" pitchFamily="18" charset="0"/>
              </a:rPr>
              <a:t>		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return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avg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;</a:t>
            </a:r>
          </a:p>
          <a:p>
            <a:pPr algn="l" defTabSz="444500"/>
            <a:r>
              <a:rPr lang="en-US" altLang="en-US" b="1" dirty="0" smtClean="0">
                <a:cs typeface="Times New Roman" pitchFamily="18" charset="0"/>
              </a:rPr>
              <a:t>	}</a:t>
            </a:r>
          </a:p>
          <a:p>
            <a:pPr algn="l" defTabSz="444500"/>
            <a:r>
              <a:rPr lang="en-US" altLang="en-US" b="1" dirty="0" smtClean="0">
                <a:cs typeface="Times New Roman" pitchFamily="18" charset="0"/>
              </a:rPr>
              <a:t>}</a:t>
            </a:r>
            <a:endParaRPr lang="en-US" altLang="en-US" b="1" dirty="0">
              <a:cs typeface="Times New Roman" pitchFamily="18" charset="0"/>
            </a:endParaRPr>
          </a:p>
        </p:txBody>
      </p:sp>
      <p:grpSp>
        <p:nvGrpSpPr>
          <p:cNvPr id="38" name="组合 8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3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6" grpId="0" animBg="1"/>
      <p:bldP spid="53248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字符串常用提取方法</a:t>
            </a:r>
            <a:r>
              <a:rPr lang="en-US" altLang="zh-CN" b="1" smtClean="0"/>
              <a:t>4-4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12003" name="AutoShape 3"/>
          <p:cNvSpPr>
            <a:spLocks noChangeArrowheads="1"/>
          </p:cNvSpPr>
          <p:nvPr/>
        </p:nvSpPr>
        <p:spPr bwMode="auto">
          <a:xfrm>
            <a:off x="763588" y="2035175"/>
            <a:ext cx="7993092" cy="3416320"/>
          </a:xfrm>
          <a:prstGeom prst="roundRect">
            <a:avLst>
              <a:gd name="adj" fmla="val 62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cs typeface="Times New Roman" pitchFamily="18" charset="0"/>
              </a:rPr>
              <a:t> </a:t>
            </a:r>
            <a:r>
              <a:rPr lang="en-US" altLang="zh-CN" b="1" dirty="0" smtClean="0">
                <a:cs typeface="Times New Roman" pitchFamily="18" charset="0"/>
              </a:rPr>
              <a:t>//</a:t>
            </a:r>
            <a:r>
              <a:rPr lang="zh-CN" altLang="en-US" b="1" dirty="0" smtClean="0">
                <a:cs typeface="Times New Roman" pitchFamily="18" charset="0"/>
              </a:rPr>
              <a:t>检查</a:t>
            </a:r>
            <a:r>
              <a:rPr lang="en-US" altLang="zh-CN" b="1" dirty="0" smtClean="0">
                <a:cs typeface="Times New Roman" pitchFamily="18" charset="0"/>
              </a:rPr>
              <a:t>Java</a:t>
            </a:r>
            <a:r>
              <a:rPr lang="zh-CN" altLang="en-US" b="1" dirty="0" smtClean="0">
                <a:cs typeface="Times New Roman" pitchFamily="18" charset="0"/>
              </a:rPr>
              <a:t>文件名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b="1" dirty="0" smtClean="0">
                <a:cs typeface="Times New Roman" pitchFamily="18" charset="0"/>
              </a:rPr>
              <a:t>index = </a:t>
            </a:r>
            <a:r>
              <a:rPr lang="en-US" altLang="zh-CN" b="1" dirty="0" err="1" smtClean="0">
                <a:cs typeface="Times New Roman" pitchFamily="18" charset="0"/>
              </a:rPr>
              <a:t>fileName.lastIndexOf</a:t>
            </a:r>
            <a:r>
              <a:rPr lang="en-US" altLang="zh-CN" b="1" dirty="0" smtClean="0">
                <a:cs typeface="Times New Roman" pitchFamily="18" charset="0"/>
              </a:rPr>
              <a:t>(".");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if</a:t>
            </a:r>
            <a:r>
              <a:rPr lang="en-US" altLang="zh-CN" b="1" dirty="0" smtClean="0">
                <a:cs typeface="Times New Roman" pitchFamily="18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index!=-1 &amp;&amp; index!=0 &amp;&amp; 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     </a:t>
            </a:r>
            <a:r>
              <a:rPr lang="en-US" altLang="zh-CN" b="1" dirty="0" err="1" smtClean="0">
                <a:solidFill>
                  <a:srgbClr val="FF0000"/>
                </a:solidFill>
                <a:cs typeface="Times New Roman" pitchFamily="18" charset="0"/>
              </a:rPr>
              <a:t>fileName.substring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(index+1, </a:t>
            </a:r>
            <a:r>
              <a:rPr lang="en-US" altLang="zh-CN" b="1" dirty="0" err="1" smtClean="0">
                <a:solidFill>
                  <a:srgbClr val="FF0000"/>
                </a:solidFill>
                <a:cs typeface="Times New Roman" pitchFamily="18" charset="0"/>
              </a:rPr>
              <a:t>fileName.length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()).equals("java")</a:t>
            </a:r>
            <a:r>
              <a:rPr lang="en-US" altLang="zh-CN" b="1" dirty="0" smtClean="0">
                <a:cs typeface="Times New Roman" pitchFamily="18" charset="0"/>
              </a:rPr>
              <a:t>){   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     </a:t>
            </a:r>
            <a:r>
              <a:rPr lang="en-US" altLang="zh-CN" b="1" dirty="0" err="1" smtClean="0">
                <a:cs typeface="Times New Roman" pitchFamily="18" charset="0"/>
              </a:rPr>
              <a:t>fileCorrect</a:t>
            </a:r>
            <a:r>
              <a:rPr lang="en-US" altLang="zh-CN" b="1" dirty="0" smtClean="0">
                <a:cs typeface="Times New Roman" pitchFamily="18" charset="0"/>
              </a:rPr>
              <a:t> =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true</a:t>
            </a:r>
            <a:r>
              <a:rPr lang="en-US" altLang="zh-CN" b="1" dirty="0" smtClean="0">
                <a:cs typeface="Times New Roman" pitchFamily="18" charset="0"/>
              </a:rPr>
              <a:t>;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}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else</a:t>
            </a:r>
            <a:r>
              <a:rPr lang="en-US" altLang="zh-CN" b="1" dirty="0" smtClean="0">
                <a:cs typeface="Times New Roman" pitchFamily="18" charset="0"/>
              </a:rPr>
              <a:t>{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     </a:t>
            </a:r>
            <a:r>
              <a:rPr lang="en-US" altLang="zh-CN" b="1" dirty="0" err="1" smtClean="0">
                <a:cs typeface="Times New Roman" pitchFamily="18" charset="0"/>
              </a:rPr>
              <a:t>System.out.println</a:t>
            </a:r>
            <a:r>
              <a:rPr lang="en-US" altLang="zh-CN" b="1" dirty="0" smtClean="0">
                <a:cs typeface="Times New Roman" pitchFamily="18" charset="0"/>
              </a:rPr>
              <a:t>("</a:t>
            </a:r>
            <a:r>
              <a:rPr lang="zh-CN" altLang="en-US" b="1" dirty="0" smtClean="0">
                <a:cs typeface="Times New Roman" pitchFamily="18" charset="0"/>
              </a:rPr>
              <a:t>文件名无效。</a:t>
            </a:r>
            <a:r>
              <a:rPr lang="en-US" altLang="zh-CN" b="1" dirty="0" smtClean="0">
                <a:cs typeface="Times New Roman" pitchFamily="18" charset="0"/>
              </a:rPr>
              <a:t>");</a:t>
            </a:r>
          </a:p>
          <a:p>
            <a:pPr algn="l" defTabSz="6223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763588" y="2000240"/>
            <a:ext cx="7985125" cy="25853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444500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 smtClean="0">
                <a:cs typeface="Times New Roman" pitchFamily="18" charset="0"/>
              </a:rPr>
              <a:t>//</a:t>
            </a:r>
            <a:r>
              <a:rPr lang="en-US" altLang="en-US" b="1" dirty="0" err="1" smtClean="0">
                <a:cs typeface="Times New Roman" pitchFamily="18" charset="0"/>
              </a:rPr>
              <a:t>检查邮箱格式</a:t>
            </a:r>
            <a:endParaRPr lang="en-US" altLang="en-US" b="1" dirty="0" smtClean="0">
              <a:cs typeface="Times New Roman" pitchFamily="18" charset="0"/>
            </a:endParaRPr>
          </a:p>
          <a:p>
            <a:pPr algn="l" defTabSz="4445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en-US" b="1" dirty="0" smtClean="0">
                <a:cs typeface="Times New Roman" pitchFamily="18" charset="0"/>
              </a:rPr>
              <a:t>(</a:t>
            </a:r>
            <a:r>
              <a:rPr lang="en-US" altLang="en-US" b="1" dirty="0" err="1" smtClean="0">
                <a:solidFill>
                  <a:srgbClr val="FF0000"/>
                </a:solidFill>
                <a:cs typeface="Times New Roman" pitchFamily="18" charset="0"/>
              </a:rPr>
              <a:t>email.indexOf</a:t>
            </a:r>
            <a:r>
              <a:rPr lang="en-US" altLang="en-US" b="1" dirty="0" smtClean="0">
                <a:solidFill>
                  <a:srgbClr val="FF0000"/>
                </a:solidFill>
                <a:cs typeface="Times New Roman" pitchFamily="18" charset="0"/>
              </a:rPr>
              <a:t>('@')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cs typeface="Times New Roman" pitchFamily="18" charset="0"/>
              </a:rPr>
              <a:t>!=-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cs typeface="Times New Roman" pitchFamily="18" charset="0"/>
              </a:rPr>
              <a:t>1 &amp;&amp; </a:t>
            </a:r>
            <a:r>
              <a:rPr lang="en-US" altLang="en-US" b="1" dirty="0" err="1" smtClean="0">
                <a:solidFill>
                  <a:srgbClr val="FF0000"/>
                </a:solidFill>
                <a:cs typeface="Times New Roman" pitchFamily="18" charset="0"/>
              </a:rPr>
              <a:t>email.indexOf</a:t>
            </a:r>
            <a:r>
              <a:rPr lang="en-US" altLang="en-US" b="1" dirty="0" smtClean="0">
                <a:solidFill>
                  <a:srgbClr val="FF0000"/>
                </a:solidFill>
                <a:cs typeface="Times New Roman" pitchFamily="18" charset="0"/>
              </a:rPr>
              <a:t>('.')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cs typeface="Times New Roman" pitchFamily="18" charset="0"/>
              </a:rPr>
              <a:t>&gt;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cs typeface="Times New Roman" pitchFamily="18" charset="0"/>
              </a:rPr>
              <a:t>email.indexOf</a:t>
            </a:r>
            <a:r>
              <a:rPr lang="en-US" altLang="en-US" b="1" dirty="0" smtClean="0">
                <a:solidFill>
                  <a:srgbClr val="FF0000"/>
                </a:solidFill>
                <a:cs typeface="Times New Roman" pitchFamily="18" charset="0"/>
              </a:rPr>
              <a:t>('@')</a:t>
            </a:r>
            <a:r>
              <a:rPr lang="en-US" altLang="en-US" b="1" dirty="0" smtClean="0">
                <a:cs typeface="Times New Roman" pitchFamily="18" charset="0"/>
              </a:rPr>
              <a:t>){</a:t>
            </a:r>
          </a:p>
          <a:p>
            <a:pPr algn="l" defTabSz="4445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emailCorrect</a:t>
            </a:r>
            <a:r>
              <a:rPr lang="en-US" altLang="en-US" b="1" dirty="0" smtClean="0">
                <a:cs typeface="Times New Roman" pitchFamily="18" charset="0"/>
              </a:rPr>
              <a:t> = 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true</a:t>
            </a:r>
            <a:r>
              <a:rPr lang="en-US" altLang="en-US" b="1" dirty="0" smtClean="0">
                <a:cs typeface="Times New Roman" pitchFamily="18" charset="0"/>
              </a:rPr>
              <a:t>;</a:t>
            </a:r>
          </a:p>
          <a:p>
            <a:pPr algn="l" defTabSz="444500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 smtClean="0">
                <a:cs typeface="Times New Roman" pitchFamily="18" charset="0"/>
              </a:rPr>
              <a:t>}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else</a:t>
            </a:r>
            <a:r>
              <a:rPr lang="en-US" altLang="en-US" b="1" dirty="0" smtClean="0">
                <a:cs typeface="Times New Roman" pitchFamily="18" charset="0"/>
              </a:rPr>
              <a:t>{</a:t>
            </a:r>
          </a:p>
          <a:p>
            <a:pPr algn="l" defTabSz="44450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System.out.println</a:t>
            </a:r>
            <a:r>
              <a:rPr lang="en-US" altLang="en-US" b="1" dirty="0" smtClean="0">
                <a:cs typeface="Times New Roman" pitchFamily="18" charset="0"/>
              </a:rPr>
              <a:t>("</a:t>
            </a:r>
            <a:r>
              <a:rPr lang="en-US" altLang="en-US" b="1" dirty="0" err="1" smtClean="0">
                <a:cs typeface="Times New Roman" pitchFamily="18" charset="0"/>
              </a:rPr>
              <a:t>Email无效</a:t>
            </a:r>
            <a:r>
              <a:rPr lang="en-US" altLang="en-US" b="1" dirty="0" smtClean="0">
                <a:cs typeface="Times New Roman" pitchFamily="18" charset="0"/>
              </a:rPr>
              <a:t>。");</a:t>
            </a:r>
          </a:p>
          <a:p>
            <a:pPr algn="l" defTabSz="444500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 smtClean="0">
                <a:cs typeface="Times New Roman" pitchFamily="18" charset="0"/>
              </a:rPr>
              <a:t>}</a:t>
            </a:r>
            <a:endParaRPr lang="en-US" altLang="zh-CN" b="1" dirty="0">
              <a:cs typeface="Times New Roman" pitchFamily="18" charset="0"/>
            </a:endParaRPr>
          </a:p>
        </p:txBody>
      </p:sp>
      <p:sp>
        <p:nvSpPr>
          <p:cNvPr id="24583" name="Rectangle 14"/>
          <p:cNvSpPr>
            <a:spLocks noChangeArrowheads="1"/>
          </p:cNvSpPr>
          <p:nvPr/>
        </p:nvSpPr>
        <p:spPr bwMode="auto">
          <a:xfrm>
            <a:off x="784254" y="1268413"/>
            <a:ext cx="748982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>
                <a:latin typeface="+mn-lt"/>
                <a:ea typeface="+mn-ea"/>
              </a:rPr>
              <a:t>检查文件和邮箱格式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43206" y="5997596"/>
            <a:ext cx="4500562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：字符串提取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nimBg="1"/>
      <p:bldP spid="512003" grpId="1" animBg="1"/>
      <p:bldP spid="5120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小结</a:t>
            </a:r>
            <a:endParaRPr lang="en-US" altLang="zh-CN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黑体" pitchFamily="2" charset="-122"/>
              </a:rPr>
              <a:t>   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979512" y="2285992"/>
            <a:ext cx="7164388" cy="24925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word = "Hello,      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word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word.trim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word.concat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小鱼儿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!");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index1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s.indexOf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(',');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index2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s.indexOf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('!');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s.substring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(______, _______));</a:t>
            </a:r>
          </a:p>
        </p:txBody>
      </p:sp>
      <p:sp>
        <p:nvSpPr>
          <p:cNvPr id="513030" name="AutoShape 6"/>
          <p:cNvSpPr>
            <a:spLocks noChangeArrowheads="1"/>
          </p:cNvSpPr>
          <p:nvPr/>
        </p:nvSpPr>
        <p:spPr bwMode="auto">
          <a:xfrm rot="5400000">
            <a:off x="4451043" y="4999338"/>
            <a:ext cx="792162" cy="550247"/>
          </a:xfrm>
          <a:prstGeom prst="rightArrow">
            <a:avLst>
              <a:gd name="adj1" fmla="val 49861"/>
              <a:gd name="adj2" fmla="val 55027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513031" name="AutoShape 7"/>
          <p:cNvSpPr>
            <a:spLocks noChangeArrowheads="1"/>
          </p:cNvSpPr>
          <p:nvPr/>
        </p:nvSpPr>
        <p:spPr bwMode="auto">
          <a:xfrm rot="5400000">
            <a:off x="5594051" y="4999337"/>
            <a:ext cx="792162" cy="550247"/>
          </a:xfrm>
          <a:prstGeom prst="rightArrow">
            <a:avLst>
              <a:gd name="adj1" fmla="val 49861"/>
              <a:gd name="adj2" fmla="val 55027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zh-CN" altLang="en-US" b="1"/>
          </a:p>
        </p:txBody>
      </p:sp>
      <p:sp>
        <p:nvSpPr>
          <p:cNvPr id="513032" name="AutoShape 8"/>
          <p:cNvSpPr>
            <a:spLocks noChangeArrowheads="1"/>
          </p:cNvSpPr>
          <p:nvPr/>
        </p:nvSpPr>
        <p:spPr bwMode="auto">
          <a:xfrm>
            <a:off x="4089425" y="5741980"/>
            <a:ext cx="121272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index1+1</a:t>
            </a:r>
          </a:p>
        </p:txBody>
      </p:sp>
      <p:sp>
        <p:nvSpPr>
          <p:cNvPr id="513033" name="AutoShape 9"/>
          <p:cNvSpPr>
            <a:spLocks noChangeArrowheads="1"/>
          </p:cNvSpPr>
          <p:nvPr/>
        </p:nvSpPr>
        <p:spPr bwMode="auto">
          <a:xfrm>
            <a:off x="5659462" y="5767380"/>
            <a:ext cx="95105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index2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785786" y="1277930"/>
            <a:ext cx="7310438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>
                <a:latin typeface="+mn-lt"/>
                <a:ea typeface="+mn-ea"/>
              </a:rPr>
              <a:t>如果要打印输出“小鱼儿”，应填入的代码是什么？</a:t>
            </a:r>
          </a:p>
        </p:txBody>
      </p:sp>
      <p:grpSp>
        <p:nvGrpSpPr>
          <p:cNvPr id="11" name="组合 77"/>
          <p:cNvGrpSpPr/>
          <p:nvPr/>
        </p:nvGrpSpPr>
        <p:grpSpPr>
          <a:xfrm>
            <a:off x="71406" y="885750"/>
            <a:ext cx="1469411" cy="400110"/>
            <a:chOff x="2962268" y="5103147"/>
            <a:chExt cx="1469411" cy="400110"/>
          </a:xfrm>
        </p:grpSpPr>
        <p:pic>
          <p:nvPicPr>
            <p:cNvPr id="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0" grpId="0" animBg="1"/>
      <p:bldP spid="513031" grpId="0" animBg="1"/>
      <p:bldP spid="513032" grpId="0" animBg="1"/>
      <p:bldP spid="5130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字符串拆分 </a:t>
            </a:r>
            <a:r>
              <a:rPr lang="en-US" altLang="zh-CN" b="1" smtClean="0"/>
              <a:t>2-1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4857760"/>
            <a:ext cx="7645398" cy="1785950"/>
          </a:xfrm>
        </p:spPr>
        <p:txBody>
          <a:bodyPr/>
          <a:lstStyle/>
          <a:p>
            <a:pPr algn="just" eaLnBrk="1" hangingPunct="1"/>
            <a:r>
              <a:rPr lang="en-US" altLang="zh-CN" dirty="0" smtClean="0"/>
              <a:t>String</a:t>
            </a:r>
            <a:r>
              <a:rPr lang="zh-CN" altLang="en-US" dirty="0" smtClean="0"/>
              <a:t>类提供了</a:t>
            </a:r>
            <a:r>
              <a:rPr lang="en-US" altLang="zh-CN" dirty="0" smtClean="0"/>
              <a:t>split()</a:t>
            </a:r>
            <a:r>
              <a:rPr lang="zh-CN" altLang="en-US" dirty="0" smtClean="0"/>
              <a:t>方法，将一个字符串分割为子字符串，结果作为字符串数组返回</a:t>
            </a:r>
            <a:endParaRPr lang="zh-CN" altLang="en-US" sz="2400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84254" y="1276351"/>
            <a:ext cx="764539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有</a:t>
            </a:r>
            <a:r>
              <a:rPr lang="zh-CN" altLang="en-US" sz="2800" b="1" dirty="0">
                <a:latin typeface="+mn-lt"/>
                <a:ea typeface="+mn-ea"/>
              </a:rPr>
              <a:t>一段歌词，每句都以空格“ </a:t>
            </a:r>
            <a:r>
              <a:rPr lang="zh-CN" altLang="en-US" sz="2800" b="1" dirty="0" smtClean="0">
                <a:latin typeface="+mn-lt"/>
                <a:ea typeface="+mn-ea"/>
              </a:rPr>
              <a:t> ”</a:t>
            </a:r>
            <a:r>
              <a:rPr lang="zh-CN" altLang="en-US" sz="2800" b="1" dirty="0">
                <a:latin typeface="+mn-lt"/>
                <a:ea typeface="+mn-ea"/>
              </a:rPr>
              <a:t>结尾，请将歌词每句按行输出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406" y="4125025"/>
            <a:ext cx="1000132" cy="446983"/>
            <a:chOff x="1000100" y="3235185"/>
            <a:chExt cx="1000132" cy="446983"/>
          </a:xfrm>
        </p:grpSpPr>
        <p:pic>
          <p:nvPicPr>
            <p:cNvPr id="1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4" name="图片 13" descr="图15.14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49" y="2000240"/>
            <a:ext cx="3000396" cy="2414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AutoShape 2"/>
          <p:cNvSpPr>
            <a:spLocks noChangeArrowheads="1"/>
          </p:cNvSpPr>
          <p:nvPr/>
        </p:nvSpPr>
        <p:spPr bwMode="auto">
          <a:xfrm>
            <a:off x="357158" y="1557338"/>
            <a:ext cx="8553479" cy="40505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public class Lyric {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public static void main(String[] </a:t>
            </a:r>
            <a:r>
              <a:rPr lang="en-US" altLang="en-US" b="1" dirty="0" err="1" smtClean="0">
                <a:cs typeface="Times New Roman" pitchFamily="18" charset="0"/>
              </a:rPr>
              <a:t>args</a:t>
            </a:r>
            <a:r>
              <a:rPr lang="en-US" altLang="en-US" b="1" dirty="0" smtClean="0">
                <a:cs typeface="Times New Roman" pitchFamily="18" charset="0"/>
              </a:rPr>
              <a:t>) {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String words="</a:t>
            </a:r>
            <a:r>
              <a:rPr lang="en-US" altLang="en-US" b="1" dirty="0" err="1" smtClean="0">
                <a:cs typeface="Times New Roman" pitchFamily="18" charset="0"/>
              </a:rPr>
              <a:t>长亭外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古道边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芳草碧连天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晚风扶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柳笛声残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夕阳山外山</a:t>
            </a:r>
            <a:r>
              <a:rPr lang="en-US" altLang="en-US" b="1" dirty="0" smtClean="0">
                <a:cs typeface="Times New Roman" pitchFamily="18" charset="0"/>
              </a:rPr>
              <a:t>";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String[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] </a:t>
            </a:r>
            <a:r>
              <a:rPr lang="en-US" altLang="en-US" b="1" dirty="0" err="1" smtClean="0">
                <a:cs typeface="Times New Roman" pitchFamily="18" charset="0"/>
              </a:rPr>
              <a:t>printword</a:t>
            </a:r>
            <a:r>
              <a:rPr lang="en-US" altLang="en-US" b="1" dirty="0" smtClean="0">
                <a:cs typeface="Times New Roman" pitchFamily="18" charset="0"/>
              </a:rPr>
              <a:t>=new String[100];		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</a:t>
            </a:r>
            <a:r>
              <a:rPr lang="en-US" altLang="zh-CN" b="1" dirty="0" smtClean="0">
                <a:cs typeface="Times New Roman" pitchFamily="18" charset="0"/>
              </a:rPr>
              <a:t>		</a:t>
            </a:r>
            <a:r>
              <a:rPr lang="en-US" altLang="en-US" b="1" dirty="0" err="1" smtClean="0">
                <a:cs typeface="Times New Roman" pitchFamily="18" charset="0"/>
              </a:rPr>
              <a:t>System.out.println</a:t>
            </a:r>
            <a:r>
              <a:rPr lang="en-US" altLang="en-US" b="1" dirty="0" smtClean="0">
                <a:cs typeface="Times New Roman" pitchFamily="18" charset="0"/>
              </a:rPr>
              <a:t>("***</a:t>
            </a:r>
            <a:r>
              <a:rPr lang="en-US" altLang="en-US" b="1" dirty="0" err="1" smtClean="0">
                <a:cs typeface="Times New Roman" pitchFamily="18" charset="0"/>
              </a:rPr>
              <a:t>原歌词格式</a:t>
            </a:r>
            <a:r>
              <a:rPr lang="en-US" altLang="en-US" b="1" dirty="0" smtClean="0">
                <a:cs typeface="Times New Roman" pitchFamily="18" charset="0"/>
              </a:rPr>
              <a:t>***\n"+words);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System.out.println</a:t>
            </a:r>
            <a:r>
              <a:rPr lang="en-US" altLang="en-US" b="1" dirty="0" smtClean="0">
                <a:cs typeface="Times New Roman" pitchFamily="18" charset="0"/>
              </a:rPr>
              <a:t>("\n***</a:t>
            </a:r>
            <a:r>
              <a:rPr lang="en-US" altLang="en-US" b="1" dirty="0" err="1" smtClean="0">
                <a:cs typeface="Times New Roman" pitchFamily="18" charset="0"/>
              </a:rPr>
              <a:t>拆分后歌词格式</a:t>
            </a:r>
            <a:r>
              <a:rPr lang="en-US" altLang="en-US" b="1" dirty="0" smtClean="0">
                <a:cs typeface="Times New Roman" pitchFamily="18" charset="0"/>
              </a:rPr>
              <a:t>***");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printword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=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words.split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(" ");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	</a:t>
            </a:r>
            <a:r>
              <a:rPr lang="en-US" altLang="zh-CN" b="1" dirty="0" smtClean="0">
                <a:cs typeface="Times New Roman" pitchFamily="18" charset="0"/>
              </a:rPr>
              <a:t>		</a:t>
            </a:r>
            <a:r>
              <a:rPr lang="en-US" altLang="en-US" b="1" dirty="0" smtClean="0">
                <a:cs typeface="Times New Roman" pitchFamily="18" charset="0"/>
              </a:rPr>
              <a:t>for(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=0;i&lt;</a:t>
            </a:r>
            <a:r>
              <a:rPr lang="en-US" altLang="en-US" b="1" dirty="0" err="1" smtClean="0">
                <a:cs typeface="Times New Roman" pitchFamily="18" charset="0"/>
              </a:rPr>
              <a:t>printword.length;i</a:t>
            </a:r>
            <a:r>
              <a:rPr lang="en-US" altLang="en-US" b="1" dirty="0" smtClean="0">
                <a:cs typeface="Times New Roman" pitchFamily="18" charset="0"/>
              </a:rPr>
              <a:t>++){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	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System.out.println</a:t>
            </a:r>
            <a:r>
              <a:rPr lang="en-US" altLang="en-US" b="1" dirty="0" smtClean="0">
                <a:cs typeface="Times New Roman" pitchFamily="18" charset="0"/>
              </a:rPr>
              <a:t>(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printword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en-US" b="1" dirty="0" smtClean="0">
                <a:cs typeface="Times New Roman" pitchFamily="18" charset="0"/>
              </a:rPr>
              <a:t>);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}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}</a:t>
            </a:r>
          </a:p>
          <a:p>
            <a:pPr algn="l" defTabSz="457200">
              <a:lnSpc>
                <a:spcPct val="12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}</a:t>
            </a:r>
            <a:endParaRPr lang="en-US" altLang="en-US" b="1" dirty="0"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字符串拆分 </a:t>
            </a:r>
            <a:r>
              <a:rPr lang="en-US" altLang="zh-CN" b="1" smtClean="0"/>
              <a:t>2-2</a:t>
            </a:r>
            <a:endParaRPr lang="zh-CN" altLang="en-US" b="1" smtClean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18155" name="Rectangle 11"/>
          <p:cNvSpPr>
            <a:spLocks noChangeArrowheads="1"/>
          </p:cNvSpPr>
          <p:nvPr/>
        </p:nvSpPr>
        <p:spPr bwMode="auto">
          <a:xfrm>
            <a:off x="1266771" y="3573474"/>
            <a:ext cx="4170368" cy="31591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8156" name="AutoShape 12"/>
          <p:cNvSpPr>
            <a:spLocks noChangeArrowheads="1"/>
          </p:cNvSpPr>
          <p:nvPr/>
        </p:nvSpPr>
        <p:spPr bwMode="auto">
          <a:xfrm>
            <a:off x="6357950" y="3295559"/>
            <a:ext cx="2342637" cy="776383"/>
          </a:xfrm>
          <a:prstGeom prst="wedgeRoundRectCallout">
            <a:avLst>
              <a:gd name="adj1" fmla="val -33384"/>
              <a:gd name="adj2" fmla="val 476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拆分字符串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，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返回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值为字符串数组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18157" name="Rectangle 13"/>
          <p:cNvSpPr>
            <a:spLocks noChangeArrowheads="1"/>
          </p:cNvSpPr>
          <p:nvPr/>
        </p:nvSpPr>
        <p:spPr bwMode="auto">
          <a:xfrm>
            <a:off x="1266771" y="3922721"/>
            <a:ext cx="4176712" cy="100647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8158" name="AutoShape 14"/>
          <p:cNvSpPr>
            <a:spLocks noChangeArrowheads="1"/>
          </p:cNvSpPr>
          <p:nvPr/>
        </p:nvSpPr>
        <p:spPr bwMode="auto">
          <a:xfrm>
            <a:off x="6357950" y="4500570"/>
            <a:ext cx="1846756" cy="408623"/>
          </a:xfrm>
          <a:prstGeom prst="wedgeRoundRectCallout">
            <a:avLst>
              <a:gd name="adj1" fmla="val -31907"/>
              <a:gd name="adj2" fmla="val -5610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遍历输出字符串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43206" y="6072206"/>
            <a:ext cx="4500562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6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：字符串拆分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 bwMode="auto">
          <a:xfrm flipV="1">
            <a:off x="5572132" y="3714752"/>
            <a:ext cx="714380" cy="714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500694" y="4643446"/>
            <a:ext cx="785820" cy="714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6" grpId="0" animBg="1"/>
      <p:bldP spid="518155" grpId="0" animBg="1"/>
      <p:bldP spid="518156" grpId="0" animBg="1"/>
      <p:bldP spid="518157" grpId="0" animBg="1"/>
      <p:bldP spid="5181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实现会员注册升级 </a:t>
            </a:r>
            <a:endParaRPr lang="en-US" altLang="zh-CN" b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4287812" cy="501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</a:p>
          <a:p>
            <a:pPr lvl="1" eaLnBrk="1" hangingPunct="1"/>
            <a:r>
              <a:rPr lang="zh-CN" altLang="en-US" dirty="0" smtClean="0"/>
              <a:t>  验证身份证号、手机号、</a:t>
            </a:r>
            <a:endParaRPr lang="en-US" altLang="zh-CN" dirty="0" smtClean="0"/>
          </a:p>
          <a:p>
            <a:pPr lvl="1" eaLnBrk="1" hangingPunct="1">
              <a:buNone/>
            </a:pPr>
            <a:r>
              <a:rPr lang="zh-CN" altLang="en-US" dirty="0" smtClean="0"/>
              <a:t>座机号格式是否正确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00319" y="628652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图片 12" descr="图15.15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357298"/>
            <a:ext cx="3866223" cy="4714908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84254" y="3786190"/>
            <a:ext cx="7645398" cy="192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判断座机的电话号码时，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kern="0" dirty="0" smtClean="0">
                <a:latin typeface="+mn-lt"/>
                <a:ea typeface="+mn-ea"/>
              </a:rPr>
              <a:t>按照字符“</a:t>
            </a:r>
            <a:r>
              <a:rPr lang="en-US" altLang="zh-CN" sz="2800" b="1" kern="0" dirty="0" smtClean="0">
                <a:latin typeface="+mn-lt"/>
                <a:ea typeface="+mn-ea"/>
              </a:rPr>
              <a:t>-</a:t>
            </a:r>
            <a:r>
              <a:rPr lang="zh-CN" altLang="en-US" sz="2800" b="1" kern="0" dirty="0" smtClean="0">
                <a:latin typeface="+mn-lt"/>
                <a:ea typeface="+mn-ea"/>
              </a:rPr>
              <a:t>”符号进行拆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kern="0" dirty="0" smtClean="0">
                <a:latin typeface="+mn-lt"/>
                <a:ea typeface="+mn-ea"/>
              </a:rPr>
              <a:t>分，然后判断长度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组合 56"/>
          <p:cNvGrpSpPr/>
          <p:nvPr/>
        </p:nvGrpSpPr>
        <p:grpSpPr>
          <a:xfrm>
            <a:off x="0" y="3286124"/>
            <a:ext cx="986585" cy="461521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判断</a:t>
            </a:r>
            <a:r>
              <a:rPr lang="zh-CN" altLang="zh-CN" b="1" dirty="0" smtClean="0"/>
              <a:t>字</a:t>
            </a:r>
            <a:r>
              <a:rPr lang="zh-CN" altLang="en-US" b="1" dirty="0" smtClean="0"/>
              <a:t>符出现次数</a:t>
            </a:r>
            <a:endParaRPr lang="en-US" altLang="zh-CN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输入一个字符串，再输入要查找的字符，判断该字符在该字符串中出现的次数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714612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pic>
        <p:nvPicPr>
          <p:cNvPr id="13" name="图片 12" descr="图15.16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2214554"/>
            <a:ext cx="3443908" cy="2000264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84254" y="4286256"/>
            <a:ext cx="764539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400" b="1" kern="0" dirty="0" smtClean="0">
                <a:latin typeface="+mn-lt"/>
                <a:ea typeface="+mn-ea"/>
              </a:rPr>
              <a:t>编写统计字符出现次数的方法：</a:t>
            </a:r>
            <a:endParaRPr lang="en-US" altLang="zh-CN" sz="2400" b="1" kern="0" dirty="0" smtClean="0">
              <a:latin typeface="+mn-lt"/>
              <a:ea typeface="+mn-ea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fr-FR" altLang="en-US" sz="2400" b="1" kern="0" dirty="0" smtClean="0">
                <a:latin typeface="+mn-lt"/>
                <a:ea typeface="+mn-ea"/>
              </a:rPr>
              <a:t> 	public int counter(String inputs,String word)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400" b="1" kern="0" dirty="0" smtClean="0">
                <a:latin typeface="+mn-lt"/>
                <a:ea typeface="+mn-ea"/>
              </a:rPr>
              <a:t>使用</a:t>
            </a:r>
            <a:r>
              <a:rPr lang="en-US" altLang="en-US" sz="2400" b="1" kern="0" dirty="0" smtClean="0">
                <a:latin typeface="+mn-lt"/>
                <a:ea typeface="+mn-ea"/>
              </a:rPr>
              <a:t>substring( )</a:t>
            </a:r>
            <a:r>
              <a:rPr lang="zh-CN" altLang="en-US" sz="2400" b="1" kern="0" dirty="0" smtClean="0">
                <a:latin typeface="+mn-lt"/>
                <a:ea typeface="+mn-ea"/>
              </a:rPr>
              <a:t>将字符串的每个字符存入数组</a:t>
            </a:r>
            <a:endParaRPr lang="en-US" altLang="zh-CN" sz="2400" b="1" kern="0" dirty="0" smtClean="0">
              <a:latin typeface="+mn-lt"/>
              <a:ea typeface="+mn-ea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400" b="1" kern="0" dirty="0" smtClean="0">
                <a:latin typeface="+mn-lt"/>
                <a:ea typeface="+mn-ea"/>
              </a:rPr>
              <a:t>比较数组中每个字符是否与要求的字符相等，并计数</a:t>
            </a:r>
          </a:p>
        </p:txBody>
      </p:sp>
      <p:grpSp>
        <p:nvGrpSpPr>
          <p:cNvPr id="15" name="组合 56"/>
          <p:cNvGrpSpPr/>
          <p:nvPr/>
        </p:nvGrpSpPr>
        <p:grpSpPr>
          <a:xfrm>
            <a:off x="0" y="3681859"/>
            <a:ext cx="986585" cy="461521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StringBuffer</a:t>
            </a:r>
            <a:r>
              <a:rPr lang="zh-CN" altLang="en-US" b="1" dirty="0" smtClean="0"/>
              <a:t>类</a:t>
            </a:r>
            <a:r>
              <a:rPr lang="en-US" altLang="zh-CN" b="1" dirty="0" smtClean="0"/>
              <a:t>4-1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3867161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StringBuffer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增强版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对字符串频繁修改（如字符串连接）时，使用</a:t>
            </a:r>
            <a:r>
              <a:rPr lang="en-US" dirty="0" err="1" smtClean="0"/>
              <a:t>StringBuffer</a:t>
            </a:r>
            <a:r>
              <a:rPr lang="zh-CN" altLang="en-US" dirty="0" smtClean="0"/>
              <a:t>类可以大大提高程序执行效率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StringBuffer</a:t>
            </a:r>
            <a:r>
              <a:rPr lang="zh-CN" altLang="en-US" dirty="0" smtClean="0"/>
              <a:t>声明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en-US" altLang="zh-CN" dirty="0" err="1" smtClean="0"/>
              <a:t>StringBuffer</a:t>
            </a:r>
            <a:r>
              <a:rPr lang="zh-CN" altLang="en-US" dirty="0" smtClean="0"/>
              <a:t>的使用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21220" name="AutoShape 4"/>
          <p:cNvSpPr>
            <a:spLocks noChangeArrowheads="1"/>
          </p:cNvSpPr>
          <p:nvPr/>
        </p:nvSpPr>
        <p:spPr bwMode="auto">
          <a:xfrm>
            <a:off x="928662" y="3357562"/>
            <a:ext cx="7259638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>
                <a:solidFill>
                  <a:srgbClr val="0000FF"/>
                </a:solidFill>
              </a:rPr>
              <a:t>new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</a:t>
            </a:r>
            <a:r>
              <a:rPr lang="en-US" altLang="zh-CN" b="1" dirty="0">
                <a:solidFill>
                  <a:srgbClr val="0000FF"/>
                </a:solidFill>
              </a:rPr>
              <a:t>new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aaa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</p:txBody>
      </p:sp>
      <p:sp>
        <p:nvSpPr>
          <p:cNvPr id="521221" name="AutoShape 5"/>
          <p:cNvSpPr>
            <a:spLocks noChangeArrowheads="1"/>
          </p:cNvSpPr>
          <p:nvPr/>
        </p:nvSpPr>
        <p:spPr bwMode="auto">
          <a:xfrm>
            <a:off x="5786446" y="2987683"/>
            <a:ext cx="2719414" cy="408623"/>
          </a:xfrm>
          <a:prstGeom prst="wedgeRoundRectCallout">
            <a:avLst>
              <a:gd name="adj1" fmla="val -35371"/>
              <a:gd name="adj2" fmla="val 500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创建空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StringBuffer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</a:p>
        </p:txBody>
      </p:sp>
      <p:sp>
        <p:nvSpPr>
          <p:cNvPr id="521222" name="AutoShape 6"/>
          <p:cNvSpPr>
            <a:spLocks noChangeArrowheads="1"/>
          </p:cNvSpPr>
          <p:nvPr/>
        </p:nvSpPr>
        <p:spPr bwMode="auto">
          <a:xfrm>
            <a:off x="5651500" y="4357694"/>
            <a:ext cx="3156411" cy="408623"/>
          </a:xfrm>
          <a:prstGeom prst="wedgeRoundRectCallout">
            <a:avLst>
              <a:gd name="adj1" fmla="val -31754"/>
              <a:gd name="adj2" fmla="val -446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创建一个变量存储字符串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aaa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21223" name="AutoShape 7"/>
          <p:cNvSpPr>
            <a:spLocks noChangeArrowheads="1"/>
          </p:cNvSpPr>
          <p:nvPr/>
        </p:nvSpPr>
        <p:spPr bwMode="auto">
          <a:xfrm>
            <a:off x="928662" y="5286388"/>
            <a:ext cx="7231063" cy="1172629"/>
          </a:xfrm>
          <a:prstGeom prst="roundRect">
            <a:avLst>
              <a:gd name="adj" fmla="val 164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sb.</a:t>
            </a:r>
            <a:r>
              <a:rPr lang="en-US" altLang="zh-CN" b="1" dirty="0" err="1">
                <a:solidFill>
                  <a:srgbClr val="0000FF"/>
                </a:solidFill>
              </a:rPr>
              <a:t>toString</a:t>
            </a:r>
            <a:r>
              <a:rPr lang="en-US" altLang="zh-CN" b="1" dirty="0">
                <a:solidFill>
                  <a:srgbClr val="0000FF"/>
                </a:solidFill>
              </a:rPr>
              <a:t>();     </a:t>
            </a:r>
            <a:r>
              <a:rPr lang="en-US" altLang="zh-CN" b="1" dirty="0" smtClean="0">
                <a:solidFill>
                  <a:srgbClr val="0000FF"/>
                </a:solidFill>
              </a:rPr>
              <a:t>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转化为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类型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sb.</a:t>
            </a:r>
            <a:r>
              <a:rPr lang="en-US" altLang="zh-CN" b="1" dirty="0" err="1" smtClean="0">
                <a:solidFill>
                  <a:srgbClr val="0000FF"/>
                </a:solidFill>
              </a:rPr>
              <a:t>append</a:t>
            </a: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en-US" altLang="en-US" b="1" dirty="0" smtClean="0">
                <a:solidFill>
                  <a:srgbClr val="0000FF"/>
                </a:solidFill>
              </a:rPr>
              <a:t>"</a:t>
            </a:r>
            <a:r>
              <a:rPr lang="en-US" altLang="zh-CN" b="1" dirty="0" smtClean="0">
                <a:solidFill>
                  <a:srgbClr val="0000FF"/>
                </a:solidFill>
              </a:rPr>
              <a:t>**</a:t>
            </a:r>
            <a:r>
              <a:rPr lang="en-US" altLang="en-US" b="1" dirty="0" smtClean="0">
                <a:solidFill>
                  <a:srgbClr val="0000FF"/>
                </a:solidFill>
              </a:rPr>
              <a:t>"</a:t>
            </a:r>
            <a:r>
              <a:rPr lang="en-US" altLang="zh-CN" b="1" dirty="0" smtClean="0">
                <a:solidFill>
                  <a:srgbClr val="0000FF"/>
                </a:solidFill>
              </a:rPr>
              <a:t>);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追加字符串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/>
              <a:t>sb.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insert</a:t>
            </a:r>
            <a:r>
              <a:rPr lang="en-US" altLang="zh-CN" b="1" dirty="0" smtClean="0">
                <a:solidFill>
                  <a:srgbClr val="0000FF"/>
                </a:solidFill>
              </a:rPr>
              <a:t> (1,</a:t>
            </a:r>
            <a:r>
              <a:rPr lang="en-US" altLang="en-US" b="1" dirty="0" smtClean="0">
                <a:solidFill>
                  <a:srgbClr val="0000FF"/>
                </a:solidFill>
              </a:rPr>
              <a:t> "</a:t>
            </a:r>
            <a:r>
              <a:rPr lang="en-US" altLang="zh-CN" b="1" dirty="0" smtClean="0">
                <a:solidFill>
                  <a:srgbClr val="0000FF"/>
                </a:solidFill>
              </a:rPr>
              <a:t>**</a:t>
            </a:r>
            <a:r>
              <a:rPr lang="en-US" altLang="en-US" b="1" dirty="0" smtClean="0">
                <a:solidFill>
                  <a:srgbClr val="0000FF"/>
                </a:solidFill>
              </a:rPr>
              <a:t>"</a:t>
            </a:r>
            <a:r>
              <a:rPr lang="en-US" altLang="zh-CN" b="1" dirty="0" smtClean="0">
                <a:solidFill>
                  <a:srgbClr val="0000FF"/>
                </a:solidFill>
              </a:rPr>
              <a:t>);    </a:t>
            </a:r>
            <a:r>
              <a:rPr lang="en-US" altLang="zh-CN" b="1" dirty="0" smtClean="0"/>
              <a:t>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插入字符串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6000760" y="4101473"/>
            <a:ext cx="500066" cy="256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21221" idx="4"/>
          </p:cNvCxnSpPr>
          <p:nvPr/>
        </p:nvCxnSpPr>
        <p:spPr bwMode="auto">
          <a:xfrm flipV="1">
            <a:off x="5715008" y="3396702"/>
            <a:ext cx="469261" cy="1751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animBg="1"/>
      <p:bldP spid="521221" grpId="0" animBg="1"/>
      <p:bldP spid="521222" grpId="0" animBg="1"/>
      <p:bldP spid="5212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AutoShape 2"/>
          <p:cNvSpPr>
            <a:spLocks noChangeArrowheads="1"/>
          </p:cNvSpPr>
          <p:nvPr/>
        </p:nvSpPr>
        <p:spPr bwMode="auto">
          <a:xfrm>
            <a:off x="455613" y="1357298"/>
            <a:ext cx="8293100" cy="43760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public class </a:t>
            </a:r>
            <a:r>
              <a:rPr lang="en-US" altLang="en-US" b="1" dirty="0" err="1" smtClean="0">
                <a:cs typeface="Times New Roman" pitchFamily="18" charset="0"/>
              </a:rPr>
              <a:t>sbAppend</a:t>
            </a:r>
            <a:r>
              <a:rPr lang="en-US" altLang="en-US" b="1" dirty="0" smtClean="0">
                <a:cs typeface="Times New Roman" pitchFamily="18" charset="0"/>
              </a:rPr>
              <a:t> {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public static void main(String[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en-US" b="1" dirty="0" smtClean="0">
                <a:cs typeface="Times New Roman" pitchFamily="18" charset="0"/>
              </a:rPr>
              <a:t>] </a:t>
            </a:r>
            <a:r>
              <a:rPr lang="en-US" altLang="en-US" b="1" dirty="0" err="1" smtClean="0">
                <a:cs typeface="Times New Roman" pitchFamily="18" charset="0"/>
              </a:rPr>
              <a:t>args</a:t>
            </a:r>
            <a:r>
              <a:rPr lang="en-US" altLang="en-US" b="1" dirty="0" smtClean="0">
                <a:cs typeface="Times New Roman" pitchFamily="18" charset="0"/>
              </a:rPr>
              <a:t>) {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StringBuffer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sb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 = new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StringBuffer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("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青春无悔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");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num=110;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StringBuffer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 sb1 = 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sb.append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("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我心永恒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");</a:t>
            </a:r>
            <a:r>
              <a:rPr lang="en-US" altLang="en-US" b="1" dirty="0" smtClean="0">
                <a:cs typeface="Times New Roman" pitchFamily="18" charset="0"/>
              </a:rPr>
              <a:t>  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System.out.println</a:t>
            </a:r>
            <a:r>
              <a:rPr lang="en-US" altLang="en-US" b="1" dirty="0" smtClean="0">
                <a:cs typeface="Times New Roman" pitchFamily="18" charset="0"/>
              </a:rPr>
              <a:t>(sb1);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StringBuffer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 sb2 = sb1.append('啊');</a:t>
            </a:r>
            <a:r>
              <a:rPr lang="en-US" altLang="en-US" b="1" dirty="0" smtClean="0">
                <a:cs typeface="Times New Roman" pitchFamily="18" charset="0"/>
              </a:rPr>
              <a:t>       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System.out.println</a:t>
            </a:r>
            <a:r>
              <a:rPr lang="en-US" altLang="en-US" b="1" dirty="0" smtClean="0">
                <a:cs typeface="Times New Roman" pitchFamily="18" charset="0"/>
              </a:rPr>
              <a:t>(sb2);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StringBuffer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 sb3 = sb2.append(num);</a:t>
            </a:r>
            <a:r>
              <a:rPr lang="en-US" altLang="en-US" b="1" dirty="0" smtClean="0">
                <a:cs typeface="Times New Roman" pitchFamily="18" charset="0"/>
              </a:rPr>
              <a:t>    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System.out.println</a:t>
            </a:r>
            <a:r>
              <a:rPr lang="en-US" altLang="en-US" b="1" dirty="0" smtClean="0">
                <a:cs typeface="Times New Roman" pitchFamily="18" charset="0"/>
              </a:rPr>
              <a:t>(sb3);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}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}</a:t>
            </a:r>
            <a:endParaRPr lang="en-US" altLang="en-US" b="1" dirty="0">
              <a:cs typeface="Times New Roman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smtClean="0"/>
              <a:t>StringBuffer</a:t>
            </a:r>
            <a:r>
              <a:rPr lang="zh-CN" altLang="en-US" b="1" smtClean="0"/>
              <a:t>类</a:t>
            </a:r>
            <a:r>
              <a:rPr lang="en-US" altLang="zh-CN" b="1" smtClean="0"/>
              <a:t>4-2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22256" name="AutoShape 16"/>
          <p:cNvSpPr>
            <a:spLocks noChangeArrowheads="1"/>
          </p:cNvSpPr>
          <p:nvPr/>
        </p:nvSpPr>
        <p:spPr bwMode="auto">
          <a:xfrm>
            <a:off x="1547813" y="5456238"/>
            <a:ext cx="2405424" cy="408623"/>
          </a:xfrm>
          <a:prstGeom prst="wedgeRoundRectCallout">
            <a:avLst>
              <a:gd name="adj1" fmla="val 17792"/>
              <a:gd name="adj2" fmla="val -4765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相当于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sb3.toString()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11" name="直接箭头连接符 10"/>
          <p:cNvCxnSpPr/>
          <p:nvPr/>
        </p:nvCxnSpPr>
        <p:spPr bwMode="auto">
          <a:xfrm rot="10800000" flipV="1">
            <a:off x="3000364" y="5000636"/>
            <a:ext cx="642942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15.17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46" y="4286256"/>
            <a:ext cx="3048024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StringBuffer</a:t>
            </a:r>
            <a:r>
              <a:rPr lang="zh-CN" altLang="en-US" b="1" dirty="0" smtClean="0"/>
              <a:t>类</a:t>
            </a:r>
            <a:r>
              <a:rPr lang="en-US" altLang="zh-CN" b="1" dirty="0" smtClean="0"/>
              <a:t>4-3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5000635"/>
            <a:ext cx="7645398" cy="2071703"/>
          </a:xfrm>
        </p:spPr>
        <p:txBody>
          <a:bodyPr/>
          <a:lstStyle/>
          <a:p>
            <a:pPr algn="just" eaLnBrk="1" hangingPunct="1"/>
            <a:r>
              <a:rPr lang="zh-CN" altLang="fr-FR" dirty="0" smtClean="0"/>
              <a:t>利用</a:t>
            </a:r>
            <a:r>
              <a:rPr lang="fr-FR" altLang="zh-CN" dirty="0" smtClean="0"/>
              <a:t>StringBuffer</a:t>
            </a:r>
            <a:r>
              <a:rPr lang="zh-CN" altLang="fr-FR" dirty="0" smtClean="0"/>
              <a:t>类的</a:t>
            </a:r>
            <a:r>
              <a:rPr lang="fr-FR" altLang="zh-CN" dirty="0" smtClean="0"/>
              <a:t>length()</a:t>
            </a:r>
            <a:r>
              <a:rPr lang="zh-CN" altLang="fr-FR" dirty="0" smtClean="0"/>
              <a:t>和</a:t>
            </a:r>
            <a:r>
              <a:rPr lang="en-US" altLang="zh-CN" smtClean="0"/>
              <a:t>insert  ()</a:t>
            </a:r>
            <a:r>
              <a:rPr lang="zh-CN" altLang="fr-FR" dirty="0" smtClean="0"/>
              <a:t>方法实现需求</a:t>
            </a:r>
            <a:endParaRPr lang="en-US" altLang="zh-CN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84254" y="1276351"/>
            <a:ext cx="764539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将一个数字字符串转换成逗号分隔的数字串，</a:t>
            </a:r>
            <a:r>
              <a:rPr lang="zh-CN" altLang="en-US" sz="2800" b="1" dirty="0">
                <a:latin typeface="+mn-lt"/>
                <a:ea typeface="+mn-ea"/>
              </a:rPr>
              <a:t>即从右边开始每三个数字用逗号分隔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406" y="4339339"/>
            <a:ext cx="1000132" cy="446983"/>
            <a:chOff x="1000100" y="3235185"/>
            <a:chExt cx="1000132" cy="446983"/>
          </a:xfrm>
        </p:grpSpPr>
        <p:pic>
          <p:nvPicPr>
            <p:cNvPr id="1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4" name="图片 13" descr="图15.18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40" y="2279135"/>
            <a:ext cx="3152417" cy="2364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882650" y="1285860"/>
            <a:ext cx="7596188" cy="45876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public class </a:t>
            </a:r>
            <a:r>
              <a:rPr lang="en-US" altLang="en-US" b="1" dirty="0" err="1" smtClean="0">
                <a:cs typeface="Times New Roman" pitchFamily="18" charset="0"/>
              </a:rPr>
              <a:t>TestInsert</a:t>
            </a:r>
            <a:r>
              <a:rPr lang="en-US" altLang="en-US" b="1" dirty="0" smtClean="0">
                <a:cs typeface="Times New Roman" pitchFamily="18" charset="0"/>
              </a:rPr>
              <a:t> {	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public static void main(String[] </a:t>
            </a:r>
            <a:r>
              <a:rPr lang="en-US" altLang="en-US" b="1" dirty="0" err="1" smtClean="0">
                <a:cs typeface="Times New Roman" pitchFamily="18" charset="0"/>
              </a:rPr>
              <a:t>args</a:t>
            </a:r>
            <a:r>
              <a:rPr lang="en-US" altLang="en-US" b="1" dirty="0" smtClean="0">
                <a:cs typeface="Times New Roman" pitchFamily="18" charset="0"/>
              </a:rPr>
              <a:t>) {		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</a:t>
            </a:r>
            <a:r>
              <a:rPr lang="en-US" altLang="zh-CN" b="1" dirty="0" smtClean="0">
                <a:cs typeface="Times New Roman" pitchFamily="18" charset="0"/>
              </a:rPr>
              <a:t>		</a:t>
            </a:r>
            <a:r>
              <a:rPr lang="en-US" altLang="en-US" b="1" dirty="0" smtClean="0">
                <a:cs typeface="Times New Roman" pitchFamily="18" charset="0"/>
              </a:rPr>
              <a:t>Scanner input = new Scanner(</a:t>
            </a:r>
            <a:r>
              <a:rPr lang="en-US" altLang="en-US" b="1" dirty="0" err="1" smtClean="0">
                <a:cs typeface="Times New Roman" pitchFamily="18" charset="0"/>
              </a:rPr>
              <a:t>System.in</a:t>
            </a:r>
            <a:r>
              <a:rPr lang="en-US" altLang="en-US" b="1" dirty="0" smtClean="0">
                <a:cs typeface="Times New Roman" pitchFamily="18" charset="0"/>
              </a:rPr>
              <a:t>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System.out.print</a:t>
            </a:r>
            <a:r>
              <a:rPr lang="en-US" altLang="en-US" b="1" dirty="0" smtClean="0">
                <a:cs typeface="Times New Roman" pitchFamily="18" charset="0"/>
              </a:rPr>
              <a:t>("</a:t>
            </a:r>
            <a:r>
              <a:rPr lang="en-US" altLang="en-US" b="1" dirty="0" err="1" smtClean="0">
                <a:cs typeface="Times New Roman" pitchFamily="18" charset="0"/>
              </a:rPr>
              <a:t>请输入一串数字</a:t>
            </a:r>
            <a:r>
              <a:rPr lang="en-US" altLang="en-US" b="1" dirty="0" smtClean="0">
                <a:cs typeface="Times New Roman" pitchFamily="18" charset="0"/>
              </a:rPr>
              <a:t>： ");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String </a:t>
            </a:r>
            <a:r>
              <a:rPr lang="en-US" altLang="en-US" b="1" dirty="0" err="1" smtClean="0">
                <a:cs typeface="Times New Roman" pitchFamily="18" charset="0"/>
              </a:rPr>
              <a:t>nums</a:t>
            </a:r>
            <a:r>
              <a:rPr lang="en-US" altLang="en-US" b="1" dirty="0" smtClean="0">
                <a:cs typeface="Times New Roman" pitchFamily="18" charset="0"/>
              </a:rPr>
              <a:t> = </a:t>
            </a:r>
            <a:r>
              <a:rPr lang="en-US" altLang="en-US" b="1" dirty="0" err="1" smtClean="0">
                <a:cs typeface="Times New Roman" pitchFamily="18" charset="0"/>
              </a:rPr>
              <a:t>input.next</a:t>
            </a:r>
            <a:r>
              <a:rPr lang="en-US" altLang="en-US" b="1" dirty="0" smtClean="0">
                <a:cs typeface="Times New Roman" pitchFamily="18" charset="0"/>
              </a:rPr>
              <a:t>();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StringBuffer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str</a:t>
            </a:r>
            <a:r>
              <a:rPr lang="en-US" altLang="en-US" b="1" dirty="0" smtClean="0">
                <a:cs typeface="Times New Roman" pitchFamily="18" charset="0"/>
              </a:rPr>
              <a:t>=new </a:t>
            </a:r>
            <a:r>
              <a:rPr lang="en-US" altLang="en-US" b="1" dirty="0" err="1" smtClean="0">
                <a:cs typeface="Times New Roman" pitchFamily="18" charset="0"/>
              </a:rPr>
              <a:t>StringBuffer</a:t>
            </a:r>
            <a:r>
              <a:rPr lang="en-US" altLang="en-US" b="1" dirty="0" smtClean="0">
                <a:cs typeface="Times New Roman" pitchFamily="18" charset="0"/>
              </a:rPr>
              <a:t>(</a:t>
            </a:r>
            <a:r>
              <a:rPr lang="en-US" altLang="en-US" b="1" dirty="0" err="1" smtClean="0">
                <a:cs typeface="Times New Roman" pitchFamily="18" charset="0"/>
              </a:rPr>
              <a:t>nums</a:t>
            </a:r>
            <a:r>
              <a:rPr lang="en-US" altLang="en-US" b="1" dirty="0" smtClean="0">
                <a:cs typeface="Times New Roman" pitchFamily="18" charset="0"/>
              </a:rPr>
              <a:t>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for(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=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str.length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()</a:t>
            </a:r>
            <a:r>
              <a:rPr lang="en-US" altLang="en-US" b="1" dirty="0" smtClean="0">
                <a:cs typeface="Times New Roman" pitchFamily="18" charset="0"/>
              </a:rPr>
              <a:t>-3;i&gt;0;i=i-3){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    </a:t>
            </a:r>
            <a:r>
              <a:rPr lang="en-US" altLang="zh-CN" b="1" dirty="0" smtClean="0">
                <a:cs typeface="Times New Roman" pitchFamily="18" charset="0"/>
              </a:rPr>
              <a:t>		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str.insert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altLang="en-US" b="1" dirty="0" err="1" smtClean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altLang="en-US" b="1" dirty="0" smtClean="0">
                <a:solidFill>
                  <a:srgbClr val="0000FF"/>
                </a:solidFill>
                <a:cs typeface="Times New Roman" pitchFamily="18" charset="0"/>
              </a:rPr>
              <a:t>,',');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}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err="1" smtClean="0">
                <a:cs typeface="Times New Roman" pitchFamily="18" charset="0"/>
              </a:rPr>
              <a:t>System.out.print</a:t>
            </a:r>
            <a:r>
              <a:rPr lang="en-US" altLang="en-US" b="1" dirty="0" smtClean="0">
                <a:cs typeface="Times New Roman" pitchFamily="18" charset="0"/>
              </a:rPr>
              <a:t>(</a:t>
            </a:r>
            <a:r>
              <a:rPr lang="en-US" altLang="en-US" b="1" dirty="0" err="1" smtClean="0">
                <a:cs typeface="Times New Roman" pitchFamily="18" charset="0"/>
              </a:rPr>
              <a:t>str</a:t>
            </a:r>
            <a:r>
              <a:rPr lang="en-US" altLang="en-US" b="1" dirty="0" smtClean="0">
                <a:cs typeface="Times New Roman" pitchFamily="18" charset="0"/>
              </a:rPr>
              <a:t>);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</a:t>
            </a:r>
            <a:r>
              <a:rPr lang="en-US" altLang="zh-CN" b="1" dirty="0" smtClean="0">
                <a:cs typeface="Times New Roman" pitchFamily="18" charset="0"/>
              </a:rPr>
              <a:t>	</a:t>
            </a:r>
            <a:r>
              <a:rPr lang="en-US" altLang="en-US" b="1" dirty="0" smtClean="0">
                <a:cs typeface="Times New Roman" pitchFamily="18" charset="0"/>
              </a:rPr>
              <a:t>}</a:t>
            </a:r>
          </a:p>
          <a:p>
            <a:pPr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}</a:t>
            </a:r>
            <a:endParaRPr lang="en-US" altLang="en-US" b="1" dirty="0">
              <a:cs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smtClean="0"/>
              <a:t>StringBuffer</a:t>
            </a:r>
            <a:r>
              <a:rPr lang="zh-CN" altLang="en-US" b="1" smtClean="0"/>
              <a:t>类</a:t>
            </a:r>
            <a:r>
              <a:rPr lang="en-US" altLang="zh-CN" b="1" smtClean="0"/>
              <a:t>4-4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2285984" y="3857628"/>
            <a:ext cx="1655763" cy="3587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5323" name="Rectangle 11"/>
          <p:cNvSpPr>
            <a:spLocks noChangeArrowheads="1"/>
          </p:cNvSpPr>
          <p:nvPr/>
        </p:nvSpPr>
        <p:spPr bwMode="auto">
          <a:xfrm>
            <a:off x="2786050" y="3500438"/>
            <a:ext cx="1223962" cy="3587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25324" name="AutoShape 12"/>
          <p:cNvSpPr>
            <a:spLocks noChangeArrowheads="1"/>
          </p:cNvSpPr>
          <p:nvPr/>
        </p:nvSpPr>
        <p:spPr bwMode="auto">
          <a:xfrm>
            <a:off x="3786182" y="5143512"/>
            <a:ext cx="3002652" cy="408623"/>
          </a:xfrm>
          <a:prstGeom prst="wedgeRoundRectCallout">
            <a:avLst>
              <a:gd name="adj1" fmla="val -33748"/>
              <a:gd name="adj2" fmla="val -543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从后往前每隔三位添加逗号</a:t>
            </a:r>
          </a:p>
        </p:txBody>
      </p:sp>
      <p:sp>
        <p:nvSpPr>
          <p:cNvPr id="525322" name="AutoShape 10"/>
          <p:cNvSpPr>
            <a:spLocks noChangeArrowheads="1"/>
          </p:cNvSpPr>
          <p:nvPr/>
        </p:nvSpPr>
        <p:spPr bwMode="auto">
          <a:xfrm>
            <a:off x="4357686" y="2714620"/>
            <a:ext cx="1146741" cy="408623"/>
          </a:xfrm>
          <a:prstGeom prst="wedgeRoundRectCallout">
            <a:avLst>
              <a:gd name="adj1" fmla="val -28543"/>
              <a:gd name="adj2" fmla="val 501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获取长度</a:t>
            </a:r>
            <a:endParaRPr lang="en-US" altLang="zh-CN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43206" y="6072206"/>
            <a:ext cx="5102015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33091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7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StringBuffer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类的使用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箭头连接符 20"/>
          <p:cNvCxnSpPr>
            <a:endCxn id="525322" idx="4"/>
          </p:cNvCxnSpPr>
          <p:nvPr/>
        </p:nvCxnSpPr>
        <p:spPr bwMode="auto">
          <a:xfrm flipV="1">
            <a:off x="4000496" y="3123705"/>
            <a:ext cx="603246" cy="37673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 rot="16200000" flipH="1">
            <a:off x="3821901" y="4464851"/>
            <a:ext cx="78581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  <p:bldP spid="525321" grpId="0" animBg="1"/>
      <p:bldP spid="525323" grpId="0" animBg="1"/>
      <p:bldP spid="525324" grpId="0" animBg="1"/>
      <p:bldP spid="5253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本章目标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掌握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类的基本用法</a:t>
            </a:r>
          </a:p>
          <a:p>
            <a:pPr eaLnBrk="1" hangingPunct="1"/>
            <a:r>
              <a:rPr lang="zh-CN" altLang="en-US" dirty="0" smtClean="0"/>
              <a:t>会使用</a:t>
            </a:r>
            <a:r>
              <a:rPr lang="en-US" altLang="zh-CN" dirty="0" smtClean="0"/>
              <a:t>==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比较字符串</a:t>
            </a:r>
          </a:p>
          <a:p>
            <a:pPr eaLnBrk="1" hangingPunct="1"/>
            <a:r>
              <a:rPr lang="zh-CN" altLang="en-US" dirty="0" smtClean="0"/>
              <a:t>会使用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类方法对字符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串进行操作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209162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994716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4737" y="1709096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b="1" dirty="0" smtClean="0"/>
              <a:t>——</a:t>
            </a:r>
            <a:r>
              <a:rPr lang="zh-CN" altLang="en-US" sz="3200" dirty="0" smtClean="0"/>
              <a:t>显示商品</a:t>
            </a:r>
            <a:r>
              <a:rPr lang="zh-CN" altLang="en-US" sz="3200" b="1" dirty="0" smtClean="0"/>
              <a:t>批发总金额</a:t>
            </a:r>
            <a:r>
              <a:rPr lang="en-US" altLang="zh-CN" sz="3200" b="1" dirty="0" smtClean="0"/>
              <a:t>2-1</a:t>
            </a:r>
            <a:endParaRPr lang="zh-CN" altLang="en-US" sz="3200" b="1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训练要点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/>
              <a:t>StringBuffer类的使用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/>
              <a:t>方法的定义和使用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需求说明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登录验证通过后，显示批发商品信息</a:t>
            </a:r>
            <a:r>
              <a:rPr lang="en-US" altLang="zh-CN" dirty="0" smtClean="0"/>
              <a:t>; </a:t>
            </a:r>
            <a:r>
              <a:rPr lang="zh-CN" altLang="en-US" smtClean="0"/>
              <a:t>输入</a:t>
            </a:r>
            <a:r>
              <a:rPr lang="zh-CN" altLang="en-US" dirty="0" smtClean="0"/>
              <a:t>批发商品编号和数量，以指定格式显示总金额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" name="组合 6"/>
          <p:cNvGrpSpPr>
            <a:grpSpLocks/>
          </p:cNvGrpSpPr>
          <p:nvPr/>
        </p:nvGrpSpPr>
        <p:grpSpPr bwMode="auto">
          <a:xfrm>
            <a:off x="5357818" y="2497134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pic>
        <p:nvPicPr>
          <p:cNvPr id="17" name="图片 16" descr="图15.19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3788710"/>
            <a:ext cx="3193562" cy="2997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显示商品批发总金额</a:t>
            </a:r>
            <a:r>
              <a:rPr lang="en-US" altLang="zh-CN" sz="3200" dirty="0" smtClean="0"/>
              <a:t>2-2</a:t>
            </a:r>
            <a:endParaRPr lang="zh-CN" altLang="en-US" sz="3200" b="1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实现思路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、创建类</a:t>
            </a:r>
            <a:r>
              <a:rPr lang="en-US" altLang="zh-CN" dirty="0" smtClean="0"/>
              <a:t>Goods 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、创建方法</a:t>
            </a:r>
            <a:r>
              <a:rPr lang="en-US" altLang="zh-CN" dirty="0" smtClean="0"/>
              <a:t>show() 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、创建方法</a:t>
            </a:r>
            <a:r>
              <a:rPr lang="en-US" altLang="zh-CN" dirty="0" smtClean="0"/>
              <a:t>change()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难点指导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格式化输出 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5000628" y="30718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000100" y="3929066"/>
            <a:ext cx="7596188" cy="257557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public </a:t>
            </a:r>
            <a:r>
              <a:rPr lang="en-US" altLang="en-US" b="1" dirty="0" err="1" smtClean="0">
                <a:cs typeface="Times New Roman" pitchFamily="18" charset="0"/>
              </a:rPr>
              <a:t>StringBuffer</a:t>
            </a:r>
            <a:r>
              <a:rPr lang="en-US" altLang="en-US" b="1" dirty="0" smtClean="0">
                <a:cs typeface="Times New Roman" pitchFamily="18" charset="0"/>
              </a:rPr>
              <a:t> change(double d){</a:t>
            </a:r>
          </a:p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</a:t>
            </a:r>
            <a:r>
              <a:rPr lang="en-US" altLang="en-US" b="1" dirty="0" err="1" smtClean="0">
                <a:cs typeface="Times New Roman" pitchFamily="18" charset="0"/>
              </a:rPr>
              <a:t>StringBuffer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str</a:t>
            </a:r>
            <a:r>
              <a:rPr lang="en-US" altLang="en-US" b="1" dirty="0" smtClean="0">
                <a:cs typeface="Times New Roman" pitchFamily="18" charset="0"/>
              </a:rPr>
              <a:t>=new </a:t>
            </a:r>
            <a:r>
              <a:rPr lang="en-US" altLang="en-US" b="1" dirty="0" err="1" smtClean="0">
                <a:cs typeface="Times New Roman" pitchFamily="18" charset="0"/>
              </a:rPr>
              <a:t>StringBuffer</a:t>
            </a:r>
            <a:r>
              <a:rPr lang="en-US" altLang="en-US" b="1" dirty="0" smtClean="0">
                <a:cs typeface="Times New Roman" pitchFamily="18" charset="0"/>
              </a:rPr>
              <a:t>(</a:t>
            </a:r>
            <a:r>
              <a:rPr lang="en-US" altLang="en-US" b="1" dirty="0" err="1" smtClean="0">
                <a:cs typeface="Times New Roman" pitchFamily="18" charset="0"/>
              </a:rPr>
              <a:t>String.valueOf</a:t>
            </a:r>
            <a:r>
              <a:rPr lang="en-US" altLang="en-US" b="1" dirty="0" smtClean="0">
                <a:cs typeface="Times New Roman" pitchFamily="18" charset="0"/>
              </a:rPr>
              <a:t>(d));</a:t>
            </a:r>
          </a:p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for(</a:t>
            </a:r>
            <a:r>
              <a:rPr lang="en-US" altLang="en-US" b="1" dirty="0" err="1" smtClean="0">
                <a:cs typeface="Times New Roman" pitchFamily="18" charset="0"/>
              </a:rPr>
              <a:t>int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=</a:t>
            </a:r>
            <a:r>
              <a:rPr lang="en-US" altLang="en-US" b="1" dirty="0" err="1" smtClean="0">
                <a:cs typeface="Times New Roman" pitchFamily="18" charset="0"/>
              </a:rPr>
              <a:t>str.indexOf</a:t>
            </a:r>
            <a:r>
              <a:rPr lang="en-US" altLang="en-US" b="1" dirty="0" smtClean="0">
                <a:cs typeface="Times New Roman" pitchFamily="18" charset="0"/>
              </a:rPr>
              <a:t>(".")-3;i&gt;0;i=i-3){</a:t>
            </a:r>
          </a:p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    </a:t>
            </a:r>
            <a:r>
              <a:rPr lang="en-US" altLang="en-US" b="1" dirty="0" err="1" smtClean="0">
                <a:cs typeface="Times New Roman" pitchFamily="18" charset="0"/>
              </a:rPr>
              <a:t>str.insert</a:t>
            </a:r>
            <a:r>
              <a:rPr lang="en-US" altLang="en-US" b="1" dirty="0" smtClean="0">
                <a:cs typeface="Times New Roman" pitchFamily="18" charset="0"/>
              </a:rPr>
              <a:t>(</a:t>
            </a:r>
            <a:r>
              <a:rPr lang="en-US" altLang="en-US" b="1" dirty="0" err="1" smtClean="0">
                <a:cs typeface="Times New Roman" pitchFamily="18" charset="0"/>
              </a:rPr>
              <a:t>i</a:t>
            </a:r>
            <a:r>
              <a:rPr lang="en-US" altLang="en-US" b="1" dirty="0" smtClean="0">
                <a:cs typeface="Times New Roman" pitchFamily="18" charset="0"/>
              </a:rPr>
              <a:t>,',');</a:t>
            </a:r>
          </a:p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}</a:t>
            </a:r>
          </a:p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    return </a:t>
            </a:r>
            <a:r>
              <a:rPr lang="en-US" altLang="en-US" b="1" dirty="0" err="1" smtClean="0">
                <a:cs typeface="Times New Roman" pitchFamily="18" charset="0"/>
              </a:rPr>
              <a:t>str</a:t>
            </a:r>
            <a:r>
              <a:rPr lang="en-US" altLang="en-US" b="1" dirty="0" smtClean="0">
                <a:cs typeface="Times New Roman" pitchFamily="18" charset="0"/>
              </a:rPr>
              <a:t>;</a:t>
            </a:r>
          </a:p>
          <a:p>
            <a:pPr marL="0" lvl="1" algn="l" defTabSz="457200">
              <a:lnSpc>
                <a:spcPct val="130000"/>
              </a:lnSpc>
              <a:tabLst>
                <a:tab pos="444500" algn="l"/>
              </a:tabLst>
            </a:pPr>
            <a:r>
              <a:rPr lang="en-US" altLang="en-US" b="1" dirty="0" smtClean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总结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String</a:t>
            </a:r>
            <a:r>
              <a:rPr lang="zh-CN" altLang="en-US" dirty="0" smtClean="0"/>
              <a:t>类提供了大量的操作字符串的方法</a:t>
            </a:r>
          </a:p>
          <a:p>
            <a:pPr lvl="1"/>
            <a:r>
              <a:rPr lang="zh-CN" altLang="en-US" dirty="0" smtClean="0"/>
              <a:t>获得字符串的长度：</a:t>
            </a:r>
            <a:r>
              <a:rPr lang="en-US" altLang="en-US" dirty="0" smtClean="0"/>
              <a:t>length()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比较字符串：</a:t>
            </a:r>
            <a:r>
              <a:rPr lang="en-US" altLang="en-US" dirty="0" smtClean="0"/>
              <a:t>equals()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连接字符串：</a:t>
            </a:r>
            <a:r>
              <a:rPr lang="en-US" altLang="en-US" dirty="0" err="1" smtClean="0"/>
              <a:t>concat</a:t>
            </a:r>
            <a:r>
              <a:rPr lang="en-US" altLang="en-US" dirty="0" smtClean="0"/>
              <a:t>()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提取字符串：</a:t>
            </a:r>
            <a:r>
              <a:rPr lang="en-US" altLang="en-US" dirty="0" smtClean="0"/>
              <a:t>substring()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搜索字符串：</a:t>
            </a:r>
            <a:r>
              <a:rPr lang="en-US" altLang="en-US" dirty="0" err="1" smtClean="0"/>
              <a:t>indexOf</a:t>
            </a:r>
            <a:r>
              <a:rPr lang="en-US" altLang="en-US" dirty="0" smtClean="0"/>
              <a:t>()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拆分字符串：</a:t>
            </a:r>
            <a:r>
              <a:rPr lang="en-US" altLang="en-US" dirty="0" smtClean="0"/>
              <a:t>split()</a:t>
            </a:r>
          </a:p>
          <a:p>
            <a:pPr lvl="0"/>
            <a:r>
              <a:rPr lang="zh-CN" altLang="en-US" dirty="0" smtClean="0"/>
              <a:t>常用的</a:t>
            </a:r>
            <a:r>
              <a:rPr lang="en-US" dirty="0" err="1" smtClean="0"/>
              <a:t>StringBuffer</a:t>
            </a:r>
            <a:r>
              <a:rPr lang="zh-CN" altLang="en-US" dirty="0" smtClean="0"/>
              <a:t>类提供的方法</a:t>
            </a:r>
          </a:p>
          <a:p>
            <a:pPr lvl="1"/>
            <a:r>
              <a:rPr lang="zh-CN" altLang="en-US" dirty="0" smtClean="0"/>
              <a:t>转换成</a:t>
            </a:r>
            <a:r>
              <a:rPr lang="en-US" altLang="en-US" dirty="0" smtClean="0"/>
              <a:t>String</a:t>
            </a:r>
            <a:r>
              <a:rPr lang="zh-CN" altLang="en-US" dirty="0" smtClean="0"/>
              <a:t>类型：</a:t>
            </a:r>
            <a:r>
              <a:rPr lang="en-US" altLang="en-US" dirty="0" err="1" smtClean="0"/>
              <a:t>toString</a:t>
            </a:r>
            <a:r>
              <a:rPr lang="en-US" altLang="en-US" dirty="0" smtClean="0"/>
              <a:t>()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连接字符串：</a:t>
            </a:r>
            <a:r>
              <a:rPr lang="en-US" altLang="en-US" dirty="0" smtClean="0"/>
              <a:t>append()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插入字符串：</a:t>
            </a:r>
            <a:r>
              <a:rPr lang="en-US" altLang="en-US" dirty="0" smtClean="0"/>
              <a:t>insert()</a:t>
            </a:r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59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无处不在的字符串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931150" cy="501017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 smtClean="0"/>
              <a:t>生活中的字符串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dirty="0" smtClean="0"/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 smtClean="0"/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对象存储字符串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 smtClean="0"/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 smtClean="0"/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 smtClean="0"/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 smtClean="0"/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 dirty="0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类位于</a:t>
            </a:r>
            <a:r>
              <a:rPr lang="en-US" altLang="zh-CN" dirty="0" err="1" smtClean="0"/>
              <a:t>java.lang</a:t>
            </a:r>
            <a:r>
              <a:rPr lang="zh-CN" altLang="en-US" dirty="0" smtClean="0"/>
              <a:t>包中，具有丰富的方法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zh-CN" altLang="en-US" sz="2000" dirty="0" smtClean="0"/>
              <a:t>计算字符串的长度、比较字符串、连接字符串、提取字符串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gray">
          <a:xfrm>
            <a:off x="1871836" y="1961512"/>
            <a:ext cx="2500330" cy="63816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频繁使用的字符串</a:t>
            </a: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5800926" y="1439225"/>
            <a:ext cx="167518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“欢迎进入”</a:t>
            </a: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5800926" y="2086925"/>
            <a:ext cx="198074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“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Hello World” </a:t>
            </a:r>
          </a:p>
        </p:txBody>
      </p:sp>
      <p:sp>
        <p:nvSpPr>
          <p:cNvPr id="487431" name="AutoShape 7"/>
          <p:cNvSpPr>
            <a:spLocks noChangeArrowheads="1"/>
          </p:cNvSpPr>
          <p:nvPr/>
        </p:nvSpPr>
        <p:spPr bwMode="auto">
          <a:xfrm>
            <a:off x="5800926" y="2734625"/>
            <a:ext cx="212866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“教育改变生活”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4432501" y="1655125"/>
            <a:ext cx="1296988" cy="45085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4432501" y="2231388"/>
            <a:ext cx="1296988" cy="1746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432501" y="2393313"/>
            <a:ext cx="1296988" cy="4857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87435" name="AutoShape 11"/>
          <p:cNvSpPr>
            <a:spLocks noChangeArrowheads="1"/>
          </p:cNvSpPr>
          <p:nvPr/>
        </p:nvSpPr>
        <p:spPr bwMode="auto">
          <a:xfrm>
            <a:off x="1187450" y="3573463"/>
            <a:ext cx="5219700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 = "Hello World";</a:t>
            </a:r>
          </a:p>
        </p:txBody>
      </p:sp>
      <p:sp>
        <p:nvSpPr>
          <p:cNvPr id="487436" name="AutoShape 12"/>
          <p:cNvSpPr>
            <a:spLocks noChangeArrowheads="1"/>
          </p:cNvSpPr>
          <p:nvPr/>
        </p:nvSpPr>
        <p:spPr bwMode="auto">
          <a:xfrm>
            <a:off x="1179513" y="4797425"/>
            <a:ext cx="5218112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 = </a:t>
            </a:r>
            <a:r>
              <a:rPr lang="en-US" altLang="zh-CN" b="1" dirty="0">
                <a:solidFill>
                  <a:srgbClr val="0000FF"/>
                </a:solidFill>
              </a:rPr>
              <a:t>new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String("Hello World");</a:t>
            </a:r>
          </a:p>
        </p:txBody>
      </p:sp>
      <p:sp>
        <p:nvSpPr>
          <p:cNvPr id="487437" name="AutoShape 13"/>
          <p:cNvSpPr>
            <a:spLocks noChangeArrowheads="1"/>
          </p:cNvSpPr>
          <p:nvPr/>
        </p:nvSpPr>
        <p:spPr bwMode="auto">
          <a:xfrm>
            <a:off x="1187450" y="4176721"/>
            <a:ext cx="5218113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s = </a:t>
            </a:r>
            <a:r>
              <a:rPr lang="en-US" altLang="zh-CN" b="1" dirty="0">
                <a:solidFill>
                  <a:srgbClr val="0000FF"/>
                </a:solidFill>
              </a:rPr>
              <a:t>new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7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7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5" grpId="0" animBg="1"/>
      <p:bldP spid="487436" grpId="0" animBg="1"/>
      <p:bldP spid="4874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15.2-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2000241"/>
            <a:ext cx="2571768" cy="2118544"/>
          </a:xfrm>
          <a:prstGeom prst="rect">
            <a:avLst/>
          </a:prstGeom>
        </p:spPr>
      </p:pic>
      <p:pic>
        <p:nvPicPr>
          <p:cNvPr id="17" name="图片 16" descr="图15.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2000240"/>
            <a:ext cx="3006109" cy="2099001"/>
          </a:xfrm>
          <a:prstGeom prst="rect">
            <a:avLst/>
          </a:prstGeom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字符串长度</a:t>
            </a:r>
            <a:r>
              <a:rPr lang="en-US" altLang="zh-CN" b="1" smtClean="0"/>
              <a:t>3-1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4947552"/>
            <a:ext cx="7645398" cy="178595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String</a:t>
            </a:r>
            <a:r>
              <a:rPr lang="zh-CN" altLang="en-US" dirty="0" smtClean="0"/>
              <a:t>类提供了</a:t>
            </a:r>
            <a:r>
              <a:rPr lang="en-US" altLang="zh-CN" dirty="0" smtClean="0"/>
              <a:t>length()</a:t>
            </a:r>
            <a:r>
              <a:rPr lang="zh-CN" altLang="en-US" dirty="0" smtClean="0"/>
              <a:t>方法，确定字符串的长度 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84254" y="1277929"/>
            <a:ext cx="74898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注册</a:t>
            </a:r>
            <a:r>
              <a:rPr lang="zh-CN" altLang="en-US" sz="2800" b="1" dirty="0">
                <a:latin typeface="+mn-lt"/>
                <a:ea typeface="+mn-ea"/>
              </a:rPr>
              <a:t>新用户，要求密码长度不能小于</a:t>
            </a:r>
            <a:r>
              <a:rPr lang="en-US" altLang="zh-CN" sz="2800" b="1" dirty="0">
                <a:latin typeface="+mn-lt"/>
                <a:ea typeface="+mn-ea"/>
              </a:rPr>
              <a:t>6</a:t>
            </a:r>
            <a:r>
              <a:rPr lang="zh-CN" altLang="en-US" sz="2800" b="1" dirty="0">
                <a:latin typeface="+mn-lt"/>
                <a:ea typeface="+mn-ea"/>
              </a:rPr>
              <a:t>位 </a:t>
            </a:r>
          </a:p>
        </p:txBody>
      </p:sp>
      <p:sp>
        <p:nvSpPr>
          <p:cNvPr id="490510" name="Rectangle 14"/>
          <p:cNvSpPr>
            <a:spLocks noChangeArrowheads="1"/>
          </p:cNvSpPr>
          <p:nvPr/>
        </p:nvSpPr>
        <p:spPr bwMode="auto">
          <a:xfrm>
            <a:off x="1285853" y="3214685"/>
            <a:ext cx="1785950" cy="35719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406" y="4214818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90503" name="Rectangle 7"/>
          <p:cNvSpPr>
            <a:spLocks noChangeArrowheads="1"/>
          </p:cNvSpPr>
          <p:nvPr/>
        </p:nvSpPr>
        <p:spPr bwMode="auto">
          <a:xfrm>
            <a:off x="4500562" y="3214686"/>
            <a:ext cx="1800225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10" grpId="0" animBg="1"/>
      <p:bldP spid="4905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AutoShape 2"/>
          <p:cNvSpPr>
            <a:spLocks noChangeArrowheads="1"/>
          </p:cNvSpPr>
          <p:nvPr/>
        </p:nvSpPr>
        <p:spPr bwMode="auto">
          <a:xfrm>
            <a:off x="398463" y="1292774"/>
            <a:ext cx="8351837" cy="54938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Register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static void main(String[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]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uname,pwd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请输入用户名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： 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uname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请输入密码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： 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	</a:t>
            </a:r>
            <a:r>
              <a:rPr lang="en-US" altLang="en-US" b="1" dirty="0" err="1">
                <a:cs typeface="Times New Roman" pitchFamily="18" charset="0"/>
              </a:rPr>
              <a:t>pwd</a:t>
            </a:r>
            <a:r>
              <a:rPr lang="en-US" altLang="en-US" b="1" dirty="0">
                <a:cs typeface="Times New Roman" pitchFamily="18" charset="0"/>
              </a:rPr>
              <a:t>=</a:t>
            </a:r>
            <a:r>
              <a:rPr lang="en-US" altLang="en-US" b="1" dirty="0" err="1">
                <a:cs typeface="Times New Roman" pitchFamily="18" charset="0"/>
              </a:rPr>
              <a:t>input.next</a:t>
            </a:r>
            <a:r>
              <a:rPr lang="en-US" altLang="en-US" b="1" dirty="0">
                <a:cs typeface="Times New Roman" pitchFamily="18" charset="0"/>
              </a:rPr>
              <a:t>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rgbClr val="0000FF"/>
                </a:solidFill>
                <a:ea typeface="宋体" pitchFamily="2" charset="-122"/>
              </a:rPr>
              <a:t>if(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ea typeface="宋体" pitchFamily="2" charset="-122"/>
              </a:rPr>
              <a:t>pwd.length</a:t>
            </a:r>
            <a:r>
              <a:rPr lang="en-US" altLang="en-US" b="1" dirty="0">
                <a:solidFill>
                  <a:srgbClr val="0000FF"/>
                </a:solidFill>
                <a:ea typeface="宋体" pitchFamily="2" charset="-122"/>
              </a:rPr>
              <a:t>()&gt;=6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ea typeface="宋体" pitchFamily="2" charset="-122"/>
              </a:rPr>
              <a:t>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注册成功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！ 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}else{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("密码长度不能小于6位！");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	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字符串长度</a:t>
            </a:r>
            <a:r>
              <a:rPr lang="en-US" altLang="zh-CN" b="1" smtClean="0"/>
              <a:t>3-2</a:t>
            </a:r>
            <a:endParaRPr lang="zh-CN" altLang="en-US" b="1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91529" name="Rectangle 9"/>
          <p:cNvSpPr>
            <a:spLocks noChangeArrowheads="1"/>
          </p:cNvSpPr>
          <p:nvPr/>
        </p:nvSpPr>
        <p:spPr bwMode="auto">
          <a:xfrm>
            <a:off x="1142976" y="4211645"/>
            <a:ext cx="2428892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1536" name="AutoShape 16"/>
          <p:cNvSpPr>
            <a:spLocks noChangeArrowheads="1"/>
          </p:cNvSpPr>
          <p:nvPr/>
        </p:nvSpPr>
        <p:spPr bwMode="auto">
          <a:xfrm>
            <a:off x="4143372" y="3857628"/>
            <a:ext cx="1609825" cy="408623"/>
          </a:xfrm>
          <a:prstGeom prst="wedgeRoundRectCallout">
            <a:avLst>
              <a:gd name="adj1" fmla="val -35516"/>
              <a:gd name="adj2" fmla="val 4580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判断密码长度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43206" y="6072206"/>
            <a:ext cx="4500562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：字符串长度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直接箭头连接符 18"/>
          <p:cNvCxnSpPr>
            <a:endCxn id="491536" idx="1"/>
          </p:cNvCxnSpPr>
          <p:nvPr/>
        </p:nvCxnSpPr>
        <p:spPr bwMode="auto">
          <a:xfrm flipV="1">
            <a:off x="3714744" y="4061940"/>
            <a:ext cx="428628" cy="3671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9" grpId="0" animBg="1"/>
      <p:bldP spid="4915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/>
              <a:t>字符串长度</a:t>
            </a:r>
            <a:r>
              <a:rPr lang="en-US" altLang="zh-CN" b="1" dirty="0" smtClean="0"/>
              <a:t>3-3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计算字符串长度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gray">
          <a:xfrm>
            <a:off x="2560638" y="2143116"/>
            <a:ext cx="3505200" cy="533400"/>
          </a:xfrm>
          <a:prstGeom prst="rect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en-US" altLang="zh-CN" b="1" dirty="0" smtClean="0"/>
              <a:t>“Hello World” </a:t>
            </a:r>
          </a:p>
        </p:txBody>
      </p:sp>
      <p:sp>
        <p:nvSpPr>
          <p:cNvPr id="489477" name="Text Box 5"/>
          <p:cNvSpPr txBox="1">
            <a:spLocks noChangeArrowheads="1"/>
          </p:cNvSpPr>
          <p:nvPr/>
        </p:nvSpPr>
        <p:spPr bwMode="auto">
          <a:xfrm>
            <a:off x="2484438" y="1730375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字符串</a:t>
            </a:r>
          </a:p>
        </p:txBody>
      </p:sp>
      <p:sp>
        <p:nvSpPr>
          <p:cNvPr id="489478" name="Line 6"/>
          <p:cNvSpPr>
            <a:spLocks noChangeShapeType="1"/>
          </p:cNvSpPr>
          <p:nvPr/>
        </p:nvSpPr>
        <p:spPr bwMode="auto">
          <a:xfrm flipH="1">
            <a:off x="2560638" y="2924175"/>
            <a:ext cx="12192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89479" name="Line 7"/>
          <p:cNvSpPr>
            <a:spLocks noChangeShapeType="1"/>
          </p:cNvSpPr>
          <p:nvPr/>
        </p:nvSpPr>
        <p:spPr bwMode="auto">
          <a:xfrm>
            <a:off x="4857752" y="2928934"/>
            <a:ext cx="11430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89480" name="AutoShape 8"/>
          <p:cNvSpPr>
            <a:spLocks noChangeArrowheads="1"/>
          </p:cNvSpPr>
          <p:nvPr/>
        </p:nvSpPr>
        <p:spPr bwMode="auto">
          <a:xfrm>
            <a:off x="3763962" y="2755900"/>
            <a:ext cx="109379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长度</a:t>
            </a:r>
          </a:p>
        </p:txBody>
      </p:sp>
      <p:cxnSp>
        <p:nvCxnSpPr>
          <p:cNvPr id="489481" name="AutoShape 9"/>
          <p:cNvCxnSpPr>
            <a:cxnSpLocks noChangeShapeType="1"/>
            <a:stCxn id="489480" idx="2"/>
          </p:cNvCxnSpPr>
          <p:nvPr/>
        </p:nvCxnSpPr>
        <p:spPr bwMode="auto">
          <a:xfrm rot="16200000" flipH="1">
            <a:off x="4348876" y="3126504"/>
            <a:ext cx="535940" cy="611978"/>
          </a:xfrm>
          <a:prstGeom prst="bent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9482" name="AutoShape 10"/>
          <p:cNvSpPr>
            <a:spLocks noChangeArrowheads="1"/>
          </p:cNvSpPr>
          <p:nvPr/>
        </p:nvSpPr>
        <p:spPr bwMode="gray">
          <a:xfrm>
            <a:off x="4922838" y="3381375"/>
            <a:ext cx="2438400" cy="685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调用</a:t>
            </a:r>
            <a:r>
              <a:rPr lang="en-US" altLang="zh-CN" b="1" dirty="0"/>
              <a:t>length() </a:t>
            </a:r>
          </a:p>
          <a:p>
            <a:pPr algn="l" eaLnBrk="0" hangingPunct="0">
              <a:defRPr/>
            </a:pPr>
            <a:r>
              <a:rPr lang="zh-CN" altLang="en-US" b="1" dirty="0"/>
              <a:t>方法获得</a:t>
            </a:r>
          </a:p>
        </p:txBody>
      </p:sp>
      <p:cxnSp>
        <p:nvCxnSpPr>
          <p:cNvPr id="489483" name="AutoShape 11"/>
          <p:cNvCxnSpPr>
            <a:cxnSpLocks noChangeShapeType="1"/>
          </p:cNvCxnSpPr>
          <p:nvPr/>
        </p:nvCxnSpPr>
        <p:spPr bwMode="auto">
          <a:xfrm rot="16200000" flipH="1">
            <a:off x="5678487" y="3848101"/>
            <a:ext cx="785813" cy="1243012"/>
          </a:xfrm>
          <a:prstGeom prst="bent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9484" name="Text Box 12"/>
          <p:cNvSpPr txBox="1">
            <a:spLocks noChangeArrowheads="1"/>
          </p:cNvSpPr>
          <p:nvPr/>
        </p:nvSpPr>
        <p:spPr bwMode="auto">
          <a:xfrm>
            <a:off x="6632599" y="4516438"/>
            <a:ext cx="1439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返回字符串中的字符数</a:t>
            </a:r>
          </a:p>
        </p:txBody>
      </p:sp>
      <p:sp>
        <p:nvSpPr>
          <p:cNvPr id="489485" name="AutoShape 13"/>
          <p:cNvSpPr>
            <a:spLocks noChangeArrowheads="1"/>
          </p:cNvSpPr>
          <p:nvPr/>
        </p:nvSpPr>
        <p:spPr bwMode="auto">
          <a:xfrm>
            <a:off x="1541467" y="4098436"/>
            <a:ext cx="2468563" cy="3968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/>
              <a:t>调用方法</a:t>
            </a:r>
            <a:r>
              <a:rPr lang="en-US" altLang="zh-CN" b="1"/>
              <a:t>:</a:t>
            </a:r>
          </a:p>
        </p:txBody>
      </p:sp>
      <p:sp>
        <p:nvSpPr>
          <p:cNvPr id="489486" name="AutoShape 14"/>
          <p:cNvSpPr>
            <a:spLocks noChangeArrowheads="1"/>
          </p:cNvSpPr>
          <p:nvPr/>
        </p:nvSpPr>
        <p:spPr bwMode="auto">
          <a:xfrm>
            <a:off x="1614492" y="4571511"/>
            <a:ext cx="3240088" cy="5005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字符串标识符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.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length();</a:t>
            </a:r>
          </a:p>
        </p:txBody>
      </p:sp>
      <p:sp>
        <p:nvSpPr>
          <p:cNvPr id="489487" name="AutoShape 15"/>
          <p:cNvSpPr>
            <a:spLocks noChangeArrowheads="1"/>
          </p:cNvSpPr>
          <p:nvPr/>
        </p:nvSpPr>
        <p:spPr bwMode="auto">
          <a:xfrm>
            <a:off x="1470030" y="2415686"/>
            <a:ext cx="2462212" cy="3968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/>
              <a:t>方法原型</a:t>
            </a:r>
            <a:r>
              <a:rPr lang="en-US" altLang="zh-CN" b="1" dirty="0"/>
              <a:t>:</a:t>
            </a:r>
          </a:p>
        </p:txBody>
      </p:sp>
      <p:sp>
        <p:nvSpPr>
          <p:cNvPr id="489488" name="AutoShape 16"/>
          <p:cNvSpPr>
            <a:spLocks noChangeArrowheads="1"/>
          </p:cNvSpPr>
          <p:nvPr/>
        </p:nvSpPr>
        <p:spPr bwMode="auto">
          <a:xfrm>
            <a:off x="1643042" y="3114456"/>
            <a:ext cx="3214710" cy="812530"/>
          </a:xfrm>
          <a:prstGeom prst="roundRect">
            <a:avLst>
              <a:gd name="adj" fmla="val 1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length(){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</a:t>
            </a:r>
          </a:p>
        </p:txBody>
      </p:sp>
      <p:grpSp>
        <p:nvGrpSpPr>
          <p:cNvPr id="18" name="组合 71"/>
          <p:cNvGrpSpPr/>
          <p:nvPr/>
        </p:nvGrpSpPr>
        <p:grpSpPr>
          <a:xfrm>
            <a:off x="142844" y="1885882"/>
            <a:ext cx="1000132" cy="40011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animBg="1"/>
      <p:bldP spid="489477" grpId="0"/>
      <p:bldP spid="489478" grpId="0" animBg="1"/>
      <p:bldP spid="489478" grpId="1" animBg="1"/>
      <p:bldP spid="489479" grpId="0" animBg="1"/>
      <p:bldP spid="489479" grpId="1" animBg="1"/>
      <p:bldP spid="489480" grpId="0" animBg="1"/>
      <p:bldP spid="489480" grpId="1" animBg="1"/>
      <p:bldP spid="489482" grpId="0" animBg="1"/>
      <p:bldP spid="489482" grpId="1" animBg="1"/>
      <p:bldP spid="489484" grpId="0"/>
      <p:bldP spid="489484" grpId="1"/>
      <p:bldP spid="489485" grpId="0"/>
      <p:bldP spid="489486" grpId="0" animBg="1"/>
      <p:bldP spid="489487" grpId="0"/>
      <p:bldP spid="4894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15.4-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2357430"/>
            <a:ext cx="2857519" cy="2258699"/>
          </a:xfrm>
          <a:prstGeom prst="rect">
            <a:avLst/>
          </a:prstGeom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 smtClean="0"/>
              <a:t>字符串比较</a:t>
            </a:r>
            <a:r>
              <a:rPr lang="zh-CN" altLang="en-US" b="1" smtClean="0"/>
              <a:t>5</a:t>
            </a:r>
            <a:r>
              <a:rPr lang="zh-CN" altLang="zh-CN" b="1" smtClean="0"/>
              <a:t>-1</a:t>
            </a:r>
            <a:endParaRPr lang="en-US" altLang="zh-CN" b="1" smtClean="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4714883"/>
            <a:ext cx="7645398" cy="214314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String</a:t>
            </a:r>
            <a:r>
              <a:rPr lang="zh-CN" altLang="en-US" dirty="0" smtClean="0"/>
              <a:t>类提供了</a:t>
            </a:r>
            <a:r>
              <a:rPr lang="en-US" altLang="zh-CN" dirty="0" smtClean="0"/>
              <a:t>equals( )</a:t>
            </a:r>
            <a:r>
              <a:rPr lang="zh-CN" altLang="en-US" dirty="0" smtClean="0"/>
              <a:t>方法，比较存储在两个字符串对象的内容是否一致 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84254" y="1276351"/>
            <a:ext cx="74898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注册</a:t>
            </a:r>
            <a:r>
              <a:rPr lang="zh-CN" altLang="en-US" sz="2800" b="1" dirty="0">
                <a:latin typeface="+mn-lt"/>
                <a:ea typeface="+mn-ea"/>
              </a:rPr>
              <a:t>成功后，实现登录验证。用户名为“</a:t>
            </a:r>
            <a:r>
              <a:rPr lang="en-US" altLang="zh-CN" sz="2800" b="1" dirty="0">
                <a:latin typeface="+mn-lt"/>
                <a:ea typeface="+mn-ea"/>
              </a:rPr>
              <a:t>TOM”</a:t>
            </a:r>
            <a:r>
              <a:rPr lang="zh-CN" altLang="en-US" sz="2800" b="1" dirty="0">
                <a:latin typeface="+mn-lt"/>
                <a:ea typeface="+mn-ea"/>
              </a:rPr>
              <a:t>，密码为“</a:t>
            </a:r>
            <a:r>
              <a:rPr lang="en-US" altLang="zh-CN" sz="2800" b="1" dirty="0">
                <a:latin typeface="+mn-lt"/>
                <a:ea typeface="+mn-ea"/>
              </a:rPr>
              <a:t>1234567” 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498701" name="Rectangle 13"/>
          <p:cNvSpPr>
            <a:spLocks noChangeArrowheads="1"/>
          </p:cNvSpPr>
          <p:nvPr/>
        </p:nvSpPr>
        <p:spPr bwMode="auto">
          <a:xfrm>
            <a:off x="5072066" y="3714752"/>
            <a:ext cx="2087563" cy="2159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406" y="4125025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7" name="图片 16" descr="图15.4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794" y="2357430"/>
            <a:ext cx="2854089" cy="1933414"/>
          </a:xfrm>
          <a:prstGeom prst="rect">
            <a:avLst/>
          </a:prstGeom>
        </p:spPr>
      </p:pic>
      <p:sp>
        <p:nvSpPr>
          <p:cNvPr id="498696" name="Rectangle 8"/>
          <p:cNvSpPr>
            <a:spLocks noChangeArrowheads="1"/>
          </p:cNvSpPr>
          <p:nvPr/>
        </p:nvSpPr>
        <p:spPr bwMode="auto">
          <a:xfrm>
            <a:off x="1928794" y="3714752"/>
            <a:ext cx="1511300" cy="2413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1" grpId="0" animBg="1"/>
      <p:bldP spid="4986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AutoShape 2"/>
          <p:cNvSpPr>
            <a:spLocks noChangeArrowheads="1"/>
          </p:cNvSpPr>
          <p:nvPr/>
        </p:nvSpPr>
        <p:spPr bwMode="auto">
          <a:xfrm>
            <a:off x="398463" y="1258783"/>
            <a:ext cx="8351837" cy="54563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Login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static void main(String[]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uname,pwd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	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请输入用户名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： 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uname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请输入密码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： 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pwd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input.next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();		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if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uname.equals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("TOM") &amp;&amp; </a:t>
            </a:r>
            <a:r>
              <a:rPr lang="en-US" altLang="en-US" b="1" dirty="0" err="1">
                <a:solidFill>
                  <a:srgbClr val="0000FF"/>
                </a:solidFill>
                <a:cs typeface="Times New Roman" pitchFamily="18" charset="0"/>
              </a:rPr>
              <a:t>pwd.equals</a:t>
            </a:r>
            <a:r>
              <a:rPr lang="en-US" altLang="en-US" b="1" dirty="0">
                <a:solidFill>
                  <a:srgbClr val="0000FF"/>
                </a:solidFill>
                <a:cs typeface="Times New Roman" pitchFamily="18" charset="0"/>
              </a:rPr>
              <a:t>("1234567")</a:t>
            </a: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登录成功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！ 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}else{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用户名或密码不匹配，登录失败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！");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  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 smtClean="0"/>
              <a:t>字符串比较</a:t>
            </a:r>
            <a:r>
              <a:rPr lang="zh-CN" altLang="en-US" b="1" smtClean="0"/>
              <a:t>5</a:t>
            </a:r>
            <a:r>
              <a:rPr lang="zh-CN" altLang="zh-CN" b="1" smtClean="0"/>
              <a:t>-</a:t>
            </a:r>
            <a:r>
              <a:rPr lang="en-US" altLang="zh-CN" b="1" smtClean="0"/>
              <a:t>2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1457341" y="4203599"/>
            <a:ext cx="5472113" cy="36840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499722" name="AutoShape 10"/>
          <p:cNvSpPr>
            <a:spLocks noChangeArrowheads="1"/>
          </p:cNvSpPr>
          <p:nvPr/>
        </p:nvSpPr>
        <p:spPr bwMode="auto">
          <a:xfrm>
            <a:off x="5286380" y="3286124"/>
            <a:ext cx="3002653" cy="408623"/>
          </a:xfrm>
          <a:prstGeom prst="wedgeRoundRectCallout">
            <a:avLst>
              <a:gd name="adj1" fmla="val -33069"/>
              <a:gd name="adj2" fmla="val 509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比较用户名和密码是否正确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14612" y="6143644"/>
            <a:ext cx="4500562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：字符串比较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直接箭头连接符 18"/>
          <p:cNvCxnSpPr/>
          <p:nvPr/>
        </p:nvCxnSpPr>
        <p:spPr bwMode="auto">
          <a:xfrm flipV="1">
            <a:off x="4857752" y="3643314"/>
            <a:ext cx="785818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4" grpId="0" animBg="1"/>
      <p:bldP spid="499717" grpId="0" animBg="1"/>
      <p:bldP spid="499722" grpId="0" animBg="1"/>
    </p:bldLst>
  </p:timing>
</p:sld>
</file>

<file path=ppt/theme/theme1.xml><?xml version="1.0" encoding="utf-8"?>
<a:theme xmlns:a="http://schemas.openxmlformats.org/drawingml/2006/main" name="zrc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rcx" id="{9D3F3AF1-9F75-4E8E-B27E-EE3AD6706F30}" vid="{4AE055D9-E46C-47B2-8EC9-441663AF67B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zrcx</Template>
  <TotalTime>5885</TotalTime>
  <Words>1658</Words>
  <Application>Microsoft Office PowerPoint</Application>
  <PresentationFormat>全屏显示(4:3)</PresentationFormat>
  <Paragraphs>475</Paragraphs>
  <Slides>33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黑体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zrcx</vt:lpstr>
      <vt:lpstr>PowerPoint 演示文稿</vt:lpstr>
      <vt:lpstr>回顾与作业点评</vt:lpstr>
      <vt:lpstr>本章目标</vt:lpstr>
      <vt:lpstr>无处不在的字符串</vt:lpstr>
      <vt:lpstr>字符串长度3-1</vt:lpstr>
      <vt:lpstr>字符串长度3-2</vt:lpstr>
      <vt:lpstr>字符串长度3-3</vt:lpstr>
      <vt:lpstr>字符串比较5-1</vt:lpstr>
      <vt:lpstr>字符串比较5-2</vt:lpstr>
      <vt:lpstr>字符串比较5-3</vt:lpstr>
      <vt:lpstr>字符串比较5-4</vt:lpstr>
      <vt:lpstr>字符串比较5-5</vt:lpstr>
      <vt:lpstr>学员操作——实现会员注册2-1</vt:lpstr>
      <vt:lpstr>学员操作——实现会员注册2-1</vt:lpstr>
      <vt:lpstr>字符串连接2-1</vt:lpstr>
      <vt:lpstr>字符串连接2-2</vt:lpstr>
      <vt:lpstr>字符串常用提取方法4-1</vt:lpstr>
      <vt:lpstr>字符串常用提取方法4-2</vt:lpstr>
      <vt:lpstr>字符串常用提取方法4-3</vt:lpstr>
      <vt:lpstr>字符串常用提取方法4-4</vt:lpstr>
      <vt:lpstr>小结</vt:lpstr>
      <vt:lpstr>字符串拆分 2-1</vt:lpstr>
      <vt:lpstr>字符串拆分 2-2</vt:lpstr>
      <vt:lpstr>学员操作——实现会员注册升级 </vt:lpstr>
      <vt:lpstr>学员操作——判断字符出现次数</vt:lpstr>
      <vt:lpstr>StringBuffer类4-1</vt:lpstr>
      <vt:lpstr>StringBuffer类4-2</vt:lpstr>
      <vt:lpstr>StringBuffer类4-3</vt:lpstr>
      <vt:lpstr>StringBuffer类4-4</vt:lpstr>
      <vt:lpstr>学员操作——显示商品批发总金额2-1</vt:lpstr>
      <vt:lpstr>学员操作——显示商品批发总金额2-2</vt:lpstr>
      <vt:lpstr>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barlt.com</cp:lastModifiedBy>
  <cp:revision>919</cp:revision>
  <dcterms:created xsi:type="dcterms:W3CDTF">2006-03-08T06:55:38Z</dcterms:created>
  <dcterms:modified xsi:type="dcterms:W3CDTF">2016-06-20T14:51:37Z</dcterms:modified>
</cp:coreProperties>
</file>