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2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5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2" r:id="rId17"/>
    <p:sldId id="483" r:id="rId18"/>
    <p:sldId id="484" r:id="rId19"/>
    <p:sldId id="485" r:id="rId20"/>
    <p:sldId id="486" r:id="rId21"/>
    <p:sldId id="487" r:id="rId22"/>
    <p:sldId id="489" r:id="rId23"/>
    <p:sldId id="495" r:id="rId24"/>
    <p:sldId id="496" r:id="rId25"/>
    <p:sldId id="497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5" autoAdjust="0"/>
    <p:restoredTop sz="94414" autoAdjust="0"/>
  </p:normalViewPr>
  <p:slideViewPr>
    <p:cSldViewPr>
      <p:cViewPr varScale="1">
        <p:scale>
          <a:sx n="74" d="100"/>
          <a:sy n="74" d="100"/>
        </p:scale>
        <p:origin x="1002" y="54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17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441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064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、提出需求，带领学员分析如何实现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、按之前所学无法合理解决问题，不能让防盗门继承门的同时又继承锁，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原因两点：第一，防盗门不是锁，不符合继承中</a:t>
            </a:r>
            <a:r>
              <a:rPr lang="en-US" altLang="zh-CN" smtClean="0">
                <a:ea typeface="宋体" charset="-122"/>
              </a:rPr>
              <a:t>is a</a:t>
            </a:r>
            <a:r>
              <a:rPr lang="zh-CN" altLang="en-US" smtClean="0">
                <a:ea typeface="宋体" charset="-122"/>
              </a:rPr>
              <a:t>的关系；第二，</a:t>
            </a:r>
            <a:r>
              <a:rPr lang="en-US" altLang="zh-CN" smtClean="0">
                <a:ea typeface="宋体" charset="-122"/>
              </a:rPr>
              <a:t>Java</a:t>
            </a:r>
            <a:r>
              <a:rPr lang="zh-CN" altLang="en-US" smtClean="0">
                <a:ea typeface="宋体" charset="-122"/>
              </a:rPr>
              <a:t>只支持单继承。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、说明解决办法，由此引出接口的讲解。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60AD7-A02A-4569-944F-399DA707E5F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63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47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02500F-CA2D-4777-99F2-35E45873AAAE}" type="slidenum">
              <a:rPr lang="zh-CN" altLang="en-US" smtClean="0"/>
              <a:pPr>
                <a:defRPr/>
              </a:pPr>
              <a:t>14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87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F8A270-7CB0-42A5-B388-EB0B875805A1}" type="slidenum">
              <a:rPr lang="zh-CN" altLang="en-US" smtClean="0"/>
              <a:pPr>
                <a:defRPr/>
              </a:pPr>
              <a:t>15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教学指导：简单讲解一下类图。</a:t>
            </a:r>
          </a:p>
        </p:txBody>
      </p:sp>
    </p:spTree>
    <p:extLst>
      <p:ext uri="{BB962C8B-B14F-4D97-AF65-F5344CB8AC3E}">
        <p14:creationId xmlns:p14="http://schemas.microsoft.com/office/powerpoint/2010/main" val="43777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E33220-A6A6-4C1B-AEDB-06D8C662DA02}" type="slidenum">
              <a:rPr lang="zh-CN" altLang="en-US" smtClean="0"/>
              <a:pPr>
                <a:defRPr/>
              </a:pPr>
              <a:t>20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02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07201-A4BF-45F1-A919-F93BF3315C6F}" type="slidenum">
              <a:rPr lang="zh-CN" altLang="en-US" smtClean="0"/>
              <a:pPr>
                <a:defRPr/>
              </a:pPr>
              <a:t>21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15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" y="2674630"/>
            <a:ext cx="8127944" cy="607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70565"/>
            <a:ext cx="7772400" cy="1097265"/>
          </a:xfrm>
        </p:spPr>
        <p:txBody>
          <a:bodyPr>
            <a:normAutofit/>
          </a:bodyPr>
          <a:lstStyle>
            <a:lvl1pPr algn="ctr">
              <a:defRPr sz="4572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747882"/>
            <a:ext cx="6400800" cy="411474"/>
          </a:xfrm>
        </p:spPr>
        <p:txBody>
          <a:bodyPr>
            <a:normAutofit/>
          </a:bodyPr>
          <a:lstStyle>
            <a:lvl1pPr marL="0" indent="0" algn="ctr">
              <a:buNone/>
              <a:defRPr sz="1863">
                <a:solidFill>
                  <a:schemeClr val="bg1">
                    <a:lumMod val="65000"/>
                  </a:schemeClr>
                </a:solidFill>
              </a:defRPr>
            </a:lvl1pPr>
            <a:lvl2pPr marL="435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0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6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7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2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3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81745"/>
            <a:ext cx="9144000" cy="43542"/>
          </a:xfrm>
          <a:prstGeom prst="rect">
            <a:avLst/>
          </a:prstGeom>
          <a:solidFill>
            <a:srgbClr val="71B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336" y="205785"/>
            <a:ext cx="1280143" cy="59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876796" y="887316"/>
            <a:ext cx="3799843" cy="41147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2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认真 负责 精准 专业 谦虚 谨慎 通俗 幽默</a:t>
            </a:r>
            <a:endParaRPr lang="zh-CN" altLang="en-US" sz="1524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754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6778" y="241707"/>
            <a:ext cx="8260024" cy="731181"/>
          </a:xfrm>
        </p:spPr>
        <p:txBody>
          <a:bodyPr>
            <a:normAutofit/>
          </a:bodyPr>
          <a:lstStyle>
            <a:lvl1pPr algn="l">
              <a:defRPr sz="2709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1005545"/>
            <a:ext cx="9144000" cy="43542"/>
          </a:xfrm>
          <a:prstGeom prst="rect">
            <a:avLst/>
          </a:prstGeom>
          <a:solidFill>
            <a:srgbClr val="71B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7132285" y="811116"/>
            <a:ext cx="1544355" cy="41147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52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实训课程</a:t>
            </a:r>
            <a:endParaRPr lang="zh-CN" altLang="en-US" sz="1524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1" y="1303050"/>
            <a:ext cx="8229600" cy="4823114"/>
          </a:xfrm>
        </p:spPr>
        <p:txBody>
          <a:bodyPr/>
          <a:lstStyle>
            <a:lvl1pPr>
              <a:defRPr sz="2709"/>
            </a:lvl1pPr>
            <a:lvl2pPr>
              <a:defRPr sz="2370"/>
            </a:lvl2pPr>
            <a:lvl3pPr>
              <a:defRPr sz="2370"/>
            </a:lvl3pPr>
            <a:lvl4pPr>
              <a:defRPr sz="2370"/>
            </a:lvl4pPr>
            <a:lvl5pPr>
              <a:defRPr sz="237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594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960155"/>
            <a:ext cx="8229600" cy="5280586"/>
          </a:xfrm>
        </p:spPr>
        <p:txBody>
          <a:bodyPr/>
          <a:lstStyle>
            <a:lvl1pPr>
              <a:defRPr sz="2370"/>
            </a:lvl1pPr>
            <a:lvl2pPr>
              <a:defRPr sz="2032"/>
            </a:lvl2pPr>
            <a:lvl3pPr>
              <a:defRPr sz="2032"/>
            </a:lvl3pPr>
            <a:lvl4pPr>
              <a:defRPr sz="2032"/>
            </a:lvl4pPr>
            <a:lvl5pPr>
              <a:defRPr sz="2032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09656" y="87162"/>
            <a:ext cx="8077146" cy="636869"/>
          </a:xfrm>
        </p:spPr>
        <p:txBody>
          <a:bodyPr>
            <a:normAutofit/>
          </a:bodyPr>
          <a:lstStyle>
            <a:lvl1pPr algn="l">
              <a:defRPr sz="2709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101" y="33418"/>
            <a:ext cx="345796" cy="7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809602"/>
            <a:ext cx="9144000" cy="43542"/>
          </a:xfrm>
          <a:prstGeom prst="rect">
            <a:avLst/>
          </a:prstGeom>
          <a:solidFill>
            <a:srgbClr val="71B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79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3072789" y="2437937"/>
            <a:ext cx="2933816" cy="95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5588" b="1" dirty="0">
                <a:solidFill>
                  <a:srgbClr val="71B7EB"/>
                </a:solidFill>
                <a:sym typeface="Calibri" pitchFamily="34" charset="0"/>
              </a:rPr>
              <a:t>Thanks!</a:t>
            </a:r>
            <a:endParaRPr lang="zh-CN" altLang="en-US" sz="5588" b="1" dirty="0">
              <a:solidFill>
                <a:srgbClr val="71B7EB"/>
              </a:solidFill>
              <a:sym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6576" y="1234471"/>
            <a:ext cx="1766241" cy="82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91070" y="3689175"/>
            <a:ext cx="5686173" cy="457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70" b="0" kern="1200" dirty="0" smtClean="0">
                <a:solidFill>
                  <a:srgbClr val="0061A8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认真 负责 精准 专业 谦虚 谨慎 通俗 幽默</a:t>
            </a:r>
            <a:endParaRPr lang="zh-CN" altLang="en-US" sz="2370" b="0" kern="1200" dirty="0">
              <a:solidFill>
                <a:srgbClr val="0061A8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506095" y="3515011"/>
            <a:ext cx="58625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061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83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5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190" y="4937739"/>
            <a:ext cx="9152125" cy="192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807107"/>
          </a:xfrm>
          <a:prstGeom prst="rect">
            <a:avLst/>
          </a:prstGeom>
        </p:spPr>
        <p:txBody>
          <a:bodyPr vert="horz" lIns="102870" tIns="51435" rIns="102870" bIns="51435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371628"/>
            <a:ext cx="8229600" cy="4754536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2912" y="6398320"/>
            <a:ext cx="2133600" cy="36512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185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98320"/>
            <a:ext cx="2895600" cy="36512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>
              <a:defRPr sz="1185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27459" y="6398320"/>
            <a:ext cx="2133600" cy="36512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>
              <a:defRPr sz="1185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70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70897" rtl="0" eaLnBrk="1" latinLnBrk="0" hangingPunct="1">
        <a:spcBef>
          <a:spcPct val="0"/>
        </a:spcBef>
        <a:buNone/>
        <a:defRPr sz="2709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87" indent="-326587" algn="l" defTabSz="870897" rtl="0" eaLnBrk="1" latinLnBrk="0" hangingPunct="1">
        <a:spcBef>
          <a:spcPct val="20000"/>
        </a:spcBef>
        <a:buFont typeface="Arial" pitchFamily="34" charset="0"/>
        <a:buChar char="•"/>
        <a:defRPr sz="2709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07604" indent="-272156" algn="l" defTabSz="870897" rtl="0" eaLnBrk="1" latinLnBrk="0" hangingPunct="1">
        <a:spcBef>
          <a:spcPct val="20000"/>
        </a:spcBef>
        <a:buFont typeface="Arial" pitchFamily="34" charset="0"/>
        <a:buChar char="–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622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70" indent="-217724" algn="l" defTabSz="870897" rtl="0" eaLnBrk="1" latinLnBrk="0" hangingPunct="1">
        <a:spcBef>
          <a:spcPct val="20000"/>
        </a:spcBef>
        <a:buFont typeface="Arial" pitchFamily="34" charset="0"/>
        <a:buChar char="–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519" indent="-217724" algn="l" defTabSz="870897" rtl="0" eaLnBrk="1" latinLnBrk="0" hangingPunct="1">
        <a:spcBef>
          <a:spcPct val="20000"/>
        </a:spcBef>
        <a:buFont typeface="Arial" pitchFamily="34" charset="0"/>
        <a:buChar char="»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68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6pPr>
      <a:lvl7pPr marL="2830417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7pPr>
      <a:lvl8pPr marL="3265865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8pPr>
      <a:lvl9pPr marL="3701314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1pPr>
      <a:lvl2pPr marL="435449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2pPr>
      <a:lvl3pPr marL="870897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06346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4pPr>
      <a:lvl5pPr marL="1741795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5pPr>
      <a:lvl6pPr marL="2177244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6pPr>
      <a:lvl7pPr marL="2612692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7pPr>
      <a:lvl8pPr marL="3048141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8pPr>
      <a:lvl9pPr marL="3483590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656" y="2708920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接口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面向接口编程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实现防盗门功能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防盗门是一个门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防盗门有一个锁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上锁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开锁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22966" name="AutoShape 22"/>
          <p:cNvSpPr>
            <a:spLocks noChangeArrowheads="1"/>
          </p:cNvSpPr>
          <p:nvPr/>
        </p:nvSpPr>
        <p:spPr bwMode="gray">
          <a:xfrm>
            <a:off x="3143240" y="5067314"/>
            <a:ext cx="107157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 smtClean="0"/>
              <a:t>能力</a:t>
            </a:r>
            <a:endParaRPr lang="zh-CN" altLang="en-US" sz="2000" b="1" dirty="0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gray">
          <a:xfrm>
            <a:off x="4429124" y="3857628"/>
            <a:ext cx="2079625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0" lvl="1" algn="l" eaLnBrk="0" hangingPunct="0">
              <a:defRPr/>
            </a:pPr>
            <a:endParaRPr lang="en-US" altLang="en-US" sz="2000" b="1" dirty="0"/>
          </a:p>
          <a:p>
            <a:pPr marL="0" lvl="1" algn="l" eaLnBrk="0" hangingPunct="0">
              <a:defRPr/>
            </a:pPr>
            <a:r>
              <a:rPr lang="en-US" altLang="en-US" sz="2000" b="1" dirty="0"/>
              <a:t>is a</a:t>
            </a:r>
            <a:r>
              <a:rPr lang="zh-CN" altLang="en-US" sz="2000" b="1" dirty="0"/>
              <a:t>的关系</a:t>
            </a:r>
            <a:endParaRPr lang="en-US" altLang="zh-CN" sz="2000" b="1" dirty="0"/>
          </a:p>
          <a:p>
            <a:pPr algn="l" eaLnBrk="0" hangingPunct="0">
              <a:defRPr/>
            </a:pPr>
            <a:endParaRPr lang="zh-CN" altLang="en-US" sz="2000" b="1" dirty="0"/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4429124" y="4429132"/>
            <a:ext cx="2079625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0" lvl="1" algn="l" eaLnBrk="0" hangingPunct="0">
              <a:defRPr/>
            </a:pPr>
            <a:r>
              <a:rPr lang="en-US" altLang="en-US" sz="2000" b="1" dirty="0"/>
              <a:t>has a</a:t>
            </a:r>
            <a:r>
              <a:rPr lang="zh-CN" altLang="en-US" sz="2000" b="1" dirty="0"/>
              <a:t>的关系</a:t>
            </a:r>
          </a:p>
        </p:txBody>
      </p:sp>
      <p:pic>
        <p:nvPicPr>
          <p:cNvPr id="14346" name="Picture 2" descr="图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928813"/>
            <a:ext cx="472281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406" y="3553521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AutoShape 15"/>
          <p:cNvSpPr>
            <a:spLocks/>
          </p:cNvSpPr>
          <p:nvPr/>
        </p:nvSpPr>
        <p:spPr bwMode="auto">
          <a:xfrm rot="10800000" flipH="1">
            <a:off x="2571736" y="4929198"/>
            <a:ext cx="358775" cy="714380"/>
          </a:xfrm>
          <a:prstGeom prst="rightBrace">
            <a:avLst>
              <a:gd name="adj1" fmla="val 26770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6" grpId="0" animBg="1"/>
      <p:bldP spid="16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面向接口编程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实现过程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5072063" y="4143375"/>
            <a:ext cx="2825750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定义</a:t>
            </a:r>
            <a:r>
              <a:rPr lang="en-US" altLang="en-US" sz="2000" b="1" dirty="0"/>
              <a:t>Lock</a:t>
            </a:r>
            <a:r>
              <a:rPr lang="zh-CN" altLang="en-US" sz="2000" b="1" dirty="0"/>
              <a:t>接口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929454" y="2857496"/>
            <a:ext cx="1411970" cy="776383"/>
          </a:xfrm>
          <a:prstGeom prst="wedgeRoundRectCallout">
            <a:avLst>
              <a:gd name="adj1" fmla="val 19906"/>
              <a:gd name="adj2" fmla="val -498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具备上锁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开锁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的能力</a:t>
            </a: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428625" y="3786188"/>
            <a:ext cx="1411970" cy="776383"/>
          </a:xfrm>
          <a:prstGeom prst="wedgeRoundRectCallout">
            <a:avLst>
              <a:gd name="adj1" fmla="val 51130"/>
              <a:gd name="adj2" fmla="val 176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具有开门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关门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的功能</a:t>
            </a: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gray">
          <a:xfrm>
            <a:off x="3203574" y="4797425"/>
            <a:ext cx="2940061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编写</a:t>
            </a:r>
            <a:r>
              <a:rPr lang="en-US" altLang="en-US" sz="2000" b="1" dirty="0" err="1"/>
              <a:t>TheftproofDoor</a:t>
            </a:r>
            <a:r>
              <a:rPr lang="zh-CN" altLang="en-US" sz="2000" b="1" dirty="0"/>
              <a:t>类</a:t>
            </a: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6429375" y="5357826"/>
            <a:ext cx="1846756" cy="408623"/>
          </a:xfrm>
          <a:prstGeom prst="wedgeRoundRectCallout">
            <a:avLst>
              <a:gd name="adj1" fmla="val -31856"/>
              <a:gd name="adj2" fmla="val -489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继承类实现接口</a:t>
            </a: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3203574" y="5410200"/>
            <a:ext cx="2940061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编写测试类</a:t>
            </a: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428625" y="5214938"/>
            <a:ext cx="2103457" cy="776383"/>
          </a:xfrm>
          <a:prstGeom prst="wedgeRoundRectCallout">
            <a:avLst>
              <a:gd name="adj1" fmla="val 49575"/>
              <a:gd name="adj2" fmla="val -176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让防盗门关门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上锁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、开锁、开门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2357438" y="4143375"/>
            <a:ext cx="242887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定义</a:t>
            </a:r>
            <a:r>
              <a:rPr lang="en-US" altLang="en-US" sz="2000" b="1" dirty="0"/>
              <a:t>Door </a:t>
            </a:r>
            <a:r>
              <a:rPr lang="zh-CN" altLang="en-US" sz="2000" b="1" dirty="0"/>
              <a:t>抽象类</a:t>
            </a:r>
          </a:p>
        </p:txBody>
      </p:sp>
      <p:pic>
        <p:nvPicPr>
          <p:cNvPr id="15373" name="图片 23" descr="类图01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8" y="1571625"/>
            <a:ext cx="315118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组合 25"/>
          <p:cNvGrpSpPr>
            <a:grpSpLocks/>
          </p:cNvGrpSpPr>
          <p:nvPr/>
        </p:nvGrpSpPr>
        <p:grpSpPr bwMode="auto">
          <a:xfrm>
            <a:off x="2643188" y="6211910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7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6372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：防盗门功能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直接箭头连接符 27"/>
          <p:cNvCxnSpPr>
            <a:endCxn id="20" idx="4"/>
          </p:cNvCxnSpPr>
          <p:nvPr/>
        </p:nvCxnSpPr>
        <p:spPr bwMode="auto">
          <a:xfrm>
            <a:off x="6143636" y="5000649"/>
            <a:ext cx="620814" cy="3615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6715140" y="3705318"/>
            <a:ext cx="848861" cy="4380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1"/>
            <a:endCxn id="22" idx="4"/>
          </p:cNvCxnSpPr>
          <p:nvPr/>
        </p:nvCxnSpPr>
        <p:spPr bwMode="auto">
          <a:xfrm rot="10800000">
            <a:off x="2523142" y="5466284"/>
            <a:ext cx="680432" cy="1606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rot="10800000">
            <a:off x="1856550" y="4143380"/>
            <a:ext cx="500872" cy="18916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面向接口编程</a:t>
            </a:r>
            <a:r>
              <a:rPr lang="en-US" altLang="zh-CN" smtClean="0"/>
              <a:t>3-3</a:t>
            </a:r>
            <a:endParaRPr lang="zh-CN" altLang="en-US" smtClean="0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扩展防盗门门铃功能，主要是实现拍照存档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22968" name="AutoShape 24"/>
          <p:cNvSpPr>
            <a:spLocks noChangeArrowheads="1"/>
          </p:cNvSpPr>
          <p:nvPr/>
        </p:nvSpPr>
        <p:spPr bwMode="auto">
          <a:xfrm>
            <a:off x="1928794" y="1428736"/>
            <a:ext cx="4500594" cy="107157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400" b="1" dirty="0" smtClean="0"/>
              <a:t>一个人</a:t>
            </a:r>
            <a:r>
              <a:rPr lang="zh-CN" altLang="en-US" sz="2400" b="1" dirty="0"/>
              <a:t>可以具有多项</a:t>
            </a:r>
            <a:r>
              <a:rPr lang="zh-CN" altLang="en-US" sz="2400" b="1" dirty="0" smtClean="0"/>
              <a:t>能力</a:t>
            </a:r>
            <a:endParaRPr lang="en-US" altLang="zh-CN" sz="2400" b="1" dirty="0" smtClean="0"/>
          </a:p>
          <a:p>
            <a:pPr algn="l">
              <a:defRPr/>
            </a:pPr>
            <a:r>
              <a:rPr lang="zh-CN" altLang="en-US" sz="2400" b="1" dirty="0" smtClean="0"/>
              <a:t>一个</a:t>
            </a:r>
            <a:r>
              <a:rPr lang="zh-CN" altLang="en-US" sz="2400" b="1" dirty="0"/>
              <a:t>类可以实现多个接口 </a:t>
            </a:r>
          </a:p>
        </p:txBody>
      </p:sp>
      <p:pic>
        <p:nvPicPr>
          <p:cNvPr id="16" name="图片 15" descr="图4.4框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2788" y="3500438"/>
            <a:ext cx="5160962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25"/>
          <p:cNvGrpSpPr>
            <a:grpSpLocks/>
          </p:cNvGrpSpPr>
          <p:nvPr/>
        </p:nvGrpSpPr>
        <p:grpSpPr bwMode="auto">
          <a:xfrm>
            <a:off x="2643188" y="5997575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1021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：防盗门扩展功能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——</a:t>
            </a:r>
            <a:r>
              <a:rPr lang="zh-CN" sz="2800" dirty="0" smtClean="0"/>
              <a:t>使用接口实现防盗门功能</a:t>
            </a:r>
            <a:endParaRPr lang="zh-CN" altLang="en-US" sz="28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需求说明：</a:t>
            </a:r>
          </a:p>
          <a:p>
            <a:pPr lvl="1" eaLnBrk="1" hangingPunct="1"/>
            <a:r>
              <a:rPr lang="zh-CN" altLang="en-US" dirty="0" smtClean="0"/>
              <a:t>使用面向接口编程实现防盗门的功能。</a:t>
            </a: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开门、关门</a:t>
            </a:r>
            <a:endParaRPr lang="en-US" altLang="zh-CN" dirty="0" smtClean="0">
              <a:ea typeface="宋体" charset="-122"/>
            </a:endParaRP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上锁、开锁</a:t>
            </a:r>
            <a:endParaRPr lang="en-US" altLang="zh-CN" dirty="0" smtClean="0">
              <a:ea typeface="宋体" charset="-122"/>
            </a:endParaRP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拍照存档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13736" name="AutoShape 8"/>
          <p:cNvSpPr>
            <a:spLocks noChangeArrowheads="1"/>
          </p:cNvSpPr>
          <p:nvPr/>
        </p:nvSpPr>
        <p:spPr bwMode="gray">
          <a:xfrm>
            <a:off x="1571625" y="3997325"/>
            <a:ext cx="316865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定义</a:t>
            </a:r>
            <a:r>
              <a:rPr lang="en-US" altLang="en-US" b="1" dirty="0" err="1"/>
              <a:t>TheftproofDoor</a:t>
            </a:r>
            <a:r>
              <a:rPr lang="zh-CN" altLang="en-US" b="1" dirty="0"/>
              <a:t>类 </a:t>
            </a:r>
          </a:p>
        </p:txBody>
      </p:sp>
      <p:sp>
        <p:nvSpPr>
          <p:cNvPr id="713737" name="AutoShape 9"/>
          <p:cNvSpPr>
            <a:spLocks noChangeArrowheads="1"/>
          </p:cNvSpPr>
          <p:nvPr/>
        </p:nvSpPr>
        <p:spPr bwMode="gray">
          <a:xfrm>
            <a:off x="5000625" y="3997325"/>
            <a:ext cx="316865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编写测试类 </a:t>
            </a:r>
          </a:p>
        </p:txBody>
      </p:sp>
      <p:sp>
        <p:nvSpPr>
          <p:cNvPr id="713738" name="AutoShape 10"/>
          <p:cNvSpPr>
            <a:spLocks noChangeArrowheads="1"/>
          </p:cNvSpPr>
          <p:nvPr/>
        </p:nvSpPr>
        <p:spPr bwMode="gray">
          <a:xfrm>
            <a:off x="3071813" y="3286124"/>
            <a:ext cx="3500437" cy="642942"/>
          </a:xfrm>
          <a:prstGeom prst="roundRect">
            <a:avLst>
              <a:gd name="adj" fmla="val 1163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定义</a:t>
            </a:r>
            <a:r>
              <a:rPr lang="en-US" altLang="en-US" b="1" dirty="0"/>
              <a:t>Door</a:t>
            </a:r>
            <a:r>
              <a:rPr lang="zh-CN" altLang="en-US" b="1" dirty="0"/>
              <a:t>抽象类</a:t>
            </a:r>
          </a:p>
          <a:p>
            <a:pPr algn="l" eaLnBrk="0" hangingPunct="0">
              <a:defRPr/>
            </a:pPr>
            <a:r>
              <a:rPr lang="zh-CN" altLang="en-US" b="1" dirty="0"/>
              <a:t>定义</a:t>
            </a:r>
            <a:r>
              <a:rPr lang="en-US" altLang="en-US" b="1" dirty="0"/>
              <a:t>Lock</a:t>
            </a:r>
            <a:r>
              <a:rPr lang="zh-CN" altLang="en-US" b="1" dirty="0"/>
              <a:t>、</a:t>
            </a:r>
            <a:r>
              <a:rPr lang="en-US" altLang="en-US" b="1" dirty="0"/>
              <a:t> </a:t>
            </a:r>
            <a:r>
              <a:rPr lang="en-US" altLang="en-US" b="1" dirty="0" err="1"/>
              <a:t>DoorBell</a:t>
            </a:r>
            <a:r>
              <a:rPr lang="zh-CN" altLang="en-US" b="1" dirty="0"/>
              <a:t>接口</a:t>
            </a:r>
          </a:p>
        </p:txBody>
      </p:sp>
      <p:pic>
        <p:nvPicPr>
          <p:cNvPr id="17417" name="图片 10" descr="图4.4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4500563"/>
            <a:ext cx="45275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3" name="组合 10"/>
          <p:cNvGrpSpPr>
            <a:grpSpLocks/>
          </p:cNvGrpSpPr>
          <p:nvPr/>
        </p:nvGrpSpPr>
        <p:grpSpPr bwMode="auto">
          <a:xfrm>
            <a:off x="2928926" y="628334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6" grpId="0" animBg="1"/>
      <p:bldP spid="713737" grpId="0" animBg="1"/>
      <p:bldP spid="7137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——</a:t>
            </a:r>
            <a:r>
              <a:rPr lang="zh-CN" sz="2800" dirty="0" smtClean="0"/>
              <a:t>使用接口实现手机功能</a:t>
            </a:r>
            <a:r>
              <a:rPr lang="en-US" altLang="zh-CN" sz="2800" dirty="0" smtClean="0"/>
              <a:t>2-1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训练要点：</a:t>
            </a:r>
          </a:p>
          <a:p>
            <a:pPr lvl="1" eaLnBrk="1" hangingPunct="1"/>
            <a:r>
              <a:rPr lang="zh-CN" altLang="en-US" dirty="0" smtClean="0"/>
              <a:t>接口的基础知识。</a:t>
            </a:r>
          </a:p>
          <a:p>
            <a:pPr lvl="1" eaLnBrk="1" hangingPunct="1"/>
            <a:r>
              <a:rPr lang="zh-CN" altLang="en-US" dirty="0" smtClean="0"/>
              <a:t>接口表示一种能力。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需求说明：</a:t>
            </a:r>
          </a:p>
          <a:p>
            <a:pPr lvl="1" eaLnBrk="1" hangingPunct="1"/>
            <a:r>
              <a:rPr lang="zh-CN" altLang="en-US" dirty="0" smtClean="0"/>
              <a:t>原始的手机，可以发短信，通电话。随着发展，手机增加了功能：音频、视频播放、拍照、上网。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18437" name="Picture 2" descr="图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834752"/>
            <a:ext cx="4354064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3071802" y="621508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 descr="类图02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3071809"/>
            <a:ext cx="69977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——</a:t>
            </a:r>
            <a:r>
              <a:rPr lang="zh-CN" sz="2800" dirty="0" smtClean="0"/>
              <a:t>使用接口实现手机功能</a:t>
            </a:r>
            <a:r>
              <a:rPr lang="en-US" altLang="zh-CN" sz="2800" dirty="0" smtClean="0"/>
              <a:t>2-2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编写类及接口，参照以下类的结构图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编写测试类，让普通手机播放音频、发信息和通电话，让智能手机上网、播放视频、照相、发信息和通电话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428625" y="3286122"/>
            <a:ext cx="1214438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照相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3000375" y="3214684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连接网络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>
            <a:off x="7572375" y="5357826"/>
            <a:ext cx="1214438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普通手机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gray">
          <a:xfrm>
            <a:off x="7715250" y="3214684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播放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1000125" y="5357809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智能手机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gray">
          <a:xfrm>
            <a:off x="6429375" y="3209922"/>
            <a:ext cx="1143000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手机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rot="16200000" flipV="1">
            <a:off x="1178695" y="3750471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2214546" y="5643578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43768" y="5641990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8071668" y="3786190"/>
            <a:ext cx="28654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43636" y="3429000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3357554" y="3786190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2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2" name="组合 10"/>
          <p:cNvGrpSpPr>
            <a:grpSpLocks/>
          </p:cNvGrpSpPr>
          <p:nvPr/>
        </p:nvGrpSpPr>
        <p:grpSpPr bwMode="auto">
          <a:xfrm>
            <a:off x="2928926" y="628334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5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如何理解接口是一种能力？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1500166" y="2285992"/>
            <a:ext cx="6357982" cy="285752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接口有比抽象类更好的特性：</a:t>
            </a:r>
            <a:endParaRPr lang="en-US" altLang="zh-CN" sz="2400" b="1" dirty="0"/>
          </a:p>
          <a:p>
            <a:pPr algn="l" eaLnBrk="0" hangingPunct="0">
              <a:defRPr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可以被多继承</a:t>
            </a:r>
          </a:p>
          <a:p>
            <a:pPr algn="l" eaLnBrk="0" hangingPunct="0">
              <a:defRPr/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设计和实现完全分离</a:t>
            </a:r>
          </a:p>
          <a:p>
            <a:pPr algn="l" eaLnBrk="0" hangingPunct="0">
              <a:defRPr/>
            </a:pPr>
            <a:r>
              <a:rPr lang="en-US" altLang="zh-CN" sz="2400" b="1" dirty="0"/>
              <a:t>3.</a:t>
            </a:r>
            <a:r>
              <a:rPr lang="zh-CN" altLang="en-US" sz="2400" b="1" dirty="0"/>
              <a:t>更自然的使用多态</a:t>
            </a:r>
          </a:p>
          <a:p>
            <a:pPr algn="l" eaLnBrk="0" hangingPunct="0">
              <a:defRPr/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更容易搭建程序框架</a:t>
            </a:r>
          </a:p>
          <a:p>
            <a:pPr algn="l" eaLnBrk="0" hangingPunct="0">
              <a:defRPr/>
            </a:pPr>
            <a:r>
              <a:rPr lang="en-US" altLang="zh-CN" sz="2400" b="1" dirty="0"/>
              <a:t>5.</a:t>
            </a:r>
            <a:r>
              <a:rPr lang="zh-CN" altLang="en-US" sz="2400" b="1" dirty="0"/>
              <a:t>更容易更换实现</a:t>
            </a:r>
          </a:p>
          <a:p>
            <a:pPr algn="l" eaLnBrk="0" hangingPunct="0">
              <a:defRPr/>
            </a:pPr>
            <a:r>
              <a:rPr lang="en-US" altLang="zh-CN" sz="2400" b="1" dirty="0"/>
              <a:t> ……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接口是一种约定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生活中，我们使用的两相电源插座，规定了：</a:t>
            </a:r>
          </a:p>
          <a:p>
            <a:pPr lvl="1" eaLnBrk="1" hangingPunct="1"/>
            <a:r>
              <a:rPr lang="zh-CN" altLang="en-US" dirty="0" smtClean="0"/>
              <a:t>两个接头间的额定电压</a:t>
            </a:r>
          </a:p>
          <a:p>
            <a:pPr lvl="1" eaLnBrk="1" hangingPunct="1"/>
            <a:r>
              <a:rPr lang="zh-CN" altLang="en-US" dirty="0" smtClean="0"/>
              <a:t>两个接头间的距离</a:t>
            </a:r>
          </a:p>
          <a:p>
            <a:pPr lvl="1" eaLnBrk="1" hangingPunct="1"/>
            <a:r>
              <a:rPr lang="zh-CN" altLang="en-US" dirty="0" smtClean="0"/>
              <a:t>接头的形状</a:t>
            </a:r>
          </a:p>
          <a:p>
            <a:pPr eaLnBrk="1" hangingPunct="1"/>
            <a:r>
              <a:rPr lang="zh-CN" altLang="en-US" dirty="0" smtClean="0"/>
              <a:t>接口是一种约定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面向接口编程</a:t>
            </a: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05545" name="AutoShape 9"/>
          <p:cNvSpPr>
            <a:spLocks noChangeArrowheads="1"/>
          </p:cNvSpPr>
          <p:nvPr/>
        </p:nvSpPr>
        <p:spPr bwMode="gray">
          <a:xfrm>
            <a:off x="1547813" y="5286388"/>
            <a:ext cx="5881707" cy="571504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程序设计时面向接口的约定而不考虑具体实现 </a:t>
            </a:r>
          </a:p>
        </p:txBody>
      </p:sp>
      <p:sp>
        <p:nvSpPr>
          <p:cNvPr id="705546" name="AutoShape 10"/>
          <p:cNvSpPr>
            <a:spLocks noChangeArrowheads="1"/>
          </p:cNvSpPr>
          <p:nvPr/>
        </p:nvSpPr>
        <p:spPr bwMode="auto">
          <a:xfrm>
            <a:off x="5786446" y="3429000"/>
            <a:ext cx="2063920" cy="408623"/>
          </a:xfrm>
          <a:prstGeom prst="wedgeRoundRectCallout">
            <a:avLst>
              <a:gd name="adj1" fmla="val -31459"/>
              <a:gd name="adj2" fmla="val 475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有些接口只有名称</a:t>
            </a:r>
          </a:p>
        </p:txBody>
      </p:sp>
      <p:sp>
        <p:nvSpPr>
          <p:cNvPr id="705547" name="AutoShape 11"/>
          <p:cNvSpPr>
            <a:spLocks noChangeArrowheads="1"/>
          </p:cNvSpPr>
          <p:nvPr/>
        </p:nvSpPr>
        <p:spPr bwMode="auto">
          <a:xfrm>
            <a:off x="5857884" y="4143380"/>
            <a:ext cx="2103457" cy="776383"/>
          </a:xfrm>
          <a:prstGeom prst="wedgeRoundRectCallout">
            <a:avLst>
              <a:gd name="adj1" fmla="val -32675"/>
              <a:gd name="adj2" fmla="val -494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方法的实现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方式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要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通过注释来约定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214942" y="3643314"/>
            <a:ext cx="500066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>
            <a:off x="5214942" y="4143380"/>
            <a:ext cx="571504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5543" name="AutoShape 7"/>
          <p:cNvSpPr>
            <a:spLocks noChangeArrowheads="1"/>
          </p:cNvSpPr>
          <p:nvPr/>
        </p:nvSpPr>
        <p:spPr bwMode="gray">
          <a:xfrm>
            <a:off x="2051050" y="3714752"/>
            <a:ext cx="3163892" cy="6477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体现在接口名称和注释上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0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5" grpId="0" animBg="1"/>
      <p:bldP spid="705546" grpId="0" animBg="1"/>
      <p:bldP spid="705547" grpId="0" animBg="1"/>
      <p:bldP spid="7055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面向接口编程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开发打印机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墨盒：彩色、黑白</a:t>
            </a:r>
          </a:p>
          <a:p>
            <a:pPr lvl="1" eaLnBrk="1" hangingPunct="1"/>
            <a:r>
              <a:rPr lang="zh-CN" altLang="en-US" dirty="0" smtClean="0"/>
              <a:t>纸张类型：</a:t>
            </a:r>
            <a:r>
              <a:rPr lang="en-US" altLang="zh-CN" dirty="0" smtClean="0"/>
              <a:t>A4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B5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墨盒和纸张都不是打印机厂商提供的</a:t>
            </a:r>
          </a:p>
          <a:p>
            <a:pPr lvl="1" eaLnBrk="1" hangingPunct="1"/>
            <a:r>
              <a:rPr lang="zh-CN" altLang="en-US" dirty="0" smtClean="0"/>
              <a:t>打印机厂商要兼容市场上的墨盒、纸张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23557" name="Picture 2" descr="图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3786190"/>
            <a:ext cx="4691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面向接口编程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墨盒和纸张的规格是一种约定 </a:t>
            </a:r>
          </a:p>
          <a:p>
            <a:pPr eaLnBrk="1" hangingPunct="1"/>
            <a:r>
              <a:rPr lang="zh-CN" altLang="en-US" dirty="0" smtClean="0"/>
              <a:t>打印机需要遵守这些约定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用面向接口编程的方式开发</a:t>
            </a:r>
          </a:p>
          <a:p>
            <a:pPr lvl="1" eaLnBrk="1" hangingPunct="1"/>
            <a:r>
              <a:rPr lang="zh-CN" altLang="en-US" dirty="0" smtClean="0"/>
              <a:t>制定墨盒、纸张的约定或标准</a:t>
            </a:r>
          </a:p>
          <a:p>
            <a:pPr lvl="1" eaLnBrk="1" hangingPunct="1"/>
            <a:r>
              <a:rPr lang="zh-CN" altLang="en-US" dirty="0" smtClean="0"/>
              <a:t>打印机厂商使用墨盒、纸张的标准开发打印机</a:t>
            </a:r>
          </a:p>
          <a:p>
            <a:pPr lvl="1" eaLnBrk="1" hangingPunct="1"/>
            <a:r>
              <a:rPr lang="zh-CN" altLang="en-US" dirty="0" smtClean="0"/>
              <a:t>其他厂商按照墨盒、纸张的标准生产墨盒、纸张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20901" name="AutoShape 5"/>
          <p:cNvSpPr>
            <a:spLocks noChangeArrowheads="1"/>
          </p:cNvSpPr>
          <p:nvPr/>
        </p:nvSpPr>
        <p:spPr bwMode="gray">
          <a:xfrm>
            <a:off x="2273300" y="4142671"/>
            <a:ext cx="2692400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定义墨盒接口</a:t>
            </a:r>
            <a:r>
              <a:rPr lang="en-US" altLang="zh-CN" b="1" dirty="0"/>
              <a:t>InkBox</a:t>
            </a:r>
          </a:p>
          <a:p>
            <a:pPr algn="l" eaLnBrk="0" hangingPunct="0">
              <a:defRPr/>
            </a:pPr>
            <a:r>
              <a:rPr lang="zh-CN" altLang="en-US" b="1" dirty="0"/>
              <a:t>定义纸张接口</a:t>
            </a:r>
            <a:r>
              <a:rPr lang="en-US" altLang="zh-CN" b="1" dirty="0"/>
              <a:t>Paper </a:t>
            </a:r>
            <a:endParaRPr lang="zh-CN" altLang="en-US" b="1" dirty="0"/>
          </a:p>
        </p:txBody>
      </p:sp>
      <p:sp>
        <p:nvSpPr>
          <p:cNvPr id="720903" name="AutoShape 7"/>
          <p:cNvSpPr>
            <a:spLocks noChangeArrowheads="1"/>
          </p:cNvSpPr>
          <p:nvPr/>
        </p:nvSpPr>
        <p:spPr bwMode="gray">
          <a:xfrm>
            <a:off x="2301875" y="4949203"/>
            <a:ext cx="266382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定义打印机类 </a:t>
            </a:r>
          </a:p>
        </p:txBody>
      </p:sp>
      <p:sp>
        <p:nvSpPr>
          <p:cNvPr id="720904" name="AutoShape 8"/>
          <p:cNvSpPr>
            <a:spLocks noChangeArrowheads="1"/>
          </p:cNvSpPr>
          <p:nvPr/>
        </p:nvSpPr>
        <p:spPr bwMode="gray">
          <a:xfrm>
            <a:off x="2301875" y="5428555"/>
            <a:ext cx="2663825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实现墨盒接口</a:t>
            </a:r>
          </a:p>
          <a:p>
            <a:pPr algn="l" eaLnBrk="0" hangingPunct="0">
              <a:defRPr/>
            </a:pPr>
            <a:r>
              <a:rPr lang="zh-CN" altLang="en-US" b="1" dirty="0"/>
              <a:t>实现纸张接口 </a:t>
            </a:r>
          </a:p>
        </p:txBody>
      </p:sp>
      <p:sp>
        <p:nvSpPr>
          <p:cNvPr id="720907" name="AutoShape 11"/>
          <p:cNvSpPr>
            <a:spLocks noChangeArrowheads="1"/>
          </p:cNvSpPr>
          <p:nvPr/>
        </p:nvSpPr>
        <p:spPr bwMode="auto">
          <a:xfrm>
            <a:off x="214282" y="4286256"/>
            <a:ext cx="1640372" cy="776383"/>
          </a:xfrm>
          <a:prstGeom prst="wedgeRoundRectCallout">
            <a:avLst>
              <a:gd name="adj1" fmla="val 50385"/>
              <a:gd name="adj2" fmla="val 276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约定墨盒标准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约定纸张标准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20909" name="AutoShape 13"/>
          <p:cNvSpPr>
            <a:spLocks noChangeArrowheads="1"/>
          </p:cNvSpPr>
          <p:nvPr/>
        </p:nvSpPr>
        <p:spPr bwMode="auto">
          <a:xfrm>
            <a:off x="5500694" y="4786322"/>
            <a:ext cx="3472019" cy="408623"/>
          </a:xfrm>
          <a:prstGeom prst="wedgeRoundRectCallout">
            <a:avLst>
              <a:gd name="adj1" fmla="val -50491"/>
              <a:gd name="adj2" fmla="val 158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用墨盒、纸张接口实现打印方法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1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25"/>
          <p:cNvGrpSpPr>
            <a:grpSpLocks/>
          </p:cNvGrpSpPr>
          <p:nvPr/>
        </p:nvGrpSpPr>
        <p:grpSpPr bwMode="auto">
          <a:xfrm>
            <a:off x="2285984" y="6286520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2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1724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：打印机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 bwMode="auto">
          <a:xfrm rot="10800000" flipV="1">
            <a:off x="1857356" y="4714884"/>
            <a:ext cx="357190" cy="90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720909" idx="4"/>
          </p:cNvCxnSpPr>
          <p:nvPr/>
        </p:nvCxnSpPr>
        <p:spPr bwMode="auto">
          <a:xfrm flipV="1">
            <a:off x="5033969" y="5055249"/>
            <a:ext cx="449677" cy="166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1" grpId="0" animBg="1"/>
      <p:bldP spid="720904" grpId="0" animBg="1"/>
      <p:bldP spid="7209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如何实现多态？</a:t>
            </a:r>
          </a:p>
          <a:p>
            <a:pPr eaLnBrk="1" hangingPunct="1"/>
            <a:r>
              <a:rPr lang="zh-CN" altLang="en-US" dirty="0" smtClean="0"/>
              <a:t>使用多态有什么好处？</a:t>
            </a:r>
          </a:p>
          <a:p>
            <a:pPr eaLnBrk="1" hangingPunct="1"/>
            <a:r>
              <a:rPr lang="zh-CN" altLang="en-US" dirty="0" smtClean="0"/>
              <a:t>抽象类的特点是什么？</a:t>
            </a:r>
          </a:p>
          <a:p>
            <a:pPr eaLnBrk="1" hangingPunct="1"/>
            <a:r>
              <a:rPr lang="zh-CN" altLang="en-US" dirty="0" smtClean="0"/>
              <a:t>抽象方法的特点是什么？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dirty="0" smtClean="0"/>
              <a:t>组装一台计算机</a:t>
            </a:r>
            <a:r>
              <a:rPr lang="en-US" altLang="zh-CN" dirty="0" smtClean="0"/>
              <a:t>2-1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训练要点：</a:t>
            </a:r>
          </a:p>
          <a:p>
            <a:pPr lvl="1" eaLnBrk="1" hangingPunct="1"/>
            <a:r>
              <a:rPr lang="zh-CN" altLang="en-US" dirty="0" smtClean="0"/>
              <a:t>接口的基础知识</a:t>
            </a:r>
          </a:p>
          <a:p>
            <a:pPr lvl="1" eaLnBrk="1" hangingPunct="1"/>
            <a:r>
              <a:rPr lang="zh-CN" altLang="en-US" dirty="0" smtClean="0"/>
              <a:t>理解接口表示一种约定 </a:t>
            </a:r>
          </a:p>
          <a:p>
            <a:pPr eaLnBrk="1" hangingPunct="1"/>
            <a:r>
              <a:rPr lang="zh-CN" altLang="en-US" dirty="0" smtClean="0"/>
              <a:t>需求说明：</a:t>
            </a:r>
          </a:p>
          <a:p>
            <a:pPr lvl="1" eaLnBrk="1" hangingPunct="1"/>
            <a:r>
              <a:rPr lang="zh-CN" altLang="en-US" dirty="0" smtClean="0"/>
              <a:t>采用面向接口编程思想组装一台计算机。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计算机的主要组成部分有：</a:t>
            </a:r>
          </a:p>
          <a:p>
            <a:pPr lvl="2" eaLnBrk="1" hangingPunct="1"/>
            <a:r>
              <a:rPr lang="en-US" altLang="zh-CN" dirty="0" smtClean="0">
                <a:ea typeface="宋体" charset="-122"/>
              </a:rPr>
              <a:t>CPU</a:t>
            </a:r>
          </a:p>
          <a:p>
            <a:pPr lvl="2"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硬盘</a:t>
            </a:r>
          </a:p>
          <a:p>
            <a:pPr lvl="2"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内存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25605" name="Picture 8" descr="图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3" y="4572000"/>
            <a:ext cx="382111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3071802" y="621508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dirty="0" smtClean="0"/>
              <a:t>组装一台计算机</a:t>
            </a:r>
            <a:r>
              <a:rPr lang="en-US" altLang="zh-CN" dirty="0" smtClean="0"/>
              <a:t>2-2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2000"/>
              </a:spcAft>
            </a:pPr>
            <a:r>
              <a:rPr lang="zh-CN" altLang="en-US" dirty="0" smtClean="0"/>
              <a:t>实现思路：</a:t>
            </a:r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 smtClean="0"/>
              <a:t>定义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的接口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品牌和主频</a:t>
            </a:r>
            <a:endParaRPr lang="en-US" altLang="zh-CN" dirty="0" smtClean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 smtClean="0"/>
              <a:t>定义内存的接口</a:t>
            </a:r>
            <a:r>
              <a:rPr lang="en-US" altLang="zh-CN" dirty="0" smtClean="0"/>
              <a:t>EMS</a:t>
            </a:r>
            <a:r>
              <a:rPr lang="zh-CN" altLang="en-US" dirty="0" smtClean="0"/>
              <a:t>，返回容量。</a:t>
            </a:r>
            <a:endParaRPr lang="en-US" altLang="zh-CN" dirty="0" smtClean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 smtClean="0"/>
              <a:t>定义硬盘的接口</a:t>
            </a:r>
            <a:r>
              <a:rPr lang="en-US" altLang="zh-CN" dirty="0" err="1" smtClean="0"/>
              <a:t>HardDisk</a:t>
            </a:r>
            <a:r>
              <a:rPr lang="zh-CN" altLang="en-US" dirty="0" smtClean="0"/>
              <a:t>，返回容量。</a:t>
            </a:r>
          </a:p>
          <a:p>
            <a:pPr lvl="2" eaLnBrk="1" hangingPunct="1">
              <a:spcAft>
                <a:spcPct val="2000"/>
              </a:spcAft>
              <a:buFontTx/>
              <a:buNone/>
            </a:pPr>
            <a:endParaRPr lang="zh-CN" altLang="en-US" dirty="0" smtClean="0">
              <a:ea typeface="宋体" charset="-122"/>
            </a:endParaRPr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 smtClean="0"/>
              <a:t>编写各组件厂商分别实现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EMS</a:t>
            </a:r>
            <a:r>
              <a:rPr lang="zh-CN" altLang="en-US" dirty="0" smtClean="0"/>
              <a:t>、和</a:t>
            </a:r>
            <a:r>
              <a:rPr lang="en-US" altLang="zh-CN" dirty="0" err="1" smtClean="0"/>
              <a:t>HardDisk</a:t>
            </a:r>
            <a:r>
              <a:rPr lang="zh-CN" altLang="en-US" dirty="0" smtClean="0"/>
              <a:t>接口编写计算机类，组装计算机并显示相关信息</a:t>
            </a:r>
            <a:endParaRPr lang="en-US" altLang="zh-CN" dirty="0" smtClean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 smtClean="0"/>
              <a:t>编写测试类运行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09644" name="AutoShape 12"/>
          <p:cNvSpPr>
            <a:spLocks noChangeArrowheads="1"/>
          </p:cNvSpPr>
          <p:nvPr/>
        </p:nvSpPr>
        <p:spPr bwMode="auto">
          <a:xfrm>
            <a:off x="5715000" y="3165475"/>
            <a:ext cx="25980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实现计算机各组件信息 </a:t>
            </a:r>
          </a:p>
        </p:txBody>
      </p:sp>
      <p:sp>
        <p:nvSpPr>
          <p:cNvPr id="709645" name="AutoShape 13"/>
          <p:cNvSpPr>
            <a:spLocks noChangeArrowheads="1"/>
          </p:cNvSpPr>
          <p:nvPr/>
        </p:nvSpPr>
        <p:spPr bwMode="auto">
          <a:xfrm>
            <a:off x="5643563" y="1428750"/>
            <a:ext cx="242808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定义计算机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组成部分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4" grpId="0" animBg="1"/>
      <p:bldP spid="7096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编写和实现接口的语法是什么？</a:t>
            </a:r>
          </a:p>
          <a:p>
            <a:pPr eaLnBrk="1" hangingPunct="1"/>
            <a:r>
              <a:rPr lang="zh-CN" altLang="en-US" dirty="0" smtClean="0"/>
              <a:t>接口有哪些特性？（说出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个）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阅读代码，找出错误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93258" name="AutoShape 10"/>
          <p:cNvSpPr>
            <a:spLocks noChangeArrowheads="1"/>
          </p:cNvSpPr>
          <p:nvPr/>
        </p:nvSpPr>
        <p:spPr bwMode="auto">
          <a:xfrm>
            <a:off x="1611313" y="3429001"/>
            <a:ext cx="5703887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interface MyInterface {     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MyInterface();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method1();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method2(){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void method3();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void method4();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int method5();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int TYPE = 1;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1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77"/>
          <p:cNvGrpSpPr/>
          <p:nvPr/>
        </p:nvGrpSpPr>
        <p:grpSpPr>
          <a:xfrm>
            <a:off x="71406" y="2357430"/>
            <a:ext cx="1469411" cy="400110"/>
            <a:chOff x="2962268" y="5103147"/>
            <a:chExt cx="1469411" cy="400110"/>
          </a:xfrm>
        </p:grpSpPr>
        <p:pic>
          <p:nvPicPr>
            <p:cNvPr id="2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2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1853" y="3855380"/>
            <a:ext cx="345600" cy="288000"/>
          </a:xfrm>
          <a:prstGeom prst="rect">
            <a:avLst/>
          </a:prstGeom>
          <a:noFill/>
        </p:spPr>
      </p:pic>
      <p:pic>
        <p:nvPicPr>
          <p:cNvPr id="24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99307" y="4212570"/>
            <a:ext cx="401387" cy="288000"/>
          </a:xfrm>
          <a:prstGeom prst="rect">
            <a:avLst/>
          </a:prstGeom>
          <a:noFill/>
        </p:spPr>
      </p:pic>
      <p:pic>
        <p:nvPicPr>
          <p:cNvPr id="25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3656" y="4926950"/>
            <a:ext cx="345600" cy="288000"/>
          </a:xfrm>
          <a:prstGeom prst="rect">
            <a:avLst/>
          </a:prstGeom>
          <a:noFill/>
        </p:spPr>
      </p:pic>
      <p:pic>
        <p:nvPicPr>
          <p:cNvPr id="2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99307" y="5284140"/>
            <a:ext cx="401387" cy="288000"/>
          </a:xfrm>
          <a:prstGeom prst="rect">
            <a:avLst/>
          </a:prstGeom>
          <a:noFill/>
        </p:spPr>
      </p:pic>
      <p:pic>
        <p:nvPicPr>
          <p:cNvPr id="2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5643578"/>
            <a:ext cx="401387" cy="288000"/>
          </a:xfrm>
          <a:prstGeom prst="rect">
            <a:avLst/>
          </a:prstGeom>
          <a:noFill/>
        </p:spPr>
      </p:pic>
      <p:pic>
        <p:nvPicPr>
          <p:cNvPr id="2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5998520"/>
            <a:ext cx="401387" cy="288000"/>
          </a:xfrm>
          <a:prstGeom prst="rect">
            <a:avLst/>
          </a:prstGeom>
          <a:noFill/>
        </p:spPr>
      </p:pic>
      <p:pic>
        <p:nvPicPr>
          <p:cNvPr id="30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3656" y="4569760"/>
            <a:ext cx="345600" cy="28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语法对比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语法对比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3419872" y="1970550"/>
            <a:ext cx="1781190" cy="66199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接口 </a:t>
            </a:r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07689"/>
              </p:ext>
            </p:extLst>
          </p:nvPr>
        </p:nvGraphicFramePr>
        <p:xfrm>
          <a:off x="1285852" y="2919426"/>
          <a:ext cx="6166468" cy="245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234"/>
                <a:gridCol w="3083234"/>
              </a:tblGrid>
              <a:tr h="549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接口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76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定义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interface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实现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implements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静态成员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常量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public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可以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显示使用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中的接口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属性全都是全局静态常量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方法都是全局抽象方法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无构造方法</a:t>
            </a:r>
          </a:p>
          <a:p>
            <a:pPr eaLnBrk="1" hangingPunct="1"/>
            <a:r>
              <a:rPr lang="zh-CN" altLang="en-US" dirty="0" smtClean="0"/>
              <a:t>一个类可以实现多个接口，非抽象类实现接口时必须实现接口中的全部方法</a:t>
            </a:r>
          </a:p>
          <a:p>
            <a:pPr eaLnBrk="1" hangingPunct="1"/>
            <a:r>
              <a:rPr lang="zh-CN" altLang="en-US" dirty="0" smtClean="0"/>
              <a:t>抽象类利于代码复用，接口利于代码维护</a:t>
            </a:r>
            <a:endParaRPr lang="en-US" altLang="zh-CN" dirty="0" smtClean="0"/>
          </a:p>
          <a:p>
            <a:pPr eaLnBrk="1" hangingPunct="1"/>
            <a:r>
              <a:rPr lang="en-US" dirty="0" smtClean="0"/>
              <a:t>C#</a:t>
            </a:r>
            <a:r>
              <a:rPr lang="zh-CN" altLang="en-US" dirty="0" smtClean="0"/>
              <a:t>中接口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成员主要是方法、属性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不能包含常量、变量、构造方法和任何静态成员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不能显式指定任何修饰符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54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本章目标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掌握接口基础知识</a:t>
            </a:r>
          </a:p>
          <a:p>
            <a:pPr eaLnBrk="1" hangingPunct="1"/>
            <a:r>
              <a:rPr lang="zh-CN" altLang="en-US" dirty="0" smtClean="0"/>
              <a:t>掌握接口作为一种约定和能力的</a:t>
            </a:r>
            <a:r>
              <a:rPr lang="zh-CN" altLang="en-US" dirty="0" smtClean="0"/>
              <a:t>含义</a:t>
            </a: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523" y="1090155"/>
            <a:ext cx="714380" cy="662014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523" y="1661659"/>
            <a:ext cx="714380" cy="662014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1150467"/>
            <a:ext cx="643477" cy="5963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为什么使用接口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要求实现防盗门的功能</a:t>
            </a:r>
            <a:endParaRPr lang="en-US" altLang="zh-CN" dirty="0" smtClean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grpSp>
        <p:nvGrpSpPr>
          <p:cNvPr id="2" name="组合 69"/>
          <p:cNvGrpSpPr>
            <a:grpSpLocks/>
          </p:cNvGrpSpPr>
          <p:nvPr/>
        </p:nvGrpSpPr>
        <p:grpSpPr bwMode="auto">
          <a:xfrm>
            <a:off x="71406" y="1981193"/>
            <a:ext cx="1000125" cy="447675"/>
            <a:chOff x="1000100" y="3235185"/>
            <a:chExt cx="1000132" cy="446983"/>
          </a:xfrm>
        </p:grpSpPr>
        <p:pic>
          <p:nvPicPr>
            <p:cNvPr id="820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84254" y="2357430"/>
            <a:ext cx="79311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门</a:t>
            </a:r>
            <a:r>
              <a:rPr lang="zh-CN" altLang="en-US" sz="2800" b="1" dirty="0">
                <a:latin typeface="+mn-lt"/>
                <a:ea typeface="+mn-ea"/>
              </a:rPr>
              <a:t>有“开”和“关”的功能，锁有</a:t>
            </a:r>
            <a:r>
              <a:rPr lang="zh-CN" altLang="en-US" sz="2800" b="1" dirty="0" smtClean="0">
                <a:latin typeface="+mn-lt"/>
                <a:ea typeface="+mn-ea"/>
              </a:rPr>
              <a:t>“上锁”</a:t>
            </a:r>
            <a:r>
              <a:rPr lang="zh-CN" altLang="en-US" sz="2800" b="1" dirty="0">
                <a:latin typeface="+mn-lt"/>
                <a:ea typeface="+mn-ea"/>
              </a:rPr>
              <a:t>和“开锁”的功能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将门和锁分别定义为抽象类</a:t>
            </a:r>
            <a:endParaRPr lang="en-US" altLang="zh-CN" sz="2800" b="1" dirty="0">
              <a:latin typeface="+mn-lt"/>
              <a:ea typeface="+mn-ea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1785938" y="5072067"/>
            <a:ext cx="5429268" cy="571511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防盗门可以继承门的同时又继承锁吗？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1714500" y="5857887"/>
            <a:ext cx="5509110" cy="571510"/>
          </a:xfrm>
          <a:prstGeom prst="roundRect">
            <a:avLst>
              <a:gd name="adj" fmla="val 345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如何解决这个问题呢？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84254" y="3286124"/>
            <a:ext cx="793115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+mn-ea"/>
              </a:rPr>
              <a:t>将门定义为抽象类，锁定义为接口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+mn-ea"/>
              </a:rPr>
              <a:t>防盗门继承门，实现锁的接口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Tx/>
              <a:buBlip>
                <a:blip r:embed="rId5"/>
              </a:buBlip>
              <a:defRPr/>
            </a:pPr>
            <a:endParaRPr lang="en-US" altLang="zh-CN" sz="2800" b="1" dirty="0">
              <a:latin typeface="+mn-lt"/>
              <a:ea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animBg="1"/>
      <p:bldP spid="12" grpId="1" animBg="1"/>
      <p:bldP spid="13" grpId="0" animBg="1"/>
      <p:bldP spid="13" grpId="1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什么是接口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认识一下接口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必须知道的接口特性</a:t>
            </a:r>
          </a:p>
          <a:p>
            <a:pPr lvl="1" eaLnBrk="1" hangingPunct="1"/>
            <a:r>
              <a:rPr lang="zh-CN" altLang="en-US" dirty="0" smtClean="0"/>
              <a:t>接口不可以被实例化</a:t>
            </a:r>
          </a:p>
          <a:p>
            <a:pPr lvl="1" eaLnBrk="1" hangingPunct="1"/>
            <a:r>
              <a:rPr lang="zh-CN" altLang="en-US" dirty="0" smtClean="0"/>
              <a:t>实现类必须实现接口的所有方法</a:t>
            </a:r>
          </a:p>
          <a:p>
            <a:pPr lvl="1" eaLnBrk="1" hangingPunct="1"/>
            <a:r>
              <a:rPr lang="zh-CN" altLang="en-US" dirty="0" smtClean="0"/>
              <a:t>实现类可以实现多个接口</a:t>
            </a:r>
          </a:p>
          <a:p>
            <a:pPr lvl="1" eaLnBrk="1" hangingPunct="1"/>
            <a:r>
              <a:rPr lang="zh-CN" altLang="en-US" dirty="0" smtClean="0"/>
              <a:t>接口中的变量都是静态常量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>
            <a:off x="2035175" y="1878013"/>
            <a:ext cx="4478338" cy="14952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interface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MyInterface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foo()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；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其他方法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703494" name="AutoShape 6"/>
          <p:cNvSpPr>
            <a:spLocks noChangeArrowheads="1"/>
          </p:cNvSpPr>
          <p:nvPr/>
        </p:nvSpPr>
        <p:spPr bwMode="auto">
          <a:xfrm>
            <a:off x="5072066" y="2357430"/>
            <a:ext cx="1896785" cy="776383"/>
          </a:xfrm>
          <a:prstGeom prst="wedgeRoundRectCallout">
            <a:avLst>
              <a:gd name="adj1" fmla="val -50560"/>
              <a:gd name="adj2" fmla="val -192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所有方法都是：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public abstract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03500" name="AutoShape 12"/>
          <p:cNvSpPr>
            <a:spLocks noChangeArrowheads="1"/>
          </p:cNvSpPr>
          <p:nvPr/>
        </p:nvSpPr>
        <p:spPr bwMode="gray">
          <a:xfrm>
            <a:off x="5572132" y="5300663"/>
            <a:ext cx="2208233" cy="36036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Java</a:t>
            </a:r>
            <a:r>
              <a:rPr lang="zh-CN" altLang="en-US" sz="2000" b="1" dirty="0"/>
              <a:t>中的多继承</a:t>
            </a:r>
          </a:p>
        </p:txBody>
      </p:sp>
      <p:sp>
        <p:nvSpPr>
          <p:cNvPr id="703501" name="AutoShape 13"/>
          <p:cNvSpPr>
            <a:spLocks noChangeArrowheads="1"/>
          </p:cNvSpPr>
          <p:nvPr/>
        </p:nvSpPr>
        <p:spPr bwMode="gray">
          <a:xfrm>
            <a:off x="5710249" y="4365625"/>
            <a:ext cx="2070116" cy="3603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常作为类型使用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1406" y="872998"/>
            <a:ext cx="1000132" cy="400110"/>
            <a:chOff x="1000100" y="1801286"/>
            <a:chExt cx="1000132" cy="400110"/>
          </a:xfrm>
        </p:grpSpPr>
        <p:pic>
          <p:nvPicPr>
            <p:cNvPr id="1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14"/>
          <p:cNvSpPr>
            <a:spLocks/>
          </p:cNvSpPr>
          <p:nvPr/>
        </p:nvSpPr>
        <p:spPr bwMode="auto">
          <a:xfrm>
            <a:off x="4572000" y="2357430"/>
            <a:ext cx="288925" cy="642942"/>
          </a:xfrm>
          <a:prstGeom prst="rightBrace">
            <a:avLst>
              <a:gd name="adj1" fmla="val 24908"/>
              <a:gd name="adj2" fmla="val 48875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4" grpId="0" animBg="1"/>
      <p:bldP spid="703500" grpId="0" animBg="1"/>
      <p:bldP spid="70350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如何使用接口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用程序描述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pic>
        <p:nvPicPr>
          <p:cNvPr id="704544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420938"/>
            <a:ext cx="4819650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如何使用接口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可以使用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接口来实现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35237" name="AutoShape 5"/>
          <p:cNvSpPr>
            <a:spLocks noChangeArrowheads="1"/>
          </p:cNvSpPr>
          <p:nvPr/>
        </p:nvSpPr>
        <p:spPr bwMode="auto">
          <a:xfrm>
            <a:off x="2336800" y="1226496"/>
            <a:ext cx="408923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接口本身没有实现任何功能 </a:t>
            </a:r>
          </a:p>
        </p:txBody>
      </p:sp>
      <p:sp>
        <p:nvSpPr>
          <p:cNvPr id="735238" name="AutoShape 6"/>
          <p:cNvSpPr>
            <a:spLocks noChangeArrowheads="1"/>
          </p:cNvSpPr>
          <p:nvPr/>
        </p:nvSpPr>
        <p:spPr bwMode="auto">
          <a:xfrm>
            <a:off x="2336800" y="1730528"/>
            <a:ext cx="409258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接口规定了数据传输的要求</a:t>
            </a:r>
          </a:p>
        </p:txBody>
      </p:sp>
      <p:sp>
        <p:nvSpPr>
          <p:cNvPr id="735239" name="AutoShape 7"/>
          <p:cNvSpPr>
            <a:spLocks noChangeArrowheads="1"/>
          </p:cNvSpPr>
          <p:nvPr/>
        </p:nvSpPr>
        <p:spPr bwMode="auto">
          <a:xfrm>
            <a:off x="2336800" y="2234559"/>
            <a:ext cx="40959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接口可以被多种</a:t>
            </a:r>
            <a:r>
              <a:rPr lang="en-US" altLang="zh-CN" sz="2000" b="1" kern="0" dirty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设备实现 </a:t>
            </a:r>
          </a:p>
        </p:txBody>
      </p:sp>
      <p:sp>
        <p:nvSpPr>
          <p:cNvPr id="735240" name="AutoShape 8"/>
          <p:cNvSpPr>
            <a:spLocks noChangeArrowheads="1"/>
          </p:cNvSpPr>
          <p:nvPr/>
        </p:nvSpPr>
        <p:spPr bwMode="gray">
          <a:xfrm>
            <a:off x="2413000" y="3590926"/>
            <a:ext cx="199072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编写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</a:p>
        </p:txBody>
      </p:sp>
      <p:sp>
        <p:nvSpPr>
          <p:cNvPr id="735241" name="AutoShape 9"/>
          <p:cNvSpPr>
            <a:spLocks noChangeArrowheads="1"/>
          </p:cNvSpPr>
          <p:nvPr/>
        </p:nvSpPr>
        <p:spPr bwMode="gray">
          <a:xfrm>
            <a:off x="2411413" y="4217989"/>
            <a:ext cx="1985962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</a:p>
        </p:txBody>
      </p:sp>
      <p:sp>
        <p:nvSpPr>
          <p:cNvPr id="735242" name="AutoShape 10"/>
          <p:cNvSpPr>
            <a:spLocks noChangeArrowheads="1"/>
          </p:cNvSpPr>
          <p:nvPr/>
        </p:nvSpPr>
        <p:spPr bwMode="gray">
          <a:xfrm>
            <a:off x="2413000" y="4794251"/>
            <a:ext cx="1981200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</a:p>
        </p:txBody>
      </p:sp>
      <p:sp>
        <p:nvSpPr>
          <p:cNvPr id="735243" name="AutoShape 11"/>
          <p:cNvSpPr>
            <a:spLocks noChangeArrowheads="1"/>
          </p:cNvSpPr>
          <p:nvPr/>
        </p:nvSpPr>
        <p:spPr bwMode="auto">
          <a:xfrm>
            <a:off x="4845050" y="3571876"/>
            <a:ext cx="2063919" cy="408623"/>
          </a:xfrm>
          <a:prstGeom prst="wedgeRoundRectCallout">
            <a:avLst>
              <a:gd name="adj1" fmla="val -51285"/>
              <a:gd name="adj2" fmla="val -1915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根据需求设计方法</a:t>
            </a:r>
          </a:p>
        </p:txBody>
      </p:sp>
      <p:sp>
        <p:nvSpPr>
          <p:cNvPr id="735244" name="AutoShape 12"/>
          <p:cNvSpPr>
            <a:spLocks noChangeArrowheads="1"/>
          </p:cNvSpPr>
          <p:nvPr/>
        </p:nvSpPr>
        <p:spPr bwMode="auto">
          <a:xfrm>
            <a:off x="4845050" y="4219576"/>
            <a:ext cx="1609825" cy="408623"/>
          </a:xfrm>
          <a:prstGeom prst="wedgeRoundRectCallout">
            <a:avLst>
              <a:gd name="adj1" fmla="val -51553"/>
              <a:gd name="adj2" fmla="val -187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实现所有方法</a:t>
            </a:r>
          </a:p>
        </p:txBody>
      </p:sp>
      <p:sp>
        <p:nvSpPr>
          <p:cNvPr id="735245" name="AutoShape 13"/>
          <p:cNvSpPr>
            <a:spLocks noChangeArrowheads="1"/>
          </p:cNvSpPr>
          <p:nvPr/>
        </p:nvSpPr>
        <p:spPr bwMode="auto">
          <a:xfrm>
            <a:off x="4845050" y="4795839"/>
            <a:ext cx="2063919" cy="408623"/>
          </a:xfrm>
          <a:prstGeom prst="wedgeRoundRectCallout">
            <a:avLst>
              <a:gd name="adj1" fmla="val -48794"/>
              <a:gd name="adj2" fmla="val -249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用多态的方式使用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7" name="直接箭头连接符 16"/>
          <p:cNvCxnSpPr>
            <a:stCxn id="735240" idx="3"/>
            <a:endCxn id="735243" idx="1"/>
          </p:cNvCxnSpPr>
          <p:nvPr/>
        </p:nvCxnSpPr>
        <p:spPr bwMode="auto">
          <a:xfrm flipV="1">
            <a:off x="4403725" y="3776188"/>
            <a:ext cx="441325" cy="190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35241" idx="3"/>
            <a:endCxn id="735244" idx="1"/>
          </p:cNvCxnSpPr>
          <p:nvPr/>
        </p:nvCxnSpPr>
        <p:spPr bwMode="auto">
          <a:xfrm>
            <a:off x="4397375" y="4422301"/>
            <a:ext cx="447675" cy="15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35242" idx="3"/>
            <a:endCxn id="735245" idx="1"/>
          </p:cNvCxnSpPr>
          <p:nvPr/>
        </p:nvCxnSpPr>
        <p:spPr bwMode="auto">
          <a:xfrm>
            <a:off x="4394200" y="4998563"/>
            <a:ext cx="45085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40" grpId="0" animBg="1"/>
      <p:bldP spid="735241" grpId="0" animBg="1"/>
      <p:bldP spid="735242" grpId="0" animBg="1"/>
      <p:bldP spid="735243" grpId="0" animBg="1"/>
      <p:bldP spid="735244" grpId="0" animBg="1"/>
      <p:bldP spid="7352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如何使用接口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编码实现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33188" name="AutoShape 4"/>
          <p:cNvSpPr>
            <a:spLocks noChangeArrowheads="1"/>
          </p:cNvSpPr>
          <p:nvPr/>
        </p:nvSpPr>
        <p:spPr bwMode="auto">
          <a:xfrm>
            <a:off x="1403350" y="3638944"/>
            <a:ext cx="6769100" cy="15604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UDisk </a:t>
            </a:r>
            <a:r>
              <a:rPr lang="en-US" altLang="en-US" b="1" dirty="0">
                <a:solidFill>
                  <a:srgbClr val="0000FF"/>
                </a:solidFill>
                <a:ea typeface="宋体" charset="-122"/>
              </a:rPr>
              <a:t>implements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UsbInterface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service()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连接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口，开始传输数据。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33189" name="AutoShape 5"/>
          <p:cNvSpPr>
            <a:spLocks noChangeArrowheads="1"/>
          </p:cNvSpPr>
          <p:nvPr/>
        </p:nvSpPr>
        <p:spPr bwMode="auto">
          <a:xfrm>
            <a:off x="1403350" y="1752876"/>
            <a:ext cx="6740550" cy="1754326"/>
          </a:xfrm>
          <a:prstGeom prst="roundRect">
            <a:avLst>
              <a:gd name="adj" fmla="val 88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interface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UsbInterface {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/**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* USB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接口提供服务。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void service();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33190" name="AutoShape 6"/>
          <p:cNvSpPr>
            <a:spLocks noChangeArrowheads="1"/>
          </p:cNvSpPr>
          <p:nvPr/>
        </p:nvSpPr>
        <p:spPr bwMode="auto">
          <a:xfrm>
            <a:off x="1403350" y="5331114"/>
            <a:ext cx="6740550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UsbInterface uDisk = new UDisk();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uDisk.service();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33192" name="AutoShape 8"/>
          <p:cNvSpPr>
            <a:spLocks noChangeArrowheads="1"/>
          </p:cNvSpPr>
          <p:nvPr/>
        </p:nvSpPr>
        <p:spPr bwMode="gray">
          <a:xfrm>
            <a:off x="541338" y="2153529"/>
            <a:ext cx="795337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编写接口 </a:t>
            </a:r>
          </a:p>
        </p:txBody>
      </p:sp>
      <p:sp>
        <p:nvSpPr>
          <p:cNvPr id="733193" name="AutoShape 9"/>
          <p:cNvSpPr>
            <a:spLocks noChangeArrowheads="1"/>
          </p:cNvSpPr>
          <p:nvPr/>
        </p:nvSpPr>
        <p:spPr bwMode="gray">
          <a:xfrm>
            <a:off x="539750" y="3755323"/>
            <a:ext cx="793750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实现接口 </a:t>
            </a:r>
          </a:p>
        </p:txBody>
      </p:sp>
      <p:sp>
        <p:nvSpPr>
          <p:cNvPr id="733194" name="AutoShape 10"/>
          <p:cNvSpPr>
            <a:spLocks noChangeArrowheads="1"/>
          </p:cNvSpPr>
          <p:nvPr/>
        </p:nvSpPr>
        <p:spPr bwMode="gray">
          <a:xfrm>
            <a:off x="541338" y="5357117"/>
            <a:ext cx="792162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使用接口 </a:t>
            </a:r>
          </a:p>
        </p:txBody>
      </p:sp>
      <p:sp>
        <p:nvSpPr>
          <p:cNvPr id="733198" name="Rectangle 14"/>
          <p:cNvSpPr>
            <a:spLocks noChangeArrowheads="1"/>
          </p:cNvSpPr>
          <p:nvPr/>
        </p:nvSpPr>
        <p:spPr bwMode="auto">
          <a:xfrm>
            <a:off x="3214679" y="1844675"/>
            <a:ext cx="1498610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199" name="Rectangle 15"/>
          <p:cNvSpPr>
            <a:spLocks noChangeArrowheads="1"/>
          </p:cNvSpPr>
          <p:nvPr/>
        </p:nvSpPr>
        <p:spPr bwMode="auto">
          <a:xfrm>
            <a:off x="4857752" y="3714752"/>
            <a:ext cx="1500198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201" name="AutoShape 17"/>
          <p:cNvSpPr>
            <a:spLocks noChangeArrowheads="1"/>
          </p:cNvSpPr>
          <p:nvPr/>
        </p:nvSpPr>
        <p:spPr bwMode="auto">
          <a:xfrm>
            <a:off x="3357554" y="2643182"/>
            <a:ext cx="1640372" cy="776383"/>
          </a:xfrm>
          <a:prstGeom prst="wedgeRoundRectCallout">
            <a:avLst>
              <a:gd name="adj1" fmla="val 8731"/>
              <a:gd name="adj2" fmla="val 545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实现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接口使用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关键字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33202" name="AutoShape 18"/>
          <p:cNvSpPr>
            <a:spLocks noChangeArrowheads="1"/>
          </p:cNvSpPr>
          <p:nvPr/>
        </p:nvSpPr>
        <p:spPr bwMode="auto">
          <a:xfrm>
            <a:off x="3357554" y="5877897"/>
            <a:ext cx="1846756" cy="408623"/>
          </a:xfrm>
          <a:prstGeom prst="wedgeRoundRectCallout">
            <a:avLst>
              <a:gd name="adj1" fmla="val -52349"/>
              <a:gd name="adj2" fmla="val -1535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用接口实现多态</a:t>
            </a:r>
          </a:p>
        </p:txBody>
      </p:sp>
      <p:sp>
        <p:nvSpPr>
          <p:cNvPr id="733203" name="Rectangle 19"/>
          <p:cNvSpPr>
            <a:spLocks noChangeArrowheads="1"/>
          </p:cNvSpPr>
          <p:nvPr/>
        </p:nvSpPr>
        <p:spPr bwMode="auto">
          <a:xfrm>
            <a:off x="1489063" y="5357826"/>
            <a:ext cx="14398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204" name="Rectangle 20"/>
          <p:cNvSpPr>
            <a:spLocks noChangeArrowheads="1"/>
          </p:cNvSpPr>
          <p:nvPr/>
        </p:nvSpPr>
        <p:spPr bwMode="auto">
          <a:xfrm>
            <a:off x="4286248" y="5357826"/>
            <a:ext cx="928694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191" name="AutoShape 7"/>
          <p:cNvSpPr>
            <a:spLocks noChangeArrowheads="1"/>
          </p:cNvSpPr>
          <p:nvPr/>
        </p:nvSpPr>
        <p:spPr bwMode="auto">
          <a:xfrm>
            <a:off x="6286512" y="2928934"/>
            <a:ext cx="2544615" cy="408623"/>
          </a:xfrm>
          <a:prstGeom prst="wedgeRoundRectCallout">
            <a:avLst>
              <a:gd name="adj1" fmla="val -51442"/>
              <a:gd name="adj2" fmla="val 185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多个接口使用“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,”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分隔 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22" name="组合 25"/>
          <p:cNvGrpSpPr>
            <a:grpSpLocks/>
          </p:cNvGrpSpPr>
          <p:nvPr/>
        </p:nvGrpSpPr>
        <p:grpSpPr bwMode="auto">
          <a:xfrm>
            <a:off x="2571736" y="6357958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4272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USB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接口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 bwMode="auto">
          <a:xfrm rot="5400000" flipH="1" flipV="1">
            <a:off x="4066555" y="3577255"/>
            <a:ext cx="402660" cy="1061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2928926" y="5715016"/>
            <a:ext cx="428628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rot="5400000" flipH="1" flipV="1">
            <a:off x="5857884" y="3286124"/>
            <a:ext cx="42862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4429124" y="2428868"/>
            <a:ext cx="1571636" cy="100013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10800000" flipV="1">
            <a:off x="4071934" y="5715016"/>
            <a:ext cx="214316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 animBg="1"/>
      <p:bldP spid="733190" grpId="0" animBg="1"/>
      <p:bldP spid="733193" grpId="0" animBg="1"/>
      <p:bldP spid="733194" grpId="0" animBg="1"/>
      <p:bldP spid="733198" grpId="0" animBg="1"/>
      <p:bldP spid="733199" grpId="0" animBg="1"/>
      <p:bldP spid="733201" grpId="0" animBg="1"/>
      <p:bldP spid="733202" grpId="0" animBg="1"/>
      <p:bldP spid="733203" grpId="0" animBg="1"/>
      <p:bldP spid="733204" grpId="0" animBg="1"/>
      <p:bldP spid="7331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接口表示一种能力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“做这项工作需要一个钳工（木匠</a:t>
            </a:r>
            <a:r>
              <a:rPr lang="en-US" altLang="zh-CN" smtClean="0"/>
              <a:t>/</a:t>
            </a:r>
            <a:r>
              <a:rPr lang="zh-CN" altLang="en-US" smtClean="0"/>
              <a:t>程序员）”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接口是一种能力</a:t>
            </a:r>
          </a:p>
          <a:p>
            <a:pPr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面向接口编程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11687" name="AutoShape 7"/>
          <p:cNvSpPr>
            <a:spLocks noChangeArrowheads="1"/>
          </p:cNvSpPr>
          <p:nvPr/>
        </p:nvSpPr>
        <p:spPr bwMode="gray">
          <a:xfrm>
            <a:off x="2484438" y="5013325"/>
            <a:ext cx="5256212" cy="50323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 关心实现类有何能力，而不关心实现细节 </a:t>
            </a:r>
          </a:p>
        </p:txBody>
      </p:sp>
      <p:sp>
        <p:nvSpPr>
          <p:cNvPr id="711688" name="AutoShape 8"/>
          <p:cNvSpPr>
            <a:spLocks noChangeArrowheads="1"/>
          </p:cNvSpPr>
          <p:nvPr/>
        </p:nvSpPr>
        <p:spPr bwMode="auto">
          <a:xfrm>
            <a:off x="2127250" y="1919288"/>
            <a:ext cx="4713150" cy="442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 钳工是一种“能力”，不关心具体是谁 </a:t>
            </a:r>
          </a:p>
        </p:txBody>
      </p:sp>
      <p:sp>
        <p:nvSpPr>
          <p:cNvPr id="711689" name="AutoShape 9"/>
          <p:cNvSpPr>
            <a:spLocks noChangeArrowheads="1"/>
          </p:cNvSpPr>
          <p:nvPr/>
        </p:nvSpPr>
        <p:spPr bwMode="gray">
          <a:xfrm>
            <a:off x="2627313" y="3429000"/>
            <a:ext cx="3816350" cy="6477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体现在接口的方法上 </a:t>
            </a:r>
          </a:p>
        </p:txBody>
      </p:sp>
      <p:sp>
        <p:nvSpPr>
          <p:cNvPr id="711692" name="AutoShape 12"/>
          <p:cNvSpPr>
            <a:spLocks noChangeArrowheads="1"/>
          </p:cNvSpPr>
          <p:nvPr/>
        </p:nvSpPr>
        <p:spPr bwMode="gray">
          <a:xfrm>
            <a:off x="2484438" y="5805488"/>
            <a:ext cx="5256212" cy="50323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面向接口的约定而不考虑接口的具体实现 </a:t>
            </a:r>
          </a:p>
        </p:txBody>
      </p:sp>
      <p:sp>
        <p:nvSpPr>
          <p:cNvPr id="711694" name="AutoShape 14"/>
          <p:cNvSpPr>
            <a:spLocks noChangeArrowheads="1"/>
          </p:cNvSpPr>
          <p:nvPr/>
        </p:nvSpPr>
        <p:spPr bwMode="gray">
          <a:xfrm>
            <a:off x="857224" y="5272834"/>
            <a:ext cx="1010141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程序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设计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时 </a:t>
            </a:r>
          </a:p>
        </p:txBody>
      </p:sp>
      <p:sp>
        <p:nvSpPr>
          <p:cNvPr id="711695" name="AutoShape 15"/>
          <p:cNvSpPr>
            <a:spLocks/>
          </p:cNvSpPr>
          <p:nvPr/>
        </p:nvSpPr>
        <p:spPr bwMode="auto">
          <a:xfrm flipH="1">
            <a:off x="1979613" y="5084763"/>
            <a:ext cx="358775" cy="1152525"/>
          </a:xfrm>
          <a:prstGeom prst="rightBrace">
            <a:avLst>
              <a:gd name="adj1" fmla="val 26770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7" grpId="0" animBg="1"/>
      <p:bldP spid="711689" grpId="0" animBg="1"/>
      <p:bldP spid="711692" grpId="0" animBg="1"/>
      <p:bldP spid="711694" grpId="0" animBg="1"/>
      <p:bldP spid="711695" grpId="0" animBg="1"/>
    </p:bldLst>
  </p:timing>
</p:sld>
</file>

<file path=ppt/theme/theme1.xml><?xml version="1.0" encoding="utf-8"?>
<a:theme xmlns:a="http://schemas.openxmlformats.org/drawingml/2006/main" name="zrc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rcx" id="{9D3F3AF1-9F75-4E8E-B27E-EE3AD6706F30}" vid="{4AE055D9-E46C-47B2-8EC9-441663AF67B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zrcx</Template>
  <TotalTime>5388</TotalTime>
  <Words>1356</Words>
  <Application>Microsoft Office PowerPoint</Application>
  <PresentationFormat>全屏显示(4:3)</PresentationFormat>
  <Paragraphs>317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zrcx</vt:lpstr>
      <vt:lpstr>PowerPoint 演示文稿</vt:lpstr>
      <vt:lpstr>回顾及作业点评</vt:lpstr>
      <vt:lpstr>本章目标</vt:lpstr>
      <vt:lpstr>为什么使用接口</vt:lpstr>
      <vt:lpstr>什么是接口</vt:lpstr>
      <vt:lpstr>如何使用接口</vt:lpstr>
      <vt:lpstr>如何使用接口</vt:lpstr>
      <vt:lpstr>如何使用接口</vt:lpstr>
      <vt:lpstr>接口表示一种能力</vt:lpstr>
      <vt:lpstr>面向接口编程3-1</vt:lpstr>
      <vt:lpstr>面向接口编程3-2</vt:lpstr>
      <vt:lpstr>面向接口编程3-3</vt:lpstr>
      <vt:lpstr>学员操作——使用接口实现防盗门功能</vt:lpstr>
      <vt:lpstr>学员操作——使用接口实现手机功能2-1</vt:lpstr>
      <vt:lpstr>学员操作——使用接口实现手机功能2-2</vt:lpstr>
      <vt:lpstr>小结</vt:lpstr>
      <vt:lpstr>接口是一种约定</vt:lpstr>
      <vt:lpstr>面向接口编程</vt:lpstr>
      <vt:lpstr>面向接口编程</vt:lpstr>
      <vt:lpstr>学员操作——组装一台计算机2-1</vt:lpstr>
      <vt:lpstr>学员操作——组装一台计算机2-2</vt:lpstr>
      <vt:lpstr>小结</vt:lpstr>
      <vt:lpstr>语法对比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barlt.com</cp:lastModifiedBy>
  <cp:revision>707</cp:revision>
  <dcterms:created xsi:type="dcterms:W3CDTF">2006-03-08T06:55:38Z</dcterms:created>
  <dcterms:modified xsi:type="dcterms:W3CDTF">2016-06-20T15:19:59Z</dcterms:modified>
</cp:coreProperties>
</file>