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6" r:id="rId6"/>
    <p:sldId id="265" r:id="rId7"/>
    <p:sldId id="260" r:id="rId8"/>
    <p:sldId id="261" r:id="rId9"/>
    <p:sldId id="262" r:id="rId10"/>
    <p:sldId id="263" r:id="rId11"/>
    <p:sldId id="267" r:id="rId12"/>
    <p:sldId id="268" r:id="rId13"/>
    <p:sldId id="271" r:id="rId14"/>
    <p:sldId id="270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83" r:id="rId25"/>
    <p:sldId id="279" r:id="rId26"/>
    <p:sldId id="280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6E38F-C045-4F08-9CF3-37D008095FA7}" type="datetimeFigureOut">
              <a:rPr lang="zh-CN" altLang="en-US" smtClean="0"/>
              <a:pPr/>
              <a:t>2014/3/3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5B834-29C0-413D-B002-C416C8E239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5B834-29C0-413D-B002-C416C8E2391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5B834-29C0-413D-B002-C416C8E2391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5B834-29C0-413D-B002-C416C8E2391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2014/3/3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err="1" smtClean="0">
                <a:solidFill>
                  <a:schemeClr val="tx1"/>
                </a:solidFill>
              </a:rPr>
              <a:t>Matlab</a:t>
            </a:r>
            <a:r>
              <a:rPr lang="en-US" altLang="zh-CN" sz="6000" dirty="0" smtClean="0">
                <a:solidFill>
                  <a:schemeClr val="tx1"/>
                </a:solidFill>
              </a:rPr>
              <a:t> </a:t>
            </a:r>
            <a:r>
              <a:rPr lang="zh-CN" altLang="en-US" sz="6000" dirty="0" smtClean="0">
                <a:solidFill>
                  <a:schemeClr val="tx1"/>
                </a:solidFill>
              </a:rPr>
              <a:t>程序设计教程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/>
              <a:t>主讲：小李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1.2Matlab</a:t>
            </a:r>
            <a:r>
              <a:rPr lang="zh-CN" altLang="en-US" dirty="0" smtClean="0"/>
              <a:t>软件安装</a:t>
            </a:r>
            <a:endParaRPr lang="zh-CN" alt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552450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图片 9" descr="http://hiphotos.baidu.com/%D0%A1%BC%C4%C9%FA%B3%E6%B6%F9/pic/item/d20d554592553615500ffe2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9424" y="3643314"/>
            <a:ext cx="5524576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1.2Matlab</a:t>
            </a:r>
            <a:r>
              <a:rPr lang="zh-CN" altLang="en-US" dirty="0" smtClean="0"/>
              <a:t>软件安装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对程序进行激活，启动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程序，要求插入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文件，选择</a:t>
            </a:r>
            <a:r>
              <a:rPr lang="en-US" altLang="zh-CN" dirty="0" smtClean="0"/>
              <a:t>standalone_lic.dat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1.3Matlab</a:t>
            </a:r>
            <a:r>
              <a:rPr lang="zh-CN" altLang="en-US" dirty="0" smtClean="0"/>
              <a:t>界面的介绍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389120"/>
          </a:xfrm>
        </p:spPr>
        <p:txBody>
          <a:bodyPr/>
          <a:lstStyle/>
          <a:p>
            <a:r>
              <a:rPr lang="zh-CN" altLang="en-US" dirty="0" smtClean="0"/>
              <a:t>命令窗口</a:t>
            </a:r>
            <a:endParaRPr lang="en-US" altLang="zh-CN" dirty="0" smtClean="0"/>
          </a:p>
          <a:p>
            <a:r>
              <a:rPr lang="zh-CN" altLang="en-US" dirty="0" smtClean="0"/>
              <a:t>菜单栏</a:t>
            </a:r>
            <a:endParaRPr lang="en-US" altLang="zh-CN" dirty="0" smtClean="0"/>
          </a:p>
          <a:p>
            <a:r>
              <a:rPr lang="zh-CN" altLang="en-US" dirty="0" smtClean="0"/>
              <a:t>工具栏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1.4Matlab</a:t>
            </a:r>
            <a:r>
              <a:rPr lang="zh-CN" altLang="en-US" dirty="0" smtClean="0"/>
              <a:t>界面的介绍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命令历史窗口</a:t>
            </a:r>
            <a:endParaRPr lang="en-US" altLang="zh-CN" dirty="0" smtClean="0"/>
          </a:p>
          <a:p>
            <a:r>
              <a:rPr lang="zh-CN" altLang="en-US" dirty="0" smtClean="0"/>
              <a:t>当前目录窗口</a:t>
            </a:r>
            <a:endParaRPr lang="en-US" altLang="zh-CN" dirty="0" smtClean="0"/>
          </a:p>
          <a:p>
            <a:r>
              <a:rPr lang="zh-CN" altLang="en-US" dirty="0" smtClean="0"/>
              <a:t>工作空间窗口</a:t>
            </a:r>
            <a:endParaRPr lang="en-US" altLang="zh-CN" dirty="0" smtClean="0"/>
          </a:p>
          <a:p>
            <a:r>
              <a:rPr lang="zh-CN" altLang="en-US" dirty="0" smtClean="0"/>
              <a:t>编辑调试窗口</a:t>
            </a:r>
            <a:endParaRPr lang="en-US" altLang="zh-CN" dirty="0" smtClean="0"/>
          </a:p>
          <a:p>
            <a:r>
              <a:rPr lang="zh-CN" altLang="en-US" dirty="0" smtClean="0"/>
              <a:t>数组编辑器窗口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2857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1.5Matlab</a:t>
            </a:r>
            <a:r>
              <a:rPr lang="zh-CN" altLang="en-US" dirty="0" smtClean="0"/>
              <a:t>的帮助系统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help </a:t>
            </a:r>
          </a:p>
          <a:p>
            <a:r>
              <a:rPr lang="en-US" altLang="zh-CN" dirty="0" err="1" smtClean="0"/>
              <a:t>lookfor</a:t>
            </a:r>
            <a:endParaRPr lang="en-US" altLang="zh-CN" dirty="0" smtClean="0"/>
          </a:p>
          <a:p>
            <a:r>
              <a:rPr lang="en-US" altLang="zh-CN" dirty="0" err="1" smtClean="0"/>
              <a:t>helpwin</a:t>
            </a:r>
            <a:endParaRPr lang="en-US" altLang="zh-CN" dirty="0" smtClean="0"/>
          </a:p>
          <a:p>
            <a:r>
              <a:rPr lang="en-US" altLang="zh-CN" dirty="0" smtClean="0"/>
              <a:t>doc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715404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1.6Matlab</a:t>
            </a:r>
            <a:r>
              <a:rPr lang="zh-CN" altLang="en-US" dirty="0" smtClean="0"/>
              <a:t>的搜索顺序及搜索路径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38912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MATLAB </a:t>
            </a:r>
            <a:r>
              <a:rPr lang="zh-CN" altLang="en-US" dirty="0" smtClean="0"/>
              <a:t>中，一个符号出现在程序语句里或命令窗口的语句中，可以有多种解读，它也许是一个变量、特殊常量、函数名、</a:t>
            </a:r>
            <a:r>
              <a:rPr lang="en-US" altLang="zh-CN" dirty="0" smtClean="0"/>
              <a:t>M </a:t>
            </a:r>
            <a:r>
              <a:rPr lang="zh-CN" altLang="en-US" dirty="0" smtClean="0"/>
              <a:t>文件、</a:t>
            </a:r>
            <a:r>
              <a:rPr lang="en-US" altLang="zh-CN" dirty="0" smtClean="0"/>
              <a:t>MEX</a:t>
            </a:r>
            <a:r>
              <a:rPr lang="zh-CN" altLang="en-US" dirty="0" smtClean="0"/>
              <a:t>文件， 例如：当在命令窗口中符号</a:t>
            </a:r>
            <a:r>
              <a:rPr lang="en-US" altLang="zh-CN" dirty="0" err="1" smtClean="0"/>
              <a:t>xt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将试图按下列次序去搜索和识别：</a:t>
            </a:r>
            <a:endParaRPr lang="en-US" altLang="zh-CN" dirty="0" smtClean="0"/>
          </a:p>
          <a:p>
            <a:r>
              <a:rPr lang="en-US" altLang="zh-CN" dirty="0" smtClean="0"/>
              <a:t>(1)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MATLAB </a:t>
            </a:r>
            <a:r>
              <a:rPr lang="zh-CN" altLang="en-US" dirty="0" smtClean="0"/>
              <a:t>内存中进行检查搜索，看</a:t>
            </a:r>
            <a:r>
              <a:rPr lang="en-US" altLang="zh-CN" dirty="0" err="1" smtClean="0"/>
              <a:t>xt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是否为工作空间窗口的变量或特殊常量，如果是，则将其当成变量或特殊常量来处理，不再往下展开搜索识别；</a:t>
            </a:r>
          </a:p>
          <a:p>
            <a:r>
              <a:rPr lang="en-US" altLang="zh-CN" dirty="0" smtClean="0"/>
              <a:t>(2) </a:t>
            </a:r>
            <a:r>
              <a:rPr lang="zh-CN" altLang="en-US" dirty="0" smtClean="0"/>
              <a:t>上一步否定后，检查</a:t>
            </a:r>
            <a:r>
              <a:rPr lang="en-US" altLang="zh-CN" dirty="0" err="1" smtClean="0"/>
              <a:t>xt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是否为</a:t>
            </a:r>
            <a:r>
              <a:rPr lang="en-US" altLang="zh-CN" dirty="0" smtClean="0"/>
              <a:t>MATLAB </a:t>
            </a:r>
            <a:r>
              <a:rPr lang="zh-CN" altLang="en-US" dirty="0" smtClean="0"/>
              <a:t>的内部函数，若肯定，则调用</a:t>
            </a:r>
            <a:r>
              <a:rPr lang="en-US" altLang="zh-CN" dirty="0" err="1" smtClean="0"/>
              <a:t>xt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这个内部函数；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1.6Matlab</a:t>
            </a:r>
            <a:r>
              <a:rPr lang="zh-CN" altLang="en-US" dirty="0" smtClean="0"/>
              <a:t>的搜索顺序及搜索路径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2529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(3) </a:t>
            </a:r>
            <a:r>
              <a:rPr lang="zh-CN" altLang="en-US" dirty="0" smtClean="0"/>
              <a:t>上一步否定后，继续在当前目录中搜索是否有名为“</a:t>
            </a:r>
            <a:r>
              <a:rPr lang="en-US" altLang="zh-CN" dirty="0" err="1" smtClean="0"/>
              <a:t>xt.m</a:t>
            </a:r>
            <a:r>
              <a:rPr lang="zh-CN" altLang="en-US" dirty="0" smtClean="0"/>
              <a:t>”或“</a:t>
            </a:r>
            <a:r>
              <a:rPr lang="en-US" altLang="zh-CN" dirty="0" smtClean="0"/>
              <a:t>xt.mex</a:t>
            </a:r>
            <a:r>
              <a:rPr lang="zh-CN" altLang="en-US" dirty="0" smtClean="0"/>
              <a:t>”的文件存在，若肯定，则将</a:t>
            </a:r>
            <a:r>
              <a:rPr lang="en-US" altLang="zh-CN" dirty="0" err="1" smtClean="0"/>
              <a:t>xt</a:t>
            </a:r>
            <a:r>
              <a:rPr lang="en-US" altLang="zh-CN" dirty="0" smtClean="0"/>
              <a:t> </a:t>
            </a:r>
            <a:r>
              <a:rPr lang="zh-CN" altLang="en-US" dirty="0" smtClean="0"/>
              <a:t>作为文件调用；</a:t>
            </a:r>
          </a:p>
          <a:p>
            <a:r>
              <a:rPr lang="en-US" altLang="zh-CN" dirty="0" smtClean="0"/>
              <a:t>(4) </a:t>
            </a:r>
            <a:r>
              <a:rPr lang="zh-CN" altLang="en-US" dirty="0" smtClean="0"/>
              <a:t>上一步否定后，继续在</a:t>
            </a:r>
            <a:r>
              <a:rPr lang="en-US" altLang="zh-CN" dirty="0" smtClean="0"/>
              <a:t>MATLAB </a:t>
            </a:r>
            <a:r>
              <a:rPr lang="zh-CN" altLang="en-US" dirty="0" smtClean="0"/>
              <a:t>搜索路径的所有目录中搜索是否有名为“</a:t>
            </a:r>
            <a:r>
              <a:rPr lang="en-US" altLang="zh-CN" dirty="0" err="1" smtClean="0"/>
              <a:t>xt.m</a:t>
            </a:r>
            <a:r>
              <a:rPr lang="zh-CN" altLang="en-US" dirty="0" smtClean="0"/>
              <a:t>”或“</a:t>
            </a:r>
            <a:r>
              <a:rPr lang="en-US" altLang="zh-CN" dirty="0" smtClean="0"/>
              <a:t>xt.mex</a:t>
            </a:r>
            <a:r>
              <a:rPr lang="zh-CN" altLang="en-US" dirty="0" smtClean="0"/>
              <a:t>”的文件存在，若肯定，则将</a:t>
            </a:r>
            <a:r>
              <a:rPr lang="en-US" altLang="zh-CN" dirty="0" err="1" smtClean="0"/>
              <a:t>xt</a:t>
            </a:r>
            <a:r>
              <a:rPr lang="en-US" altLang="zh-CN" dirty="0" smtClean="0"/>
              <a:t> </a:t>
            </a:r>
            <a:r>
              <a:rPr lang="zh-CN" altLang="en-US" dirty="0" smtClean="0"/>
              <a:t>作为文件调用；</a:t>
            </a:r>
          </a:p>
          <a:p>
            <a:r>
              <a:rPr lang="en-US" altLang="zh-CN" dirty="0" smtClean="0"/>
              <a:t>(5) </a:t>
            </a:r>
            <a:r>
              <a:rPr lang="zh-CN" altLang="en-US" dirty="0" smtClean="0"/>
              <a:t>上述</a:t>
            </a:r>
            <a:r>
              <a:rPr lang="en-US" altLang="zh-CN" dirty="0" smtClean="0"/>
              <a:t>4 </a:t>
            </a:r>
            <a:r>
              <a:rPr lang="zh-CN" altLang="en-US" dirty="0" smtClean="0"/>
              <a:t>步全走完后，仍未发现</a:t>
            </a:r>
            <a:r>
              <a:rPr lang="en-US" altLang="zh-CN" dirty="0" err="1" smtClean="0"/>
              <a:t>xt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这一符号的出处，则</a:t>
            </a:r>
            <a:r>
              <a:rPr lang="en-US" altLang="zh-CN" dirty="0" smtClean="0"/>
              <a:t>MATLAB </a:t>
            </a:r>
            <a:r>
              <a:rPr lang="zh-CN" altLang="en-US" dirty="0" smtClean="0"/>
              <a:t>发出错误信息。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1.7</a:t>
            </a:r>
            <a:r>
              <a:rPr lang="zh-CN" altLang="en-US" dirty="0" smtClean="0"/>
              <a:t>本章拾遗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389120"/>
          </a:xfrm>
        </p:spPr>
        <p:txBody>
          <a:bodyPr/>
          <a:lstStyle/>
          <a:p>
            <a:r>
              <a:rPr lang="en-US" altLang="zh-CN" dirty="0" err="1" smtClean="0"/>
              <a:t>Matlab</a:t>
            </a:r>
            <a:r>
              <a:rPr lang="zh-CN" altLang="en-US" dirty="0" smtClean="0"/>
              <a:t>中的文件类型：</a:t>
            </a:r>
            <a:r>
              <a:rPr lang="en-US" altLang="zh-CN" dirty="0" smtClean="0"/>
              <a:t>m</a:t>
            </a:r>
            <a:r>
              <a:rPr lang="zh-CN" altLang="en-US" dirty="0" smtClean="0"/>
              <a:t>文件，</a:t>
            </a:r>
            <a:r>
              <a:rPr lang="en-US" altLang="zh-CN" dirty="0" err="1" smtClean="0"/>
              <a:t>mex</a:t>
            </a:r>
            <a:r>
              <a:rPr lang="zh-CN" altLang="en-US" dirty="0" smtClean="0"/>
              <a:t>文件，</a:t>
            </a:r>
            <a:r>
              <a:rPr lang="en-US" altLang="zh-CN" dirty="0" smtClean="0"/>
              <a:t>fig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mdl</a:t>
            </a:r>
            <a:r>
              <a:rPr lang="zh-CN" altLang="en-US" dirty="0" smtClean="0"/>
              <a:t>文件，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 mat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err="1" smtClean="0"/>
              <a:t>Matlab</a:t>
            </a:r>
            <a:r>
              <a:rPr lang="zh-CN" altLang="en-US" dirty="0" smtClean="0"/>
              <a:t>中对数据的加载</a:t>
            </a:r>
            <a:r>
              <a:rPr lang="en-US" altLang="zh-CN" dirty="0" smtClean="0"/>
              <a:t>,load</a:t>
            </a:r>
          </a:p>
          <a:p>
            <a:r>
              <a:rPr lang="zh-CN" altLang="en-US" dirty="0" smtClean="0"/>
              <a:t>课下练习：利用帮助系统查找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delete,rmpath</a:t>
            </a:r>
            <a:r>
              <a:rPr lang="en-US" altLang="zh-CN" dirty="0" smtClean="0"/>
              <a:t>, type,path2rc,dir,makedir,what</a:t>
            </a:r>
            <a:r>
              <a:rPr lang="zh-CN" altLang="en-US" dirty="0" smtClean="0"/>
              <a:t>的作用并尝试运行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4292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变量、常量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字符串类型：每个字符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占两个字节。</a:t>
            </a:r>
            <a:endParaRPr lang="en-US" altLang="zh-CN" dirty="0" smtClean="0"/>
          </a:p>
          <a:p>
            <a:r>
              <a:rPr lang="zh-CN" altLang="en-US" dirty="0" smtClean="0"/>
              <a:t>变量默认为</a:t>
            </a:r>
            <a:r>
              <a:rPr lang="en-US" altLang="zh-CN" dirty="0" smtClean="0"/>
              <a:t>double 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r>
              <a:rPr lang="zh-CN" altLang="en-US" dirty="0" smtClean="0"/>
              <a:t>包括由</a:t>
            </a:r>
            <a:r>
              <a:rPr lang="en-US" altLang="zh-CN" dirty="0" smtClean="0"/>
              <a:t>64 </a:t>
            </a:r>
            <a:r>
              <a:rPr lang="zh-CN" altLang="en-US" dirty="0" smtClean="0"/>
              <a:t>位双精度浮</a:t>
            </a:r>
            <a:endParaRPr lang="en-US" altLang="zh-CN" dirty="0" smtClean="0"/>
          </a:p>
          <a:p>
            <a:r>
              <a:rPr lang="zh-CN" altLang="en-US" dirty="0" smtClean="0"/>
              <a:t>点数构成的标量或数</a:t>
            </a:r>
            <a:endParaRPr lang="en-US" altLang="zh-CN" dirty="0" smtClean="0"/>
          </a:p>
          <a:p>
            <a:r>
              <a:rPr lang="zh-CN" altLang="en-US" dirty="0" smtClean="0"/>
              <a:t>组。变量默认为</a:t>
            </a:r>
            <a:r>
              <a:rPr lang="en-US" altLang="zh-CN" dirty="0" smtClean="0"/>
              <a:t>double</a:t>
            </a:r>
          </a:p>
          <a:p>
            <a:r>
              <a:rPr lang="zh-CN" altLang="en-US" dirty="0" smtClean="0"/>
              <a:t>类型，即双精度</a:t>
            </a:r>
            <a:r>
              <a:rPr lang="en-US" altLang="zh-CN" dirty="0" smtClean="0"/>
              <a:t>,</a:t>
            </a:r>
            <a:r>
              <a:rPr lang="zh-CN" altLang="en-US" dirty="0" smtClean="0"/>
              <a:t>正负</a:t>
            </a:r>
            <a:endParaRPr lang="en-US" altLang="zh-CN" dirty="0" smtClean="0"/>
          </a:p>
          <a:p>
            <a:r>
              <a:rPr lang="en-US" altLang="zh-CN" dirty="0" smtClean="0"/>
              <a:t>10^308~-10^308</a:t>
            </a:r>
            <a:r>
              <a:rPr lang="zh-CN" altLang="en-US" dirty="0" smtClean="0"/>
              <a:t>，拥有</a:t>
            </a:r>
            <a:endParaRPr lang="en-US" altLang="zh-CN" dirty="0" smtClean="0"/>
          </a:p>
          <a:p>
            <a:r>
              <a:rPr lang="en-US" altLang="zh-CN" dirty="0" smtClean="0"/>
              <a:t>15 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16 </a:t>
            </a:r>
            <a:r>
              <a:rPr lang="zh-CN" altLang="en-US" dirty="0" smtClean="0"/>
              <a:t>位有效数字</a:t>
            </a:r>
            <a:r>
              <a:rPr lang="en-US" altLang="zh-CN" dirty="0" smtClean="0"/>
              <a:t>,</a:t>
            </a:r>
            <a:r>
              <a:rPr lang="zh-CN" altLang="en-US" dirty="0" smtClean="0"/>
              <a:t>占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字节。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第二章 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语言基础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8624" y="1232770"/>
            <a:ext cx="4508381" cy="5625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2.1 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的变量与常量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3604410"/>
            <a:ext cx="8292985" cy="325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457200" y="1643050"/>
            <a:ext cx="8229600" cy="18573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变量的命名规则，弱类型语言，变量的初始化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．用赋值语句初始化变量</a:t>
            </a:r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．用</a:t>
            </a:r>
            <a:r>
              <a:rPr lang="en-US" altLang="zh-CN" sz="2400" dirty="0" smtClean="0"/>
              <a:t>input </a:t>
            </a:r>
            <a:r>
              <a:rPr lang="zh-CN" altLang="en-US" sz="2400" dirty="0" smtClean="0"/>
              <a:t>函数从键盘输入初始化变量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lang="en-US" altLang="zh-CN" sz="26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35716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1.1Matlab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357298"/>
            <a:ext cx="8258204" cy="5181616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dirty="0" smtClean="0"/>
              <a:t>.Matlab</a:t>
            </a:r>
            <a:r>
              <a:rPr lang="zh-CN" altLang="en-US" dirty="0" smtClean="0"/>
              <a:t>，全称</a:t>
            </a:r>
            <a:r>
              <a:rPr lang="en-US" altLang="zh-CN" dirty="0" smtClean="0"/>
              <a:t>Matrix  Laboratory</a:t>
            </a:r>
            <a:r>
              <a:rPr lang="zh-CN" altLang="en-US" dirty="0" smtClean="0"/>
              <a:t>，是自然科学和工程领域非常著名的一种计算和编程语言，它的应用领域非常广泛，例如：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数据分析、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数值与符号计算、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工程与科学计算、绘图、控制系统设计、航天工业、汽车工业、生物医学工程、语音处理、图像与数字信号处理、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财务、金融分析；建模、仿真及样机开发、新算法研究开发、图形用户界面设计。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2.2 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的基本数据结构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389120"/>
          </a:xfrm>
        </p:spPr>
        <p:txBody>
          <a:bodyPr/>
          <a:lstStyle/>
          <a:p>
            <a:r>
              <a:rPr lang="zh-CN" altLang="en-US" dirty="0" smtClean="0"/>
              <a:t>标量、向量、数组、矩阵的概念</a:t>
            </a:r>
            <a:endParaRPr lang="en-US" altLang="zh-CN" dirty="0" smtClean="0"/>
          </a:p>
          <a:p>
            <a:r>
              <a:rPr lang="zh-CN" altLang="en-US" dirty="0" smtClean="0"/>
              <a:t>矩阵及数组的存储与引用</a:t>
            </a:r>
            <a:endParaRPr lang="en-US" altLang="zh-CN" dirty="0" smtClean="0"/>
          </a:p>
          <a:p>
            <a:r>
              <a:rPr lang="zh-CN" altLang="en-US" dirty="0" smtClean="0"/>
              <a:t>矩阵的生成：</a:t>
            </a:r>
            <a:endParaRPr lang="en-US" altLang="zh-CN" dirty="0" smtClean="0"/>
          </a:p>
          <a:p>
            <a:r>
              <a:rPr lang="zh-CN" altLang="en-US" dirty="0" smtClean="0"/>
              <a:t>内置函数与冒号表达式</a:t>
            </a:r>
            <a:endParaRPr lang="en-US" altLang="zh-CN" dirty="0" smtClean="0"/>
          </a:p>
          <a:p>
            <a:r>
              <a:rPr lang="en-US" altLang="zh-CN" dirty="0" err="1" smtClean="0"/>
              <a:t>Ones,eye,zeros,size,length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85828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2.3 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中的空数组与子数组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子数组的概念</a:t>
            </a:r>
            <a:endParaRPr lang="en-US" altLang="zh-CN" dirty="0" smtClean="0"/>
          </a:p>
          <a:p>
            <a:r>
              <a:rPr lang="zh-CN" altLang="en-US" dirty="0" smtClean="0"/>
              <a:t>子数组的赋值与数组直接赋值的区别</a:t>
            </a:r>
            <a:endParaRPr lang="en-US" altLang="zh-CN" dirty="0" smtClean="0"/>
          </a:p>
          <a:p>
            <a:r>
              <a:rPr lang="en-US" altLang="zh-CN" dirty="0" smtClean="0"/>
              <a:t>end</a:t>
            </a:r>
            <a:r>
              <a:rPr lang="zh-CN" altLang="en-US" dirty="0" smtClean="0"/>
              <a:t>的用法</a:t>
            </a:r>
            <a:endParaRPr lang="en-US" altLang="zh-CN" dirty="0" smtClean="0"/>
          </a:p>
          <a:p>
            <a:r>
              <a:rPr lang="en-US" altLang="zh-CN" dirty="0" err="1" smtClean="0"/>
              <a:t>linspace,logspace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reshape</a:t>
            </a:r>
          </a:p>
          <a:p>
            <a:r>
              <a:rPr lang="zh-CN" altLang="en-US" dirty="0" smtClean="0"/>
              <a:t>预定义变量：</a:t>
            </a:r>
            <a:endParaRPr lang="en-US" altLang="zh-CN" dirty="0" smtClean="0"/>
          </a:p>
          <a:p>
            <a:r>
              <a:rPr lang="en-US" altLang="zh-CN" dirty="0" err="1" smtClean="0"/>
              <a:t>date,clock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year,month,now,today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2.4 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的算术运算符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标量运算</a:t>
            </a:r>
            <a:endParaRPr lang="en-US" altLang="zh-CN" dirty="0" smtClean="0"/>
          </a:p>
          <a:p>
            <a:r>
              <a:rPr lang="zh-CN" altLang="en-US" dirty="0" smtClean="0"/>
              <a:t>矩阵运算</a:t>
            </a:r>
            <a:endParaRPr lang="en-US" altLang="zh-CN" dirty="0" smtClean="0"/>
          </a:p>
          <a:p>
            <a:r>
              <a:rPr lang="zh-CN" altLang="en-US" dirty="0" smtClean="0"/>
              <a:t>数组运算</a:t>
            </a:r>
            <a:endParaRPr lang="en-US" altLang="zh-CN" dirty="0" smtClean="0"/>
          </a:p>
          <a:p>
            <a:r>
              <a:rPr lang="zh-CN" altLang="en-US" dirty="0" smtClean="0"/>
              <a:t>运算优先级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常见的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的运算函数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三角、反三角函数，指数，对数函数，圆整函数、绝对值，</a:t>
            </a:r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prod,max,min</a:t>
            </a:r>
            <a:endParaRPr lang="en-US" altLang="zh-CN" dirty="0" smtClean="0"/>
          </a:p>
          <a:p>
            <a:r>
              <a:rPr lang="zh-CN" altLang="en-US" dirty="0" smtClean="0"/>
              <a:t>复数取实部、虚部、取模</a:t>
            </a:r>
            <a:endParaRPr lang="en-US" altLang="zh-CN" dirty="0" smtClean="0"/>
          </a:p>
          <a:p>
            <a:r>
              <a:rPr lang="en-US" altLang="zh-CN" dirty="0" smtClean="0"/>
              <a:t>cross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dot</a:t>
            </a:r>
            <a:r>
              <a:rPr lang="zh-CN" altLang="en-US" dirty="0" smtClean="0"/>
              <a:t>、</a:t>
            </a:r>
            <a:r>
              <a:rPr lang="en-US" dirty="0" smtClean="0"/>
              <a:t> </a:t>
            </a:r>
            <a:r>
              <a:rPr lang="en-US" dirty="0" err="1" smtClean="0"/>
              <a:t>compan</a:t>
            </a:r>
            <a:r>
              <a:rPr lang="en-US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inv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rank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eig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trace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6868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2.6 </a:t>
            </a:r>
            <a:r>
              <a:rPr lang="zh-CN" altLang="en-US" dirty="0" smtClean="0"/>
              <a:t>常见的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的运算函数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三角、反三角函数，指数，对数函数，圆整函数、绝对值，</a:t>
            </a:r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prod,max,min</a:t>
            </a:r>
            <a:endParaRPr lang="en-US" altLang="zh-CN" dirty="0" smtClean="0"/>
          </a:p>
          <a:p>
            <a:r>
              <a:rPr lang="zh-CN" altLang="en-US" dirty="0" smtClean="0"/>
              <a:t>复数取实部、虚部、取模</a:t>
            </a:r>
            <a:endParaRPr lang="en-US" altLang="zh-CN" dirty="0" smtClean="0"/>
          </a:p>
          <a:p>
            <a:r>
              <a:rPr lang="en-US" altLang="zh-CN" dirty="0" smtClean="0"/>
              <a:t>cross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dot</a:t>
            </a:r>
            <a:r>
              <a:rPr lang="zh-CN" altLang="en-US" dirty="0" smtClean="0"/>
              <a:t>、</a:t>
            </a:r>
            <a:r>
              <a:rPr lang="en-US" dirty="0" smtClean="0"/>
              <a:t> </a:t>
            </a:r>
            <a:r>
              <a:rPr lang="en-US" dirty="0" err="1" smtClean="0"/>
              <a:t>compan</a:t>
            </a:r>
            <a:r>
              <a:rPr lang="en-US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inv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rank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eig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trace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2.7Matlab</a:t>
            </a:r>
            <a:r>
              <a:rPr lang="zh-CN" altLang="en-US" dirty="0" smtClean="0"/>
              <a:t>的字符串及其运算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ASCII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r>
              <a:rPr lang="zh-CN" altLang="en-US" dirty="0" smtClean="0"/>
              <a:t>字符串的数组本质</a:t>
            </a:r>
            <a:endParaRPr lang="en-US" altLang="zh-CN" dirty="0" smtClean="0"/>
          </a:p>
          <a:p>
            <a:r>
              <a:rPr lang="zh-CN" altLang="en-US" dirty="0" smtClean="0"/>
              <a:t>字符串的生成：引号法，数组法</a:t>
            </a:r>
            <a:endParaRPr lang="en-US" altLang="zh-CN" dirty="0" smtClean="0"/>
          </a:p>
          <a:p>
            <a:r>
              <a:rPr lang="zh-CN" altLang="en-US" dirty="0" smtClean="0"/>
              <a:t>字符串的转换：</a:t>
            </a:r>
            <a:r>
              <a:rPr lang="en-US" altLang="zh-CN" dirty="0" smtClean="0"/>
              <a:t>abs,double,char,str2num,num2str, </a:t>
            </a:r>
            <a:r>
              <a:rPr lang="en-US" altLang="zh-CN" dirty="0" err="1" smtClean="0"/>
              <a:t>upper,lower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01122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2.8</a:t>
            </a:r>
            <a:r>
              <a:rPr lang="zh-CN" altLang="en-US" dirty="0" smtClean="0"/>
              <a:t>字符串函数及二维字符串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389120"/>
          </a:xfrm>
        </p:spPr>
        <p:txBody>
          <a:bodyPr/>
          <a:lstStyle/>
          <a:p>
            <a:r>
              <a:rPr lang="en-US" altLang="zh-CN" dirty="0" err="1" smtClean="0"/>
              <a:t>strcmp</a:t>
            </a:r>
            <a:r>
              <a:rPr lang="en-US" altLang="zh-CN" dirty="0" smtClean="0"/>
              <a:t>(S1,S2),</a:t>
            </a:r>
            <a:r>
              <a:rPr lang="en-US" altLang="zh-CN" dirty="0" err="1" smtClean="0"/>
              <a:t>findstr</a:t>
            </a:r>
            <a:r>
              <a:rPr lang="en-US" altLang="zh-CN" dirty="0" smtClean="0"/>
              <a:t>(S,s),</a:t>
            </a:r>
            <a:r>
              <a:rPr lang="en-US" altLang="zh-CN" dirty="0" err="1" smtClean="0"/>
              <a:t>strcat</a:t>
            </a:r>
            <a:r>
              <a:rPr lang="en-US" altLang="zh-CN" dirty="0" smtClean="0"/>
              <a:t>(S1,S2)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fprintf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format,data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disp</a:t>
            </a:r>
            <a:endParaRPr lang="en-US" altLang="zh-CN" dirty="0" smtClean="0"/>
          </a:p>
          <a:p>
            <a:r>
              <a:rPr lang="zh-CN" altLang="en-US" dirty="0" smtClean="0"/>
              <a:t>二维字符串</a:t>
            </a:r>
            <a:endParaRPr lang="en-US" altLang="zh-CN" dirty="0" smtClean="0"/>
          </a:p>
          <a:p>
            <a:r>
              <a:rPr lang="en-US" altLang="zh-CN" dirty="0" smtClean="0"/>
              <a:t>strvcat,str2mat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2.9 </a:t>
            </a:r>
            <a:r>
              <a:rPr lang="zh-CN" altLang="en-US" dirty="0" smtClean="0"/>
              <a:t>绘图入门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图形是一种重要的数学工具，其他编程语言绘图是比较繁琐的，而在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中绘图却十分简单，为了培养大家使用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的兴趣和习惯，让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成为辅助我们工作和学习的一个便捷的工具，本节先给大家介绍一些简单的绘图命令，让大家体会一下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的简洁与强大，更复杂的绘图工具及命令我们会随着学习的深入逐步给大家介绍。</a:t>
            </a:r>
            <a:endParaRPr lang="en-US" altLang="zh-CN" dirty="0" smtClean="0"/>
          </a:p>
          <a:p>
            <a:r>
              <a:rPr lang="en-US" altLang="zh-CN" dirty="0" smtClean="0"/>
              <a:t>plot,semilogx,semilogy,loglog,legend,title,grid,xlabel,ylabel,hold,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2.10 </a:t>
            </a:r>
            <a:r>
              <a:rPr lang="zh-CN" altLang="en-US" dirty="0" smtClean="0"/>
              <a:t>绘图属性的控制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plot,semilogx,semilogy,loglog,legend,title,grid,xlabel,ylabel,hold</a:t>
            </a:r>
          </a:p>
          <a:p>
            <a:r>
              <a:rPr lang="zh-CN" altLang="en-US" dirty="0" smtClean="0"/>
              <a:t>线型，颜色，线宽的控制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2.11</a:t>
            </a:r>
            <a:r>
              <a:rPr lang="zh-CN" altLang="en-US" dirty="0" smtClean="0"/>
              <a:t>图形窗口菜单及对数坐标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semilogx,semilogy,loglog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它简单高效，相比其他计算机语言（比如说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语言或</a:t>
            </a:r>
            <a:r>
              <a:rPr lang="en-US" altLang="zh-CN" dirty="0" smtClean="0"/>
              <a:t>Fortran</a:t>
            </a:r>
            <a:r>
              <a:rPr lang="zh-CN" altLang="en-US" dirty="0" smtClean="0"/>
              <a:t>语言），它更接近自然语言，而且它拥有很多预定义函数（接近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2000</a:t>
            </a:r>
            <a:r>
              <a:rPr lang="zh-CN" altLang="en-US" dirty="0" smtClean="0"/>
              <a:t>个）和工具箱。</a:t>
            </a:r>
            <a:endParaRPr lang="en-US" altLang="zh-CN" dirty="0" smtClean="0"/>
          </a:p>
          <a:p>
            <a:r>
              <a:rPr lang="zh-CN" altLang="en-US" dirty="0" smtClean="0"/>
              <a:t>发展简史：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的前身是</a:t>
            </a:r>
            <a:r>
              <a:rPr lang="en-US" altLang="zh-CN" dirty="0" smtClean="0"/>
              <a:t>Cleve </a:t>
            </a:r>
            <a:r>
              <a:rPr lang="en-US" altLang="zh-CN" dirty="0" err="1" smtClean="0"/>
              <a:t>Moler</a:t>
            </a:r>
            <a:r>
              <a:rPr lang="zh-CN" altLang="en-US" dirty="0" smtClean="0"/>
              <a:t>教授为讲授矩阵理论和数值分析课程编写的两个子程序库</a:t>
            </a:r>
            <a:r>
              <a:rPr lang="en-US" altLang="zh-CN" dirty="0" smtClean="0"/>
              <a:t>EISPACK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LINPACK</a:t>
            </a:r>
            <a:r>
              <a:rPr lang="zh-CN" altLang="en-US" dirty="0" smtClean="0"/>
              <a:t>，由此可以看出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与矩阵计算的渊源。</a:t>
            </a:r>
            <a:endParaRPr lang="en-US" altLang="zh-CN" dirty="0" smtClean="0"/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80</a:t>
            </a:r>
            <a:r>
              <a:rPr lang="zh-CN" altLang="en-US" dirty="0" smtClean="0"/>
              <a:t>年代，</a:t>
            </a:r>
            <a:r>
              <a:rPr lang="en-US" altLang="zh-CN" dirty="0" smtClean="0"/>
              <a:t>John Little</a:t>
            </a:r>
            <a:r>
              <a:rPr lang="zh-CN" altLang="en-US" dirty="0" smtClean="0"/>
              <a:t>等人将程序由原来的</a:t>
            </a:r>
            <a:r>
              <a:rPr lang="en-US" altLang="zh-CN" dirty="0" smtClean="0"/>
              <a:t>Fortran</a:t>
            </a:r>
            <a:r>
              <a:rPr lang="zh-CN" altLang="en-US" dirty="0" smtClean="0"/>
              <a:t>语言全部改为用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语言编写，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1984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Cleve </a:t>
            </a:r>
            <a:r>
              <a:rPr lang="en-US" altLang="zh-CN" dirty="0" err="1" smtClean="0"/>
              <a:t>Moler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John Little</a:t>
            </a:r>
            <a:r>
              <a:rPr lang="zh-CN" altLang="en-US" dirty="0" smtClean="0"/>
              <a:t>等人成立</a:t>
            </a:r>
            <a:r>
              <a:rPr lang="en-US" altLang="zh-CN" dirty="0" err="1" smtClean="0"/>
              <a:t>MathWorks</a:t>
            </a:r>
            <a:r>
              <a:rPr lang="zh-CN" altLang="en-US" dirty="0" smtClean="0"/>
              <a:t>公司，并于当年推出了第一个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的商业版本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2.12 </a:t>
            </a:r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Matlab</a:t>
            </a:r>
            <a:r>
              <a:rPr lang="zh-CN" altLang="en-US" dirty="0" smtClean="0"/>
              <a:t>的编辑器，脚本文件</a:t>
            </a:r>
            <a:endParaRPr lang="en-US" altLang="zh-CN" dirty="0" smtClean="0"/>
          </a:p>
          <a:p>
            <a:r>
              <a:rPr lang="zh-CN" altLang="en-US" dirty="0" smtClean="0"/>
              <a:t>注释语句</a:t>
            </a:r>
            <a:endParaRPr lang="en-US" altLang="zh-CN" dirty="0" smtClean="0"/>
          </a:p>
          <a:p>
            <a:r>
              <a:rPr lang="en-US" altLang="zh-CN" dirty="0" err="1" smtClean="0"/>
              <a:t>fprintf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 smtClean="0"/>
              <a:t>养成良好的编程习惯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1.1Matlab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928802"/>
            <a:ext cx="8686800" cy="438912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1993 </a:t>
            </a:r>
            <a:r>
              <a:rPr lang="zh-CN" altLang="en-US" dirty="0" smtClean="0"/>
              <a:t>年，</a:t>
            </a:r>
            <a:r>
              <a:rPr lang="en-US" altLang="zh-CN" dirty="0" err="1" smtClean="0"/>
              <a:t>MathWorks</a:t>
            </a:r>
            <a:r>
              <a:rPr lang="en-US" altLang="zh-CN" dirty="0" smtClean="0"/>
              <a:t> </a:t>
            </a:r>
            <a:r>
              <a:rPr lang="zh-CN" altLang="en-US" dirty="0" smtClean="0"/>
              <a:t>公司推出了基于</a:t>
            </a:r>
            <a:r>
              <a:rPr lang="en-US" altLang="zh-CN" dirty="0" smtClean="0"/>
              <a:t>PC </a:t>
            </a:r>
            <a:r>
              <a:rPr lang="zh-CN" altLang="en-US" dirty="0" smtClean="0"/>
              <a:t>的以</a:t>
            </a:r>
            <a:r>
              <a:rPr lang="en-US" altLang="zh-CN" dirty="0" smtClean="0"/>
              <a:t>W </a:t>
            </a:r>
            <a:r>
              <a:rPr lang="en-US" altLang="zh-CN" dirty="0" err="1" smtClean="0"/>
              <a:t>indows</a:t>
            </a:r>
            <a:r>
              <a:rPr lang="zh-CN" altLang="en-US" dirty="0" smtClean="0"/>
              <a:t>为操作系统平台的</a:t>
            </a:r>
            <a:r>
              <a:rPr lang="en-US" altLang="zh-CN" dirty="0" smtClean="0"/>
              <a:t>MATLAB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4.0</a:t>
            </a:r>
            <a:r>
              <a:rPr lang="zh-CN" altLang="en-US" dirty="0" smtClean="0"/>
              <a:t>版</a:t>
            </a:r>
            <a:r>
              <a:rPr lang="en-US" altLang="zh-CN" dirty="0" smtClean="0"/>
              <a:t>,</a:t>
            </a:r>
            <a:r>
              <a:rPr lang="zh-CN" altLang="en-US" dirty="0" smtClean="0"/>
              <a:t>随后又经历了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4.2,5.0</a:t>
            </a:r>
            <a:r>
              <a:rPr lang="zh-CN" altLang="en-US" dirty="0" smtClean="0"/>
              <a:t>，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5.3,6.0,6.5,7.0,7.1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从</a:t>
            </a:r>
            <a:r>
              <a:rPr lang="en-US" altLang="zh-CN" dirty="0" smtClean="0"/>
              <a:t>7.2</a:t>
            </a:r>
            <a:r>
              <a:rPr lang="zh-CN" altLang="en-US" dirty="0" smtClean="0"/>
              <a:t>版本开始，其命名改为</a:t>
            </a:r>
            <a:r>
              <a:rPr lang="en-US" altLang="zh-CN" dirty="0" err="1" smtClean="0"/>
              <a:t>Matlab</a:t>
            </a:r>
            <a:r>
              <a:rPr lang="en-US" altLang="zh-CN" dirty="0" smtClean="0"/>
              <a:t> </a:t>
            </a:r>
            <a:r>
              <a:rPr lang="en-US" dirty="0" smtClean="0"/>
              <a:t>R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2006</a:t>
            </a:r>
            <a:r>
              <a:rPr lang="en-US" dirty="0" smtClean="0"/>
              <a:t>a</a:t>
            </a:r>
            <a:r>
              <a:rPr lang="zh-CN" altLang="en-US" dirty="0" smtClean="0"/>
              <a:t>，也就是从这一年开始，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每年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zh-CN" altLang="en-US" dirty="0" smtClean="0"/>
              <a:t>月和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9</a:t>
            </a:r>
            <a:r>
              <a:rPr lang="zh-CN" altLang="en-US" dirty="0" smtClean="0"/>
              <a:t>月发布两次新版本，最新版本为：</a:t>
            </a:r>
            <a:r>
              <a:rPr lang="en-US" dirty="0" err="1" smtClean="0"/>
              <a:t>Matlab</a:t>
            </a:r>
            <a:r>
              <a:rPr lang="en-US" dirty="0" smtClean="0"/>
              <a:t> R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2013</a:t>
            </a:r>
            <a:r>
              <a:rPr lang="en-US" dirty="0" smtClean="0"/>
              <a:t>b</a:t>
            </a:r>
            <a:r>
              <a:rPr lang="zh-CN" altLang="en-US" dirty="0" smtClean="0"/>
              <a:t>，也就是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7.11</a:t>
            </a:r>
            <a:r>
              <a:rPr lang="zh-CN" altLang="en-US" smtClean="0"/>
              <a:t>版本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各版本基本操作大体相同，没必要追求最新版本，根据自己的硬件环境和应用领域选择最适合自己的就可以</a:t>
            </a:r>
            <a:r>
              <a:rPr lang="en-US" altLang="zh-CN" dirty="0" smtClean="0"/>
              <a:t>,</a:t>
            </a:r>
            <a:r>
              <a:rPr lang="zh-CN" altLang="en-US" dirty="0" smtClean="0"/>
              <a:t>建议大家安装相应版本中的</a:t>
            </a:r>
            <a:r>
              <a:rPr lang="en-US" altLang="zh-CN" dirty="0" smtClean="0"/>
              <a:t>b</a:t>
            </a:r>
            <a:r>
              <a:rPr lang="zh-CN" altLang="en-US" dirty="0" smtClean="0"/>
              <a:t>版本。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1.1Matlab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本课程对学员的基本要求：</a:t>
            </a:r>
            <a:endParaRPr lang="en-US" altLang="zh-CN" dirty="0" smtClean="0"/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有高等数学和线性代数基础（必须）</a:t>
            </a:r>
            <a:endParaRPr lang="en-US" altLang="zh-CN" dirty="0" smtClean="0"/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最好有程序设计语言基础（比如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语言或</a:t>
            </a:r>
            <a:r>
              <a:rPr lang="en-US" altLang="zh-CN" dirty="0" smtClean="0"/>
              <a:t>VB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最好具备一定的英文阅读能力（</a:t>
            </a:r>
            <a:r>
              <a:rPr lang="en-US" altLang="zh-CN" dirty="0" smtClean="0"/>
              <a:t>CET-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1.2Matlab</a:t>
            </a:r>
            <a:r>
              <a:rPr lang="zh-CN" altLang="en-US" dirty="0" smtClean="0"/>
              <a:t>软件安装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Matlab</a:t>
            </a:r>
            <a:r>
              <a:rPr lang="zh-CN" altLang="en-US" dirty="0" smtClean="0"/>
              <a:t>的安装：</a:t>
            </a:r>
            <a:endParaRPr lang="en-US" altLang="zh-CN" dirty="0" smtClean="0"/>
          </a:p>
          <a:p>
            <a:r>
              <a:rPr lang="zh-CN" altLang="en-US" dirty="0" smtClean="0"/>
              <a:t>准备工作，确定你的操作系统是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32</a:t>
            </a:r>
            <a:r>
              <a:rPr lang="zh-CN" altLang="en-US" dirty="0" smtClean="0"/>
              <a:t>位的还是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64</a:t>
            </a:r>
            <a:r>
              <a:rPr lang="zh-CN" altLang="en-US" dirty="0" smtClean="0"/>
              <a:t>位的</a:t>
            </a:r>
            <a:endParaRPr lang="en-US" altLang="zh-CN" dirty="0" smtClean="0"/>
          </a:p>
          <a:p>
            <a:r>
              <a:rPr lang="zh-CN" altLang="en-US" dirty="0" smtClean="0"/>
              <a:t>有足够的安装空间，在该盘根目录下建立一个无空格，无中文的文件夹作为程序的安装文件夹</a:t>
            </a:r>
            <a:endParaRPr lang="en-US" altLang="zh-CN" dirty="0" smtClean="0"/>
          </a:p>
          <a:p>
            <a:r>
              <a:rPr lang="zh-CN" altLang="en-US" dirty="0" smtClean="0"/>
              <a:t>你的用户名不能带有中文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1.2Matlab</a:t>
            </a:r>
            <a:r>
              <a:rPr lang="zh-CN" altLang="en-US" dirty="0" smtClean="0"/>
              <a:t>软件安装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30194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428736"/>
            <a:ext cx="558694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图片 3" descr="http://hiphotos.baidu.com/%D0%A1%BC%C4%C9%FA%B3%E6%B6%F9/pic/item/981ddbf6fbffb47b730eec2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929066"/>
            <a:ext cx="6445187" cy="292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1.2Matlab</a:t>
            </a:r>
            <a:r>
              <a:rPr lang="zh-CN" altLang="en-US" dirty="0" smtClean="0"/>
              <a:t>软件安装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55245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9500" y="3638550"/>
            <a:ext cx="55245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1.2Matlab</a:t>
            </a:r>
            <a:r>
              <a:rPr lang="zh-CN" altLang="en-US" dirty="0" smtClean="0"/>
              <a:t>软件安装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55245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图片 7" descr="http://hiphotos.baidu.com/%D0%A1%BC%C4%C9%FA%B3%E6%B6%F9/pic/item/6037b962838947390d33fa2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928934"/>
            <a:ext cx="4286248" cy="372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1385</TotalTime>
  <Words>1275</Words>
  <PresentationFormat>全屏显示(4:3)</PresentationFormat>
  <Paragraphs>131</Paragraphs>
  <Slides>30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流畅</vt:lpstr>
      <vt:lpstr>Matlab 程序设计教程</vt:lpstr>
      <vt:lpstr>1.1Matlab简介</vt:lpstr>
      <vt:lpstr>1.1 Matlab简介</vt:lpstr>
      <vt:lpstr>1.1Matlab简介</vt:lpstr>
      <vt:lpstr>1.1Matlab简介</vt:lpstr>
      <vt:lpstr>1.2Matlab软件安装</vt:lpstr>
      <vt:lpstr>1.2Matlab软件安装</vt:lpstr>
      <vt:lpstr>1.2Matlab软件安装</vt:lpstr>
      <vt:lpstr>1.2Matlab软件安装</vt:lpstr>
      <vt:lpstr>1.2Matlab软件安装</vt:lpstr>
      <vt:lpstr>1.2Matlab软件安装</vt:lpstr>
      <vt:lpstr>1.3Matlab界面的介绍(1)</vt:lpstr>
      <vt:lpstr>1.4Matlab界面的介绍(2)</vt:lpstr>
      <vt:lpstr>1.5Matlab的帮助系统</vt:lpstr>
      <vt:lpstr>1.6Matlab的搜索顺序及搜索路径</vt:lpstr>
      <vt:lpstr>1.6Matlab的搜索顺序及搜索路径</vt:lpstr>
      <vt:lpstr>1.7本章拾遗</vt:lpstr>
      <vt:lpstr>第二章 Matlab语言基础</vt:lpstr>
      <vt:lpstr>2.1 Matlab的变量与常量</vt:lpstr>
      <vt:lpstr>2.2 Matlab的基本数据结构</vt:lpstr>
      <vt:lpstr>2.3 Matlab中的空数组与子数组</vt:lpstr>
      <vt:lpstr>2.4 Matlab的算术运算符</vt:lpstr>
      <vt:lpstr>2.5 常见的Matlab的运算函数</vt:lpstr>
      <vt:lpstr>2.6 常见的Matlab的运算函数(2)</vt:lpstr>
      <vt:lpstr>2.7Matlab的字符串及其运算</vt:lpstr>
      <vt:lpstr>2.8字符串函数及二维字符串</vt:lpstr>
      <vt:lpstr>2.9 绘图入门</vt:lpstr>
      <vt:lpstr>2.10 绘图属性的控制</vt:lpstr>
      <vt:lpstr>2.11图形窗口菜单及对数坐标</vt:lpstr>
      <vt:lpstr>2.12 本章小结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程序设计教程</dc:title>
  <dc:creator>lidayong</dc:creator>
  <cp:lastModifiedBy>lidayong</cp:lastModifiedBy>
  <cp:revision>122</cp:revision>
  <dcterms:created xsi:type="dcterms:W3CDTF">2013-12-27T14:20:50Z</dcterms:created>
  <dcterms:modified xsi:type="dcterms:W3CDTF">2014-03-03T12:26:59Z</dcterms:modified>
</cp:coreProperties>
</file>