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36"/>
  </p:notes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9" r:id="rId13"/>
    <p:sldId id="298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1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6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6E38F-C045-4F08-9CF3-37D008095FA7}" type="datetimeFigureOut">
              <a:rPr lang="zh-CN" altLang="en-US" smtClean="0"/>
              <a:pPr/>
              <a:t>2014/3/17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5B834-29C0-413D-B002-C416C8E239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5B834-29C0-413D-B002-C416C8E2391A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5B834-29C0-413D-B002-C416C8E2391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2014/3/17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2014/3/17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baike.baidu.com/view/71628.htm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 err="1" smtClean="0">
                <a:solidFill>
                  <a:schemeClr val="tx1"/>
                </a:solidFill>
              </a:rPr>
              <a:t>Matlab</a:t>
            </a:r>
            <a:r>
              <a:rPr lang="en-US" altLang="zh-CN" sz="6000" dirty="0" smtClean="0">
                <a:solidFill>
                  <a:schemeClr val="tx1"/>
                </a:solidFill>
              </a:rPr>
              <a:t> </a:t>
            </a:r>
            <a:r>
              <a:rPr lang="zh-CN" altLang="en-US" sz="6000" dirty="0" smtClean="0">
                <a:solidFill>
                  <a:schemeClr val="tx1"/>
                </a:solidFill>
              </a:rPr>
              <a:t>程序设计教程</a:t>
            </a:r>
            <a:endParaRPr lang="zh-CN" altLang="en-US" sz="6000" dirty="0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dirty="0" smtClean="0"/>
              <a:t>主讲：小李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3.5 if 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fprintf</a:t>
            </a:r>
            <a:r>
              <a:rPr lang="en-US" altLang="zh-CN" dirty="0" smtClean="0"/>
              <a:t>(‘x=%f\</a:t>
            </a:r>
            <a:r>
              <a:rPr lang="en-US" altLang="zh-CN" dirty="0" err="1" smtClean="0"/>
              <a:t>n’,x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disp</a:t>
            </a:r>
            <a:r>
              <a:rPr lang="en-US" altLang="zh-CN" dirty="0" smtClean="0"/>
              <a:t>([‘x=‘ num2str(x) ‘\n’])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3.6 </a:t>
            </a:r>
            <a:r>
              <a:rPr lang="zh-CN" altLang="en-US" dirty="0" smtClean="0"/>
              <a:t>流程图的绘制</a:t>
            </a:r>
            <a:endParaRPr lang="zh-CN" altLang="en-US" dirty="0"/>
          </a:p>
        </p:txBody>
      </p:sp>
      <p:pic>
        <p:nvPicPr>
          <p:cNvPr id="1026" name="Picture 2" descr="C:\Users\lidayong\Desktop\2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2000240"/>
            <a:ext cx="3819525" cy="1828800"/>
          </a:xfrm>
          <a:prstGeom prst="rect">
            <a:avLst/>
          </a:prstGeom>
          <a:noFill/>
        </p:spPr>
      </p:pic>
      <p:pic>
        <p:nvPicPr>
          <p:cNvPr id="1027" name="Picture 3" descr="C:\Users\lidayong\Desktop\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6" y="2000240"/>
            <a:ext cx="3381375" cy="3257550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357158" y="442913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 smtClean="0"/>
              <a:t>fprintf</a:t>
            </a:r>
            <a:r>
              <a:rPr lang="en-US" altLang="zh-CN" dirty="0" smtClean="0"/>
              <a:t>(‘x=%f\</a:t>
            </a:r>
            <a:r>
              <a:rPr lang="en-US" altLang="zh-CN" dirty="0" err="1" smtClean="0"/>
              <a:t>n’,x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disp</a:t>
            </a:r>
            <a:r>
              <a:rPr lang="en-US" altLang="zh-CN" dirty="0" smtClean="0"/>
              <a:t>([‘x=‘ num2str(x) ‘\n’])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500694" cy="6889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3.7 if </a:t>
            </a:r>
            <a:r>
              <a:rPr lang="zh-CN" altLang="en-US" dirty="0" smtClean="0"/>
              <a:t>语句的嵌套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89586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if</a:t>
            </a:r>
            <a:r>
              <a:rPr lang="zh-CN" altLang="en-US" dirty="0" smtClean="0"/>
              <a:t>语句是非常灵活的，</a:t>
            </a:r>
            <a:r>
              <a:rPr lang="en-US" altLang="zh-CN" dirty="0" smtClean="0"/>
              <a:t>if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end </a:t>
            </a:r>
            <a:r>
              <a:rPr lang="zh-CN" altLang="en-US" dirty="0" smtClean="0"/>
              <a:t>两个关键字必须有，其他部分可以有也可以没有，除了中间可以有</a:t>
            </a:r>
            <a:r>
              <a:rPr lang="en-US" altLang="zh-CN" dirty="0" err="1" smtClean="0"/>
              <a:t>elseif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else</a:t>
            </a:r>
            <a:r>
              <a:rPr lang="zh-CN" altLang="en-US" dirty="0" smtClean="0"/>
              <a:t>外，</a:t>
            </a:r>
            <a:r>
              <a:rPr lang="en-US" altLang="zh-CN" dirty="0" smtClean="0"/>
              <a:t>if</a:t>
            </a:r>
            <a:r>
              <a:rPr lang="zh-CN" altLang="en-US" dirty="0" smtClean="0"/>
              <a:t>语句还可以嵌套。</a:t>
            </a:r>
            <a:endParaRPr lang="en-US" altLang="zh-CN" dirty="0" smtClean="0"/>
          </a:p>
          <a:p>
            <a:r>
              <a:rPr lang="en-US" altLang="zh-CN" dirty="0" smtClean="0"/>
              <a:t>if  x&gt;0</a:t>
            </a:r>
          </a:p>
          <a:p>
            <a:r>
              <a:rPr lang="en-US" altLang="zh-CN" dirty="0" smtClean="0"/>
              <a:t>    if  y&lt;0</a:t>
            </a:r>
          </a:p>
          <a:p>
            <a:r>
              <a:rPr lang="en-US" altLang="zh-CN" dirty="0" smtClean="0"/>
              <a:t>          ….</a:t>
            </a:r>
          </a:p>
          <a:p>
            <a:r>
              <a:rPr lang="en-US" altLang="zh-CN" dirty="0" smtClean="0"/>
              <a:t>    else</a:t>
            </a:r>
          </a:p>
          <a:p>
            <a:r>
              <a:rPr lang="en-US" altLang="zh-CN" dirty="0" smtClean="0"/>
              <a:t>          ….        </a:t>
            </a:r>
          </a:p>
          <a:p>
            <a:r>
              <a:rPr lang="en-US" altLang="zh-CN" dirty="0" smtClean="0"/>
              <a:t>    end</a:t>
            </a:r>
          </a:p>
          <a:p>
            <a:r>
              <a:rPr lang="en-US" altLang="zh-CN" dirty="0" smtClean="0"/>
              <a:t>else</a:t>
            </a:r>
          </a:p>
          <a:p>
            <a:r>
              <a:rPr lang="en-US" altLang="zh-CN" dirty="0" smtClean="0"/>
              <a:t>    …..</a:t>
            </a:r>
          </a:p>
          <a:p>
            <a:r>
              <a:rPr lang="en-US" altLang="zh-CN" dirty="0" smtClean="0"/>
              <a:t>end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5720" y="500042"/>
            <a:ext cx="342902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if grade &gt; 95.0</a:t>
            </a:r>
          </a:p>
          <a:p>
            <a:r>
              <a:rPr lang="en-US" altLang="zh-CN" sz="2400" dirty="0" smtClean="0"/>
              <a:t>     </a:t>
            </a:r>
            <a:r>
              <a:rPr lang="en-US" altLang="zh-CN" sz="2400" dirty="0" err="1" smtClean="0"/>
              <a:t>disp</a:t>
            </a:r>
            <a:r>
              <a:rPr lang="en-US" altLang="zh-CN" sz="2400" dirty="0" smtClean="0"/>
              <a:t>('The grade is A.');</a:t>
            </a:r>
          </a:p>
          <a:p>
            <a:r>
              <a:rPr lang="en-US" altLang="zh-CN" sz="2400" dirty="0" err="1" smtClean="0"/>
              <a:t>elseif</a:t>
            </a:r>
            <a:r>
              <a:rPr lang="en-US" altLang="zh-CN" sz="2400" dirty="0" smtClean="0"/>
              <a:t> grade &gt; 86.0</a:t>
            </a:r>
          </a:p>
          <a:p>
            <a:r>
              <a:rPr lang="en-US" altLang="zh-CN" sz="2400" dirty="0" smtClean="0"/>
              <a:t>     </a:t>
            </a:r>
            <a:r>
              <a:rPr lang="en-US" altLang="zh-CN" sz="2400" dirty="0" err="1" smtClean="0"/>
              <a:t>disp</a:t>
            </a:r>
            <a:r>
              <a:rPr lang="en-US" altLang="zh-CN" sz="2400" dirty="0" smtClean="0"/>
              <a:t>('The grade is B.');</a:t>
            </a:r>
          </a:p>
          <a:p>
            <a:r>
              <a:rPr lang="en-US" altLang="zh-CN" sz="2400" dirty="0" err="1" smtClean="0"/>
              <a:t>elseif</a:t>
            </a:r>
            <a:r>
              <a:rPr lang="en-US" altLang="zh-CN" sz="2400" dirty="0" smtClean="0"/>
              <a:t> grade &gt;76.0</a:t>
            </a:r>
          </a:p>
          <a:p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disp</a:t>
            </a:r>
            <a:r>
              <a:rPr lang="en-US" altLang="zh-CN" sz="2400" dirty="0" smtClean="0"/>
              <a:t>('The grade is C.');</a:t>
            </a:r>
          </a:p>
          <a:p>
            <a:r>
              <a:rPr lang="en-US" altLang="zh-CN" sz="2400" dirty="0" err="1" smtClean="0"/>
              <a:t>elseif</a:t>
            </a:r>
            <a:r>
              <a:rPr lang="en-US" altLang="zh-CN" sz="2400" dirty="0" smtClean="0"/>
              <a:t> grade &gt; 66.0</a:t>
            </a:r>
          </a:p>
          <a:p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disp</a:t>
            </a:r>
            <a:r>
              <a:rPr lang="en-US" altLang="zh-CN" sz="2400" dirty="0" smtClean="0"/>
              <a:t>('The grade is D.');</a:t>
            </a:r>
          </a:p>
          <a:p>
            <a:r>
              <a:rPr lang="en-US" altLang="zh-CN" sz="2400" dirty="0" smtClean="0"/>
              <a:t>else</a:t>
            </a:r>
          </a:p>
          <a:p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disp</a:t>
            </a:r>
            <a:r>
              <a:rPr lang="en-US" altLang="zh-CN" sz="2400" dirty="0" smtClean="0"/>
              <a:t>('The grade is F.');</a:t>
            </a:r>
          </a:p>
          <a:p>
            <a:r>
              <a:rPr lang="en-US" altLang="zh-CN" sz="2400" dirty="0" smtClean="0"/>
              <a:t>end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4071934" y="214290"/>
            <a:ext cx="5072066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if grade &gt; 95.0</a:t>
            </a:r>
          </a:p>
          <a:p>
            <a:r>
              <a:rPr lang="en-US" altLang="zh-CN" sz="2400" dirty="0" smtClean="0"/>
              <a:t>     </a:t>
            </a:r>
            <a:r>
              <a:rPr lang="en-US" altLang="zh-CN" sz="2400" dirty="0" err="1" smtClean="0"/>
              <a:t>disp</a:t>
            </a:r>
            <a:r>
              <a:rPr lang="en-US" altLang="zh-CN" sz="2400" dirty="0" smtClean="0"/>
              <a:t>('The grade is A.');</a:t>
            </a:r>
          </a:p>
          <a:p>
            <a:r>
              <a:rPr lang="en-US" altLang="zh-CN" sz="2400" dirty="0" smtClean="0"/>
              <a:t>else</a:t>
            </a:r>
          </a:p>
          <a:p>
            <a:r>
              <a:rPr lang="en-US" altLang="zh-CN" sz="2400" dirty="0" smtClean="0"/>
              <a:t>     if grade &gt; 86.0</a:t>
            </a:r>
          </a:p>
          <a:p>
            <a:r>
              <a:rPr lang="en-US" altLang="zh-CN" sz="2400" dirty="0" smtClean="0"/>
              <a:t>          </a:t>
            </a:r>
            <a:r>
              <a:rPr lang="en-US" altLang="zh-CN" sz="2400" dirty="0" err="1" smtClean="0"/>
              <a:t>disp</a:t>
            </a:r>
            <a:r>
              <a:rPr lang="en-US" altLang="zh-CN" sz="2400" dirty="0" smtClean="0"/>
              <a:t>('The grade is B.');</a:t>
            </a:r>
          </a:p>
          <a:p>
            <a:r>
              <a:rPr lang="en-US" altLang="zh-CN" sz="2400" dirty="0" smtClean="0"/>
              <a:t>     else</a:t>
            </a:r>
          </a:p>
          <a:p>
            <a:r>
              <a:rPr lang="en-US" altLang="zh-CN" sz="2400" dirty="0" smtClean="0"/>
              <a:t>           if grade &gt; 76.0</a:t>
            </a:r>
          </a:p>
          <a:p>
            <a:r>
              <a:rPr lang="en-US" altLang="zh-CN" sz="2400" dirty="0" smtClean="0"/>
              <a:t>                 </a:t>
            </a:r>
            <a:r>
              <a:rPr lang="en-US" altLang="zh-CN" sz="2400" dirty="0" err="1" smtClean="0"/>
              <a:t>disp</a:t>
            </a:r>
            <a:r>
              <a:rPr lang="en-US" altLang="zh-CN" sz="2400" dirty="0" smtClean="0"/>
              <a:t>('The grade is C.');</a:t>
            </a:r>
          </a:p>
          <a:p>
            <a:r>
              <a:rPr lang="en-US" altLang="zh-CN" sz="2400" dirty="0" smtClean="0"/>
              <a:t>           else</a:t>
            </a:r>
          </a:p>
          <a:p>
            <a:r>
              <a:rPr lang="en-US" altLang="zh-CN" sz="2400" dirty="0" smtClean="0"/>
              <a:t>                 if grade &gt; 66.0</a:t>
            </a:r>
          </a:p>
          <a:p>
            <a:r>
              <a:rPr lang="en-US" altLang="zh-CN" sz="2400" dirty="0" smtClean="0"/>
              <a:t>                        </a:t>
            </a:r>
            <a:r>
              <a:rPr lang="en-US" altLang="zh-CN" sz="2400" dirty="0" err="1" smtClean="0"/>
              <a:t>disp</a:t>
            </a:r>
            <a:r>
              <a:rPr lang="en-US" altLang="zh-CN" sz="2400" dirty="0" smtClean="0"/>
              <a:t>('The grade is D.');</a:t>
            </a:r>
          </a:p>
          <a:p>
            <a:r>
              <a:rPr lang="en-US" altLang="zh-CN" sz="2400" dirty="0" smtClean="0"/>
              <a:t>                  else</a:t>
            </a:r>
          </a:p>
          <a:p>
            <a:r>
              <a:rPr lang="en-US" altLang="zh-CN" sz="2400" dirty="0" smtClean="0"/>
              <a:t>                        </a:t>
            </a:r>
            <a:r>
              <a:rPr lang="en-US" altLang="zh-CN" sz="2400" dirty="0" err="1" smtClean="0"/>
              <a:t>disp</a:t>
            </a:r>
            <a:r>
              <a:rPr lang="en-US" altLang="zh-CN" sz="2400" dirty="0" smtClean="0"/>
              <a:t>('The grade is F.');</a:t>
            </a:r>
          </a:p>
          <a:p>
            <a:r>
              <a:rPr lang="en-US" altLang="zh-CN" sz="2400" dirty="0" smtClean="0"/>
              <a:t>                  end</a:t>
            </a:r>
          </a:p>
          <a:p>
            <a:r>
              <a:rPr lang="en-US" altLang="zh-CN" sz="2400" dirty="0" smtClean="0"/>
              <a:t>            end</a:t>
            </a:r>
          </a:p>
          <a:p>
            <a:r>
              <a:rPr lang="en-US" altLang="zh-CN" sz="2400" dirty="0" smtClean="0"/>
              <a:t>      end</a:t>
            </a:r>
          </a:p>
          <a:p>
            <a:r>
              <a:rPr lang="en-US" altLang="zh-CN" sz="2400" dirty="0" smtClean="0"/>
              <a:t>end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3.8 switch 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643050"/>
            <a:ext cx="2071702" cy="478634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dirty="0" smtClean="0"/>
              <a:t>    switch </a:t>
            </a:r>
            <a:r>
              <a:rPr lang="zh-CN" altLang="en-US" dirty="0" smtClean="0"/>
              <a:t>结构是另一种形式的选择结构。我们可以根据一个整形数，字符或逻辑表达式的值来选择执行特定的代码语句块。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071670" y="1714488"/>
            <a:ext cx="3071834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switch (</a:t>
            </a:r>
            <a:r>
              <a:rPr lang="en-US" altLang="zh-CN" sz="2400" dirty="0" err="1" smtClean="0"/>
              <a:t>switch_expr</a:t>
            </a:r>
            <a:r>
              <a:rPr lang="en-US" altLang="zh-CN" sz="2400" dirty="0" smtClean="0"/>
              <a:t>)</a:t>
            </a:r>
          </a:p>
          <a:p>
            <a:r>
              <a:rPr lang="en-US" altLang="zh-CN" sz="2400" dirty="0" smtClean="0"/>
              <a:t>case case_expr_1</a:t>
            </a:r>
          </a:p>
          <a:p>
            <a:r>
              <a:rPr lang="en-US" altLang="zh-CN" sz="2400" dirty="0" smtClean="0"/>
              <a:t>Block 1</a:t>
            </a:r>
          </a:p>
          <a:p>
            <a:r>
              <a:rPr lang="en-US" altLang="zh-CN" sz="2400" dirty="0" smtClean="0"/>
              <a:t>case case_expr_2</a:t>
            </a:r>
          </a:p>
          <a:p>
            <a:r>
              <a:rPr lang="en-US" altLang="zh-CN" sz="2400" dirty="0" smtClean="0"/>
              <a:t>Block2</a:t>
            </a:r>
          </a:p>
          <a:p>
            <a:r>
              <a:rPr lang="en-US" altLang="zh-CN" sz="2400" dirty="0" smtClean="0"/>
              <a:t>case case_expr_3</a:t>
            </a:r>
          </a:p>
          <a:p>
            <a:r>
              <a:rPr lang="en-US" altLang="zh-CN" sz="2400" dirty="0" smtClean="0"/>
              <a:t>Block3</a:t>
            </a:r>
          </a:p>
          <a:p>
            <a:r>
              <a:rPr lang="en-US" altLang="zh-CN" sz="2400" dirty="0" smtClean="0"/>
              <a:t>…….</a:t>
            </a:r>
          </a:p>
          <a:p>
            <a:r>
              <a:rPr lang="en-US" altLang="zh-CN" sz="2400" dirty="0" smtClean="0"/>
              <a:t>otherwise</a:t>
            </a:r>
          </a:p>
          <a:p>
            <a:r>
              <a:rPr lang="en-US" altLang="zh-CN" sz="2400" dirty="0" err="1" smtClean="0"/>
              <a:t>Blockn</a:t>
            </a:r>
            <a:endParaRPr lang="en-US" altLang="zh-CN" sz="2400" dirty="0" smtClean="0"/>
          </a:p>
          <a:p>
            <a:r>
              <a:rPr lang="en-US" altLang="zh-CN" sz="2400" dirty="0" smtClean="0"/>
              <a:t>end</a:t>
            </a:r>
          </a:p>
          <a:p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5000628" y="1714488"/>
            <a:ext cx="414337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switch (</a:t>
            </a:r>
            <a:r>
              <a:rPr lang="en-US" altLang="zh-CN" sz="2400" dirty="0" err="1" smtClean="0"/>
              <a:t>switch_expr</a:t>
            </a:r>
            <a:r>
              <a:rPr lang="en-US" altLang="zh-CN" sz="2400" dirty="0" smtClean="0"/>
              <a:t>)</a:t>
            </a:r>
          </a:p>
          <a:p>
            <a:r>
              <a:rPr lang="en-US" altLang="zh-CN" sz="2400" dirty="0" smtClean="0"/>
              <a:t>case {case_expr_1, case_expr_2, case_expr_3}</a:t>
            </a:r>
          </a:p>
          <a:p>
            <a:r>
              <a:rPr lang="en-US" altLang="zh-CN" sz="2400" dirty="0" smtClean="0"/>
              <a:t>Block1</a:t>
            </a:r>
          </a:p>
          <a:p>
            <a:r>
              <a:rPr lang="en-US" altLang="zh-CN" sz="2400" dirty="0" smtClean="0"/>
              <a:t>case{case_expr_4,case_expr_5}</a:t>
            </a:r>
            <a:endParaRPr lang="zh-CN" altLang="en-US" sz="2400" dirty="0" smtClean="0"/>
          </a:p>
          <a:p>
            <a:r>
              <a:rPr lang="en-US" altLang="zh-CN" sz="2400" dirty="0" smtClean="0"/>
              <a:t>Block2</a:t>
            </a:r>
          </a:p>
          <a:p>
            <a:r>
              <a:rPr lang="en-US" altLang="zh-CN" sz="2400" dirty="0" smtClean="0"/>
              <a:t>…….</a:t>
            </a:r>
          </a:p>
          <a:p>
            <a:r>
              <a:rPr lang="en-US" altLang="zh-CN" sz="2400" dirty="0" smtClean="0"/>
              <a:t>otherwise</a:t>
            </a:r>
          </a:p>
          <a:p>
            <a:r>
              <a:rPr lang="en-US" altLang="zh-CN" sz="2400" dirty="0" err="1" smtClean="0"/>
              <a:t>Blockn</a:t>
            </a:r>
            <a:endParaRPr lang="en-US" altLang="zh-CN" sz="2400" dirty="0" smtClean="0"/>
          </a:p>
          <a:p>
            <a:r>
              <a:rPr lang="en-US" altLang="zh-CN" sz="2400" dirty="0" smtClean="0"/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143000"/>
          </a:xfrm>
        </p:spPr>
        <p:txBody>
          <a:bodyPr/>
          <a:lstStyle/>
          <a:p>
            <a:r>
              <a:rPr lang="en-US" altLang="zh-CN" smtClean="0"/>
              <a:t>3.8 </a:t>
            </a:r>
            <a:r>
              <a:rPr lang="en-US" altLang="zh-CN" dirty="0" smtClean="0"/>
              <a:t>switch 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switch (value)</a:t>
            </a:r>
          </a:p>
          <a:p>
            <a:r>
              <a:rPr lang="en-US" altLang="zh-CN" dirty="0" smtClean="0"/>
              <a:t>case {1, 3, 5, 7, 9},</a:t>
            </a:r>
          </a:p>
          <a:p>
            <a:r>
              <a:rPr lang="en-US" altLang="zh-CN" dirty="0" err="1" smtClean="0"/>
              <a:t>disp</a:t>
            </a:r>
            <a:r>
              <a:rPr lang="en-US" altLang="zh-CN" dirty="0" smtClean="0"/>
              <a:t>('The value is odd.');</a:t>
            </a:r>
          </a:p>
          <a:p>
            <a:r>
              <a:rPr lang="en-US" altLang="zh-CN" dirty="0" smtClean="0"/>
              <a:t>case {2, 4, 6, 8, 10},</a:t>
            </a:r>
          </a:p>
          <a:p>
            <a:r>
              <a:rPr lang="en-US" altLang="zh-CN" dirty="0" err="1" smtClean="0"/>
              <a:t>disp</a:t>
            </a:r>
            <a:r>
              <a:rPr lang="en-US" altLang="zh-CN" dirty="0" smtClean="0"/>
              <a:t>('The value is even.');</a:t>
            </a:r>
          </a:p>
          <a:p>
            <a:r>
              <a:rPr lang="en-US" altLang="zh-CN" dirty="0" smtClean="0"/>
              <a:t>otherwise,</a:t>
            </a:r>
          </a:p>
          <a:p>
            <a:r>
              <a:rPr lang="en-US" altLang="zh-CN" dirty="0" err="1" smtClean="0"/>
              <a:t>disp</a:t>
            </a:r>
            <a:r>
              <a:rPr lang="en-US" altLang="zh-CN" dirty="0" smtClean="0"/>
              <a:t>('The value is out of range.');</a:t>
            </a:r>
          </a:p>
          <a:p>
            <a:r>
              <a:rPr lang="en-US" altLang="zh-CN" dirty="0" smtClean="0"/>
              <a:t>end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3.9 try/catch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try/catch</a:t>
            </a:r>
            <a:r>
              <a:rPr lang="zh-CN" altLang="en-US" dirty="0" smtClean="0"/>
              <a:t>结构是选择结构的一种特殊结构，用于捕捉错误。当程序运行时遇到错误，程序会中止执行，但如果将可能出错的结构放在</a:t>
            </a:r>
            <a:r>
              <a:rPr lang="en-US" altLang="zh-CN" dirty="0" smtClean="0"/>
              <a:t>try</a:t>
            </a:r>
            <a:r>
              <a:rPr lang="zh-CN" altLang="en-US" dirty="0" smtClean="0"/>
              <a:t>语句中，那么程序会执行</a:t>
            </a:r>
            <a:r>
              <a:rPr lang="en-US" altLang="zh-CN" dirty="0" smtClean="0"/>
              <a:t>catch</a:t>
            </a:r>
            <a:r>
              <a:rPr lang="zh-CN" altLang="en-US" dirty="0" smtClean="0"/>
              <a:t>语句而不会中断程序的执行。</a:t>
            </a:r>
            <a:endParaRPr lang="en-US" altLang="zh-CN" dirty="0" smtClean="0"/>
          </a:p>
          <a:p>
            <a:r>
              <a:rPr lang="en-US" altLang="zh-CN" dirty="0" smtClean="0"/>
              <a:t>try</a:t>
            </a:r>
          </a:p>
          <a:p>
            <a:r>
              <a:rPr lang="zh-CN" altLang="en-US" dirty="0" smtClean="0"/>
              <a:t>语句块</a:t>
            </a:r>
            <a:endParaRPr lang="en-US" altLang="zh-CN" dirty="0" smtClean="0"/>
          </a:p>
          <a:p>
            <a:r>
              <a:rPr lang="en-US" altLang="zh-CN" dirty="0" smtClean="0"/>
              <a:t>catch</a:t>
            </a:r>
          </a:p>
          <a:p>
            <a:r>
              <a:rPr lang="zh-CN" altLang="en-US" dirty="0" smtClean="0"/>
              <a:t>语句块</a:t>
            </a:r>
            <a:endParaRPr lang="en-US" altLang="zh-CN" dirty="0" smtClean="0"/>
          </a:p>
          <a:p>
            <a:r>
              <a:rPr lang="en-US" altLang="zh-CN" dirty="0" smtClean="0"/>
              <a:t>end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3.9 try/catch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try</a:t>
            </a:r>
          </a:p>
          <a:p>
            <a:r>
              <a:rPr lang="en-US" altLang="zh-CN" dirty="0" smtClean="0"/>
              <a:t>index = input(‘</a:t>
            </a:r>
            <a:r>
              <a:rPr lang="zh-CN" altLang="en-US" dirty="0" smtClean="0"/>
              <a:t>请输入要显示的元素的下标</a:t>
            </a:r>
            <a:r>
              <a:rPr lang="en-US" altLang="zh-CN" dirty="0" smtClean="0"/>
              <a:t>: ‘);</a:t>
            </a:r>
          </a:p>
          <a:p>
            <a:r>
              <a:rPr lang="en-US" altLang="zh-CN" dirty="0" err="1" smtClean="0"/>
              <a:t>disp</a:t>
            </a:r>
            <a:r>
              <a:rPr lang="en-US" altLang="zh-CN" dirty="0" smtClean="0"/>
              <a:t>(['a(' int2str(index) ') = ' num2str(a(index))] );</a:t>
            </a:r>
          </a:p>
          <a:p>
            <a:r>
              <a:rPr lang="en-US" altLang="zh-CN" dirty="0" smtClean="0"/>
              <a:t>catch</a:t>
            </a:r>
          </a:p>
          <a:p>
            <a:r>
              <a:rPr lang="en-US" altLang="zh-CN" dirty="0" err="1" smtClean="0"/>
              <a:t>disp</a:t>
            </a:r>
            <a:r>
              <a:rPr lang="en-US" altLang="zh-CN" dirty="0" smtClean="0"/>
              <a:t>( ['Illegal subscript: ' int2str(index)] );</a:t>
            </a:r>
          </a:p>
          <a:p>
            <a:r>
              <a:rPr lang="en-US" altLang="zh-CN" dirty="0" smtClean="0"/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3.10 </a:t>
            </a:r>
            <a:r>
              <a:rPr lang="zh-CN" altLang="en-US" dirty="0" smtClean="0"/>
              <a:t>多个图像窗口与子窗口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Matlab</a:t>
            </a:r>
            <a:r>
              <a:rPr lang="zh-CN" altLang="en-US" dirty="0" smtClean="0"/>
              <a:t>的图像数，从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开始排列的正整数</a:t>
            </a:r>
            <a:endParaRPr lang="en-US" altLang="zh-CN" dirty="0" smtClean="0"/>
          </a:p>
          <a:p>
            <a:r>
              <a:rPr lang="zh-CN" altLang="en-US" dirty="0" smtClean="0"/>
              <a:t>当前窗口：当前所有的操作都针对当前窗口</a:t>
            </a:r>
            <a:endParaRPr lang="en-US" altLang="zh-CN" dirty="0" smtClean="0"/>
          </a:p>
          <a:p>
            <a:r>
              <a:rPr lang="en-US" altLang="zh-CN" dirty="0" smtClean="0"/>
              <a:t>figure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</a:t>
            </a:r>
            <a:r>
              <a:rPr lang="zh-CN" altLang="en-US" dirty="0" smtClean="0"/>
              <a:t>）设置当前窗口，不存在则创建</a:t>
            </a:r>
            <a:endParaRPr lang="en-US" altLang="zh-CN" dirty="0" smtClean="0"/>
          </a:p>
          <a:p>
            <a:r>
              <a:rPr lang="en-US" altLang="zh-CN" dirty="0" smtClean="0"/>
              <a:t>subplot(</a:t>
            </a:r>
            <a:r>
              <a:rPr lang="en-US" altLang="zh-CN" dirty="0" err="1" smtClean="0"/>
              <a:t>m,n,p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第三章 </a:t>
            </a:r>
            <a:r>
              <a:rPr lang="en-US" altLang="zh-CN" dirty="0" err="1" smtClean="0"/>
              <a:t>Matlab</a:t>
            </a:r>
            <a:r>
              <a:rPr lang="zh-CN" altLang="en-US" dirty="0" smtClean="0"/>
              <a:t>的选择结构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在进行本章选择结构的讲解前，我们先给大家讲解</a:t>
            </a:r>
            <a:endParaRPr lang="en-US" altLang="zh-CN" dirty="0" smtClean="0"/>
          </a:p>
          <a:p>
            <a:r>
              <a:rPr lang="zh-CN" altLang="en-US" dirty="0" smtClean="0"/>
              <a:t>顺序结构及编程所遵循的一般规律。</a:t>
            </a:r>
            <a:endParaRPr lang="en-US" altLang="zh-CN" dirty="0" smtClean="0"/>
          </a:p>
          <a:p>
            <a:r>
              <a:rPr lang="zh-CN" altLang="en-US" dirty="0" smtClean="0"/>
              <a:t>顺序结构：按照编写顺序依次执行</a:t>
            </a:r>
            <a:endParaRPr lang="en-US" altLang="zh-CN" dirty="0" smtClean="0"/>
          </a:p>
          <a:p>
            <a:r>
              <a:rPr lang="zh-CN" altLang="en-US" dirty="0" smtClean="0"/>
              <a:t>选择结构：根据判断结果决定执行程序的哪部分</a:t>
            </a:r>
            <a:endParaRPr lang="en-US" altLang="zh-CN" dirty="0" smtClean="0"/>
          </a:p>
          <a:p>
            <a:r>
              <a:rPr lang="zh-CN" altLang="en-US" dirty="0" smtClean="0"/>
              <a:t>循环结构：根据判断结构决定某部分代码的反复执行</a:t>
            </a:r>
            <a:endParaRPr lang="en-US" altLang="zh-CN" dirty="0" smtClean="0"/>
          </a:p>
          <a:p>
            <a:r>
              <a:rPr lang="zh-CN" altLang="en-US" dirty="0" smtClean="0"/>
              <a:t>编程的一般步骤：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清晰的陈述你所解决的问题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明确程序的输入与输出及所需的变量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设计解决问题所需的算法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3.11 </a:t>
            </a:r>
            <a:r>
              <a:rPr lang="zh-CN" altLang="en-US" dirty="0" smtClean="0"/>
              <a:t>图像的增强控制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3679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plot(X1,Y1,LineSpec,...,</a:t>
            </a:r>
            <a:r>
              <a:rPr lang="en-US" altLang="zh-CN" dirty="0" err="1" smtClean="0"/>
              <a:t>Xn,Yn,LineSpec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plot(X1,Y1,LineSpec,'PropertyName',PropertyValue)</a:t>
            </a:r>
          </a:p>
          <a:p>
            <a:r>
              <a:rPr lang="en-US" altLang="zh-CN" dirty="0" err="1" smtClean="0"/>
              <a:t>LineWidth</a:t>
            </a:r>
            <a:r>
              <a:rPr lang="en-US" altLang="zh-CN" dirty="0" smtClean="0"/>
              <a:t> </a:t>
            </a:r>
            <a:r>
              <a:rPr lang="zh-CN" altLang="en-US" dirty="0" smtClean="0"/>
              <a:t>用来指定线的宽度</a:t>
            </a:r>
          </a:p>
          <a:p>
            <a:r>
              <a:rPr lang="en-US" altLang="zh-CN" dirty="0" err="1" smtClean="0"/>
              <a:t>MarkerEdgeColor</a:t>
            </a:r>
            <a:r>
              <a:rPr lang="en-US" altLang="zh-CN" dirty="0" smtClean="0"/>
              <a:t> </a:t>
            </a:r>
            <a:r>
              <a:rPr lang="zh-CN" altLang="en-US" dirty="0" smtClean="0"/>
              <a:t>用来指定标识表面的颜色</a:t>
            </a:r>
          </a:p>
          <a:p>
            <a:r>
              <a:rPr lang="en-US" altLang="zh-CN" dirty="0" err="1" smtClean="0"/>
              <a:t>MarkerFaceColor</a:t>
            </a:r>
            <a:endParaRPr lang="en-US" altLang="zh-CN" dirty="0" smtClean="0"/>
          </a:p>
          <a:p>
            <a:r>
              <a:rPr lang="zh-CN" altLang="en-US" dirty="0" smtClean="0"/>
              <a:t>填充标识的颜色</a:t>
            </a:r>
          </a:p>
          <a:p>
            <a:r>
              <a:rPr lang="en-US" altLang="zh-CN" dirty="0" err="1" smtClean="0"/>
              <a:t>MarkerSize</a:t>
            </a:r>
            <a:r>
              <a:rPr lang="en-US" altLang="zh-CN" dirty="0" smtClean="0"/>
              <a:t> </a:t>
            </a:r>
            <a:r>
              <a:rPr lang="zh-CN" altLang="en-US" dirty="0" smtClean="0"/>
              <a:t>指定标识的大小</a:t>
            </a:r>
            <a:endParaRPr lang="en-US" altLang="zh-CN" dirty="0" smtClean="0"/>
          </a:p>
          <a:p>
            <a:r>
              <a:rPr lang="zh-CN" altLang="en-US" dirty="0" smtClean="0"/>
              <a:t>例如：下面的命令将画出一个图象，轨迹的宽度为３，颜色为黑色，圆圈标识的宽度为</a:t>
            </a:r>
            <a:r>
              <a:rPr lang="en-US" altLang="zh-CN" dirty="0" smtClean="0"/>
              <a:t>6</a:t>
            </a:r>
            <a:r>
              <a:rPr lang="zh-CN" altLang="en-US" dirty="0" smtClean="0"/>
              <a:t>，每个标识为红色边缘和绿色内核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3.12 </a:t>
            </a:r>
            <a:r>
              <a:rPr lang="zh-CN" altLang="en-US" dirty="0" smtClean="0"/>
              <a:t>文本的高级控制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752988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字符的高级控制包括：黑体，斜体来格式化，也包括特殊的希腊或数学符号。</a:t>
            </a:r>
            <a:endParaRPr lang="en-US" altLang="zh-CN" dirty="0" smtClean="0"/>
          </a:p>
          <a:p>
            <a:r>
              <a:rPr lang="zh-CN" altLang="en-US" dirty="0" smtClean="0"/>
              <a:t>文本的字体通可以通过</a:t>
            </a:r>
            <a:r>
              <a:rPr lang="en-US" altLang="zh-CN" dirty="0" smtClean="0"/>
              <a:t>stream modifiers </a:t>
            </a:r>
            <a:r>
              <a:rPr lang="zh-CN" altLang="en-US" dirty="0" smtClean="0"/>
              <a:t>修改。一个</a:t>
            </a:r>
            <a:r>
              <a:rPr lang="en-US" altLang="zh-CN" dirty="0" smtClean="0"/>
              <a:t>stream modifier </a:t>
            </a:r>
            <a:r>
              <a:rPr lang="zh-CN" altLang="en-US" dirty="0" smtClean="0"/>
              <a:t>是一个特殊的字符序列，</a:t>
            </a:r>
            <a:endParaRPr lang="en-US" altLang="zh-CN" dirty="0" smtClean="0"/>
          </a:p>
          <a:p>
            <a:r>
              <a:rPr lang="en-US" altLang="zh-CN" dirty="0" smtClean="0"/>
              <a:t>\bf </a:t>
            </a:r>
            <a:r>
              <a:rPr lang="zh-CN" altLang="en-US" dirty="0" smtClean="0"/>
              <a:t>黑体</a:t>
            </a:r>
          </a:p>
          <a:p>
            <a:r>
              <a:rPr lang="en-US" altLang="zh-CN" dirty="0" smtClean="0"/>
              <a:t>\it </a:t>
            </a:r>
            <a:r>
              <a:rPr lang="zh-CN" altLang="en-US" dirty="0" smtClean="0"/>
              <a:t>斜体</a:t>
            </a:r>
          </a:p>
          <a:p>
            <a:r>
              <a:rPr lang="en-US" altLang="zh-CN" dirty="0" smtClean="0"/>
              <a:t>\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</a:t>
            </a:r>
            <a:r>
              <a:rPr lang="zh-CN" altLang="en-US" dirty="0" smtClean="0"/>
              <a:t>恢复正常字体</a:t>
            </a:r>
          </a:p>
          <a:p>
            <a:r>
              <a:rPr lang="en-US" altLang="zh-CN" dirty="0" smtClean="0"/>
              <a:t>\</a:t>
            </a:r>
            <a:r>
              <a:rPr lang="en-US" altLang="zh-CN" dirty="0" err="1" smtClean="0"/>
              <a:t>fontname</a:t>
            </a:r>
            <a:r>
              <a:rPr lang="en-US" altLang="zh-CN" dirty="0" smtClean="0"/>
              <a:t> </a:t>
            </a:r>
            <a:r>
              <a:rPr lang="zh-CN" altLang="en-US" dirty="0" smtClean="0"/>
              <a:t>字体的名字</a:t>
            </a:r>
          </a:p>
          <a:p>
            <a:r>
              <a:rPr lang="en-US" altLang="zh-CN" dirty="0" smtClean="0"/>
              <a:t>\</a:t>
            </a:r>
            <a:r>
              <a:rPr lang="en-US" altLang="zh-CN" dirty="0" err="1" smtClean="0"/>
              <a:t>fontsize</a:t>
            </a:r>
            <a:r>
              <a:rPr lang="en-US" altLang="zh-CN" dirty="0" smtClean="0"/>
              <a:t> </a:t>
            </a:r>
            <a:r>
              <a:rPr lang="zh-CN" altLang="en-US" dirty="0" smtClean="0"/>
              <a:t>字体的大小</a:t>
            </a:r>
          </a:p>
          <a:p>
            <a:r>
              <a:rPr lang="en-US" altLang="zh-CN" dirty="0" smtClean="0"/>
              <a:t>_{xxx} xxx </a:t>
            </a:r>
            <a:r>
              <a:rPr lang="zh-CN" altLang="en-US" dirty="0" smtClean="0"/>
              <a:t>做为某字符的下标</a:t>
            </a:r>
          </a:p>
          <a:p>
            <a:r>
              <a:rPr lang="en-US" altLang="zh-CN" dirty="0" smtClean="0"/>
              <a:t>^{xxx} xxx </a:t>
            </a:r>
            <a:r>
              <a:rPr lang="zh-CN" altLang="en-US" dirty="0" smtClean="0"/>
              <a:t>做为某字符的上标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3.12 </a:t>
            </a:r>
            <a:r>
              <a:rPr lang="zh-CN" altLang="en-US" dirty="0" smtClean="0"/>
              <a:t>文本的高级控制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一旦一个</a:t>
            </a:r>
            <a:r>
              <a:rPr lang="en-US" altLang="zh-CN" dirty="0" smtClean="0"/>
              <a:t>stream modifier </a:t>
            </a:r>
            <a:r>
              <a:rPr lang="zh-CN" altLang="en-US" dirty="0" smtClean="0"/>
              <a:t>插入一个文本字符串中，它持续发挥作用，直到这直到这个字符串的结束或消失。如果一个</a:t>
            </a:r>
            <a:r>
              <a:rPr lang="en-US" altLang="zh-CN" dirty="0" smtClean="0"/>
              <a:t>modifier </a:t>
            </a:r>
            <a:r>
              <a:rPr lang="zh-CN" altLang="en-US" dirty="0" smtClean="0"/>
              <a:t>后在跟着一个</a:t>
            </a:r>
            <a:r>
              <a:rPr lang="en-US" altLang="zh-CN" dirty="0" smtClean="0"/>
              <a:t>{}</a:t>
            </a:r>
            <a:r>
              <a:rPr lang="zh-CN" altLang="en-US" dirty="0" smtClean="0"/>
              <a:t>，只有</a:t>
            </a:r>
            <a:r>
              <a:rPr lang="en-US" altLang="zh-CN" dirty="0" smtClean="0"/>
              <a:t>{}</a:t>
            </a:r>
            <a:r>
              <a:rPr lang="zh-CN" altLang="en-US" dirty="0" smtClean="0"/>
              <a:t>中的文本起作用。</a:t>
            </a:r>
          </a:p>
          <a:p>
            <a:r>
              <a:rPr lang="en-US" altLang="zh-CN" dirty="0" smtClean="0"/>
              <a:t>\tau_{</a:t>
            </a:r>
            <a:r>
              <a:rPr lang="en-US" altLang="zh-CN" dirty="0" err="1" smtClean="0"/>
              <a:t>ind</a:t>
            </a:r>
            <a:r>
              <a:rPr lang="en-US" altLang="zh-CN" dirty="0" smtClean="0"/>
              <a:t>} versus \omega_{\</a:t>
            </a:r>
            <a:r>
              <a:rPr lang="en-US" altLang="zh-CN" dirty="0" err="1" smtClean="0"/>
              <a:t>itm</a:t>
            </a:r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\theta varies from 0\circ to 90\circ</a:t>
            </a:r>
          </a:p>
          <a:p>
            <a:r>
              <a:rPr lang="en-US" altLang="zh-CN" dirty="0" smtClean="0"/>
              <a:t>\bf{B}_{\</a:t>
            </a:r>
            <a:r>
              <a:rPr lang="en-US" altLang="zh-CN" dirty="0" err="1" smtClean="0"/>
              <a:t>itS</a:t>
            </a:r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3.13 </a:t>
            </a:r>
            <a:r>
              <a:rPr lang="zh-CN" altLang="en-US" dirty="0" smtClean="0"/>
              <a:t>极坐标图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82442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polar(</a:t>
            </a:r>
            <a:r>
              <a:rPr lang="en-US" altLang="zh-CN" dirty="0" err="1" smtClean="0"/>
              <a:t>theta,r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，其中</a:t>
            </a:r>
            <a:r>
              <a:rPr lang="en-US" altLang="zh-CN" dirty="0" smtClean="0"/>
              <a:t>theta</a:t>
            </a:r>
            <a:r>
              <a:rPr lang="zh-CN" altLang="en-US" dirty="0" smtClean="0"/>
              <a:t>用弧度单位</a:t>
            </a:r>
            <a:endParaRPr lang="en-US" altLang="zh-CN" dirty="0" smtClean="0"/>
          </a:p>
          <a:p>
            <a:r>
              <a:rPr lang="en-US" dirty="0" smtClean="0"/>
              <a:t> r（</a:t>
            </a:r>
            <a:r>
              <a:rPr lang="el-GR" dirty="0" smtClean="0"/>
              <a:t>θ）= </a:t>
            </a:r>
            <a:r>
              <a:rPr lang="en-US" altLang="zh-CN" dirty="0" smtClean="0"/>
              <a:t>a</a:t>
            </a:r>
            <a:r>
              <a:rPr lang="en-US" dirty="0" smtClean="0"/>
              <a:t>（</a:t>
            </a:r>
            <a:r>
              <a:rPr lang="el-GR" dirty="0" smtClean="0"/>
              <a:t>θ）</a:t>
            </a:r>
            <a:endParaRPr lang="en-US" dirty="0" smtClean="0"/>
          </a:p>
          <a:p>
            <a:r>
              <a:rPr lang="pt-BR" dirty="0" smtClean="0"/>
              <a:t>水平方向： r=a(1-cosθ) 或 r=a(1+cosθ) (a&gt;0)</a:t>
            </a:r>
          </a:p>
          <a:p>
            <a:r>
              <a:rPr lang="pt-BR" dirty="0" smtClean="0"/>
              <a:t>垂直方向： r=a(1-sinθ) 或 r=a(1+sinθ) (a&gt;0)</a:t>
            </a:r>
          </a:p>
          <a:p>
            <a:r>
              <a:rPr lang="zh-CN" altLang="en-US" dirty="0" smtClean="0"/>
              <a:t>直角坐标方程</a:t>
            </a:r>
          </a:p>
          <a:p>
            <a:r>
              <a:rPr lang="zh-CN" altLang="en-US" dirty="0" smtClean="0"/>
              <a:t>心形线的</a:t>
            </a:r>
            <a:r>
              <a:rPr lang="zh-CN" altLang="en-US" dirty="0" smtClean="0">
                <a:hlinkClick r:id="rId2"/>
              </a:rPr>
              <a:t>平面直角坐标系</a:t>
            </a:r>
            <a:r>
              <a:rPr lang="zh-CN" altLang="en-US" dirty="0" smtClean="0"/>
              <a:t>方程表达式分别为 </a:t>
            </a:r>
            <a:r>
              <a:rPr lang="en-US" dirty="0" smtClean="0"/>
              <a:t>x^2+y^2+a*x=a*</a:t>
            </a:r>
            <a:r>
              <a:rPr lang="en-US" dirty="0" err="1" smtClean="0"/>
              <a:t>sqrt</a:t>
            </a:r>
            <a:r>
              <a:rPr lang="en-US" dirty="0" smtClean="0"/>
              <a:t>(x^2+y^2) </a:t>
            </a:r>
            <a:r>
              <a:rPr lang="zh-CN" altLang="en-US" dirty="0" smtClean="0"/>
              <a:t>和 </a:t>
            </a:r>
            <a:r>
              <a:rPr lang="en-US" dirty="0" smtClean="0"/>
              <a:t>x^2+y^2-a*x=a*</a:t>
            </a:r>
            <a:r>
              <a:rPr lang="en-US" dirty="0" err="1" smtClean="0"/>
              <a:t>sqrt</a:t>
            </a:r>
            <a:r>
              <a:rPr lang="en-US" dirty="0" smtClean="0"/>
              <a:t>(x^2+y^2）</a:t>
            </a:r>
          </a:p>
          <a:p>
            <a:r>
              <a:rPr lang="zh-CN" altLang="en-US" dirty="0" smtClean="0"/>
              <a:t>参数方程</a:t>
            </a:r>
          </a:p>
          <a:p>
            <a:r>
              <a:rPr lang="en-US" dirty="0" smtClean="0"/>
              <a:t>x=a*(2*</a:t>
            </a:r>
            <a:r>
              <a:rPr lang="en-US" dirty="0" err="1" smtClean="0"/>
              <a:t>cos</a:t>
            </a:r>
            <a:r>
              <a:rPr lang="en-US" dirty="0" smtClean="0"/>
              <a:t>(t)-</a:t>
            </a:r>
            <a:r>
              <a:rPr lang="en-US" dirty="0" err="1" smtClean="0"/>
              <a:t>cos</a:t>
            </a:r>
            <a:r>
              <a:rPr lang="en-US" dirty="0" smtClean="0"/>
              <a:t>(2*t))</a:t>
            </a:r>
          </a:p>
          <a:p>
            <a:r>
              <a:rPr lang="en-US" dirty="0" smtClean="0"/>
              <a:t>y=a*(2*sin(t)-sin(2*t))</a:t>
            </a:r>
          </a:p>
          <a:p>
            <a:r>
              <a:rPr lang="en-US" altLang="zh-CN" i="1" dirty="0" smtClean="0"/>
              <a:t>Gain=2g(1+cos</a:t>
            </a:r>
            <a:r>
              <a:rPr lang="el-GR" altLang="zh-CN" i="1" dirty="0" smtClean="0"/>
              <a:t>θ)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000108"/>
          </a:xfrm>
        </p:spPr>
        <p:txBody>
          <a:bodyPr/>
          <a:lstStyle/>
          <a:p>
            <a:r>
              <a:rPr lang="zh-CN" altLang="en-US" dirty="0" smtClean="0"/>
              <a:t>第四章 </a:t>
            </a:r>
            <a:r>
              <a:rPr lang="en-US" altLang="zh-CN" dirty="0" err="1" smtClean="0"/>
              <a:t>Matlab</a:t>
            </a:r>
            <a:r>
              <a:rPr lang="zh-CN" altLang="en-US" dirty="0" smtClean="0"/>
              <a:t>的循环结构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4252922"/>
          </a:xfrm>
        </p:spPr>
        <p:txBody>
          <a:bodyPr/>
          <a:lstStyle/>
          <a:p>
            <a:r>
              <a:rPr lang="zh-CN" altLang="en-US" dirty="0" smtClean="0"/>
              <a:t>循环结构（</a:t>
            </a:r>
            <a:r>
              <a:rPr lang="en-US" altLang="zh-CN" dirty="0" smtClean="0"/>
              <a:t>loop</a:t>
            </a:r>
            <a:r>
              <a:rPr lang="zh-CN" altLang="en-US" dirty="0" smtClean="0"/>
              <a:t>）能够反复执行一段代码，</a:t>
            </a:r>
            <a:r>
              <a:rPr lang="en-US" altLang="zh-CN" dirty="0" err="1" smtClean="0"/>
              <a:t>Matlab</a:t>
            </a:r>
            <a:r>
              <a:rPr lang="zh-CN" altLang="en-US" dirty="0" smtClean="0"/>
              <a:t>中有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for </a:t>
            </a:r>
            <a:r>
              <a:rPr lang="zh-CN" altLang="en-US" dirty="0" smtClean="0"/>
              <a:t>两种循环，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适合执行循环次数不确定的循环，</a:t>
            </a:r>
            <a:r>
              <a:rPr lang="en-US" altLang="zh-CN" dirty="0" smtClean="0"/>
              <a:t>for </a:t>
            </a:r>
            <a:r>
              <a:rPr lang="zh-CN" altLang="en-US" dirty="0" smtClean="0"/>
              <a:t>循环适合执行循环次数确定的循环。</a:t>
            </a:r>
            <a:endParaRPr lang="en-US" altLang="zh-CN" dirty="0" smtClean="0"/>
          </a:p>
          <a:p>
            <a:r>
              <a:rPr lang="en-US" altLang="zh-CN" dirty="0" smtClean="0"/>
              <a:t>while expression</a:t>
            </a:r>
          </a:p>
          <a:p>
            <a:r>
              <a:rPr lang="en-US" altLang="zh-CN" dirty="0" smtClean="0"/>
              <a:t>code  block</a:t>
            </a:r>
          </a:p>
          <a:p>
            <a:r>
              <a:rPr lang="en-US" altLang="zh-CN" dirty="0" smtClean="0"/>
              <a:t>end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7" name="Picture 3" descr="C:\Users\lidayong\Desktop\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84076" y="3786190"/>
            <a:ext cx="4088428" cy="2657478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428596" y="1000108"/>
            <a:ext cx="592935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5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4.1 while</a:t>
            </a:r>
            <a:r>
              <a:rPr lang="zh-CN" altLang="en-US" sz="5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循环结构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643182"/>
            <a:ext cx="2086742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6182" y="2571744"/>
            <a:ext cx="3267759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1000132"/>
          </a:xfrm>
        </p:spPr>
        <p:txBody>
          <a:bodyPr/>
          <a:lstStyle/>
          <a:p>
            <a:r>
              <a:rPr lang="en-US" altLang="zh-CN" dirty="0" smtClean="0"/>
              <a:t>4.2 while</a:t>
            </a:r>
            <a:r>
              <a:rPr lang="zh-CN" altLang="en-US" dirty="0" smtClean="0"/>
              <a:t>循环举例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14348" y="1500174"/>
            <a:ext cx="700704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从键盘输入一系列数，直到输入负数为止，</a:t>
            </a:r>
            <a:endParaRPr lang="en-US" altLang="zh-CN" sz="2800" dirty="0" smtClean="0"/>
          </a:p>
          <a:p>
            <a:r>
              <a:rPr lang="zh-CN" altLang="en-US" sz="2800" dirty="0" smtClean="0"/>
              <a:t>计算之前所有数据的平均数和标准差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4.3 for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82442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for  index=</a:t>
            </a:r>
            <a:r>
              <a:rPr lang="en-US" altLang="zh-CN" dirty="0" err="1" smtClean="0"/>
              <a:t>expr</a:t>
            </a:r>
            <a:endParaRPr lang="en-US" altLang="zh-CN" dirty="0" smtClean="0"/>
          </a:p>
          <a:p>
            <a:r>
              <a:rPr lang="en-US" altLang="zh-CN" dirty="0" smtClean="0"/>
              <a:t>code  block</a:t>
            </a:r>
          </a:p>
          <a:p>
            <a:r>
              <a:rPr lang="en-US" altLang="zh-CN" dirty="0" smtClean="0"/>
              <a:t>end</a:t>
            </a:r>
          </a:p>
          <a:p>
            <a:r>
              <a:rPr lang="en-US" altLang="zh-CN" dirty="0" smtClean="0"/>
              <a:t>index</a:t>
            </a:r>
            <a:r>
              <a:rPr lang="zh-CN" altLang="en-US" dirty="0" smtClean="0"/>
              <a:t>是循环指数，它读取数组</a:t>
            </a:r>
            <a:r>
              <a:rPr lang="en-US" altLang="zh-CN" dirty="0" err="1" smtClean="0"/>
              <a:t>expr</a:t>
            </a:r>
            <a:r>
              <a:rPr lang="zh-CN" altLang="en-US" dirty="0" smtClean="0"/>
              <a:t>的列数，</a:t>
            </a:r>
            <a:r>
              <a:rPr lang="en-US" altLang="zh-CN" dirty="0" err="1" smtClean="0"/>
              <a:t>expr</a:t>
            </a:r>
            <a:r>
              <a:rPr lang="zh-CN" altLang="en-US" dirty="0" smtClean="0"/>
              <a:t>有多少列，循环就执行多少次，</a:t>
            </a:r>
            <a:r>
              <a:rPr lang="en-US" altLang="zh-CN" dirty="0" err="1" smtClean="0"/>
              <a:t>expr</a:t>
            </a:r>
            <a:r>
              <a:rPr lang="zh-CN" altLang="en-US" dirty="0" smtClean="0"/>
              <a:t>最常见的就是冒号表达式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3000364" y="4429132"/>
            <a:ext cx="2143108" cy="2428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smtClean="0"/>
              <a:t>for ii = [2 5 9]</a:t>
            </a:r>
          </a:p>
          <a:p>
            <a:r>
              <a:rPr lang="en-US" altLang="zh-CN" sz="2800" dirty="0" smtClean="0"/>
              <a:t>Statement 1</a:t>
            </a:r>
          </a:p>
          <a:p>
            <a:r>
              <a:rPr lang="en-US" altLang="zh-CN" sz="2800" dirty="0" smtClean="0"/>
              <a:t>...</a:t>
            </a:r>
          </a:p>
          <a:p>
            <a:r>
              <a:rPr lang="en-US" altLang="zh-CN" sz="2800" dirty="0" smtClean="0"/>
              <a:t>Statement n</a:t>
            </a:r>
          </a:p>
          <a:p>
            <a:r>
              <a:rPr lang="en-US" altLang="zh-CN" sz="2800" dirty="0" smtClean="0"/>
              <a:t>end</a:t>
            </a:r>
            <a:endParaRPr lang="zh-CN" altLang="en-US" sz="2800" dirty="0" smtClean="0"/>
          </a:p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85720" y="4429132"/>
            <a:ext cx="2143108" cy="2428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smtClean="0"/>
              <a:t>for ii = 1:2:10</a:t>
            </a:r>
          </a:p>
          <a:p>
            <a:r>
              <a:rPr lang="en-US" altLang="zh-CN" sz="2800" dirty="0" smtClean="0"/>
              <a:t>Statement 1</a:t>
            </a:r>
          </a:p>
          <a:p>
            <a:r>
              <a:rPr lang="en-US" altLang="zh-CN" sz="2800" dirty="0" smtClean="0"/>
              <a:t>...</a:t>
            </a:r>
          </a:p>
          <a:p>
            <a:r>
              <a:rPr lang="en-US" altLang="zh-CN" sz="2800" dirty="0" smtClean="0"/>
              <a:t>Statement n</a:t>
            </a:r>
          </a:p>
          <a:p>
            <a:r>
              <a:rPr lang="en-US" altLang="zh-CN" sz="2800" dirty="0" smtClean="0"/>
              <a:t>end</a:t>
            </a:r>
            <a:endParaRPr lang="zh-CN" altLang="en-US" sz="2800" dirty="0" smtClean="0"/>
          </a:p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715008" y="4429132"/>
            <a:ext cx="3214710" cy="2428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smtClean="0"/>
              <a:t>for ii = [2 5 9;1 6 10]</a:t>
            </a:r>
          </a:p>
          <a:p>
            <a:r>
              <a:rPr lang="en-US" altLang="zh-CN" sz="2800" dirty="0" smtClean="0"/>
              <a:t>Statement 1</a:t>
            </a:r>
          </a:p>
          <a:p>
            <a:r>
              <a:rPr lang="en-US" altLang="zh-CN" sz="2800" dirty="0" smtClean="0"/>
              <a:t>...</a:t>
            </a:r>
          </a:p>
          <a:p>
            <a:r>
              <a:rPr lang="en-US" altLang="zh-CN" sz="2800" dirty="0" smtClean="0"/>
              <a:t>Statement n</a:t>
            </a:r>
          </a:p>
          <a:p>
            <a:r>
              <a:rPr lang="en-US" altLang="zh-CN" sz="2800" dirty="0" smtClean="0"/>
              <a:t>end</a:t>
            </a:r>
            <a:endParaRPr lang="zh-CN" altLang="en-US" sz="2800" dirty="0" smtClean="0"/>
          </a:p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 for 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factorial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n!=n*(n-1)*(n-2)*….2*1</a:t>
            </a:r>
          </a:p>
          <a:p>
            <a:r>
              <a:rPr lang="zh-CN" altLang="en-US" dirty="0" smtClean="0"/>
              <a:t>上节课的安全漏洞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2571744"/>
            <a:ext cx="3267759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4.4 for</a:t>
            </a:r>
            <a:r>
              <a:rPr lang="zh-CN" altLang="en-US" dirty="0" smtClean="0"/>
              <a:t>循环举例</a:t>
            </a:r>
            <a:endParaRPr lang="zh-CN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571744"/>
            <a:ext cx="2086742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06" y="2428868"/>
            <a:ext cx="3267759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4.5 break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continue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57158" y="1857364"/>
            <a:ext cx="38576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for ii = 1:5;</a:t>
            </a:r>
          </a:p>
          <a:p>
            <a:r>
              <a:rPr lang="en-US" altLang="zh-CN" sz="2400" dirty="0" smtClean="0"/>
              <a:t>   if ii == 3;</a:t>
            </a:r>
          </a:p>
          <a:p>
            <a:r>
              <a:rPr lang="en-US" altLang="zh-CN" sz="2400" dirty="0" smtClean="0"/>
              <a:t>      break;</a:t>
            </a:r>
          </a:p>
          <a:p>
            <a:r>
              <a:rPr lang="en-US" altLang="zh-CN" sz="2400" dirty="0" smtClean="0"/>
              <a:t>   end</a:t>
            </a:r>
          </a:p>
          <a:p>
            <a:r>
              <a:rPr lang="en-US" altLang="zh-CN" sz="2400" dirty="0" smtClean="0"/>
              <a:t>   </a:t>
            </a:r>
            <a:r>
              <a:rPr lang="en-US" altLang="zh-CN" sz="2400" dirty="0" err="1" smtClean="0"/>
              <a:t>fprintf</a:t>
            </a:r>
            <a:r>
              <a:rPr lang="en-US" altLang="zh-CN" sz="2400" dirty="0" smtClean="0"/>
              <a:t>('ii = %d \n', ii);</a:t>
            </a:r>
          </a:p>
          <a:p>
            <a:r>
              <a:rPr lang="en-US" altLang="zh-CN" sz="2400" dirty="0" smtClean="0"/>
              <a:t>end</a:t>
            </a:r>
          </a:p>
          <a:p>
            <a:r>
              <a:rPr lang="en-US" altLang="zh-CN" sz="2400" dirty="0" err="1" smtClean="0"/>
              <a:t>disp</a:t>
            </a:r>
            <a:r>
              <a:rPr lang="en-US" altLang="zh-CN" sz="2400" dirty="0" smtClean="0"/>
              <a:t>('End of loop!');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4143372" y="1857364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 smtClean="0"/>
              <a:t>for ii = 1:5;</a:t>
            </a:r>
          </a:p>
          <a:p>
            <a:r>
              <a:rPr lang="en-US" altLang="zh-CN" sz="2400" dirty="0" smtClean="0"/>
              <a:t>   if ii == 3;</a:t>
            </a:r>
          </a:p>
          <a:p>
            <a:r>
              <a:rPr lang="en-US" altLang="zh-CN" sz="2400" dirty="0" smtClean="0"/>
              <a:t>      continue;</a:t>
            </a:r>
          </a:p>
          <a:p>
            <a:r>
              <a:rPr lang="en-US" altLang="zh-CN" sz="2400" dirty="0" smtClean="0"/>
              <a:t>   end</a:t>
            </a:r>
          </a:p>
          <a:p>
            <a:r>
              <a:rPr lang="en-US" altLang="zh-CN" sz="2400" dirty="0" smtClean="0"/>
              <a:t>   </a:t>
            </a:r>
            <a:r>
              <a:rPr lang="en-US" altLang="zh-CN" sz="2400" dirty="0" err="1" smtClean="0"/>
              <a:t>fprintf</a:t>
            </a:r>
            <a:r>
              <a:rPr lang="en-US" altLang="zh-CN" sz="2400" dirty="0" smtClean="0"/>
              <a:t>('ii = %d \n', ii);</a:t>
            </a:r>
          </a:p>
          <a:p>
            <a:r>
              <a:rPr lang="en-US" altLang="zh-CN" sz="2400" dirty="0" smtClean="0"/>
              <a:t>end</a:t>
            </a:r>
          </a:p>
          <a:p>
            <a:r>
              <a:rPr lang="en-US" altLang="zh-CN" sz="2400" dirty="0" err="1" smtClean="0"/>
              <a:t>disp</a:t>
            </a:r>
            <a:r>
              <a:rPr lang="en-US" altLang="zh-CN" sz="2400" dirty="0" smtClean="0"/>
              <a:t>('End of loop!');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将算法转换为</a:t>
            </a:r>
            <a:r>
              <a:rPr lang="en-US" altLang="zh-CN" dirty="0" err="1" smtClean="0"/>
              <a:t>Matlab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测试所写的程序</a:t>
            </a:r>
            <a:endParaRPr lang="en-US" altLang="zh-CN" dirty="0" smtClean="0"/>
          </a:p>
          <a:p>
            <a:r>
              <a:rPr lang="zh-CN" altLang="en-US" dirty="0" smtClean="0"/>
              <a:t>程序的</a:t>
            </a:r>
            <a:r>
              <a:rPr lang="en-US" altLang="zh-CN" dirty="0" smtClean="0"/>
              <a:t>Bug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4.6 </a:t>
            </a:r>
            <a:r>
              <a:rPr lang="zh-CN" altLang="en-US" dirty="0" smtClean="0"/>
              <a:t>循环的嵌套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28596" y="2214554"/>
            <a:ext cx="4572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 smtClean="0"/>
              <a:t>for ii = 1:3</a:t>
            </a:r>
          </a:p>
          <a:p>
            <a:r>
              <a:rPr lang="en-US" altLang="zh-CN" sz="2000" dirty="0" smtClean="0"/>
              <a:t>for </a:t>
            </a:r>
            <a:r>
              <a:rPr lang="en-US" altLang="zh-CN" sz="2000" dirty="0" err="1" smtClean="0"/>
              <a:t>jj</a:t>
            </a:r>
            <a:r>
              <a:rPr lang="en-US" altLang="zh-CN" sz="2000" dirty="0" smtClean="0"/>
              <a:t> = 1:3</a:t>
            </a:r>
          </a:p>
          <a:p>
            <a:r>
              <a:rPr lang="en-US" altLang="zh-CN" sz="2000" dirty="0" smtClean="0"/>
              <a:t>if </a:t>
            </a:r>
            <a:r>
              <a:rPr lang="en-US" altLang="zh-CN" sz="2000" dirty="0" err="1" smtClean="0"/>
              <a:t>jj</a:t>
            </a:r>
            <a:r>
              <a:rPr lang="en-US" altLang="zh-CN" sz="2000" dirty="0" smtClean="0"/>
              <a:t> ==3;</a:t>
            </a:r>
          </a:p>
          <a:p>
            <a:r>
              <a:rPr lang="en-US" altLang="zh-CN" sz="2000" dirty="0" smtClean="0"/>
              <a:t>break;</a:t>
            </a:r>
          </a:p>
          <a:p>
            <a:r>
              <a:rPr lang="en-US" altLang="zh-CN" sz="2000" dirty="0" smtClean="0"/>
              <a:t>end</a:t>
            </a:r>
          </a:p>
          <a:p>
            <a:r>
              <a:rPr lang="en-US" altLang="zh-CN" sz="2000" dirty="0" smtClean="0"/>
              <a:t>product = ii * </a:t>
            </a:r>
            <a:r>
              <a:rPr lang="en-US" altLang="zh-CN" sz="2000" dirty="0" err="1" smtClean="0"/>
              <a:t>jj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 err="1" smtClean="0"/>
              <a:t>fprintf</a:t>
            </a:r>
            <a:r>
              <a:rPr lang="en-US" altLang="zh-CN" sz="2000" dirty="0" smtClean="0"/>
              <a:t>('%d * %d = %d \</a:t>
            </a:r>
            <a:r>
              <a:rPr lang="en-US" altLang="zh-CN" sz="2000" dirty="0" err="1" smtClean="0"/>
              <a:t>n',ii,jj,product</a:t>
            </a:r>
            <a:r>
              <a:rPr lang="en-US" altLang="zh-CN" sz="2000" dirty="0" smtClean="0"/>
              <a:t>);</a:t>
            </a:r>
          </a:p>
          <a:p>
            <a:r>
              <a:rPr lang="en-US" altLang="zh-CN" sz="2000" dirty="0" smtClean="0"/>
              <a:t>end</a:t>
            </a:r>
          </a:p>
          <a:p>
            <a:r>
              <a:rPr lang="en-US" altLang="zh-CN" sz="2000" dirty="0" err="1" smtClean="0"/>
              <a:t>fprintf</a:t>
            </a:r>
            <a:r>
              <a:rPr lang="en-US" altLang="zh-CN" sz="2000" dirty="0" smtClean="0"/>
              <a:t>('End of inner loop\n');</a:t>
            </a:r>
          </a:p>
          <a:p>
            <a:r>
              <a:rPr lang="en-US" altLang="zh-CN" sz="2000" dirty="0" smtClean="0"/>
              <a:t>end</a:t>
            </a:r>
          </a:p>
          <a:p>
            <a:r>
              <a:rPr lang="en-US" altLang="zh-CN" sz="2000" dirty="0" err="1" smtClean="0"/>
              <a:t>fprintf</a:t>
            </a:r>
            <a:r>
              <a:rPr lang="en-US" altLang="zh-CN" sz="2000" dirty="0" smtClean="0"/>
              <a:t>('End of outer loop\n');</a:t>
            </a:r>
            <a:endParaRPr lang="zh-CN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429256" y="2214554"/>
            <a:ext cx="28575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数组的扩展</a:t>
            </a:r>
            <a:endParaRPr lang="en-US" altLang="zh-CN" dirty="0" smtClean="0"/>
          </a:p>
          <a:p>
            <a:r>
              <a:rPr lang="en-US" altLang="zh-CN" dirty="0" err="1" smtClean="0"/>
              <a:t>arr</a:t>
            </a:r>
            <a:r>
              <a:rPr lang="en-US" altLang="zh-CN" dirty="0" smtClean="0"/>
              <a:t> = 1:4;</a:t>
            </a:r>
          </a:p>
          <a:p>
            <a:r>
              <a:rPr lang="zh-CN" altLang="en-US" dirty="0" smtClean="0"/>
              <a:t>定义了一个数组</a:t>
            </a:r>
            <a:r>
              <a:rPr lang="en-US" altLang="zh-CN" dirty="0" smtClean="0"/>
              <a:t>[1 2 3 4]</a:t>
            </a:r>
          </a:p>
          <a:p>
            <a:r>
              <a:rPr lang="en-US" altLang="zh-CN" dirty="0" err="1" smtClean="0"/>
              <a:t>arr</a:t>
            </a:r>
            <a:r>
              <a:rPr lang="en-US" altLang="zh-CN" dirty="0" smtClean="0"/>
              <a:t>(8) = 6;</a:t>
            </a:r>
          </a:p>
          <a:p>
            <a:r>
              <a:rPr lang="zh-CN" altLang="en-US" dirty="0" smtClean="0"/>
              <a:t>第一步，创建一个新数组。第二步，把旧数组的元素复制到新数组当中。第三步，把</a:t>
            </a:r>
          </a:p>
          <a:p>
            <a:r>
              <a:rPr lang="zh-CN" altLang="en-US" dirty="0" smtClean="0"/>
              <a:t>扩展的元素写入新数组。第四步，删除旧数组。对于大数组来说这些步骤是相当耗时的。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4.7 </a:t>
            </a:r>
            <a:r>
              <a:rPr lang="zh-CN" altLang="en-US" dirty="0" smtClean="0"/>
              <a:t>编译语言与解释语言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Matlab</a:t>
            </a:r>
            <a:r>
              <a:rPr lang="zh-CN" altLang="en-US" dirty="0" smtClean="0"/>
              <a:t>典型的解释型语言</a:t>
            </a:r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编译型语言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4.8 </a:t>
            </a:r>
            <a:r>
              <a:rPr lang="zh-CN" altLang="en-US" dirty="0" smtClean="0"/>
              <a:t>逻辑数组与向量化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逻辑数组的生成：关系运算、逻辑运算、</a:t>
            </a:r>
            <a:r>
              <a:rPr lang="en-US" altLang="zh-CN" dirty="0" smtClean="0"/>
              <a:t>logic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 smtClean="0"/>
              <a:t>逻辑数组的屏蔽作用（</a:t>
            </a:r>
            <a:r>
              <a:rPr lang="en-US" altLang="zh-CN" dirty="0" smtClean="0"/>
              <a:t>mask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向量化思维</a:t>
            </a:r>
            <a:endParaRPr lang="en-US" altLang="zh-CN" dirty="0" smtClean="0"/>
          </a:p>
          <a:p>
            <a:r>
              <a:rPr lang="zh-CN" altLang="en-US" dirty="0" smtClean="0"/>
              <a:t>向量化</a:t>
            </a:r>
            <a:r>
              <a:rPr lang="en-US" altLang="zh-CN" dirty="0" smtClean="0"/>
              <a:t>+</a:t>
            </a:r>
            <a:r>
              <a:rPr lang="zh-CN" altLang="en-US" dirty="0" smtClean="0"/>
              <a:t>逻辑数组代替循环结构提高运行效率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4.9 </a:t>
            </a:r>
            <a:r>
              <a:rPr lang="zh-CN" altLang="en-US" dirty="0" smtClean="0"/>
              <a:t>应用举例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00034" y="1928802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 smtClean="0"/>
              <a:t>for ii = 1:size(a,1)</a:t>
            </a:r>
          </a:p>
          <a:p>
            <a:r>
              <a:rPr lang="en-US" altLang="zh-CN" sz="2400" dirty="0" smtClean="0"/>
              <a:t>     for </a:t>
            </a:r>
            <a:r>
              <a:rPr lang="en-US" altLang="zh-CN" sz="2400" dirty="0" err="1" smtClean="0"/>
              <a:t>jj</a:t>
            </a:r>
            <a:r>
              <a:rPr lang="en-US" altLang="zh-CN" sz="2400" dirty="0" smtClean="0"/>
              <a:t> = 1:size(a,2)</a:t>
            </a:r>
          </a:p>
          <a:p>
            <a:r>
              <a:rPr lang="en-US" altLang="zh-CN" sz="2400" dirty="0" smtClean="0"/>
              <a:t>          if a(</a:t>
            </a:r>
            <a:r>
              <a:rPr lang="en-US" altLang="zh-CN" sz="2400" dirty="0" err="1" smtClean="0"/>
              <a:t>ii,jj</a:t>
            </a:r>
            <a:r>
              <a:rPr lang="en-US" altLang="zh-CN" sz="2400" dirty="0" smtClean="0"/>
              <a:t>) &gt; 5</a:t>
            </a:r>
          </a:p>
          <a:p>
            <a:r>
              <a:rPr lang="en-US" altLang="zh-CN" sz="2400" dirty="0" smtClean="0"/>
              <a:t>                 a(</a:t>
            </a:r>
            <a:r>
              <a:rPr lang="en-US" altLang="zh-CN" sz="2400" dirty="0" err="1" smtClean="0"/>
              <a:t>ii,jj</a:t>
            </a:r>
            <a:r>
              <a:rPr lang="en-US" altLang="zh-CN" sz="2400" dirty="0" smtClean="0"/>
              <a:t>)=</a:t>
            </a:r>
            <a:r>
              <a:rPr lang="en-US" altLang="zh-CN" sz="2400" dirty="0" err="1" smtClean="0"/>
              <a:t>sqrt</a:t>
            </a:r>
            <a:r>
              <a:rPr lang="en-US" altLang="zh-CN" sz="2400" dirty="0" smtClean="0"/>
              <a:t>(a(</a:t>
            </a:r>
            <a:r>
              <a:rPr lang="en-US" altLang="zh-CN" sz="2400" dirty="0" err="1" smtClean="0"/>
              <a:t>ii,jj</a:t>
            </a:r>
            <a:r>
              <a:rPr lang="en-US" altLang="zh-CN" sz="2400" dirty="0" smtClean="0"/>
              <a:t>));</a:t>
            </a:r>
          </a:p>
          <a:p>
            <a:r>
              <a:rPr lang="en-US" altLang="zh-CN" sz="2400" dirty="0" smtClean="0"/>
              <a:t>          end</a:t>
            </a:r>
          </a:p>
          <a:p>
            <a:r>
              <a:rPr lang="en-US" altLang="zh-CN" sz="2400" dirty="0" smtClean="0"/>
              <a:t>     end</a:t>
            </a:r>
          </a:p>
          <a:p>
            <a:r>
              <a:rPr lang="en-US" altLang="zh-CN" sz="2400" dirty="0" smtClean="0"/>
              <a:t>end</a:t>
            </a:r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b = a &gt; 5;</a:t>
            </a:r>
          </a:p>
          <a:p>
            <a:r>
              <a:rPr lang="en-US" altLang="zh-CN" sz="2400" dirty="0" smtClean="0"/>
              <a:t>a(b) = </a:t>
            </a:r>
            <a:r>
              <a:rPr lang="en-US" altLang="zh-CN" sz="2400" dirty="0" err="1" smtClean="0"/>
              <a:t>sqrt</a:t>
            </a:r>
            <a:r>
              <a:rPr lang="en-US" altLang="zh-CN" sz="2400" dirty="0" smtClean="0"/>
              <a:t>(a(b));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4357686" y="207167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 smtClean="0"/>
              <a:t>tic/</a:t>
            </a:r>
            <a:r>
              <a:rPr lang="en-US" altLang="zh-CN" sz="2400" dirty="0" err="1" smtClean="0"/>
              <a:t>toc</a:t>
            </a:r>
            <a:r>
              <a:rPr lang="zh-CN" altLang="en-US" sz="2400" dirty="0" smtClean="0"/>
              <a:t>函数的应用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4.10 </a:t>
            </a:r>
            <a:r>
              <a:rPr lang="zh-CN" altLang="en-US" dirty="0" smtClean="0"/>
              <a:t>应用举例（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714488"/>
            <a:ext cx="8229600" cy="4389120"/>
          </a:xfrm>
        </p:spPr>
        <p:txBody>
          <a:bodyPr/>
          <a:lstStyle/>
          <a:p>
            <a:r>
              <a:rPr lang="zh-CN" altLang="en-US" dirty="0" smtClean="0"/>
              <a:t>小于等于</a:t>
            </a:r>
            <a:r>
              <a:rPr lang="en-US" altLang="zh-CN" dirty="0" smtClean="0"/>
              <a:t>5</a:t>
            </a:r>
            <a:r>
              <a:rPr lang="zh-CN" altLang="en-US" dirty="0" smtClean="0"/>
              <a:t>的部分取平方，大于的取平方根</a:t>
            </a:r>
            <a:endParaRPr lang="en-US" altLang="zh-CN" dirty="0" smtClean="0"/>
          </a:p>
          <a:p>
            <a:r>
              <a:rPr lang="zh-CN" altLang="en-US" dirty="0" smtClean="0"/>
              <a:t>排序，</a:t>
            </a:r>
            <a:r>
              <a:rPr lang="en-US" altLang="zh-CN" dirty="0" smtClean="0"/>
              <a:t>a=[3 4 2 6 8 -1 10 5 7 0],</a:t>
            </a:r>
            <a:r>
              <a:rPr lang="zh-CN" altLang="en-US" dirty="0" smtClean="0"/>
              <a:t>从小到大排列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857496"/>
            <a:ext cx="4500594" cy="3319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关系运算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逻辑值：</a:t>
            </a:r>
            <a:r>
              <a:rPr lang="en-US" altLang="zh-CN" dirty="0" smtClean="0">
                <a:latin typeface="+mn-ea"/>
              </a:rPr>
              <a:t>0,1</a:t>
            </a:r>
          </a:p>
          <a:p>
            <a:r>
              <a:rPr lang="zh-CN" altLang="en-US" dirty="0" smtClean="0"/>
              <a:t>关系运算符：</a:t>
            </a:r>
            <a:r>
              <a:rPr lang="en-US" altLang="zh-CN" dirty="0" smtClean="0"/>
              <a:t>&lt;,&lt;=,&gt;,&gt;===,,~=</a:t>
            </a:r>
          </a:p>
          <a:p>
            <a:r>
              <a:rPr lang="en-US" altLang="zh-CN" dirty="0" smtClean="0"/>
              <a:t>Round </a:t>
            </a:r>
            <a:r>
              <a:rPr lang="en-US" altLang="zh-CN" dirty="0" err="1" smtClean="0"/>
              <a:t>off:sin</a:t>
            </a:r>
            <a:r>
              <a:rPr lang="en-US" altLang="zh-CN" dirty="0" smtClean="0"/>
              <a:t>(pi)==</a:t>
            </a:r>
            <a:r>
              <a:rPr lang="en-US" altLang="zh-CN" dirty="0" smtClean="0">
                <a:latin typeface="+mn-ea"/>
              </a:rPr>
              <a:t>0</a:t>
            </a:r>
            <a:r>
              <a:rPr lang="en-US" altLang="zh-CN" dirty="0" smtClean="0"/>
              <a:t>?abs(a-b)&lt;</a:t>
            </a:r>
            <a:r>
              <a:rPr lang="en-US" altLang="zh-CN" dirty="0" smtClean="0">
                <a:latin typeface="+mn-ea"/>
              </a:rPr>
              <a:t>1.0e-14</a:t>
            </a:r>
          </a:p>
          <a:p>
            <a:r>
              <a:rPr lang="en-US" altLang="zh-CN" dirty="0" smtClean="0"/>
              <a:t>3 &lt; 4 </a:t>
            </a:r>
          </a:p>
          <a:p>
            <a:r>
              <a:rPr lang="en-US" altLang="zh-CN" dirty="0" smtClean="0"/>
              <a:t>3 &lt;= 4 </a:t>
            </a:r>
          </a:p>
          <a:p>
            <a:r>
              <a:rPr lang="en-US" altLang="zh-CN" dirty="0" smtClean="0"/>
              <a:t>3 == 4 </a:t>
            </a:r>
          </a:p>
          <a:p>
            <a:r>
              <a:rPr lang="en-US" altLang="zh-CN" dirty="0" smtClean="0"/>
              <a:t>3 &gt; 4 </a:t>
            </a:r>
          </a:p>
          <a:p>
            <a:r>
              <a:rPr lang="en-US" altLang="zh-CN" dirty="0" smtClean="0"/>
              <a:t>4 &lt;= 4</a:t>
            </a:r>
          </a:p>
          <a:p>
            <a:r>
              <a:rPr lang="en-US" altLang="zh-CN" dirty="0" smtClean="0"/>
              <a:t>'A' &lt; 'B'</a:t>
            </a:r>
            <a:endParaRPr lang="en-US" altLang="zh-CN" dirty="0" smtClean="0">
              <a:latin typeface="+mn-ea"/>
            </a:endParaRPr>
          </a:p>
          <a:p>
            <a:endParaRPr lang="zh-CN" altLang="en-US" dirty="0" smtClean="0">
              <a:latin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逻辑运算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逻辑运算：逻辑值（非零值与零值）</a:t>
            </a:r>
            <a:r>
              <a:rPr lang="en-US" altLang="zh-CN" dirty="0" smtClean="0"/>
              <a:t>+</a:t>
            </a:r>
            <a:r>
              <a:rPr lang="zh-CN" altLang="en-US" dirty="0" smtClean="0"/>
              <a:t>逻辑运算符（布尔运算）</a:t>
            </a:r>
            <a:endParaRPr lang="en-US" altLang="zh-CN" dirty="0" smtClean="0"/>
          </a:p>
          <a:p>
            <a:r>
              <a:rPr lang="zh-CN" altLang="en-US" dirty="0" smtClean="0"/>
              <a:t>逻辑运算符：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，</a:t>
            </a:r>
            <a:r>
              <a:rPr lang="en-US" altLang="zh-CN" dirty="0" smtClean="0"/>
              <a:t>|</a:t>
            </a:r>
            <a:r>
              <a:rPr lang="zh-CN" altLang="en-US" dirty="0" smtClean="0"/>
              <a:t>，</a:t>
            </a:r>
            <a:r>
              <a:rPr lang="en-US" altLang="zh-CN" dirty="0" smtClean="0"/>
              <a:t>~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xor</a:t>
            </a:r>
            <a:endParaRPr lang="en-US" altLang="zh-CN" dirty="0" smtClean="0"/>
          </a:p>
          <a:p>
            <a:r>
              <a:rPr lang="zh-CN" altLang="en-US" dirty="0" smtClean="0"/>
              <a:t>真值表：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" y="3857628"/>
            <a:ext cx="911542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逻辑运算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标量，数组，矩阵的逻辑运算</a:t>
            </a:r>
            <a:endParaRPr lang="en-US" altLang="zh-CN" dirty="0" smtClean="0"/>
          </a:p>
          <a:p>
            <a:r>
              <a:rPr lang="zh-CN" altLang="en-US" dirty="0" smtClean="0"/>
              <a:t>运算优先级：算术运算，关系运算，非，与，或</a:t>
            </a:r>
            <a:endParaRPr lang="en-US" altLang="zh-CN" dirty="0" smtClean="0"/>
          </a:p>
          <a:p>
            <a:r>
              <a:rPr lang="en-US" altLang="zh-CN" dirty="0" smtClean="0"/>
              <a:t>value1 = 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value2 = 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value3 = -10</a:t>
            </a:r>
          </a:p>
          <a:p>
            <a:r>
              <a:rPr lang="en-US" altLang="zh-CN" dirty="0" smtClean="0"/>
              <a:t>(a) ~value1</a:t>
            </a:r>
            <a:r>
              <a:rPr lang="zh-CN" altLang="en-US" dirty="0" smtClean="0"/>
              <a:t>；</a:t>
            </a:r>
            <a:r>
              <a:rPr lang="en-US" altLang="zh-CN" dirty="0" smtClean="0"/>
              <a:t>(b) value1 | value2 </a:t>
            </a:r>
            <a:r>
              <a:rPr lang="zh-CN" altLang="en-US" dirty="0" smtClean="0"/>
              <a:t>；</a:t>
            </a:r>
            <a:r>
              <a:rPr lang="en-US" altLang="zh-CN" dirty="0" smtClean="0"/>
              <a:t>(c) value1 &amp; value2 </a:t>
            </a:r>
          </a:p>
          <a:p>
            <a:r>
              <a:rPr lang="en-US" altLang="zh-CN" dirty="0" smtClean="0"/>
              <a:t>(d) value1 &amp; value2 | value3 </a:t>
            </a:r>
          </a:p>
          <a:p>
            <a:r>
              <a:rPr lang="en-US" altLang="zh-CN" dirty="0" smtClean="0"/>
              <a:t>(e) value1 &amp; (value2 | value3) </a:t>
            </a:r>
          </a:p>
          <a:p>
            <a:r>
              <a:rPr lang="en-US" altLang="zh-CN" dirty="0" smtClean="0"/>
              <a:t>(f) ~(value1 &amp; value3) </a:t>
            </a:r>
          </a:p>
          <a:p>
            <a:r>
              <a:rPr lang="en-US" altLang="zh-CN" dirty="0" smtClean="0"/>
              <a:t>(g)value2|value3&amp;value1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 </a:t>
            </a:r>
            <a:r>
              <a:rPr lang="zh-CN" altLang="en-US" dirty="0" smtClean="0"/>
              <a:t>逻辑函数与短路运算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逻辑值与数值混合运算</a:t>
            </a:r>
            <a:endParaRPr lang="en-US" altLang="zh-CN" dirty="0" smtClean="0"/>
          </a:p>
          <a:p>
            <a:r>
              <a:rPr lang="en-US" altLang="zh-CN" dirty="0" smtClean="0"/>
              <a:t>1+6&lt;7+8;1+(6&lt;7)+8</a:t>
            </a:r>
          </a:p>
          <a:p>
            <a:r>
              <a:rPr lang="en-US" altLang="zh-CN" dirty="0" smtClean="0"/>
              <a:t>||,&amp;&amp;</a:t>
            </a:r>
            <a:r>
              <a:rPr lang="zh-CN" altLang="en-US" dirty="0" smtClean="0"/>
              <a:t>与</a:t>
            </a:r>
            <a:r>
              <a:rPr lang="en-US" altLang="zh-CN" dirty="0" smtClean="0"/>
              <a:t>|</a:t>
            </a:r>
            <a:r>
              <a:rPr lang="zh-CN" altLang="en-US" dirty="0" smtClean="0"/>
              <a:t>，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的区别及短路运算</a:t>
            </a:r>
            <a:endParaRPr lang="en-US" altLang="zh-CN" dirty="0" smtClean="0"/>
          </a:p>
          <a:p>
            <a:r>
              <a:rPr lang="en-US" altLang="zh-CN" dirty="0" smtClean="0"/>
              <a:t>(4+9)||(6+5);(4+9)|(6+5)</a:t>
            </a:r>
          </a:p>
          <a:p>
            <a:r>
              <a:rPr lang="en-US" altLang="zh-CN" dirty="0" smtClean="0"/>
              <a:t>(4-4)&amp;&amp;(7+8);(4-4)&amp;(7+8)</a:t>
            </a:r>
          </a:p>
          <a:p>
            <a:r>
              <a:rPr lang="en-US" altLang="zh-CN" dirty="0" err="1" smtClean="0"/>
              <a:t>ischar</a:t>
            </a:r>
            <a:r>
              <a:rPr lang="en-US" altLang="zh-CN" dirty="0" smtClean="0"/>
              <a:t>(x),</a:t>
            </a:r>
            <a:r>
              <a:rPr lang="en-US" altLang="zh-CN" dirty="0" err="1" smtClean="0"/>
              <a:t>isempty</a:t>
            </a:r>
            <a:r>
              <a:rPr lang="en-US" altLang="zh-CN" dirty="0" smtClean="0"/>
              <a:t>(x),</a:t>
            </a:r>
            <a:r>
              <a:rPr lang="en-US" altLang="zh-CN" dirty="0" err="1" smtClean="0"/>
              <a:t>isinf</a:t>
            </a:r>
            <a:r>
              <a:rPr lang="en-US" altLang="zh-CN" dirty="0" smtClean="0"/>
              <a:t>(x),</a:t>
            </a:r>
            <a:r>
              <a:rPr lang="en-US" altLang="zh-CN" dirty="0" err="1" smtClean="0"/>
              <a:t>isnan</a:t>
            </a:r>
            <a:r>
              <a:rPr lang="en-US" altLang="zh-CN" dirty="0" smtClean="0"/>
              <a:t>(x),</a:t>
            </a:r>
            <a:r>
              <a:rPr lang="en-US" altLang="zh-CN" dirty="0" err="1" smtClean="0"/>
              <a:t>isnumeric</a:t>
            </a:r>
            <a:r>
              <a:rPr lang="en-US" altLang="zh-CN" dirty="0" smtClean="0"/>
              <a:t>(x)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3.5 if 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Matlab</a:t>
            </a:r>
            <a:r>
              <a:rPr lang="zh-CN" altLang="en-US" dirty="0" smtClean="0"/>
              <a:t>的选择结构包含三种形式：</a:t>
            </a:r>
            <a:r>
              <a:rPr lang="en-US" altLang="zh-CN" dirty="0" smtClean="0"/>
              <a:t>if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try/catch</a:t>
            </a:r>
          </a:p>
          <a:p>
            <a:r>
              <a:rPr lang="en-US" altLang="zh-CN" dirty="0" smtClean="0"/>
              <a:t>if exp1</a:t>
            </a:r>
          </a:p>
          <a:p>
            <a:r>
              <a:rPr lang="en-US" altLang="zh-CN" dirty="0" smtClean="0"/>
              <a:t>block1</a:t>
            </a:r>
          </a:p>
          <a:p>
            <a:r>
              <a:rPr lang="en-US" altLang="zh-CN" dirty="0" err="1" smtClean="0"/>
              <a:t>elseif</a:t>
            </a:r>
            <a:r>
              <a:rPr lang="en-US" altLang="zh-CN" dirty="0" smtClean="0"/>
              <a:t>  exp2</a:t>
            </a:r>
          </a:p>
          <a:p>
            <a:r>
              <a:rPr lang="en-US" altLang="zh-CN" dirty="0" smtClean="0"/>
              <a:t>block2</a:t>
            </a:r>
          </a:p>
          <a:p>
            <a:r>
              <a:rPr lang="en-US" altLang="zh-CN" dirty="0" err="1" smtClean="0"/>
              <a:t>elseif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expn</a:t>
            </a:r>
            <a:endParaRPr lang="en-US" altLang="zh-CN" dirty="0" smtClean="0"/>
          </a:p>
          <a:p>
            <a:r>
              <a:rPr lang="en-US" altLang="zh-CN" dirty="0" err="1" smtClean="0"/>
              <a:t>blockn</a:t>
            </a:r>
            <a:endParaRPr lang="en-US" altLang="zh-CN" dirty="0" smtClean="0"/>
          </a:p>
          <a:p>
            <a:r>
              <a:rPr lang="en-US" altLang="zh-CN" dirty="0" smtClean="0"/>
              <a:t>else</a:t>
            </a:r>
          </a:p>
          <a:p>
            <a:r>
              <a:rPr lang="en-US" altLang="zh-CN" dirty="0" smtClean="0"/>
              <a:t>blockn+1</a:t>
            </a:r>
          </a:p>
          <a:p>
            <a:r>
              <a:rPr lang="en-US" altLang="zh-CN" dirty="0" smtClean="0"/>
              <a:t>end   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3.5 if 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if (b^2 - 4*a*c) &lt; 0</a:t>
            </a:r>
          </a:p>
          <a:p>
            <a:r>
              <a:rPr lang="en-US" altLang="zh-CN" dirty="0" err="1" smtClean="0"/>
              <a:t>disp</a:t>
            </a:r>
            <a:r>
              <a:rPr lang="en-US" altLang="zh-CN" dirty="0" smtClean="0"/>
              <a:t>('This equation has two complex roots.');</a:t>
            </a:r>
          </a:p>
          <a:p>
            <a:r>
              <a:rPr lang="en-US" altLang="zh-CN" dirty="0" err="1" smtClean="0"/>
              <a:t>elseif</a:t>
            </a:r>
            <a:r>
              <a:rPr lang="en-US" altLang="zh-CN" dirty="0" smtClean="0"/>
              <a:t> (b^2 - 4*a*c) == 0</a:t>
            </a:r>
          </a:p>
          <a:p>
            <a:r>
              <a:rPr lang="en-US" altLang="zh-CN" dirty="0" err="1" smtClean="0"/>
              <a:t>disp</a:t>
            </a:r>
            <a:r>
              <a:rPr lang="en-US" altLang="zh-CN" dirty="0" smtClean="0"/>
              <a:t>('This equation has two identical real roots.');</a:t>
            </a:r>
          </a:p>
          <a:p>
            <a:r>
              <a:rPr lang="en-US" altLang="zh-CN" dirty="0" smtClean="0"/>
              <a:t>else</a:t>
            </a:r>
          </a:p>
          <a:p>
            <a:r>
              <a:rPr lang="en-US" altLang="zh-CN" dirty="0" err="1" smtClean="0"/>
              <a:t>disp</a:t>
            </a:r>
            <a:r>
              <a:rPr lang="en-US" altLang="zh-CN" dirty="0" smtClean="0"/>
              <a:t>('This equation has two distinct real roots.');</a:t>
            </a:r>
          </a:p>
          <a:p>
            <a:r>
              <a:rPr lang="en-US" altLang="zh-CN" dirty="0" smtClean="0"/>
              <a:t>end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2739</TotalTime>
  <Words>1687</Words>
  <PresentationFormat>全屏显示(4:3)</PresentationFormat>
  <Paragraphs>288</Paragraphs>
  <Slides>34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流畅</vt:lpstr>
      <vt:lpstr>Matlab 程序设计教程</vt:lpstr>
      <vt:lpstr>第三章 Matlab的选择结构</vt:lpstr>
      <vt:lpstr>幻灯片 3</vt:lpstr>
      <vt:lpstr>3.2 关系运算</vt:lpstr>
      <vt:lpstr>3.3 逻辑运算</vt:lpstr>
      <vt:lpstr>3.3 逻辑运算</vt:lpstr>
      <vt:lpstr>3.4 逻辑函数与短路运算</vt:lpstr>
      <vt:lpstr>3.5 if 语句</vt:lpstr>
      <vt:lpstr>3.5 if 语句</vt:lpstr>
      <vt:lpstr>3.5 if 语句</vt:lpstr>
      <vt:lpstr>3.6 流程图的绘制</vt:lpstr>
      <vt:lpstr>幻灯片 12</vt:lpstr>
      <vt:lpstr>3.7 if 语句的嵌套</vt:lpstr>
      <vt:lpstr>幻灯片 14</vt:lpstr>
      <vt:lpstr>3.8 switch 结构</vt:lpstr>
      <vt:lpstr>3.8 switch 结构</vt:lpstr>
      <vt:lpstr>3.9 try/catch结构</vt:lpstr>
      <vt:lpstr>3.9 try/catch结构</vt:lpstr>
      <vt:lpstr>3.10 多个图像窗口与子窗口 </vt:lpstr>
      <vt:lpstr>3.11 图像的增强控制</vt:lpstr>
      <vt:lpstr>3.12 文本的高级控制</vt:lpstr>
      <vt:lpstr>3.12 文本的高级控制</vt:lpstr>
      <vt:lpstr>3.13 极坐标图</vt:lpstr>
      <vt:lpstr>第四章 Matlab的循环结构</vt:lpstr>
      <vt:lpstr>4.2 while循环举例</vt:lpstr>
      <vt:lpstr>4.3 for循环</vt:lpstr>
      <vt:lpstr>4.3 for 循环</vt:lpstr>
      <vt:lpstr>4.4 for循环举例</vt:lpstr>
      <vt:lpstr>4.5 break和continue</vt:lpstr>
      <vt:lpstr>4.6 循环的嵌套</vt:lpstr>
      <vt:lpstr>4.7 编译语言与解释语言</vt:lpstr>
      <vt:lpstr>4.8 逻辑数组与向量化</vt:lpstr>
      <vt:lpstr>4.9 应用举例</vt:lpstr>
      <vt:lpstr>4.10 应用举例（2）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程序设计教程</dc:title>
  <dc:creator>lidayong</dc:creator>
  <cp:lastModifiedBy>lidayong</cp:lastModifiedBy>
  <cp:revision>251</cp:revision>
  <dcterms:created xsi:type="dcterms:W3CDTF">2013-12-27T14:20:50Z</dcterms:created>
  <dcterms:modified xsi:type="dcterms:W3CDTF">2014-03-17T13:31:32Z</dcterms:modified>
</cp:coreProperties>
</file>