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6" r:id="rId8"/>
    <p:sldId id="268" r:id="rId9"/>
    <p:sldId id="260" r:id="rId10"/>
    <p:sldId id="269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3CAA5-199A-4039-A107-E965AEE52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96D9D0-B1F9-4C6B-A07C-541280A46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00235-72F0-4CFF-B917-3059F826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A2F48-9D8B-4087-BE17-535D1313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DF116-37AC-498B-BD8D-C67D9897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7E407-E1FC-420D-8614-AFD4909A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16DFF-078A-4CB2-B613-7F92D8539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11A20-2319-4CBC-874A-41E2A034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555E2-B7C9-43C0-B345-7075F11D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EFB97-F254-4EDD-B1F5-3FD26C23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A1A9D-30A0-45FC-B3D6-9B67F7946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B901F-66AC-43F5-AB3A-AD5083E5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B7302-B938-495B-B9E6-9533597B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DFE3E-9376-4362-8E10-90FC11A8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7800E-3CD7-4AF0-A761-8E04394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28F55-855E-4CA7-A764-03F90424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50844-08E8-4ED6-ABF3-9FBB106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71F5A-0349-4692-91BF-74B5A8E2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C2325-9E42-440C-AE36-8A8A9FA3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54178-4C76-49CC-9C02-D64AB979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4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82538-ACF4-4B85-B3A7-7A177CDA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687AE-E702-4A37-888F-A5D01525C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170A5-D641-46AF-A6C9-850A0C34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E5397-A398-4CBC-9846-42CCE7E1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C8E2C-0AF8-45D6-9636-98FF2B2B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8AB74-7157-4BE9-83D7-E061E82C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5251-332F-4276-BA7D-F99DDFC28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47360-BF70-4326-8A29-2E691CA40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8DCA2-627A-464A-996C-A6833C91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B5332-3232-4353-9ADA-14724BB5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A1F17-2F05-4F6F-B831-8ADA85EA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6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D11D2-F396-4155-A572-38A2508B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D25A1-F3FB-4C33-BFF8-18CB4074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913997-CCD3-423A-8473-535E799E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94999-0504-4A3A-8908-BCD922502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F521D5-C2B1-438F-9360-CC8C89B93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16651E-F0E6-4727-8B17-A1B0745D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2D8283-9053-44BD-AFA9-65CAEB5F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F3BDB-43FF-4BF2-AF3E-F0CEB93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4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F76FD-C3EC-4642-9814-EB6EE59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65807-2A24-4A09-9E5D-C083557F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E75650-A84C-47BB-B870-5BEBB2A1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76380-E899-4ECF-8102-EA4A85C6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7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EC46B-1CB6-43EA-A4A5-8E0F2750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B3DE83-B44F-49A7-947F-C4F1D14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3200A-EE5B-49C7-A504-F2DA38D6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5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AB81-27A9-4FD0-8AD0-AEE61D71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2101-9F6D-471E-87F7-0B210DBF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03F81-9D66-449C-A5FE-42D1C988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2FCF0-649E-4EAF-8FAE-B4FAD4DD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BC4A7-0A43-487D-A929-424DBB6E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E1B8F-762D-4EC9-B12D-D69A8887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9D366-962A-4E6E-B29F-0F685E12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EE85A-CDDC-4FF9-BD07-CE7BCC673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90F6A-3562-4113-A62A-990EFAE4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07786-3673-4EC0-A063-5701AD1A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8343E-E92F-466B-BC9C-84A25429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F74F5-4ADE-4C49-AD16-979F9868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7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B6785F-57DB-4FD1-8CFE-E79F6876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E4459-0A94-4882-8B1E-541AFB54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77C3F-5C1C-455A-9455-0E3C21402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E887-3C97-444B-B224-1F0E368BF43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9B05-C477-451A-878E-8B70FB3FC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A6B34-3F8B-4E3F-B74C-D48ADA4A7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01DF-C439-438C-9C39-3ED60C5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17C45A-5119-447F-95D6-277223D82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Oracle vs </a:t>
            </a:r>
            <a:r>
              <a:rPr lang="en-US" altLang="ko-KR" dirty="0" err="1"/>
              <a:t>MySql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BD5FE6-D35F-4D22-9960-E0BA1D195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Hyukjoon Yang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9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9B2ED3-95A8-44AD-B8AB-92A446EE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Storage support</a:t>
            </a:r>
            <a:br>
              <a:rPr lang="en-US" altLang="ko-KR" dirty="0">
                <a:solidFill>
                  <a:srgbClr val="FFFFFF"/>
                </a:solidFill>
              </a:rPr>
            </a:b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escription of Figure 6-1 follows">
            <a:extLst>
              <a:ext uri="{FF2B5EF4-FFF2-40B4-BE49-F238E27FC236}">
                <a16:creationId xmlns:a16="http://schemas.microsoft.com/office/drawing/2014/main" id="{E7D09C5C-42B8-4D2F-A679-77E33EDFC6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58" y="231629"/>
            <a:ext cx="3671208" cy="310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FC08A5-2330-4A4C-9992-B7BB3274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20" y="3511019"/>
            <a:ext cx="4321222" cy="31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3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769087-498D-4CA3-B500-3675C856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Indexing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DC37-66AA-440E-B513-8A427224B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altLang="ko-KR" dirty="0"/>
              <a:t>Oracle</a:t>
            </a:r>
          </a:p>
          <a:p>
            <a:pPr lvl="1"/>
            <a:r>
              <a:rPr lang="en-US" altLang="ko-KR" dirty="0"/>
              <a:t>Supports to create an index on</a:t>
            </a:r>
          </a:p>
          <a:p>
            <a:pPr lvl="2"/>
            <a:r>
              <a:rPr lang="en-US" altLang="ko-KR" dirty="0"/>
              <a:t>Columns of tables</a:t>
            </a:r>
          </a:p>
          <a:p>
            <a:pPr lvl="3"/>
            <a:r>
              <a:rPr lang="en-US" altLang="ko-KR" dirty="0"/>
              <a:t>Table, partitioned table, index-organized table, cluster</a:t>
            </a:r>
          </a:p>
          <a:p>
            <a:pPr lvl="2"/>
            <a:r>
              <a:rPr lang="en-US" altLang="ko-KR" dirty="0"/>
              <a:t>Scalar typed object attribute of a table</a:t>
            </a:r>
          </a:p>
          <a:p>
            <a:pPr lvl="2"/>
            <a:r>
              <a:rPr lang="en-US" altLang="ko-KR" dirty="0"/>
              <a:t>Nested table storage table for indexing a nested table column</a:t>
            </a:r>
          </a:p>
          <a:p>
            <a:pPr lvl="1"/>
            <a:r>
              <a:rPr lang="en-US" altLang="ko-KR" dirty="0"/>
              <a:t>Normal, Bitmap, Partitioned, Function-based, Domain,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/>
              <a:t>MySQL</a:t>
            </a:r>
          </a:p>
          <a:p>
            <a:pPr lvl="1"/>
            <a:r>
              <a:rPr lang="en-US" altLang="ko-KR" dirty="0"/>
              <a:t>Primary key</a:t>
            </a:r>
          </a:p>
          <a:p>
            <a:pPr lvl="1"/>
            <a:r>
              <a:rPr lang="en-US" altLang="ko-KR" dirty="0"/>
              <a:t>Unique</a:t>
            </a:r>
          </a:p>
          <a:p>
            <a:pPr lvl="1"/>
            <a:r>
              <a:rPr lang="en-US" altLang="ko-KR" dirty="0"/>
              <a:t>Index</a:t>
            </a:r>
          </a:p>
          <a:p>
            <a:pPr lvl="1"/>
            <a:r>
              <a:rPr lang="en-US" altLang="ko-KR" dirty="0"/>
              <a:t>Hash index</a:t>
            </a:r>
          </a:p>
          <a:p>
            <a:pPr lvl="1"/>
            <a:r>
              <a:rPr lang="en-US" altLang="ko-KR" dirty="0" err="1"/>
              <a:t>Fulltext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76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2667D8-1CEA-48E1-A84A-FDEC7C49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Security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EEC0-F668-4A4B-9249-952B7E5B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Oracle</a:t>
            </a:r>
          </a:p>
          <a:p>
            <a:pPr lvl="1"/>
            <a:r>
              <a:rPr lang="en-US" altLang="ko-KR" dirty="0"/>
              <a:t>Username</a:t>
            </a:r>
          </a:p>
          <a:p>
            <a:pPr lvl="1"/>
            <a:r>
              <a:rPr lang="en-US" altLang="ko-KR" dirty="0"/>
              <a:t>Password</a:t>
            </a:r>
          </a:p>
          <a:p>
            <a:pPr lvl="1"/>
            <a:r>
              <a:rPr lang="en-US" altLang="ko-KR" dirty="0"/>
              <a:t>Profile validation</a:t>
            </a:r>
          </a:p>
          <a:p>
            <a:pPr lvl="1"/>
            <a:r>
              <a:rPr lang="en-US" altLang="ko-KR" dirty="0"/>
              <a:t>Locking of data</a:t>
            </a:r>
          </a:p>
          <a:p>
            <a:pPr lvl="2"/>
            <a:r>
              <a:rPr lang="en-US" altLang="ko-KR" dirty="0"/>
              <a:t>Record (Row)</a:t>
            </a:r>
          </a:p>
          <a:p>
            <a:r>
              <a:rPr lang="en-US" altLang="ko-KR" dirty="0"/>
              <a:t>MySQL</a:t>
            </a:r>
          </a:p>
          <a:p>
            <a:pPr lvl="1"/>
            <a:r>
              <a:rPr lang="en-US" altLang="ko-KR" dirty="0"/>
              <a:t>Username</a:t>
            </a:r>
          </a:p>
          <a:p>
            <a:pPr lvl="1"/>
            <a:r>
              <a:rPr lang="en-US" altLang="ko-KR" dirty="0"/>
              <a:t>Password</a:t>
            </a:r>
          </a:p>
          <a:p>
            <a:pPr lvl="1"/>
            <a:r>
              <a:rPr lang="en-US" altLang="ko-KR" dirty="0"/>
              <a:t>Host</a:t>
            </a:r>
          </a:p>
          <a:p>
            <a:pPr lvl="1"/>
            <a:r>
              <a:rPr lang="en-US" altLang="ko-KR" dirty="0"/>
              <a:t>Locking of data</a:t>
            </a:r>
          </a:p>
          <a:p>
            <a:pPr lvl="2"/>
            <a:r>
              <a:rPr lang="en-US" altLang="ko-KR" dirty="0"/>
              <a:t>Page (Table)</a:t>
            </a:r>
          </a:p>
          <a:p>
            <a:pPr lvl="2"/>
            <a:r>
              <a:rPr lang="en-US" altLang="ko-KR" dirty="0"/>
              <a:t>Record only if indexing exists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41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E609E1-3F8F-4DB9-AC50-1B44F871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Conclusion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FCE1F-763F-45F8-8C45-1DB9A96C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MySQL is better for my Final Project</a:t>
            </a:r>
          </a:p>
          <a:p>
            <a:pPr lvl="1"/>
            <a:r>
              <a:rPr lang="en-US" altLang="ko-KR" dirty="0"/>
              <a:t>Free program</a:t>
            </a:r>
          </a:p>
          <a:p>
            <a:pPr lvl="1"/>
            <a:r>
              <a:rPr lang="en-US" altLang="ko-KR" dirty="0"/>
              <a:t>No need for professional features</a:t>
            </a:r>
          </a:p>
          <a:p>
            <a:pPr lvl="2"/>
            <a:r>
              <a:rPr lang="en-US" altLang="ko-KR" dirty="0"/>
              <a:t>Basic indexing provided by MySQL are enough</a:t>
            </a:r>
          </a:p>
          <a:p>
            <a:pPr lvl="1"/>
            <a:r>
              <a:rPr lang="en-US" altLang="ko-KR" dirty="0"/>
              <a:t>No need for big storage support</a:t>
            </a:r>
          </a:p>
          <a:p>
            <a:pPr lvl="2"/>
            <a:r>
              <a:rPr lang="en-US" altLang="ko-KR" dirty="0"/>
              <a:t>Size of data is not constantly updated</a:t>
            </a:r>
          </a:p>
          <a:p>
            <a:pPr lvl="1"/>
            <a:r>
              <a:rPr lang="en-US" altLang="ko-KR" dirty="0"/>
              <a:t>No need for enhanced security</a:t>
            </a:r>
          </a:p>
          <a:p>
            <a:pPr lvl="2"/>
            <a:r>
              <a:rPr lang="en-US" altLang="ko-KR" dirty="0"/>
              <a:t>Standalone program with no concurrent user</a:t>
            </a:r>
          </a:p>
          <a:p>
            <a:pPr lvl="1"/>
            <a:r>
              <a:rPr lang="en-US" altLang="ko-KR" dirty="0"/>
              <a:t>May be tedious work due to lack of built-in functions</a:t>
            </a:r>
          </a:p>
          <a:p>
            <a:pPr lvl="2"/>
            <a:r>
              <a:rPr lang="en-US" altLang="ko-KR" dirty="0"/>
              <a:t>Can overcome by investing more time</a:t>
            </a:r>
          </a:p>
        </p:txBody>
      </p:sp>
    </p:spTree>
    <p:extLst>
      <p:ext uri="{BB962C8B-B14F-4D97-AF65-F5344CB8AC3E}">
        <p14:creationId xmlns:p14="http://schemas.microsoft.com/office/powerpoint/2010/main" val="23155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534292-2975-49E7-BF1B-9B14FD77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Overview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96738-48E7-4775-8236-623B33F3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Comparison of Oracle and MySQL</a:t>
            </a:r>
          </a:p>
          <a:p>
            <a:pPr lvl="1"/>
            <a:r>
              <a:rPr lang="en-US" altLang="ko-KR" dirty="0"/>
              <a:t>DBMS installation</a:t>
            </a:r>
          </a:p>
          <a:p>
            <a:pPr lvl="1"/>
            <a:r>
              <a:rPr lang="en-US" altLang="ko-KR" dirty="0"/>
              <a:t>Supporting functions</a:t>
            </a:r>
          </a:p>
          <a:p>
            <a:pPr lvl="1"/>
            <a:r>
              <a:rPr lang="en-US" altLang="ko-KR" dirty="0"/>
              <a:t>Storage support</a:t>
            </a:r>
          </a:p>
          <a:p>
            <a:pPr lvl="1"/>
            <a:r>
              <a:rPr lang="en-US" altLang="ko-KR" dirty="0"/>
              <a:t>Indexing</a:t>
            </a:r>
          </a:p>
          <a:p>
            <a:pPr lvl="1"/>
            <a:r>
              <a:rPr lang="en-US" altLang="ko-KR" dirty="0"/>
              <a:t>Security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043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250587-4889-4674-89E6-D7B7D127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Basic information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6119FB-D860-43F2-AC56-D428DEE5D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371499"/>
              </p:ext>
            </p:extLst>
          </p:nvPr>
        </p:nvGraphicFramePr>
        <p:xfrm>
          <a:off x="4471332" y="1825625"/>
          <a:ext cx="688246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244">
                  <a:extLst>
                    <a:ext uri="{9D8B030D-6E8A-4147-A177-3AD203B41FA5}">
                      <a16:colId xmlns:a16="http://schemas.microsoft.com/office/drawing/2014/main" val="3353480353"/>
                    </a:ext>
                  </a:extLst>
                </a:gridCol>
                <a:gridCol w="2543612">
                  <a:extLst>
                    <a:ext uri="{9D8B030D-6E8A-4147-A177-3AD203B41FA5}">
                      <a16:colId xmlns:a16="http://schemas.microsoft.com/office/drawing/2014/main" val="2740220271"/>
                    </a:ext>
                  </a:extLst>
                </a:gridCol>
                <a:gridCol w="2543612">
                  <a:extLst>
                    <a:ext uri="{9D8B030D-6E8A-4147-A177-3AD203B41FA5}">
                      <a16:colId xmlns:a16="http://schemas.microsoft.com/office/drawing/2014/main" val="42288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Comparison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Oracle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3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Released 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48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Licensed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Oracle corporation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GNU General Public License</a:t>
                      </a:r>
                    </a:p>
                    <a:p>
                      <a:pPr latinLnBrk="1"/>
                      <a:r>
                        <a:rPr lang="en-US" altLang="ko-KR" dirty="0"/>
                        <a:t>Purchased by Oracle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6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Large scale deployments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Small and big businesses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SQL and PL/SQL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5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Static and dynamic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Does not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Supports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3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890F58-2FA8-46F6-8572-3572A5A2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DBMS Installation and Setup: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Oracle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0D49C-F35A-4B96-A200-A5321C32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 different versions of database installation</a:t>
            </a:r>
          </a:p>
          <a:p>
            <a:pPr lvl="1"/>
            <a:r>
              <a:rPr lang="en-US" altLang="ko-KR" dirty="0"/>
              <a:t>Enterprise edition</a:t>
            </a:r>
          </a:p>
          <a:p>
            <a:pPr lvl="2"/>
            <a:r>
              <a:rPr lang="en-US" altLang="ko-KR" dirty="0"/>
              <a:t>Provide all features </a:t>
            </a:r>
          </a:p>
          <a:p>
            <a:pPr lvl="1"/>
            <a:r>
              <a:rPr lang="en-US" altLang="ko-KR" dirty="0"/>
              <a:t>Standard edition</a:t>
            </a:r>
          </a:p>
          <a:p>
            <a:pPr lvl="2"/>
            <a:r>
              <a:rPr lang="en-US" altLang="ko-KR" dirty="0"/>
              <a:t>Provide basic features only</a:t>
            </a:r>
          </a:p>
          <a:p>
            <a:pPr lvl="1"/>
            <a:r>
              <a:rPr lang="en-US" altLang="ko-KR" dirty="0"/>
              <a:t>Express edition</a:t>
            </a:r>
          </a:p>
          <a:p>
            <a:pPr lvl="2"/>
            <a:r>
              <a:rPr lang="en-US" altLang="ko-KR" dirty="0"/>
              <a:t>Provide limited features but free</a:t>
            </a:r>
          </a:p>
          <a:p>
            <a:pPr lvl="1"/>
            <a:r>
              <a:rPr lang="en-US" altLang="ko-KR" dirty="0"/>
              <a:t>Oracle lite</a:t>
            </a:r>
          </a:p>
          <a:p>
            <a:pPr lvl="2"/>
            <a:r>
              <a:rPr lang="en-US" altLang="ko-KR" dirty="0"/>
              <a:t>Used for mobile devices</a:t>
            </a:r>
          </a:p>
          <a:p>
            <a:r>
              <a:rPr lang="en-US" altLang="ko-KR" dirty="0"/>
              <a:t>Operating system support</a:t>
            </a:r>
          </a:p>
          <a:p>
            <a:pPr lvl="1"/>
            <a:r>
              <a:rPr lang="en-US" altLang="ko-KR" dirty="0"/>
              <a:t>Windows, Max OS X, Linux, Unix, z/OS</a:t>
            </a:r>
          </a:p>
        </p:txBody>
      </p:sp>
    </p:spTree>
    <p:extLst>
      <p:ext uri="{BB962C8B-B14F-4D97-AF65-F5344CB8AC3E}">
        <p14:creationId xmlns:p14="http://schemas.microsoft.com/office/powerpoint/2010/main" val="376278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890F58-2FA8-46F6-8572-3572A5A2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DBMS Installation and Setup: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MySQL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0D49C-F35A-4B96-A200-A5321C32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One version</a:t>
            </a:r>
          </a:p>
          <a:p>
            <a:pPr lvl="1"/>
            <a:r>
              <a:rPr lang="en-US" altLang="ko-KR" dirty="0"/>
              <a:t>MySQL Enterprise edition</a:t>
            </a:r>
          </a:p>
          <a:p>
            <a:pPr lvl="2"/>
            <a:r>
              <a:rPr lang="en-US" altLang="ko-KR" dirty="0"/>
              <a:t>Free and Full of features</a:t>
            </a:r>
          </a:p>
          <a:p>
            <a:r>
              <a:rPr lang="en-US" altLang="ko-KR" dirty="0"/>
              <a:t>Operating System support</a:t>
            </a:r>
          </a:p>
          <a:p>
            <a:pPr lvl="1"/>
            <a:r>
              <a:rPr lang="en-US" altLang="ko-KR" dirty="0"/>
              <a:t>Windows, Mac OS X, Linux, UNIX, z/OS</a:t>
            </a:r>
          </a:p>
          <a:p>
            <a:pPr lvl="1"/>
            <a:r>
              <a:rPr lang="en-US" altLang="ko-KR" dirty="0"/>
              <a:t>BSD, Symbian, </a:t>
            </a:r>
            <a:r>
              <a:rPr lang="en-US" altLang="ko-KR" dirty="0" err="1"/>
              <a:t>AmigaOS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20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60073E-2896-492F-AE11-F855E9E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Support for built-in functions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Stored Procedure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F03D0-1AA6-4298-8DE9-75D5B9C9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Oracle</a:t>
            </a:r>
          </a:p>
          <a:p>
            <a:pPr lvl="1"/>
            <a:r>
              <a:rPr lang="en-US" altLang="ko-KR" dirty="0"/>
              <a:t>Supports Stored procedure</a:t>
            </a:r>
          </a:p>
          <a:p>
            <a:pPr lvl="1"/>
            <a:r>
              <a:rPr lang="en-US" altLang="ko-KR" dirty="0"/>
              <a:t>Does not need to call delimiter $$</a:t>
            </a:r>
          </a:p>
          <a:p>
            <a:pPr lvl="1"/>
            <a:r>
              <a:rPr lang="en-US" altLang="ko-KR" dirty="0"/>
              <a:t>Catches exceptions in EXCEPTION clause</a:t>
            </a:r>
          </a:p>
          <a:p>
            <a:pPr lvl="1"/>
            <a:r>
              <a:rPr lang="en-US" altLang="ko-KR" dirty="0"/>
              <a:t>Can replace existing stored procedure</a:t>
            </a:r>
          </a:p>
          <a:p>
            <a:r>
              <a:rPr lang="en-US" altLang="ko-KR" dirty="0"/>
              <a:t>MySQL</a:t>
            </a:r>
          </a:p>
          <a:p>
            <a:pPr lvl="1"/>
            <a:r>
              <a:rPr lang="en-US" altLang="ko-KR" dirty="0"/>
              <a:t>Does not support Stored procedure</a:t>
            </a:r>
          </a:p>
          <a:p>
            <a:pPr lvl="1"/>
            <a:r>
              <a:rPr lang="en-US" altLang="ko-KR" dirty="0"/>
              <a:t>Needs to call delimiter</a:t>
            </a:r>
          </a:p>
          <a:p>
            <a:pPr lvl="1"/>
            <a:r>
              <a:rPr lang="en-US" altLang="ko-KR" dirty="0"/>
              <a:t>Does not catch exception</a:t>
            </a:r>
          </a:p>
          <a:p>
            <a:pPr lvl="1"/>
            <a:r>
              <a:rPr lang="en-US" altLang="ko-KR" dirty="0"/>
              <a:t>Cannot replace existing stored procedure</a:t>
            </a:r>
          </a:p>
          <a:p>
            <a:pPr lvl="2"/>
            <a:r>
              <a:rPr lang="en-US" altLang="ko-KR" dirty="0"/>
              <a:t>Drop and create new stored procedure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38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60073E-2896-492F-AE11-F855E9E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Major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Data type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comparison</a:t>
            </a:r>
            <a:br>
              <a:rPr lang="en-US" altLang="ko-KR" dirty="0">
                <a:solidFill>
                  <a:srgbClr val="FFFFFF"/>
                </a:solidFill>
              </a:rPr>
            </a:b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F03D0-1AA6-4298-8DE9-75D5B9C9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Character</a:t>
            </a:r>
          </a:p>
          <a:p>
            <a:pPr lvl="1"/>
            <a:r>
              <a:rPr lang="en-US" altLang="ko-KR" dirty="0"/>
              <a:t>MySQL: </a:t>
            </a:r>
          </a:p>
          <a:p>
            <a:pPr lvl="2"/>
            <a:r>
              <a:rPr lang="en-US" altLang="ko-KR" dirty="0"/>
              <a:t>CHAR</a:t>
            </a:r>
          </a:p>
          <a:p>
            <a:pPr lvl="2"/>
            <a:r>
              <a:rPr lang="en-US" altLang="ko-KR" dirty="0"/>
              <a:t>VARCHAR</a:t>
            </a:r>
          </a:p>
          <a:p>
            <a:pPr lvl="1"/>
            <a:r>
              <a:rPr lang="en-US" altLang="ko-KR" dirty="0"/>
              <a:t>Oracle: </a:t>
            </a:r>
          </a:p>
          <a:p>
            <a:pPr lvl="2"/>
            <a:r>
              <a:rPr lang="en-US" altLang="ko-KR" dirty="0"/>
              <a:t>CHAR</a:t>
            </a:r>
          </a:p>
          <a:p>
            <a:pPr lvl="2"/>
            <a:r>
              <a:rPr lang="en-US" altLang="ko-KR" dirty="0"/>
              <a:t>VARCHAR2</a:t>
            </a:r>
          </a:p>
          <a:p>
            <a:pPr lvl="2"/>
            <a:r>
              <a:rPr lang="en-US" altLang="ko-KR" dirty="0"/>
              <a:t>NCHAR</a:t>
            </a:r>
          </a:p>
          <a:p>
            <a:pPr lvl="2"/>
            <a:r>
              <a:rPr lang="en-US" altLang="ko-KR" dirty="0"/>
              <a:t>NVARCHAR2</a:t>
            </a:r>
          </a:p>
          <a:p>
            <a:r>
              <a:rPr lang="en-US" altLang="ko-KR" dirty="0"/>
              <a:t>NULL value</a:t>
            </a:r>
          </a:p>
          <a:p>
            <a:pPr lvl="1"/>
            <a:r>
              <a:rPr lang="en-US" altLang="ko-KR" dirty="0"/>
              <a:t>MySQL</a:t>
            </a:r>
          </a:p>
          <a:p>
            <a:pPr lvl="2"/>
            <a:r>
              <a:rPr lang="en-US" altLang="ko-KR" dirty="0"/>
              <a:t>Supports NULL value</a:t>
            </a:r>
          </a:p>
          <a:p>
            <a:pPr lvl="1"/>
            <a:r>
              <a:rPr lang="en-US" altLang="ko-KR" dirty="0"/>
              <a:t>Oracle</a:t>
            </a:r>
          </a:p>
          <a:p>
            <a:pPr lvl="2"/>
            <a:r>
              <a:rPr lang="en-US" altLang="ko-KR" dirty="0"/>
              <a:t>Does not support NULL value</a:t>
            </a:r>
          </a:p>
        </p:txBody>
      </p:sp>
    </p:spTree>
    <p:extLst>
      <p:ext uri="{BB962C8B-B14F-4D97-AF65-F5344CB8AC3E}">
        <p14:creationId xmlns:p14="http://schemas.microsoft.com/office/powerpoint/2010/main" val="224453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80F832-7BA7-4EB2-9B5C-85FC66B6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Support for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Replication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Comparison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961BD-8AA7-4C24-A495-D166716F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Replication</a:t>
            </a:r>
          </a:p>
          <a:p>
            <a:pPr lvl="1"/>
            <a:r>
              <a:rPr lang="en-US" altLang="ko-KR" dirty="0"/>
              <a:t>A process that enables to have multiple copies of data automatically from superclass to subclass databases</a:t>
            </a:r>
          </a:p>
          <a:p>
            <a:r>
              <a:rPr lang="en-US" altLang="ko-KR" dirty="0"/>
              <a:t>Oracle</a:t>
            </a:r>
          </a:p>
          <a:p>
            <a:pPr lvl="1"/>
            <a:r>
              <a:rPr lang="en-US" altLang="ko-KR" dirty="0"/>
              <a:t>Oracle stream</a:t>
            </a:r>
          </a:p>
          <a:p>
            <a:pPr lvl="2"/>
            <a:r>
              <a:rPr lang="en-US" altLang="ko-KR" dirty="0"/>
              <a:t>Enables data replication and integration</a:t>
            </a:r>
          </a:p>
          <a:p>
            <a:pPr lvl="2"/>
            <a:r>
              <a:rPr lang="en-US" altLang="ko-KR" dirty="0"/>
              <a:t>Enables propagation of data and transactions</a:t>
            </a:r>
          </a:p>
          <a:p>
            <a:r>
              <a:rPr lang="en-US" altLang="ko-KR" dirty="0"/>
              <a:t>MySQL Replication</a:t>
            </a:r>
          </a:p>
          <a:p>
            <a:pPr lvl="1"/>
            <a:r>
              <a:rPr lang="en-US" altLang="ko-KR" dirty="0"/>
              <a:t>One-way asynchronous replication</a:t>
            </a:r>
          </a:p>
          <a:p>
            <a:pPr lvl="1"/>
            <a:r>
              <a:rPr lang="en-US" altLang="ko-KR" dirty="0"/>
              <a:t>MySQL Cluster </a:t>
            </a:r>
          </a:p>
          <a:p>
            <a:pPr lvl="2"/>
            <a:r>
              <a:rPr lang="en-US" altLang="ko-KR" dirty="0"/>
              <a:t>Shared-nothing clustering</a:t>
            </a:r>
          </a:p>
          <a:p>
            <a:pPr lvl="2"/>
            <a:r>
              <a:rPr lang="en-US" altLang="ko-KR" dirty="0"/>
              <a:t>Auto-partitioning</a:t>
            </a:r>
          </a:p>
          <a:p>
            <a:pPr lvl="2"/>
            <a:r>
              <a:rPr lang="en-US" altLang="ko-KR" dirty="0"/>
              <a:t>Synchronous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66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FA282-431A-460C-820A-C6D84FFC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Storage support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8D6-A85A-4D98-B6A0-D1CBC9B2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Oracle</a:t>
            </a:r>
          </a:p>
          <a:p>
            <a:pPr lvl="1"/>
            <a:r>
              <a:rPr lang="en-US" altLang="ko-KR" dirty="0"/>
              <a:t>Supports data partitioning</a:t>
            </a:r>
          </a:p>
          <a:p>
            <a:pPr lvl="2"/>
            <a:r>
              <a:rPr lang="en-US" altLang="ko-KR" dirty="0"/>
              <a:t>Reduce cost for search</a:t>
            </a:r>
          </a:p>
          <a:p>
            <a:pPr lvl="1"/>
            <a:r>
              <a:rPr lang="en-US" altLang="ko-KR" dirty="0"/>
              <a:t>For very large-scale deployments</a:t>
            </a:r>
          </a:p>
          <a:p>
            <a:pPr lvl="1"/>
            <a:r>
              <a:rPr lang="en-US" altLang="ko-KR" dirty="0"/>
              <a:t>More storage features</a:t>
            </a:r>
          </a:p>
          <a:p>
            <a:pPr lvl="2"/>
            <a:r>
              <a:rPr lang="en-US" altLang="ko-KR" dirty="0"/>
              <a:t>Including storage features of MySQL</a:t>
            </a:r>
          </a:p>
          <a:p>
            <a:r>
              <a:rPr lang="en-US" altLang="ko-KR" dirty="0"/>
              <a:t>MySQL</a:t>
            </a:r>
          </a:p>
          <a:p>
            <a:pPr lvl="1"/>
            <a:r>
              <a:rPr lang="en-US" altLang="ko-KR" dirty="0"/>
              <a:t>Does not support data partitioning</a:t>
            </a:r>
          </a:p>
          <a:p>
            <a:pPr lvl="1"/>
            <a:r>
              <a:rPr lang="en-US" altLang="ko-KR" dirty="0"/>
              <a:t>For small and big businesses</a:t>
            </a:r>
          </a:p>
          <a:p>
            <a:pPr lvl="1"/>
            <a:r>
              <a:rPr lang="en-US" altLang="ko-KR" dirty="0"/>
              <a:t>More storage features</a:t>
            </a:r>
          </a:p>
          <a:p>
            <a:pPr lvl="2"/>
            <a:r>
              <a:rPr lang="en-US" altLang="ko-KR" dirty="0"/>
              <a:t>Tablespace, synonym, packages, etc.</a:t>
            </a:r>
          </a:p>
        </p:txBody>
      </p:sp>
    </p:spTree>
    <p:extLst>
      <p:ext uri="{BB962C8B-B14F-4D97-AF65-F5344CB8AC3E}">
        <p14:creationId xmlns:p14="http://schemas.microsoft.com/office/powerpoint/2010/main" val="297695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483</Words>
  <Application>Microsoft Office PowerPoint</Application>
  <PresentationFormat>와이드스크린</PresentationFormat>
  <Paragraphs>143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Oracle vs MySql</vt:lpstr>
      <vt:lpstr>Overview</vt:lpstr>
      <vt:lpstr>Basic information</vt:lpstr>
      <vt:lpstr>DBMS Installation and Setup:  Oracle</vt:lpstr>
      <vt:lpstr>DBMS Installation and Setup:  MySQL</vt:lpstr>
      <vt:lpstr>Support for built-in functions  Stored Procedure</vt:lpstr>
      <vt:lpstr>Major  Data type comparison </vt:lpstr>
      <vt:lpstr>Support for Replication Comparison</vt:lpstr>
      <vt:lpstr>Storage support</vt:lpstr>
      <vt:lpstr>Storage support </vt:lpstr>
      <vt:lpstr>Indexing</vt:lpstr>
      <vt:lpstr>Security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vs MySql</dc:title>
  <dc:creator>Hyukjoon Hyukjoon</dc:creator>
  <cp:lastModifiedBy>Hyukjoon Hyukjoon</cp:lastModifiedBy>
  <cp:revision>2</cp:revision>
  <dcterms:created xsi:type="dcterms:W3CDTF">2020-07-30T04:49:55Z</dcterms:created>
  <dcterms:modified xsi:type="dcterms:W3CDTF">2020-07-30T04:51:18Z</dcterms:modified>
</cp:coreProperties>
</file>