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GotyVYVIQ/5Y5mqopvSwYPMyD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222E0-B090-465B-810A-FC8F39B837F2}">
  <a:tblStyle styleId="{674222E0-B090-465B-810A-FC8F39B837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68f574f5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68f574f56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68f574f5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Briefly explain the function</a:t>
            </a:r>
            <a:endParaRPr/>
          </a:p>
        </p:txBody>
      </p:sp>
      <p:sp>
        <p:nvSpPr>
          <p:cNvPr id="267" name="Google Shape;267;g868f574f56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explanation</a:t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cf605a2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Briefly explain the function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8cf605a22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d047cdcb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d047cdc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8f574f56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68f574f5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d09ad6ed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d09ad6e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explanation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cf605a228_0_43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8cf605a228_0_43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8cf605a228_0_4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8cf605a228_0_4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8cf605a228_0_43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8cf605a228_0_438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8cf605a228_0_4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8cf605a228_0_50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8cf605a228_0_5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8cf605a228_0_5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8cf605a228_0_502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8cf605a228_0_50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8cf605a228_0_5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f605a228_0_5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f605a228_0_5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8cf605a228_0_5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8cf605a228_0_5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8cf605a228_0_5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8cf605a228_0_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8cf605a228_0_44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8cf605a228_0_4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8cf605a228_0_4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8cf605a228_0_446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8cf605a228_0_44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8cf605a228_0_45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8cf605a228_0_45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8cf605a228_0_4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8cf605a228_0_4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8cf605a228_0_45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8cf605a228_0_45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8cf605a228_0_4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cf605a228_0_46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8cf605a228_0_46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8cf605a228_0_4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8cf605a228_0_4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8cf605a228_0_46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8cf605a228_0_46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8cf605a228_0_460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8cf605a228_0_4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cf605a228_0_46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8cf605a228_0_46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8cf605a228_0_4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8cf605a228_0_4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8cf605a228_0_46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8cf605a228_0_4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cf605a228_0_47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8cf605a228_0_47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8cf605a228_0_4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8cf605a228_0_4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8cf605a228_0_476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8cf605a228_0_476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8cf605a228_0_47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8cf605a228_0_48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8cf605a228_0_4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8cf605a228_0_4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8cf605a228_0_484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8cf605a228_0_4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f605a228_0_49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8cf605a228_0_49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8cf605a228_0_4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8cf605a228_0_49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8cf605a228_0_49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8cf605a228_0_49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8cf605a228_0_490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8cf605a228_0_49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f605a228_0_499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8cf605a228_0_4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cf605a228_0_4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8cf605a228_0_4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cf605a228_0_4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-100" y="-401000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Video Game Sales Database</a:t>
            </a:r>
            <a:br>
              <a:rPr lang="en-US"/>
            </a:br>
            <a:r>
              <a:rPr lang="en-US"/>
              <a:t>Group 8 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346455" y="19865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Tae Yong Namkoong, Hyuk Joon Yang, Nathan Sackett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CS 564, Summer 2020 : Professor Nguyen</a:t>
            </a:r>
            <a:endParaRPr/>
          </a:p>
        </p:txBody>
      </p:sp>
      <p:pic>
        <p:nvPicPr>
          <p:cNvPr descr="Wolfathon: Top 25 All Time Favourite Video Game Developers/Publishers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665" y="3208020"/>
            <a:ext cx="5090159" cy="2758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ing Database Solutions for SQL Server 2016"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704" y="3236304"/>
            <a:ext cx="4643631" cy="261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856353" y="2875059"/>
            <a:ext cx="10479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: RELATIONAL SCHEMA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Entity Sets 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285225" y="1825625"/>
            <a:ext cx="116774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b="1" lang="en-US" sz="2600">
                <a:solidFill>
                  <a:srgbClr val="FF0000"/>
                </a:solidFill>
              </a:rPr>
              <a:t>TABLE 1. Game </a:t>
            </a:r>
            <a:r>
              <a:rPr lang="en-US" sz="2600">
                <a:solidFill>
                  <a:srgbClr val="FF0000"/>
                </a:solidFill>
              </a:rPr>
              <a:t>(</a:t>
            </a:r>
            <a:r>
              <a:rPr lang="en-US" sz="2600" u="sng">
                <a:solidFill>
                  <a:srgbClr val="FF0000"/>
                </a:solidFill>
              </a:rPr>
              <a:t>GID: BIGINT</a:t>
            </a:r>
            <a:r>
              <a:rPr lang="en-US" sz="2600">
                <a:solidFill>
                  <a:srgbClr val="FF0000"/>
                </a:solidFill>
              </a:rPr>
              <a:t>, GameName: String, Platform: String, Year: String, Genre: String)</a:t>
            </a:r>
            <a:r>
              <a:rPr lang="en-US" sz="2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GID – BIGINT;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GameName - String; ≤ 135 Characters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Platform – String; ≤ 15 Characters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Year - String </a:t>
            </a:r>
            <a:r>
              <a:rPr lang="en-US"/>
              <a:t>≤ 5 characters (Some games has no data for year)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Genre - String; (Action, Adventure, Fighting, Misc, Platform, Puzzle, Racing, Role-Playing, Shooter, Simulation, Sports, Strategy)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0000"/>
              </a:buClr>
              <a:buSzPts val="2800"/>
              <a:buChar char="●"/>
            </a:pPr>
            <a:r>
              <a:rPr lang="en-US">
                <a:solidFill>
                  <a:srgbClr val="FF0000"/>
                </a:solidFill>
              </a:rPr>
              <a:t>Primary Key : GID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Entity Sets 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285225" y="1825625"/>
            <a:ext cx="116774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5"/>
              <a:buNone/>
            </a:pPr>
            <a:r>
              <a:rPr b="1" lang="en-US" sz="2405">
                <a:solidFill>
                  <a:srgbClr val="FF0000"/>
                </a:solidFill>
              </a:rPr>
              <a:t>TABLE 2. Sales </a:t>
            </a:r>
            <a:r>
              <a:rPr lang="en-US" sz="2405">
                <a:solidFill>
                  <a:srgbClr val="FF0000"/>
                </a:solidFill>
              </a:rPr>
              <a:t>(</a:t>
            </a:r>
            <a:r>
              <a:rPr lang="en-US" sz="2405" u="sng">
                <a:solidFill>
                  <a:srgbClr val="FF0000"/>
                </a:solidFill>
              </a:rPr>
              <a:t>GID: int</a:t>
            </a:r>
            <a:r>
              <a:rPr lang="en-US" sz="2405">
                <a:solidFill>
                  <a:srgbClr val="FF0000"/>
                </a:solidFill>
              </a:rPr>
              <a:t>, NA_Sales: double, EU_Sales: double, JP_Sales: double, Other_Sales: double, </a:t>
            </a:r>
            <a:r>
              <a:rPr lang="en-US" sz="2405" u="sng">
                <a:solidFill>
                  <a:srgbClr val="FF0000"/>
                </a:solidFill>
              </a:rPr>
              <a:t>Global_Sales: double</a:t>
            </a:r>
            <a:r>
              <a:rPr lang="en-US" sz="2405">
                <a:solidFill>
                  <a:srgbClr val="FF0000"/>
                </a:solidFill>
              </a:rPr>
              <a:t>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GID – BIGINT; (Primary)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NA_Sales – Positive double; 0.0 ≤ Sales ≤ 100,000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EU_Sales – Positive double; 0.0 ≤ Sales ≤ 100,000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JP_Sales – Positive double; 0.0 ≤ Sales ≤ 100,000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Other_Sales – Positive double; 0.0 ≤ Sales ≤ 100,000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Global_Sales – Positive double; 0.0 ≤ Sales ≤ 100,000 (Primary)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Char char="●"/>
            </a:pPr>
            <a:r>
              <a:rPr lang="en-US" sz="2590">
                <a:solidFill>
                  <a:srgbClr val="FF0000"/>
                </a:solidFill>
              </a:rPr>
              <a:t>Primary Key : GID, Global_Sales</a:t>
            </a:r>
            <a:endParaRPr sz="259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FF0000"/>
              </a:buClr>
              <a:buSzPts val="2590"/>
              <a:buChar char="●"/>
            </a:pPr>
            <a:r>
              <a:rPr lang="en-US" sz="2590">
                <a:solidFill>
                  <a:srgbClr val="FF0000"/>
                </a:solidFill>
              </a:rPr>
              <a:t>Foreign Key : (GID) references Game(GID)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Entity Sets 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285225" y="1825625"/>
            <a:ext cx="116774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b="1" lang="en-US" sz="2600">
                <a:solidFill>
                  <a:srgbClr val="FF0000"/>
                </a:solidFill>
              </a:rPr>
              <a:t>TABLE 3. Publisher </a:t>
            </a:r>
            <a:r>
              <a:rPr lang="en-US" sz="2600">
                <a:solidFill>
                  <a:srgbClr val="FF0000"/>
                </a:solidFill>
              </a:rPr>
              <a:t>(</a:t>
            </a:r>
            <a:r>
              <a:rPr lang="en-US" sz="2600" u="sng">
                <a:solidFill>
                  <a:srgbClr val="FF0000"/>
                </a:solidFill>
              </a:rPr>
              <a:t>GID: int</a:t>
            </a:r>
            <a:r>
              <a:rPr lang="en-US" sz="2600">
                <a:solidFill>
                  <a:srgbClr val="FF0000"/>
                </a:solidFill>
              </a:rPr>
              <a:t>, PublisherName: String)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GID – BIGINT; ≤ # of rows in table (Primary)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PublisherName - String; ≤ 50 Characters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>
                <a:solidFill>
                  <a:srgbClr val="FF0000"/>
                </a:solidFill>
              </a:rPr>
              <a:t>Primary Key : GID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0000"/>
              </a:buClr>
              <a:buSzPts val="2800"/>
              <a:buChar char="●"/>
            </a:pPr>
            <a:r>
              <a:rPr lang="en-US">
                <a:solidFill>
                  <a:srgbClr val="FF0000"/>
                </a:solidFill>
              </a:rPr>
              <a:t>Foreign Key : (GID) references Game(GID)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Entity Sets 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285225" y="1825625"/>
            <a:ext cx="116774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b="1" lang="en-US" sz="2600">
                <a:solidFill>
                  <a:srgbClr val="FF0000"/>
                </a:solidFill>
              </a:rPr>
              <a:t>TABLE 4. Ranking </a:t>
            </a:r>
            <a:r>
              <a:rPr lang="en-US" sz="2600">
                <a:solidFill>
                  <a:srgbClr val="FF0000"/>
                </a:solidFill>
              </a:rPr>
              <a:t>(</a:t>
            </a:r>
            <a:r>
              <a:rPr lang="en-US" sz="2600" u="sng">
                <a:solidFill>
                  <a:srgbClr val="FF0000"/>
                </a:solidFill>
              </a:rPr>
              <a:t>GID: int</a:t>
            </a:r>
            <a:r>
              <a:rPr lang="en-US" sz="2600">
                <a:solidFill>
                  <a:srgbClr val="FF0000"/>
                </a:solidFill>
              </a:rPr>
              <a:t>, GameRank: int, Global_Sales: double)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GID – Unique Ranking; ≤ # of rows in table (primary)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GameRank - Unique Ranking; ≤ # of rows in table (Primary)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Global_Sales – Positive double; 0.0 ≤ Sales ≤ 100,000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>
                <a:solidFill>
                  <a:srgbClr val="FF0000"/>
                </a:solidFill>
              </a:rPr>
              <a:t>Primary Key : GID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0000"/>
              </a:buClr>
              <a:buSzPts val="2800"/>
              <a:buChar char="●"/>
            </a:pPr>
            <a:r>
              <a:rPr lang="en-US">
                <a:solidFill>
                  <a:srgbClr val="FF0000"/>
                </a:solidFill>
              </a:rPr>
              <a:t>Foreign Key : (GID, Global_Sales) references Sales(GID, Global_Sales)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-22017" y="2875009"/>
            <a:ext cx="12236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 : NORMALIZATION 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51941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ENSURE 3NF 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385894" y="1120950"/>
            <a:ext cx="8242617" cy="5251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Games Table was in neither BCNF nor 3NF initially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b="1" lang="en-US" sz="2590"/>
              <a:t>PROBLEM:</a:t>
            </a:r>
            <a:r>
              <a:rPr lang="en-US" sz="2590"/>
              <a:t> GameName was a non-unique, non-candidate key because there were duplicate elements with many non-trivial functional dependencies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Char char="-"/>
            </a:pPr>
            <a:r>
              <a:rPr lang="en-US" sz="2590"/>
              <a:t>ex) There were some games with identical names published in the same year (duplicates &amp; data anomalies)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b="1" lang="en-US" sz="2590"/>
              <a:t>SOLUTION :</a:t>
            </a:r>
            <a:r>
              <a:rPr lang="en-US" sz="2590"/>
              <a:t> We made all columns (attributes) functionally dependent on the GID which was the unique ranking assigned to each game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Now GID is primary key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For Sales table: Global_Sales is sum of all regional sales so we had to make both GID and Global_Sales as primary key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Guarantees lossless decomposition &amp; dependency preserving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descr="A screenshot of a cell phone&#10;&#10;Description automatically generated"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8511" y="2101064"/>
            <a:ext cx="3810532" cy="239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NON-TRIVIAL FUNCTIONAL DEPENDENCIES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1033710" y="1759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{674222E0-B090-465B-810A-FC8F39B837F2}</a:tableStyleId>
              </a:tblPr>
              <a:tblGrid>
                <a:gridCol w="1687200"/>
                <a:gridCol w="5225075"/>
                <a:gridCol w="345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 DEPENDENCIES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3NF ACHIEVED?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Game 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 → </a:t>
                      </a:r>
                      <a:r>
                        <a:rPr lang="en-US" sz="1600"/>
                        <a:t>GameName, Platform, Year, Genre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GameName, Platform → GID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600"/>
                        <a:t>Yes, </a:t>
                      </a:r>
                      <a:r>
                        <a:rPr lang="en-US" sz="1600"/>
                        <a:t>GID is the candidate key in the relation</a:t>
                      </a:r>
                      <a:br>
                        <a:rPr lang="en-US" sz="1600"/>
                      </a:br>
                      <a:r>
                        <a:rPr lang="en-US" sz="1600"/>
                        <a:t>GID is a prime attribute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Sales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GID,Global_Sales → </a:t>
                      </a:r>
                      <a:endParaRPr b="0" i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/>
                        <a:t>NA_Sales, EU_Sales, JP_Sales, Other_Sales</a:t>
                      </a:r>
                      <a:endParaRPr b="0" i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/>
                        <a:t>NA_Sales, EU_Sales, JP_Sales, Other_Sales → Global_Sales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/>
                        <a:t>Yes, (GID, Global_Sales) is a superkey, and Global_Sales is a prime attribute.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Publisher 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 →</a:t>
                      </a:r>
                      <a:r>
                        <a:rPr lang="en-US" sz="1600"/>
                        <a:t>PublisherName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/>
                        <a:t>Yes, Relation with 2 attributes is always in BCNF, which means it is also 3NF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Ranking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 → GameRank, Global_Sales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/>
                        <a:t>Yes, GID is the candidate key in the relation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82700" y="365125"/>
            <a:ext cx="11684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Step 5,6: Pick a DBMS and implement database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BACK-END DBMS: MySQL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Relational DBMS based on Structured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Scalable through multi-threading 🡺 supports big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Simple syntax &amp; DDL/DML covered in lecture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GUI Support (MySQL Workbench) 🡺 Easy to Use &amp; high functionality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Bridges gap between logical model and machine (physical data independence &amp; logical data independence)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Supports .csv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FRONT-END GUI: JavaFX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Team members have experience from CS400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FXML intuitive &amp; easy to use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Can be integrated with back-end MySQL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Enables UI tests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Built-in functionalities (buttons, frames, panels, etc) </a:t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435100" y="517525"/>
            <a:ext cx="11684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Step 5,6: Pick a DBMS and implement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910750"/>
            <a:ext cx="10515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STEP 1 : PICK AN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04725" y="6104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(TESTING)</a:t>
            </a:r>
            <a:endParaRPr/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1204725" y="1936176"/>
            <a:ext cx="105156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Objective: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Make sure that games can be added, removed, searched for, global sales correctly increases upon incrementing regional sales, and rank will update after changing sales data.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Method: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Calculate the expected result based on CSV file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Compare the result from the database with expected result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Repeat this </a:t>
            </a:r>
            <a:r>
              <a:rPr lang="en-US" sz="2300"/>
              <a:t>comparison</a:t>
            </a:r>
            <a:r>
              <a:rPr lang="en-US" sz="2300"/>
              <a:t> for every stored procedures and queries used in the application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STORED PROCEDURES: </a:t>
            </a:r>
            <a:br>
              <a:rPr b="1" lang="en-US" sz="3959"/>
            </a:br>
            <a:br>
              <a:rPr b="1" lang="en-US" sz="3959"/>
            </a:br>
            <a:r>
              <a:rPr b="1" lang="en-US" sz="3959"/>
              <a:t>updateRank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811275" y="5980700"/>
            <a:ext cx="4028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67" y="1960663"/>
            <a:ext cx="25527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8467" y="1960663"/>
            <a:ext cx="25336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00" y="1960675"/>
            <a:ext cx="2441775" cy="47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8650235" y="3528845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STORED PROCEDURES: </a:t>
            </a:r>
            <a:br>
              <a:rPr b="1" lang="en-US" sz="3959"/>
            </a:br>
            <a:br>
              <a:rPr b="1" lang="en-US" sz="3959"/>
            </a:br>
            <a:r>
              <a:rPr b="1" lang="en-US" sz="3959"/>
              <a:t>updateGlobalSales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10" y="2749181"/>
            <a:ext cx="55149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/>
          <p:nvPr/>
        </p:nvSpPr>
        <p:spPr>
          <a:xfrm>
            <a:off x="9028835" y="3279745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461" y="1492764"/>
            <a:ext cx="3005275" cy="387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5625" y="1480315"/>
            <a:ext cx="2748075" cy="389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STORED PROCEDURES: </a:t>
            </a:r>
            <a:br>
              <a:rPr b="1" lang="en-US" sz="3959"/>
            </a:br>
            <a:br>
              <a:rPr b="1" lang="en-US" sz="3959"/>
            </a:br>
            <a:r>
              <a:rPr b="1" lang="en-US" sz="3959"/>
              <a:t>searchGame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8163"/>
            <a:ext cx="6134425" cy="280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671" y="887396"/>
            <a:ext cx="5754599" cy="11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225" y="2465846"/>
            <a:ext cx="5695049" cy="164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5350" y="4844048"/>
            <a:ext cx="5566649" cy="9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PROCEDURES: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insertGame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921"/>
            <a:ext cx="6000577" cy="481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377" y="1888921"/>
            <a:ext cx="5734223" cy="307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8f574f56_1_36"/>
          <p:cNvSpPr txBox="1"/>
          <p:nvPr/>
        </p:nvSpPr>
        <p:spPr>
          <a:xfrm>
            <a:off x="889932" y="190354"/>
            <a:ext cx="10515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PROCEDURES: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insertGame (cont.)</a:t>
            </a:r>
            <a:endParaRPr/>
          </a:p>
        </p:txBody>
      </p:sp>
      <p:pic>
        <p:nvPicPr>
          <p:cNvPr id="247" name="Google Shape;247;g868f574f56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50" y="1114476"/>
            <a:ext cx="6864250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868f574f56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050" y="2182250"/>
            <a:ext cx="6864249" cy="130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868f574f56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048" y="3651476"/>
            <a:ext cx="6864251" cy="13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868f574f56_1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047" y="5309622"/>
            <a:ext cx="6864249" cy="14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868f574f56_1_36"/>
          <p:cNvSpPr/>
          <p:nvPr/>
        </p:nvSpPr>
        <p:spPr>
          <a:xfrm rot="5400000">
            <a:off x="4712810" y="1933720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868f574f56_1_36"/>
          <p:cNvSpPr/>
          <p:nvPr/>
        </p:nvSpPr>
        <p:spPr>
          <a:xfrm rot="5400000">
            <a:off x="4711760" y="3514845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868f574f56_1_36"/>
          <p:cNvSpPr/>
          <p:nvPr/>
        </p:nvSpPr>
        <p:spPr>
          <a:xfrm rot="5400000">
            <a:off x="4712810" y="5095970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838200" y="195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STORED PROCEDURES: </a:t>
            </a:r>
            <a:br>
              <a:rPr b="1" lang="en-US" sz="3959"/>
            </a:br>
            <a:br>
              <a:rPr b="1" lang="en-US" sz="3959"/>
            </a:br>
            <a:r>
              <a:rPr b="1" lang="en-US" sz="3959"/>
              <a:t>removeGame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 rot="5400000">
            <a:off x="4684510" y="1839370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875"/>
            <a:ext cx="3483537" cy="479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612" y="812845"/>
            <a:ext cx="67627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598" y="2274999"/>
            <a:ext cx="6674527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475" y="3753100"/>
            <a:ext cx="6674525" cy="122392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/>
          <p:nvPr/>
        </p:nvSpPr>
        <p:spPr>
          <a:xfrm rot="5400000">
            <a:off x="4684510" y="3594845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68f574f56_1_56"/>
          <p:cNvSpPr txBox="1"/>
          <p:nvPr>
            <p:ph type="title"/>
          </p:nvPr>
        </p:nvSpPr>
        <p:spPr>
          <a:xfrm>
            <a:off x="838200" y="195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STORED PROCEDURES: </a:t>
            </a:r>
            <a:br>
              <a:rPr b="1" lang="en-US" sz="3959"/>
            </a:br>
            <a:br>
              <a:rPr b="1" lang="en-US" sz="3959"/>
            </a:br>
            <a:r>
              <a:rPr b="1" lang="en-US" sz="3959"/>
              <a:t>updateSales</a:t>
            </a:r>
            <a:endParaRPr/>
          </a:p>
        </p:txBody>
      </p:sp>
      <p:sp>
        <p:nvSpPr>
          <p:cNvPr id="270" name="Google Shape;270;g868f574f56_1_56"/>
          <p:cNvSpPr/>
          <p:nvPr/>
        </p:nvSpPr>
        <p:spPr>
          <a:xfrm rot="5400000">
            <a:off x="6882460" y="1515620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868f574f56_1_56"/>
          <p:cNvSpPr/>
          <p:nvPr/>
        </p:nvSpPr>
        <p:spPr>
          <a:xfrm rot="5400000">
            <a:off x="6939060" y="3443895"/>
            <a:ext cx="2868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868f574f56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875"/>
            <a:ext cx="5341526" cy="40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868f574f56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100" y="788050"/>
            <a:ext cx="6213801" cy="5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868f574f56_1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100" y="2075422"/>
            <a:ext cx="6213801" cy="86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868f574f56_1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097" y="3944450"/>
            <a:ext cx="6213800" cy="121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games order by rank</a:t>
            </a:r>
            <a:endParaRPr/>
          </a:p>
        </p:txBody>
      </p:sp>
      <p:pic>
        <p:nvPicPr>
          <p:cNvPr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0" y="2312810"/>
            <a:ext cx="5781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0" y="4504222"/>
            <a:ext cx="80391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per platform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625" y="2326475"/>
            <a:ext cx="6341624" cy="3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50" y="2465471"/>
            <a:ext cx="48196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Motivation and Domain</a:t>
            </a:r>
            <a:br>
              <a:rPr lang="en-US"/>
            </a:b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90500" y="16122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I. Motivation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Analyze and predict sales trends in game market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Video game market is rapidly growing and expanding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Provide meaningful demographic data in gaming industry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Integrate relations between categorical information through queries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per genre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6521"/>
            <a:ext cx="56102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57163"/>
            <a:ext cx="86487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per year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921"/>
            <a:ext cx="56292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75" y="1888925"/>
            <a:ext cx="6198125" cy="439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in North America by year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0" y="2305149"/>
            <a:ext cx="49434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625" y="1888921"/>
            <a:ext cx="6760976" cy="332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/>
        </p:nvSpPr>
        <p:spPr>
          <a:xfrm>
            <a:off x="889932" y="190354"/>
            <a:ext cx="10515600" cy="154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in Europe by year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5" y="2545483"/>
            <a:ext cx="4857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375" y="2545471"/>
            <a:ext cx="6927625" cy="273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f605a228_0_13"/>
          <p:cNvSpPr txBox="1"/>
          <p:nvPr/>
        </p:nvSpPr>
        <p:spPr>
          <a:xfrm>
            <a:off x="889932" y="190354"/>
            <a:ext cx="10515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top game in Japan by year</a:t>
            </a:r>
            <a:endParaRPr/>
          </a:p>
        </p:txBody>
      </p:sp>
      <p:pic>
        <p:nvPicPr>
          <p:cNvPr id="323" name="Google Shape;323;g8cf605a22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923" y="2374475"/>
            <a:ext cx="6659075" cy="28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8cf605a228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0" y="2374473"/>
            <a:ext cx="5053875" cy="26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d047cdcbe_0_7"/>
          <p:cNvSpPr txBox="1"/>
          <p:nvPr>
            <p:ph type="title"/>
          </p:nvPr>
        </p:nvSpPr>
        <p:spPr>
          <a:xfrm>
            <a:off x="62934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 Diagram</a:t>
            </a:r>
            <a:endParaRPr/>
          </a:p>
        </p:txBody>
      </p:sp>
      <p:sp>
        <p:nvSpPr>
          <p:cNvPr id="330" name="Google Shape;330;g8d047cdcbe_0_7"/>
          <p:cNvSpPr/>
          <p:nvPr/>
        </p:nvSpPr>
        <p:spPr>
          <a:xfrm>
            <a:off x="4832700" y="1935100"/>
            <a:ext cx="2900700" cy="44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CONTROLLER.JAVA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controller class for establishing connection between JavaFX and MySQL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JDBC driver manager and JDBC driver to interface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connection object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all Buttons, Event Handlers, other GUI functionalities for user to interact on scene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d047cdcbe_0_7"/>
          <p:cNvSpPr/>
          <p:nvPr/>
        </p:nvSpPr>
        <p:spPr>
          <a:xfrm>
            <a:off x="563900" y="4406125"/>
            <a:ext cx="2545200" cy="23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Game.java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 class for creating game objects with all attributes → represents a game in DB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8d047cdcbe_0_7"/>
          <p:cNvSpPr/>
          <p:nvPr/>
        </p:nvSpPr>
        <p:spPr>
          <a:xfrm>
            <a:off x="9736800" y="2782475"/>
            <a:ext cx="2455200" cy="21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VideoGameSales.db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Queries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8d047cdcbe_0_7"/>
          <p:cNvSpPr/>
          <p:nvPr/>
        </p:nvSpPr>
        <p:spPr>
          <a:xfrm>
            <a:off x="563900" y="36025"/>
            <a:ext cx="4200000" cy="10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Objects for user to interact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8d047cdcbe_0_7"/>
          <p:cNvSpPr/>
          <p:nvPr/>
        </p:nvSpPr>
        <p:spPr>
          <a:xfrm>
            <a:off x="413975" y="2090800"/>
            <a:ext cx="3095700" cy="13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MAIN.FXML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FXMLoader to implement SceneBuilder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5" name="Google Shape;335;g8d047cdcbe_0_7"/>
          <p:cNvSpPr/>
          <p:nvPr/>
        </p:nvSpPr>
        <p:spPr>
          <a:xfrm>
            <a:off x="413825" y="1037725"/>
            <a:ext cx="1237200" cy="1001700"/>
          </a:xfrm>
          <a:prstGeom prst="upArrow">
            <a:avLst>
              <a:gd fmla="val 50000" name="adj1"/>
              <a:gd fmla="val 52711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extends</a:t>
            </a:r>
            <a:endParaRPr sz="800"/>
          </a:p>
        </p:txBody>
      </p:sp>
      <p:sp>
        <p:nvSpPr>
          <p:cNvPr id="336" name="Google Shape;336;g8d047cdcbe_0_7"/>
          <p:cNvSpPr/>
          <p:nvPr/>
        </p:nvSpPr>
        <p:spPr>
          <a:xfrm>
            <a:off x="3509675" y="2942063"/>
            <a:ext cx="1394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calls</a:t>
            </a:r>
            <a:endParaRPr/>
          </a:p>
        </p:txBody>
      </p:sp>
      <p:sp>
        <p:nvSpPr>
          <p:cNvPr id="337" name="Google Shape;337;g8d047cdcbe_0_7"/>
          <p:cNvSpPr/>
          <p:nvPr/>
        </p:nvSpPr>
        <p:spPr>
          <a:xfrm>
            <a:off x="3209350" y="4567250"/>
            <a:ext cx="1394700" cy="6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Pass args to create Game Objects</a:t>
            </a:r>
            <a:endParaRPr sz="800"/>
          </a:p>
        </p:txBody>
      </p:sp>
      <p:sp>
        <p:nvSpPr>
          <p:cNvPr id="338" name="Google Shape;338;g8d047cdcbe_0_7"/>
          <p:cNvSpPr/>
          <p:nvPr/>
        </p:nvSpPr>
        <p:spPr>
          <a:xfrm>
            <a:off x="3273550" y="5510481"/>
            <a:ext cx="1406700" cy="6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Return Game Objects to Control Flow</a:t>
            </a:r>
            <a:endParaRPr sz="800"/>
          </a:p>
        </p:txBody>
      </p:sp>
      <p:sp>
        <p:nvSpPr>
          <p:cNvPr id="339" name="Google Shape;339;g8d047cdcbe_0_7"/>
          <p:cNvSpPr/>
          <p:nvPr/>
        </p:nvSpPr>
        <p:spPr>
          <a:xfrm>
            <a:off x="7885650" y="3700950"/>
            <a:ext cx="1698900" cy="5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Query and modify DB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0" name="Google Shape;340;g8d047cdcbe_0_7"/>
          <p:cNvSpPr/>
          <p:nvPr/>
        </p:nvSpPr>
        <p:spPr>
          <a:xfrm>
            <a:off x="8037750" y="4485675"/>
            <a:ext cx="1394700" cy="6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Return query results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1" name="Google Shape;341;g8d047cdcbe_0_7"/>
          <p:cNvSpPr/>
          <p:nvPr/>
        </p:nvSpPr>
        <p:spPr>
          <a:xfrm>
            <a:off x="7735400" y="2771650"/>
            <a:ext cx="2001300" cy="62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       </a:t>
            </a:r>
            <a:r>
              <a:rPr lang="en-US" sz="800"/>
              <a:t>Interfaces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	     (JDBC)</a:t>
            </a:r>
            <a:endParaRPr sz="800"/>
          </a:p>
        </p:txBody>
      </p:sp>
      <p:sp>
        <p:nvSpPr>
          <p:cNvPr id="342" name="Google Shape;342;g8d047cdcbe_0_7"/>
          <p:cNvSpPr/>
          <p:nvPr/>
        </p:nvSpPr>
        <p:spPr>
          <a:xfrm>
            <a:off x="4761150" y="218475"/>
            <a:ext cx="1394700" cy="6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Triggers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3" name="Google Shape;343;g8d047cdcbe_0_7"/>
          <p:cNvSpPr/>
          <p:nvPr/>
        </p:nvSpPr>
        <p:spPr>
          <a:xfrm>
            <a:off x="2264525" y="1074350"/>
            <a:ext cx="1173300" cy="10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Triggers</a:t>
            </a:r>
            <a:endParaRPr sz="800"/>
          </a:p>
        </p:txBody>
      </p:sp>
      <p:sp>
        <p:nvSpPr>
          <p:cNvPr id="344" name="Google Shape;344;g8d047cdcbe_0_7"/>
          <p:cNvSpPr/>
          <p:nvPr/>
        </p:nvSpPr>
        <p:spPr>
          <a:xfrm>
            <a:off x="3437950" y="2205050"/>
            <a:ext cx="1394700" cy="6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Handles</a:t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FRONT-END DEMONSTRATION</a:t>
            </a:r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75" y="1690688"/>
            <a:ext cx="6733249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8f574f56_2_1"/>
          <p:cNvSpPr txBox="1"/>
          <p:nvPr>
            <p:ph type="title"/>
          </p:nvPr>
        </p:nvSpPr>
        <p:spPr>
          <a:xfrm>
            <a:off x="838200" y="-72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Conclusion</a:t>
            </a:r>
            <a:endParaRPr/>
          </a:p>
        </p:txBody>
      </p:sp>
      <p:sp>
        <p:nvSpPr>
          <p:cNvPr id="356" name="Google Shape;356;g868f574f56_2_1"/>
          <p:cNvSpPr txBox="1"/>
          <p:nvPr>
            <p:ph idx="1" type="body"/>
          </p:nvPr>
        </p:nvSpPr>
        <p:spPr>
          <a:xfrm>
            <a:off x="462725" y="1253400"/>
            <a:ext cx="11624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Back-end: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Broad/comprehensive overview of all the topics we had learned throughout the semester.  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i. Develop ER &amp; relational schema from a given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ii. Normalize our data to eliminate data anomalies and duplicate data.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iii. Think as DB designers (queries) &amp; DB implementers (B+Tree)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iv. How to implement queries and stored procedures efficiently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v. How data is internally indexed/organized in the back-end by B+trees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d09ad6edc_2_0"/>
          <p:cNvSpPr txBox="1"/>
          <p:nvPr>
            <p:ph type="title"/>
          </p:nvPr>
        </p:nvSpPr>
        <p:spPr>
          <a:xfrm>
            <a:off x="838200" y="-72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Conclusion</a:t>
            </a:r>
            <a:endParaRPr/>
          </a:p>
        </p:txBody>
      </p:sp>
      <p:sp>
        <p:nvSpPr>
          <p:cNvPr id="362" name="Google Shape;362;g8d09ad6edc_2_0"/>
          <p:cNvSpPr txBox="1"/>
          <p:nvPr>
            <p:ph idx="1" type="body"/>
          </p:nvPr>
        </p:nvSpPr>
        <p:spPr>
          <a:xfrm>
            <a:off x="462725" y="1253400"/>
            <a:ext cx="11624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Front-end: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i. Learned GUI design &amp; implementation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ii. Think from the user’s perspective → Considering functionalities a typical user might need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iii. Interface GUI (JavaFX) with DB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iv. Learned to call queries and stored procedures from Java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v. Enhance UI/UX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vi. Communication skills and teamwork through modularization and incremental design.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Motivation and Domain</a:t>
            </a:r>
            <a:br>
              <a:rPr lang="en-US"/>
            </a:b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90500" y="16122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II. The Need for Database &amp; DBMS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Millions of games are sold every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To track the success of a game, platform, genre, or company, necessary to look in context of its competition in various categories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Efficient data storage/retrieval &amp; data processing for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Intuitive UI/UX allows users to extract meaningful information from raw data through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Fast, and flexible data access and data manipulation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 Application Description </a:t>
            </a:r>
            <a:br>
              <a:rPr lang="en-US"/>
            </a:b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90500" y="16122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UcPeriod"/>
            </a:pPr>
            <a:r>
              <a:rPr b="1" lang="en-US"/>
              <a:t>The Type of Application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Standalone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Stored data access/manipulation/user queries.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Supports access/modification of data as well as scalability to large datasets (big data)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 Application Description </a:t>
            </a:r>
            <a:br>
              <a:rPr lang="en-US"/>
            </a:b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84810" y="1330325"/>
            <a:ext cx="114223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III. Datasets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Obtained videogamessales.csv from Kaggle.com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Dataset contains the names of video games, the platform on which they are released, the year of publication, genre, publisher, and sales data for each region.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/>
              <a:t>Reason: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eriod"/>
            </a:pPr>
            <a:r>
              <a:rPr lang="en-US"/>
              <a:t>11 columns of data and 16591 rows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eriod"/>
            </a:pPr>
            <a:r>
              <a:rPr lang="en-US"/>
              <a:t>Dataset well-organized and clean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eriod"/>
            </a:pPr>
            <a:r>
              <a:rPr lang="en-US"/>
              <a:t>Single source 🡪 no multiple source integration will be required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-191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3. Project Management</a:t>
            </a:r>
            <a:endParaRPr/>
          </a:p>
        </p:txBody>
      </p:sp>
      <p:pic>
        <p:nvPicPr>
          <p:cNvPr descr="A screenshot of a cell phone&#10;&#10;Description automatically generated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325" y="865980"/>
            <a:ext cx="4929219" cy="587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848669" y="2875009"/>
            <a:ext cx="10494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: CONCEPTUAL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569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 ER Diagram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76" y="1000875"/>
            <a:ext cx="7678448" cy="5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2020-07-25T09:18:45Z</dcterms:created>
  <dc:creator>Namkoong Taeyong</dc:creator>
</cp:coreProperties>
</file>