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8" r:id="rId2"/>
    <p:sldId id="290" r:id="rId3"/>
    <p:sldId id="322" r:id="rId4"/>
    <p:sldId id="318" r:id="rId5"/>
    <p:sldId id="317" r:id="rId6"/>
    <p:sldId id="310" r:id="rId7"/>
    <p:sldId id="280" r:id="rId8"/>
    <p:sldId id="282" r:id="rId9"/>
    <p:sldId id="286" r:id="rId10"/>
    <p:sldId id="293" r:id="rId11"/>
    <p:sldId id="298" r:id="rId12"/>
    <p:sldId id="295" r:id="rId13"/>
    <p:sldId id="297" r:id="rId14"/>
    <p:sldId id="301" r:id="rId15"/>
    <p:sldId id="323" r:id="rId16"/>
    <p:sldId id="296" r:id="rId17"/>
    <p:sldId id="312" r:id="rId18"/>
    <p:sldId id="311" r:id="rId19"/>
    <p:sldId id="300" r:id="rId20"/>
    <p:sldId id="313" r:id="rId21"/>
    <p:sldId id="314" r:id="rId22"/>
    <p:sldId id="316" r:id="rId23"/>
    <p:sldId id="319" r:id="rId24"/>
    <p:sldId id="320"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AA3EA"/>
    <a:srgbClr val="2F27A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00" d="100"/>
          <a:sy n="100" d="100"/>
        </p:scale>
        <p:origin x="-1860" y="-22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7E6725-31A9-45AA-B66E-FEAD965D0F34}" type="datetimeFigureOut">
              <a:rPr lang="en-US" smtClean="0"/>
              <a:pPr/>
              <a:t>10/21/2020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44B6B6-3726-498D-B6E3-3A5CC5CBE33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544B6B6-3726-498D-B6E3-3A5CC5CBE33C}"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3" name="Picture 12" descr="Python Logo.PNG"/>
          <p:cNvPicPr>
            <a:picLocks noChangeAspect="1"/>
          </p:cNvPicPr>
          <p:nvPr userDrawn="1"/>
        </p:nvPicPr>
        <p:blipFill>
          <a:blip r:embed="rId2"/>
          <a:stretch>
            <a:fillRect/>
          </a:stretch>
        </p:blipFill>
        <p:spPr>
          <a:xfrm>
            <a:off x="0" y="0"/>
            <a:ext cx="9144000" cy="3261674"/>
          </a:xfrm>
          <a:prstGeom prst="rect">
            <a:avLst/>
          </a:prstGeom>
        </p:spPr>
      </p:pic>
      <p:sp>
        <p:nvSpPr>
          <p:cNvPr id="8" name="Title 7"/>
          <p:cNvSpPr>
            <a:spLocks noGrp="1"/>
          </p:cNvSpPr>
          <p:nvPr>
            <p:ph type="ctrTitle"/>
          </p:nvPr>
        </p:nvSpPr>
        <p:spPr>
          <a:xfrm>
            <a:off x="1219200" y="3886200"/>
            <a:ext cx="6858000" cy="990600"/>
          </a:xfrm>
        </p:spPr>
        <p:txBody>
          <a:bodyPr anchor="t" anchorCtr="0"/>
          <a:lstStyle>
            <a:lvl1pPr algn="r">
              <a:defRPr sz="3600" b="1">
                <a:solidFill>
                  <a:schemeClr val="tx1"/>
                </a:solidFill>
                <a:latin typeface="Arial" pitchFamily="34" charset="0"/>
                <a:cs typeface="Arial" pitchFamily="34" charset="0"/>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400" b="1">
                <a:solidFill>
                  <a:schemeClr val="tx2"/>
                </a:solidFill>
                <a:latin typeface="Arial" pitchFamily="34" charset="0"/>
                <a:ea typeface="+mj-ea"/>
                <a:cs typeface="Arial"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smtClean="0"/>
              <a:t>Click to edit Master subtitle style</a:t>
            </a:r>
            <a:endParaRPr kumimoji="0" lang="en-US" dirty="0"/>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F3F9B221-990C-46C2-96B7-C48259F08925}" type="datetimeFigureOut">
              <a:rPr lang="en-US" smtClean="0"/>
              <a:pPr/>
              <a:t>10/21/2020</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21A9BB1B-61AA-4F30-808B-4BD1FCF5B86F}"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000">
              <a:latin typeface="Arial" pitchFamily="34" charset="0"/>
              <a:cs typeface="Arial" pitchFamily="34" charset="0"/>
            </a:endParaRPr>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000">
              <a:latin typeface="Arial" pitchFamily="34" charset="0"/>
              <a:cs typeface="Arial" pitchFamily="34" charset="0"/>
            </a:endParaRPr>
          </a:p>
        </p:txBody>
      </p:sp>
      <p:sp>
        <p:nvSpPr>
          <p:cNvPr id="22" name="Rectangle 21"/>
          <p:cNvSpPr/>
          <p:nvPr/>
        </p:nvSpPr>
        <p:spPr>
          <a:xfrm>
            <a:off x="904875" y="3648075"/>
            <a:ext cx="228600" cy="1280160"/>
          </a:xfrm>
          <a:prstGeom prst="rect">
            <a:avLst/>
          </a:prstGeom>
          <a:solidFill>
            <a:srgbClr val="3AA3EA"/>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000">
              <a:latin typeface="Arial" pitchFamily="34" charset="0"/>
              <a:cs typeface="Arial" pitchFamily="34" charset="0"/>
            </a:endParaRPr>
          </a:p>
        </p:txBody>
      </p:sp>
      <p:sp>
        <p:nvSpPr>
          <p:cNvPr id="32" name="Rectangle 31"/>
          <p:cNvSpPr/>
          <p:nvPr/>
        </p:nvSpPr>
        <p:spPr>
          <a:xfrm>
            <a:off x="914400" y="5048250"/>
            <a:ext cx="228600" cy="685800"/>
          </a:xfrm>
          <a:prstGeom prst="rect">
            <a:avLst/>
          </a:prstGeom>
          <a:solidFill>
            <a:srgbClr val="3AA3EA"/>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000">
              <a:latin typeface="Arial" pitchFamily="34" charset="0"/>
              <a:cs typeface="Arial"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Python Header.png"/>
          <p:cNvPicPr>
            <a:picLocks noChangeAspect="1"/>
          </p:cNvPicPr>
          <p:nvPr userDrawn="1"/>
        </p:nvPicPr>
        <p:blipFill>
          <a:blip r:embed="rId2"/>
          <a:stretch>
            <a:fillRect/>
          </a:stretch>
        </p:blipFill>
        <p:spPr>
          <a:xfrm>
            <a:off x="0" y="0"/>
            <a:ext cx="9144000" cy="1205802"/>
          </a:xfrm>
          <a:prstGeom prst="rect">
            <a:avLst/>
          </a:prstGeom>
        </p:spPr>
      </p:pic>
      <p:sp>
        <p:nvSpPr>
          <p:cNvPr id="2" name="Title 1"/>
          <p:cNvSpPr>
            <a:spLocks noGrp="1"/>
          </p:cNvSpPr>
          <p:nvPr>
            <p:ph type="title"/>
          </p:nvPr>
        </p:nvSpPr>
        <p:spPr>
          <a:xfrm>
            <a:off x="457200" y="76200"/>
            <a:ext cx="8229600" cy="1066800"/>
          </a:xfrm>
        </p:spPr>
        <p:txBody>
          <a:bodyPr vert="horz" anchor="ctr" anchorCtr="0">
            <a:normAutofit/>
          </a:bodyPr>
          <a:lstStyle>
            <a:lvl1pPr algn="l" rtl="0" eaLnBrk="1" latinLnBrk="0" hangingPunct="1">
              <a:spcBef>
                <a:spcPct val="0"/>
              </a:spcBef>
              <a:buNone/>
              <a:defRPr kumimoji="0" lang="en-US" sz="3200" b="1" kern="1200" dirty="0">
                <a:solidFill>
                  <a:schemeClr val="bg1"/>
                </a:solidFill>
                <a:latin typeface="Arial" pitchFamily="34" charset="0"/>
                <a:ea typeface="+mj-ea"/>
                <a:cs typeface="Arial" pitchFamily="34" charset="0"/>
              </a:defRPr>
            </a:lvl1pPr>
          </a:lstStyle>
          <a:p>
            <a:r>
              <a:rPr kumimoji="0" lang="en-US" dirty="0" smtClean="0"/>
              <a:t>Click to edit Master title style</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3F9B221-990C-46C2-96B7-C48259F08925}" type="datetimeFigureOut">
              <a:rPr lang="en-US" smtClean="0"/>
              <a:pPr/>
              <a:t>10/21/2020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A9BB1B-61AA-4F30-808B-4BD1FCF5B86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solidFill>
            <a:srgbClr val="3AA3EA"/>
          </a:solidFill>
        </p:spPr>
        <p:txBody>
          <a:bodyPr vert="vert" lIns="91440" tIns="182880" bIns="182880" anchor="ctr" anchorCtr="0"/>
          <a:lstStyle>
            <a:lvl1pPr>
              <a:defRPr>
                <a:solidFill>
                  <a:schemeClr val="bg1"/>
                </a:solidFill>
                <a:latin typeface="Arial" pitchFamily="34" charset="0"/>
                <a:cs typeface="Arial" pitchFamily="34" charset="0"/>
              </a:defRPr>
            </a:lvl1pPr>
          </a:lstStyle>
          <a:p>
            <a:r>
              <a:rPr kumimoji="0" lang="en-US" dirty="0" smtClean="0"/>
              <a:t>Click to edit Master title style</a:t>
            </a:r>
            <a:endParaRPr kumimoji="0"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3F9B221-990C-46C2-96B7-C48259F08925}" type="datetimeFigureOut">
              <a:rPr lang="en-US" smtClean="0"/>
              <a:pPr/>
              <a:t>10/21/2020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A9BB1B-61AA-4F30-808B-4BD1FCF5B86F}"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latin typeface="Arial" pitchFamily="34" charset="0"/>
              <a:cs typeface="Arial"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1" name="Picture 10" descr="Python Header.png"/>
          <p:cNvPicPr>
            <a:picLocks noChangeAspect="1"/>
          </p:cNvPicPr>
          <p:nvPr userDrawn="1"/>
        </p:nvPicPr>
        <p:blipFill>
          <a:blip r:embed="rId2"/>
          <a:stretch>
            <a:fillRect/>
          </a:stretch>
        </p:blipFill>
        <p:spPr>
          <a:xfrm>
            <a:off x="0" y="0"/>
            <a:ext cx="9144000" cy="1205802"/>
          </a:xfrm>
          <a:prstGeom prst="rect">
            <a:avLst/>
          </a:prstGeom>
        </p:spPr>
      </p:pic>
      <p:sp>
        <p:nvSpPr>
          <p:cNvPr id="2" name="Title 1"/>
          <p:cNvSpPr>
            <a:spLocks noGrp="1"/>
          </p:cNvSpPr>
          <p:nvPr>
            <p:ph type="title"/>
          </p:nvPr>
        </p:nvSpPr>
        <p:spPr>
          <a:xfrm>
            <a:off x="457200" y="76200"/>
            <a:ext cx="8229600" cy="1066800"/>
          </a:xfrm>
        </p:spPr>
        <p:txBody>
          <a:bodyPr anchor="ctr" anchorCtr="0"/>
          <a:lstStyle>
            <a:lvl1pPr>
              <a:defRPr b="1">
                <a:solidFill>
                  <a:schemeClr val="bg1"/>
                </a:solidFill>
                <a:latin typeface="Arial" pitchFamily="34" charset="0"/>
                <a:cs typeface="Arial" pitchFamily="34" charset="0"/>
              </a:defRPr>
            </a:lvl1pPr>
          </a:lstStyle>
          <a:p>
            <a:r>
              <a:rPr kumimoji="0" lang="en-US" dirty="0" smtClean="0"/>
              <a:t>Click to edit Master title style</a:t>
            </a:r>
            <a:endParaRPr kumimoji="0" lang="en-US" dirty="0"/>
          </a:p>
        </p:txBody>
      </p:sp>
      <p:sp>
        <p:nvSpPr>
          <p:cNvPr id="4" name="Date Placeholder 3"/>
          <p:cNvSpPr>
            <a:spLocks noGrp="1"/>
          </p:cNvSpPr>
          <p:nvPr>
            <p:ph type="dt" sz="half" idx="10"/>
          </p:nvPr>
        </p:nvSpPr>
        <p:spPr/>
        <p:txBody>
          <a:bodyPr/>
          <a:lstStyle/>
          <a:p>
            <a:fld id="{F3F9B221-990C-46C2-96B7-C48259F08925}" type="datetimeFigureOut">
              <a:rPr lang="en-US" smtClean="0"/>
              <a:pPr/>
              <a:t>10/21/2020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A9BB1B-61AA-4F30-808B-4BD1FCF5B86F}"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F3F9B221-990C-46C2-96B7-C48259F08925}" type="datetimeFigureOut">
              <a:rPr lang="en-US" smtClean="0"/>
              <a:pPr/>
              <a:t>10/21/2020</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21A9BB1B-61AA-4F30-808B-4BD1FCF5B86F}"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rgbClr val="3AA3EA"/>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Python Header.png"/>
          <p:cNvPicPr>
            <a:picLocks noChangeAspect="1"/>
          </p:cNvPicPr>
          <p:nvPr userDrawn="1"/>
        </p:nvPicPr>
        <p:blipFill>
          <a:blip r:embed="rId2"/>
          <a:stretch>
            <a:fillRect/>
          </a:stretch>
        </p:blipFill>
        <p:spPr>
          <a:xfrm>
            <a:off x="0" y="0"/>
            <a:ext cx="9144000" cy="1205802"/>
          </a:xfrm>
          <a:prstGeom prst="rect">
            <a:avLst/>
          </a:prstGeom>
        </p:spPr>
      </p:pic>
      <p:sp>
        <p:nvSpPr>
          <p:cNvPr id="2" name="Title 1"/>
          <p:cNvSpPr>
            <a:spLocks noGrp="1"/>
          </p:cNvSpPr>
          <p:nvPr>
            <p:ph type="title"/>
          </p:nvPr>
        </p:nvSpPr>
        <p:spPr>
          <a:xfrm>
            <a:off x="457200" y="0"/>
            <a:ext cx="8229600" cy="1143000"/>
          </a:xfrm>
        </p:spPr>
        <p:txBody>
          <a:bodyPr vert="horz" anchor="ctr" anchorCtr="0">
            <a:normAutofit/>
          </a:bodyPr>
          <a:lstStyle>
            <a:lvl1pPr algn="l" rtl="0" eaLnBrk="1" latinLnBrk="0" hangingPunct="1">
              <a:spcBef>
                <a:spcPct val="0"/>
              </a:spcBef>
              <a:buNone/>
              <a:defRPr kumimoji="0" lang="en-US" sz="3200" b="1" kern="1200" dirty="0">
                <a:solidFill>
                  <a:schemeClr val="bg1"/>
                </a:solidFill>
                <a:latin typeface="Arial" pitchFamily="34" charset="0"/>
                <a:ea typeface="+mj-ea"/>
                <a:cs typeface="Arial" pitchFamily="34" charset="0"/>
              </a:defRPr>
            </a:lvl1pPr>
          </a:lstStyle>
          <a:p>
            <a:r>
              <a:rPr kumimoji="0" lang="en-US" dirty="0" smtClean="0"/>
              <a:t>Click to edit Master title style</a:t>
            </a:r>
            <a:endParaRPr kumimoji="0" lang="en-US" dirty="0"/>
          </a:p>
        </p:txBody>
      </p:sp>
      <p:sp>
        <p:nvSpPr>
          <p:cNvPr id="5" name="Date Placeholder 4"/>
          <p:cNvSpPr>
            <a:spLocks noGrp="1"/>
          </p:cNvSpPr>
          <p:nvPr>
            <p:ph type="dt" sz="half" idx="10"/>
          </p:nvPr>
        </p:nvSpPr>
        <p:spPr/>
        <p:txBody>
          <a:bodyPr/>
          <a:lstStyle/>
          <a:p>
            <a:fld id="{F3F9B221-990C-46C2-96B7-C48259F08925}" type="datetimeFigureOut">
              <a:rPr lang="en-US" smtClean="0"/>
              <a:pPr/>
              <a:t>10/21/2020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A9BB1B-61AA-4F30-808B-4BD1FCF5B86F}"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Python Header.png"/>
          <p:cNvPicPr>
            <a:picLocks noChangeAspect="1"/>
          </p:cNvPicPr>
          <p:nvPr userDrawn="1"/>
        </p:nvPicPr>
        <p:blipFill>
          <a:blip r:embed="rId2"/>
          <a:stretch>
            <a:fillRect/>
          </a:stretch>
        </p:blipFill>
        <p:spPr>
          <a:xfrm>
            <a:off x="0" y="0"/>
            <a:ext cx="9144000" cy="1205802"/>
          </a:xfrm>
          <a:prstGeom prst="rect">
            <a:avLst/>
          </a:prstGeom>
        </p:spPr>
      </p:pic>
      <p:sp>
        <p:nvSpPr>
          <p:cNvPr id="2" name="Title 1"/>
          <p:cNvSpPr>
            <a:spLocks noGrp="1"/>
          </p:cNvSpPr>
          <p:nvPr>
            <p:ph type="title"/>
          </p:nvPr>
        </p:nvSpPr>
        <p:spPr>
          <a:xfrm>
            <a:off x="457200" y="76200"/>
            <a:ext cx="8229600" cy="1066800"/>
          </a:xfrm>
        </p:spPr>
        <p:txBody>
          <a:bodyPr vert="horz" anchor="ctr" anchorCtr="0">
            <a:normAutofit/>
          </a:bodyPr>
          <a:lstStyle>
            <a:lvl1pPr algn="l" rtl="0" eaLnBrk="1" latinLnBrk="0" hangingPunct="1">
              <a:spcBef>
                <a:spcPct val="0"/>
              </a:spcBef>
              <a:buNone/>
              <a:defRPr kumimoji="0" lang="en-US" sz="3200" b="1" kern="1200" dirty="0">
                <a:solidFill>
                  <a:schemeClr val="bg1"/>
                </a:solidFill>
                <a:latin typeface="Arial" pitchFamily="34" charset="0"/>
                <a:ea typeface="+mj-ea"/>
                <a:cs typeface="Arial" pitchFamily="34" charset="0"/>
              </a:defRPr>
            </a:lvl1pPr>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F3F9B221-990C-46C2-96B7-C48259F08925}" type="datetimeFigureOut">
              <a:rPr lang="en-US" smtClean="0"/>
              <a:pPr/>
              <a:t>10/21/2020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A9BB1B-61AA-4F30-808B-4BD1FCF5B86F}"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descr="Python Header.png"/>
          <p:cNvPicPr>
            <a:picLocks noChangeAspect="1"/>
          </p:cNvPicPr>
          <p:nvPr userDrawn="1"/>
        </p:nvPicPr>
        <p:blipFill>
          <a:blip r:embed="rId2"/>
          <a:stretch>
            <a:fillRect/>
          </a:stretch>
        </p:blipFill>
        <p:spPr>
          <a:xfrm>
            <a:off x="0" y="0"/>
            <a:ext cx="9144000" cy="1205802"/>
          </a:xfrm>
          <a:prstGeom prst="rect">
            <a:avLst/>
          </a:prstGeom>
        </p:spPr>
      </p:pic>
      <p:sp>
        <p:nvSpPr>
          <p:cNvPr id="2" name="Title 1"/>
          <p:cNvSpPr>
            <a:spLocks noGrp="1"/>
          </p:cNvSpPr>
          <p:nvPr>
            <p:ph type="title"/>
          </p:nvPr>
        </p:nvSpPr>
        <p:spPr>
          <a:xfrm>
            <a:off x="457200" y="0"/>
            <a:ext cx="8229600" cy="1143000"/>
          </a:xfrm>
        </p:spPr>
        <p:txBody>
          <a:bodyPr vert="horz" anchor="ctr" anchorCtr="0">
            <a:normAutofit/>
          </a:bodyPr>
          <a:lstStyle>
            <a:lvl1pPr algn="l" rtl="0" eaLnBrk="1" latinLnBrk="0" hangingPunct="1">
              <a:spcBef>
                <a:spcPct val="0"/>
              </a:spcBef>
              <a:buNone/>
              <a:defRPr kumimoji="0" lang="en-US" sz="3200" b="1" kern="1200" dirty="0">
                <a:solidFill>
                  <a:schemeClr val="bg1"/>
                </a:solidFill>
                <a:latin typeface="Arial" pitchFamily="34" charset="0"/>
                <a:ea typeface="+mj-ea"/>
                <a:cs typeface="Arial" pitchFamily="34" charset="0"/>
              </a:defRPr>
            </a:lvl1pPr>
          </a:lstStyle>
          <a:p>
            <a:r>
              <a:rPr kumimoji="0" lang="en-US" dirty="0" smtClean="0"/>
              <a:t>Click to edit Master title style</a:t>
            </a:r>
            <a:endParaRPr kumimoji="0" lang="en-US" dirty="0"/>
          </a:p>
        </p:txBody>
      </p:sp>
      <p:sp>
        <p:nvSpPr>
          <p:cNvPr id="3" name="Date Placeholder 2"/>
          <p:cNvSpPr>
            <a:spLocks noGrp="1"/>
          </p:cNvSpPr>
          <p:nvPr>
            <p:ph type="dt" sz="half" idx="10"/>
          </p:nvPr>
        </p:nvSpPr>
        <p:spPr/>
        <p:txBody>
          <a:bodyPr/>
          <a:lstStyle/>
          <a:p>
            <a:fld id="{F3F9B221-990C-46C2-96B7-C48259F08925}" type="datetimeFigureOut">
              <a:rPr lang="en-US" smtClean="0"/>
              <a:pPr/>
              <a:t>10/21/2020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A9BB1B-61AA-4F30-808B-4BD1FCF5B86F}"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F9B221-990C-46C2-96B7-C48259F08925}" type="datetimeFigureOut">
              <a:rPr lang="en-US" smtClean="0"/>
              <a:pPr/>
              <a:t>10/21/2020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A9BB1B-61AA-4F30-808B-4BD1FCF5B86F}"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a:solidFill>
            <a:srgbClr val="3AA3EA"/>
          </a:solidFill>
        </p:spPr>
        <p:txBody>
          <a:bodyPr anchor="b" anchorCtr="0">
            <a:noAutofit/>
          </a:bodyPr>
          <a:lstStyle>
            <a:lvl1pPr algn="l">
              <a:buNone/>
              <a:defRPr sz="2000" b="1">
                <a:solidFill>
                  <a:schemeClr val="bg1"/>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3F9B221-990C-46C2-96B7-C48259F08925}" type="datetimeFigureOut">
              <a:rPr lang="en-US" smtClean="0"/>
              <a:pPr/>
              <a:t>10/21/2020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A9BB1B-61AA-4F30-808B-4BD1FCF5B86F}"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3F9B221-990C-46C2-96B7-C48259F08925}" type="datetimeFigureOut">
              <a:rPr lang="en-US" smtClean="0"/>
              <a:pPr/>
              <a:t>10/21/2020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A9BB1B-61AA-4F30-808B-4BD1FCF5B86F}"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F3F9B221-990C-46C2-96B7-C48259F08925}" type="datetimeFigureOut">
              <a:rPr lang="en-US" smtClean="0"/>
              <a:pPr/>
              <a:t>10/21/2020</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21A9BB1B-61AA-4F30-808B-4BD1FCF5B86F}"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Lesson 01 – Python Introduction</a:t>
            </a:r>
            <a:endParaRPr lang="en-US" dirty="0"/>
          </a:p>
        </p:txBody>
      </p:sp>
      <p:sp>
        <p:nvSpPr>
          <p:cNvPr id="3" name="Subtitle 2"/>
          <p:cNvSpPr>
            <a:spLocks noGrp="1"/>
          </p:cNvSpPr>
          <p:nvPr>
            <p:ph type="subTitle" idx="1"/>
          </p:nvPr>
        </p:nvSpPr>
        <p:spPr/>
        <p:txBody>
          <a:bodyPr/>
          <a:lstStyle/>
          <a:p>
            <a:r>
              <a:rPr lang="en-US" dirty="0" smtClean="0"/>
              <a:t>Shyam Bhagat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Compiled </a:t>
            </a:r>
            <a:r>
              <a:rPr lang="en-US" dirty="0" err="1" smtClean="0"/>
              <a:t>vs</a:t>
            </a:r>
            <a:r>
              <a:rPr lang="en-US" dirty="0" smtClean="0"/>
              <a:t> Interpreted</a:t>
            </a:r>
            <a:endParaRPr lang="en-US" dirty="0"/>
          </a:p>
        </p:txBody>
      </p:sp>
      <p:sp>
        <p:nvSpPr>
          <p:cNvPr id="4" name="Content Placeholder 3"/>
          <p:cNvSpPr>
            <a:spLocks noGrp="1"/>
          </p:cNvSpPr>
          <p:nvPr>
            <p:ph sz="quarter" idx="1"/>
          </p:nvPr>
        </p:nvSpPr>
        <p:spPr/>
        <p:txBody>
          <a:bodyPr>
            <a:normAutofit fontScale="77500" lnSpcReduction="20000"/>
          </a:bodyPr>
          <a:lstStyle/>
          <a:p>
            <a:r>
              <a:rPr lang="en-US" dirty="0" smtClean="0"/>
              <a:t>Compiler Language</a:t>
            </a:r>
          </a:p>
          <a:p>
            <a:pPr lvl="1"/>
            <a:r>
              <a:rPr lang="en-US" dirty="0" smtClean="0"/>
              <a:t>A compiler takes the source code and turns the code into machine understandable form which is stored in the single or multiple executable files.</a:t>
            </a:r>
          </a:p>
          <a:p>
            <a:pPr lvl="1"/>
            <a:r>
              <a:rPr lang="en-US" dirty="0" smtClean="0"/>
              <a:t>If program has any syntax or technical errors in any part of the code, compiler will not allow to build executable file.</a:t>
            </a:r>
          </a:p>
          <a:p>
            <a:pPr lvl="1"/>
            <a:r>
              <a:rPr lang="en-US" dirty="0" smtClean="0"/>
              <a:t>Compiled programs run faster because compilation is done before execution.</a:t>
            </a:r>
          </a:p>
          <a:p>
            <a:pPr lvl="1"/>
            <a:r>
              <a:rPr lang="en-US" dirty="0" smtClean="0"/>
              <a:t>Memory requirement is more due to the creation of object code.</a:t>
            </a:r>
          </a:p>
          <a:p>
            <a:pPr lvl="1"/>
            <a:r>
              <a:rPr lang="en-US" dirty="0" smtClean="0"/>
              <a:t>Source code =&gt; Compiler =&gt; Machine Code =&gt; Output</a:t>
            </a:r>
          </a:p>
          <a:p>
            <a:pPr lvl="1"/>
            <a:r>
              <a:rPr lang="en-US" dirty="0" err="1" smtClean="0"/>
              <a:t>e.g</a:t>
            </a:r>
            <a:r>
              <a:rPr lang="en-US" dirty="0" smtClean="0"/>
              <a:t>: C,C++</a:t>
            </a:r>
          </a:p>
          <a:p>
            <a:pPr lvl="1"/>
            <a:endParaRPr lang="en-US" dirty="0"/>
          </a:p>
        </p:txBody>
      </p:sp>
      <p:sp>
        <p:nvSpPr>
          <p:cNvPr id="5" name="Content Placeholder 4"/>
          <p:cNvSpPr>
            <a:spLocks noGrp="1"/>
          </p:cNvSpPr>
          <p:nvPr>
            <p:ph sz="quarter" idx="2"/>
          </p:nvPr>
        </p:nvSpPr>
        <p:spPr/>
        <p:txBody>
          <a:bodyPr>
            <a:normAutofit fontScale="77500" lnSpcReduction="20000"/>
          </a:bodyPr>
          <a:lstStyle/>
          <a:p>
            <a:r>
              <a:rPr lang="en-US" dirty="0" smtClean="0"/>
              <a:t>Interpreter Language:</a:t>
            </a:r>
          </a:p>
          <a:p>
            <a:pPr lvl="1"/>
            <a:r>
              <a:rPr lang="en-US" dirty="0" smtClean="0"/>
              <a:t>An interpreter runs source code line-by-line.  It looks at each line and evaluates it just before running it.</a:t>
            </a:r>
          </a:p>
          <a:p>
            <a:pPr lvl="1"/>
            <a:r>
              <a:rPr lang="en-US" dirty="0" smtClean="0"/>
              <a:t>Interpreter takes your code and reads it line by line and points out the error whenever it encounters an error, it won't read your next line if you do not remove the error.</a:t>
            </a:r>
          </a:p>
          <a:p>
            <a:pPr lvl="1"/>
            <a:r>
              <a:rPr lang="en-US" dirty="0" smtClean="0"/>
              <a:t>Interpreted programs run slower because compilation and execution take place simultaneously.</a:t>
            </a:r>
          </a:p>
          <a:p>
            <a:pPr lvl="1"/>
            <a:r>
              <a:rPr lang="en-US" dirty="0" smtClean="0"/>
              <a:t>Memory requirement is less.</a:t>
            </a:r>
          </a:p>
          <a:p>
            <a:pPr lvl="1"/>
            <a:r>
              <a:rPr lang="en-US" dirty="0" smtClean="0"/>
              <a:t>Source Code =&gt; Interpreter =&gt; Output</a:t>
            </a:r>
          </a:p>
          <a:p>
            <a:pPr lvl="1"/>
            <a:r>
              <a:rPr lang="en-US" dirty="0" err="1" smtClean="0"/>
              <a:t>e.g</a:t>
            </a:r>
            <a:r>
              <a:rPr lang="en-US" dirty="0" smtClean="0"/>
              <a:t>: Perl, Python, </a:t>
            </a:r>
            <a:r>
              <a:rPr lang="en-US" dirty="0" err="1" smtClean="0"/>
              <a:t>Matlab</a:t>
            </a:r>
            <a:endParaRPr lang="en-US" dirty="0" smtClean="0"/>
          </a:p>
          <a:p>
            <a:pPr lvl="1">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Python Program works?</a:t>
            </a:r>
            <a:endParaRPr lang="en-US" dirty="0"/>
          </a:p>
        </p:txBody>
      </p:sp>
      <p:sp>
        <p:nvSpPr>
          <p:cNvPr id="3" name="Content Placeholder 2"/>
          <p:cNvSpPr>
            <a:spLocks noGrp="1"/>
          </p:cNvSpPr>
          <p:nvPr>
            <p:ph sz="quarter" idx="1"/>
          </p:nvPr>
        </p:nvSpPr>
        <p:spPr/>
        <p:txBody>
          <a:bodyPr>
            <a:normAutofit/>
          </a:bodyPr>
          <a:lstStyle/>
          <a:p>
            <a:r>
              <a:rPr lang="en-US" sz="2000" dirty="0" smtClean="0"/>
              <a:t>Write Source Code/Program.</a:t>
            </a:r>
          </a:p>
          <a:p>
            <a:r>
              <a:rPr lang="en-US" sz="2000" dirty="0" smtClean="0"/>
              <a:t>Compile the Program using Python Compiler.</a:t>
            </a:r>
          </a:p>
          <a:p>
            <a:r>
              <a:rPr lang="en-US" sz="2000" dirty="0" smtClean="0"/>
              <a:t>Compiler converts the Python Program into Byte Code.</a:t>
            </a:r>
          </a:p>
          <a:p>
            <a:r>
              <a:rPr lang="en-US" sz="2000" dirty="0" smtClean="0"/>
              <a:t>Computer/Machine cannot understand the Byte code so we need to convert the Byte Code into Machine Code using PVM (Python Virtual Machine).</a:t>
            </a:r>
          </a:p>
          <a:p>
            <a:r>
              <a:rPr lang="en-US" sz="2000" dirty="0" smtClean="0"/>
              <a:t>PVM uses an Interpreter which understands the Byte Code and convert it into Machine Code.</a:t>
            </a:r>
          </a:p>
          <a:p>
            <a:r>
              <a:rPr lang="en-US" sz="2000" dirty="0" smtClean="0"/>
              <a:t>Machine Code instructions are then executed by the processor and results are displayed</a:t>
            </a:r>
            <a:endParaRPr lang="en-US" sz="2000" dirty="0"/>
          </a:p>
        </p:txBody>
      </p:sp>
      <p:pic>
        <p:nvPicPr>
          <p:cNvPr id="1026" name="Picture 2"/>
          <p:cNvPicPr>
            <a:picLocks noChangeAspect="1" noChangeArrowheads="1"/>
          </p:cNvPicPr>
          <p:nvPr/>
        </p:nvPicPr>
        <p:blipFill>
          <a:blip r:embed="rId2"/>
          <a:srcRect/>
          <a:stretch>
            <a:fillRect/>
          </a:stretch>
        </p:blipFill>
        <p:spPr bwMode="auto">
          <a:xfrm>
            <a:off x="533400" y="4826000"/>
            <a:ext cx="8305800" cy="13843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Compilers</a:t>
            </a:r>
            <a:endParaRPr lang="en-US" dirty="0"/>
          </a:p>
        </p:txBody>
      </p:sp>
      <p:sp>
        <p:nvSpPr>
          <p:cNvPr id="3" name="Content Placeholder 2"/>
          <p:cNvSpPr>
            <a:spLocks noGrp="1"/>
          </p:cNvSpPr>
          <p:nvPr>
            <p:ph sz="quarter" idx="1"/>
          </p:nvPr>
        </p:nvSpPr>
        <p:spPr/>
        <p:txBody>
          <a:bodyPr>
            <a:normAutofit/>
          </a:bodyPr>
          <a:lstStyle/>
          <a:p>
            <a:r>
              <a:rPr lang="en-US" dirty="0" smtClean="0"/>
              <a:t>A Python Compiler converts the program source code into </a:t>
            </a:r>
            <a:r>
              <a:rPr lang="en-US" dirty="0" err="1" smtClean="0"/>
              <a:t>ByteCode</a:t>
            </a:r>
            <a:r>
              <a:rPr lang="en-US" dirty="0" smtClean="0"/>
              <a:t>.</a:t>
            </a:r>
          </a:p>
          <a:p>
            <a:r>
              <a:rPr lang="en-US" dirty="0" smtClean="0"/>
              <a:t>Type of Python Compilers</a:t>
            </a:r>
          </a:p>
          <a:p>
            <a:pPr lvl="1"/>
            <a:r>
              <a:rPr lang="en-US" dirty="0" err="1" smtClean="0"/>
              <a:t>CPython</a:t>
            </a:r>
            <a:endParaRPr lang="en-US" dirty="0" smtClean="0"/>
          </a:p>
          <a:p>
            <a:pPr lvl="1"/>
            <a:r>
              <a:rPr lang="en-US" dirty="0" err="1" smtClean="0"/>
              <a:t>Jpython</a:t>
            </a:r>
            <a:r>
              <a:rPr lang="en-US" dirty="0" smtClean="0"/>
              <a:t>/</a:t>
            </a:r>
            <a:r>
              <a:rPr lang="en-US" dirty="0" err="1" smtClean="0"/>
              <a:t>Jython</a:t>
            </a:r>
            <a:endParaRPr lang="en-US" dirty="0" smtClean="0"/>
          </a:p>
          <a:p>
            <a:pPr lvl="1"/>
            <a:r>
              <a:rPr lang="en-US" dirty="0" err="1" smtClean="0"/>
              <a:t>PyPy</a:t>
            </a:r>
            <a:endParaRPr lang="en-US" dirty="0" smtClean="0"/>
          </a:p>
          <a:p>
            <a:pPr lvl="1"/>
            <a:r>
              <a:rPr lang="en-US" dirty="0" err="1" smtClean="0"/>
              <a:t>RubyPython</a:t>
            </a:r>
            <a:endParaRPr lang="en-US" dirty="0" smtClean="0"/>
          </a:p>
          <a:p>
            <a:pPr lvl="1"/>
            <a:r>
              <a:rPr lang="en-US" dirty="0" err="1" smtClean="0"/>
              <a:t>IronPython</a:t>
            </a:r>
            <a:endParaRPr lang="en-US" dirty="0" smtClean="0"/>
          </a:p>
          <a:p>
            <a:pPr lvl="1"/>
            <a:r>
              <a:rPr lang="en-US" dirty="0" err="1" smtClean="0"/>
              <a:t>StacklessPython</a:t>
            </a:r>
            <a:endParaRPr lang="en-US" dirty="0" smtClean="0"/>
          </a:p>
          <a:p>
            <a:pPr lvl="1"/>
            <a:r>
              <a:rPr lang="en-US" dirty="0" err="1" smtClean="0"/>
              <a:t>Pythonxy</a:t>
            </a:r>
            <a:endParaRPr lang="en-US" dirty="0" smtClean="0"/>
          </a:p>
          <a:p>
            <a:pPr lvl="1"/>
            <a:r>
              <a:rPr lang="en-US" dirty="0" err="1" smtClean="0"/>
              <a:t>AnacondaPython</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Byte Code</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Byte Code represents the fixed set of instructions created by Python Developers representing all type of operations like Arithmetic Operations, Comparison operations, Memory related Operations etc..</a:t>
            </a:r>
          </a:p>
          <a:p>
            <a:r>
              <a:rPr lang="en-US" dirty="0" smtClean="0"/>
              <a:t>The size of each byte code is 1 byte or 8 bits. We can find byte code instruction in the .</a:t>
            </a:r>
            <a:r>
              <a:rPr lang="en-US" dirty="0" err="1" smtClean="0"/>
              <a:t>pyc</a:t>
            </a:r>
            <a:r>
              <a:rPr lang="en-US" dirty="0" smtClean="0"/>
              <a:t> file.</a:t>
            </a:r>
          </a:p>
          <a:p>
            <a:r>
              <a:rPr lang="en-US" dirty="0" smtClean="0"/>
              <a:t>The python interpreter is stack-based and once source is compiled corresponding .</a:t>
            </a:r>
            <a:r>
              <a:rPr lang="en-US" dirty="0" err="1" smtClean="0"/>
              <a:t>pyc</a:t>
            </a:r>
            <a:r>
              <a:rPr lang="en-US" dirty="0" smtClean="0"/>
              <a:t> are ready in the same directory (in case of python 2.x). With python 3.x a new __</a:t>
            </a:r>
            <a:r>
              <a:rPr lang="en-US" dirty="0" err="1" smtClean="0"/>
              <a:t>pycache</a:t>
            </a:r>
            <a:r>
              <a:rPr lang="en-US" dirty="0" smtClean="0"/>
              <a:t>__ directory is created for the source and all compiled </a:t>
            </a:r>
            <a:r>
              <a:rPr lang="en-US" dirty="0" err="1" smtClean="0"/>
              <a:t>Bytecode</a:t>
            </a:r>
            <a:r>
              <a:rPr lang="en-US" dirty="0" smtClean="0"/>
              <a:t> files are placed underneath.</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Code is converted in Byte Code? </a:t>
            </a:r>
            <a:endParaRPr lang="en-US" dirty="0"/>
          </a:p>
        </p:txBody>
      </p:sp>
      <p:pic>
        <p:nvPicPr>
          <p:cNvPr id="2050" name="Picture 2"/>
          <p:cNvPicPr>
            <a:picLocks noGrp="1" noChangeAspect="1" noChangeArrowheads="1"/>
          </p:cNvPicPr>
          <p:nvPr>
            <p:ph sz="quarter" idx="1"/>
          </p:nvPr>
        </p:nvPicPr>
        <p:blipFill>
          <a:blip r:embed="rId2"/>
          <a:srcRect/>
          <a:stretch>
            <a:fillRect/>
          </a:stretch>
        </p:blipFill>
        <p:spPr bwMode="auto">
          <a:xfrm>
            <a:off x="838200" y="1246535"/>
            <a:ext cx="7391400" cy="3317845"/>
          </a:xfrm>
          <a:prstGeom prst="rect">
            <a:avLst/>
          </a:prstGeom>
          <a:noFill/>
          <a:ln w="9525">
            <a:noFill/>
            <a:miter lim="800000"/>
            <a:headEnd/>
            <a:tailEnd/>
          </a:ln>
          <a:effectLst/>
        </p:spPr>
      </p:pic>
      <p:sp>
        <p:nvSpPr>
          <p:cNvPr id="5" name="TextBox 4"/>
          <p:cNvSpPr txBox="1"/>
          <p:nvPr/>
        </p:nvSpPr>
        <p:spPr>
          <a:xfrm>
            <a:off x="304800" y="4572000"/>
            <a:ext cx="8534400" cy="1708160"/>
          </a:xfrm>
          <a:prstGeom prst="rect">
            <a:avLst/>
          </a:prstGeom>
          <a:noFill/>
        </p:spPr>
        <p:txBody>
          <a:bodyPr wrap="square" rtlCol="0">
            <a:spAutoFit/>
          </a:bodyPr>
          <a:lstStyle/>
          <a:p>
            <a:pPr marL="274320" indent="-274320">
              <a:spcBef>
                <a:spcPts val="600"/>
              </a:spcBef>
              <a:buClr>
                <a:schemeClr val="accent1"/>
              </a:buClr>
              <a:buSzPct val="76000"/>
              <a:buFont typeface="Wingdings 3"/>
              <a:buChar char=""/>
            </a:pPr>
            <a:r>
              <a:rPr lang="en-US" b="1" dirty="0" err="1" smtClean="0">
                <a:latin typeface="Arial" pitchFamily="34" charset="0"/>
                <a:cs typeface="Arial" pitchFamily="34" charset="0"/>
              </a:rPr>
              <a:t>Lexing</a:t>
            </a:r>
            <a:r>
              <a:rPr lang="en-US" dirty="0" smtClean="0">
                <a:latin typeface="Arial" pitchFamily="34" charset="0"/>
                <a:cs typeface="Arial" pitchFamily="34" charset="0"/>
              </a:rPr>
              <a:t> - The </a:t>
            </a:r>
            <a:r>
              <a:rPr lang="en-US" dirty="0" err="1" smtClean="0">
                <a:latin typeface="Arial" pitchFamily="34" charset="0"/>
                <a:cs typeface="Arial" pitchFamily="34" charset="0"/>
              </a:rPr>
              <a:t>Lexer</a:t>
            </a:r>
            <a:r>
              <a:rPr lang="en-US" dirty="0" smtClean="0">
                <a:latin typeface="Arial" pitchFamily="34" charset="0"/>
                <a:cs typeface="Arial" pitchFamily="34" charset="0"/>
              </a:rPr>
              <a:t> breaks the line of code in tokens</a:t>
            </a:r>
          </a:p>
          <a:p>
            <a:pPr marL="274320" indent="-274320">
              <a:spcBef>
                <a:spcPts val="600"/>
              </a:spcBef>
              <a:buClr>
                <a:schemeClr val="accent1"/>
              </a:buClr>
              <a:buSzPct val="76000"/>
              <a:buFont typeface="Wingdings 3"/>
              <a:buChar char=""/>
            </a:pPr>
            <a:r>
              <a:rPr lang="en-US" b="1" dirty="0" smtClean="0">
                <a:latin typeface="Arial" pitchFamily="34" charset="0"/>
                <a:cs typeface="Arial" pitchFamily="34" charset="0"/>
              </a:rPr>
              <a:t>Parsing</a:t>
            </a:r>
            <a:r>
              <a:rPr lang="en-US" dirty="0" smtClean="0">
                <a:latin typeface="Arial" pitchFamily="34" charset="0"/>
                <a:cs typeface="Arial" pitchFamily="34" charset="0"/>
              </a:rPr>
              <a:t> - The Parser uses these tokens to generate a structure, called Abstract Syntax Tree to depict the relationship between these tokens.</a:t>
            </a:r>
          </a:p>
          <a:p>
            <a:pPr marL="274320" indent="-274320">
              <a:spcBef>
                <a:spcPts val="600"/>
              </a:spcBef>
              <a:buClr>
                <a:schemeClr val="accent1"/>
              </a:buClr>
              <a:buSzPct val="76000"/>
              <a:buFont typeface="Wingdings 3"/>
              <a:buChar char=""/>
            </a:pPr>
            <a:r>
              <a:rPr lang="en-US" b="1" dirty="0" smtClean="0">
                <a:latin typeface="Arial" pitchFamily="34" charset="0"/>
                <a:cs typeface="Arial" pitchFamily="34" charset="0"/>
              </a:rPr>
              <a:t>Compiling</a:t>
            </a:r>
            <a:r>
              <a:rPr lang="en-US" dirty="0" smtClean="0">
                <a:latin typeface="Arial" pitchFamily="34" charset="0"/>
                <a:cs typeface="Arial" pitchFamily="34" charset="0"/>
              </a:rPr>
              <a:t> - The Compiler turns this AST into code object(s).</a:t>
            </a:r>
          </a:p>
          <a:p>
            <a:pPr marL="274320" indent="-274320">
              <a:spcBef>
                <a:spcPts val="600"/>
              </a:spcBef>
              <a:buClr>
                <a:schemeClr val="accent1"/>
              </a:buClr>
              <a:buSzPct val="76000"/>
              <a:buFont typeface="Wingdings 3"/>
              <a:buChar char=""/>
            </a:pPr>
            <a:r>
              <a:rPr lang="en-US" b="1" dirty="0" smtClean="0">
                <a:latin typeface="Arial" pitchFamily="34" charset="0"/>
                <a:cs typeface="Arial" pitchFamily="34" charset="0"/>
              </a:rPr>
              <a:t>Interpreting</a:t>
            </a:r>
            <a:r>
              <a:rPr lang="en-US" dirty="0" smtClean="0">
                <a:latin typeface="Arial" pitchFamily="34" charset="0"/>
                <a:cs typeface="Arial" pitchFamily="34" charset="0"/>
              </a:rPr>
              <a:t> - The Interpreter executes each code object.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600" dirty="0" smtClean="0"/>
              <a:t>Setting up Python Programming Environment</a:t>
            </a:r>
            <a:endParaRPr lang="en-US" sz="2600" dirty="0"/>
          </a:p>
        </p:txBody>
      </p:sp>
      <p:sp>
        <p:nvSpPr>
          <p:cNvPr id="3" name="Content Placeholder 2"/>
          <p:cNvSpPr>
            <a:spLocks noGrp="1"/>
          </p:cNvSpPr>
          <p:nvPr>
            <p:ph sz="quarter" idx="1"/>
          </p:nvPr>
        </p:nvSpPr>
        <p:spPr/>
        <p:txBody>
          <a:bodyPr/>
          <a:lstStyle/>
          <a:p>
            <a:r>
              <a:rPr lang="en-US" dirty="0" smtClean="0"/>
              <a:t>Python 3.8</a:t>
            </a:r>
          </a:p>
          <a:p>
            <a:r>
              <a:rPr lang="en-US" dirty="0" smtClean="0"/>
              <a:t>VS Code</a:t>
            </a:r>
          </a:p>
          <a:p>
            <a:r>
              <a:rPr lang="en-US" dirty="0" smtClean="0"/>
              <a:t>Python extension for VS Code</a:t>
            </a:r>
          </a:p>
          <a:p>
            <a:r>
              <a:rPr lang="en-US" dirty="0" smtClean="0"/>
              <a:t>Microsoft Visual C++ 14.0 Build Tools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 for Python</a:t>
            </a:r>
            <a:endParaRPr lang="en-US" dirty="0"/>
          </a:p>
        </p:txBody>
      </p:sp>
      <p:sp>
        <p:nvSpPr>
          <p:cNvPr id="3" name="Content Placeholder 2"/>
          <p:cNvSpPr>
            <a:spLocks noGrp="1"/>
          </p:cNvSpPr>
          <p:nvPr>
            <p:ph sz="quarter" idx="1"/>
          </p:nvPr>
        </p:nvSpPr>
        <p:spPr/>
        <p:txBody>
          <a:bodyPr/>
          <a:lstStyle/>
          <a:p>
            <a:r>
              <a:rPr lang="en-US" dirty="0" smtClean="0"/>
              <a:t>VS Code</a:t>
            </a:r>
          </a:p>
          <a:p>
            <a:r>
              <a:rPr lang="en-US" dirty="0" smtClean="0"/>
              <a:t>IDLE</a:t>
            </a:r>
          </a:p>
          <a:p>
            <a:r>
              <a:rPr lang="en-US" dirty="0" err="1" smtClean="0"/>
              <a:t>PyCharm</a:t>
            </a:r>
            <a:endParaRPr lang="en-US" dirty="0" smtClean="0"/>
          </a:p>
          <a:p>
            <a:r>
              <a:rPr lang="en-US" dirty="0" err="1" smtClean="0"/>
              <a:t>Spyder</a:t>
            </a:r>
            <a:endParaRPr lang="en-US" dirty="0" smtClean="0"/>
          </a:p>
          <a:p>
            <a:r>
              <a:rPr lang="en-US" dirty="0" err="1" smtClean="0"/>
              <a:t>Thonny</a:t>
            </a:r>
            <a:endParaRPr lang="en-US" dirty="0" smtClean="0"/>
          </a:p>
          <a:p>
            <a:r>
              <a:rPr lang="en-US" dirty="0" smtClean="0"/>
              <a:t>Atom</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Environment in Python</a:t>
            </a:r>
            <a:endParaRPr lang="en-US" dirty="0"/>
          </a:p>
        </p:txBody>
      </p:sp>
      <p:sp>
        <p:nvSpPr>
          <p:cNvPr id="3" name="Content Placeholder 2"/>
          <p:cNvSpPr>
            <a:spLocks noGrp="1"/>
          </p:cNvSpPr>
          <p:nvPr>
            <p:ph sz="quarter" idx="1"/>
          </p:nvPr>
        </p:nvSpPr>
        <p:spPr/>
        <p:txBody>
          <a:bodyPr/>
          <a:lstStyle/>
          <a:p>
            <a:r>
              <a:rPr lang="en-US" dirty="0" smtClean="0"/>
              <a:t>Step 1 – Install the 3.x Binaries from python.org</a:t>
            </a:r>
          </a:p>
          <a:p>
            <a:r>
              <a:rPr lang="en-US" dirty="0" smtClean="0"/>
              <a:t>Step 2 – Install pip to Manage Your Python Packages</a:t>
            </a:r>
          </a:p>
          <a:p>
            <a:pPr lvl="1"/>
            <a:r>
              <a:rPr lang="en-US" dirty="0" smtClean="0"/>
              <a:t>python -m pip install -U pip</a:t>
            </a:r>
          </a:p>
          <a:p>
            <a:r>
              <a:rPr lang="en-US" dirty="0" smtClean="0"/>
              <a:t>Step 3 – If PIP is already install please check for latest update.</a:t>
            </a:r>
          </a:p>
          <a:p>
            <a:pPr lvl="1"/>
            <a:r>
              <a:rPr lang="en-US" dirty="0" smtClean="0"/>
              <a:t>pip install --upgrade pip</a:t>
            </a:r>
          </a:p>
          <a:p>
            <a:r>
              <a:rPr lang="en-US" dirty="0" smtClean="0"/>
              <a:t>Step 4 – Install </a:t>
            </a:r>
            <a:r>
              <a:rPr lang="en-US" dirty="0" err="1" smtClean="0"/>
              <a:t>virtualenv</a:t>
            </a:r>
            <a:r>
              <a:rPr lang="en-US" dirty="0" smtClean="0"/>
              <a:t> to Create Local Python Environments for Your Projects</a:t>
            </a:r>
          </a:p>
          <a:p>
            <a:pPr lvl="1"/>
            <a:r>
              <a:rPr lang="en-US" dirty="0" smtClean="0"/>
              <a:t>pip install </a:t>
            </a:r>
            <a:r>
              <a:rPr lang="en-US" dirty="0" err="1" smtClean="0"/>
              <a:t>virtualenv</a:t>
            </a:r>
            <a:endParaRPr lang="en-US" dirty="0" smtClean="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First Python Program</a:t>
            </a:r>
            <a:endParaRPr lang="en-US" dirty="0"/>
          </a:p>
        </p:txBody>
      </p:sp>
      <p:pic>
        <p:nvPicPr>
          <p:cNvPr id="10242" name="Picture 2"/>
          <p:cNvPicPr>
            <a:picLocks noGrp="1" noChangeAspect="1" noChangeArrowheads="1"/>
          </p:cNvPicPr>
          <p:nvPr>
            <p:ph sz="quarter" idx="1"/>
          </p:nvPr>
        </p:nvPicPr>
        <p:blipFill>
          <a:blip r:embed="rId2"/>
          <a:srcRect/>
          <a:stretch>
            <a:fillRect/>
          </a:stretch>
        </p:blipFill>
        <p:spPr bwMode="auto">
          <a:xfrm>
            <a:off x="457200" y="1458912"/>
            <a:ext cx="8229600" cy="44577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Execute Python</a:t>
            </a:r>
            <a:endParaRPr lang="en-US" dirty="0"/>
          </a:p>
        </p:txBody>
      </p:sp>
      <p:sp>
        <p:nvSpPr>
          <p:cNvPr id="3" name="Content Placeholder 2"/>
          <p:cNvSpPr>
            <a:spLocks noGrp="1"/>
          </p:cNvSpPr>
          <p:nvPr>
            <p:ph sz="quarter" idx="1"/>
          </p:nvPr>
        </p:nvSpPr>
        <p:spPr/>
        <p:txBody>
          <a:bodyPr/>
          <a:lstStyle/>
          <a:p>
            <a:r>
              <a:rPr lang="en-US" dirty="0" smtClean="0"/>
              <a:t>Python “filename.py”</a:t>
            </a:r>
            <a:endParaRPr lang="en-US" dirty="0"/>
          </a:p>
        </p:txBody>
      </p:sp>
      <p:pic>
        <p:nvPicPr>
          <p:cNvPr id="4" name="Picture 2"/>
          <p:cNvPicPr>
            <a:picLocks noChangeAspect="1" noChangeArrowheads="1"/>
          </p:cNvPicPr>
          <p:nvPr/>
        </p:nvPicPr>
        <p:blipFill>
          <a:blip r:embed="rId2"/>
          <a:srcRect l="26852" t="54452" r="25926" b="16488"/>
          <a:stretch>
            <a:fillRect/>
          </a:stretch>
        </p:blipFill>
        <p:spPr bwMode="auto">
          <a:xfrm>
            <a:off x="609600" y="1905000"/>
            <a:ext cx="8001000" cy="26670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Python Features</a:t>
            </a:r>
            <a:endParaRPr lang="en-US" dirty="0"/>
          </a:p>
        </p:txBody>
      </p:sp>
      <p:sp>
        <p:nvSpPr>
          <p:cNvPr id="3" name="Content Placeholder 2"/>
          <p:cNvSpPr>
            <a:spLocks noGrp="1"/>
          </p:cNvSpPr>
          <p:nvPr>
            <p:ph sz="quarter" idx="1"/>
          </p:nvPr>
        </p:nvSpPr>
        <p:spPr/>
        <p:txBody>
          <a:bodyPr>
            <a:normAutofit/>
          </a:bodyPr>
          <a:lstStyle/>
          <a:p>
            <a:r>
              <a:rPr lang="en-US" sz="2400" dirty="0" smtClean="0"/>
              <a:t>Very </a:t>
            </a:r>
            <a:r>
              <a:rPr lang="en-US" sz="2400" dirty="0" smtClean="0"/>
              <a:t>widely </a:t>
            </a:r>
            <a:r>
              <a:rPr lang="en-US" sz="2400" dirty="0" smtClean="0"/>
              <a:t>used Language</a:t>
            </a:r>
          </a:p>
          <a:p>
            <a:pPr lvl="1"/>
            <a:r>
              <a:rPr lang="en-US" sz="2100" dirty="0" smtClean="0"/>
              <a:t>Python </a:t>
            </a:r>
            <a:r>
              <a:rPr lang="en-US" sz="2100" dirty="0" smtClean="0"/>
              <a:t>is now a very widely used general-purpose, and a interpreted, object oriented, high-level programming language. </a:t>
            </a:r>
          </a:p>
          <a:p>
            <a:r>
              <a:rPr lang="en-US" sz="2400" dirty="0" smtClean="0"/>
              <a:t>Simple </a:t>
            </a:r>
            <a:r>
              <a:rPr lang="en-US" sz="2400" dirty="0" smtClean="0"/>
              <a:t>and Easy to Learn</a:t>
            </a:r>
          </a:p>
          <a:p>
            <a:pPr lvl="1"/>
            <a:r>
              <a:rPr lang="en-US" sz="2000" dirty="0" smtClean="0"/>
              <a:t>Python is a simple and minimalistic language in nature</a:t>
            </a:r>
          </a:p>
          <a:p>
            <a:pPr lvl="1"/>
            <a:r>
              <a:rPr lang="en-US" sz="2000" dirty="0" smtClean="0"/>
              <a:t>Reading a good python program should be like reading English</a:t>
            </a:r>
          </a:p>
          <a:p>
            <a:pPr lvl="1"/>
            <a:r>
              <a:rPr lang="en-US" sz="2000" dirty="0" smtClean="0"/>
              <a:t>Its Pseudo-code nature allows one to concentrate on the problem rather than the language</a:t>
            </a:r>
          </a:p>
          <a:p>
            <a:r>
              <a:rPr lang="en-US" sz="2400" dirty="0" smtClean="0"/>
              <a:t>Python is Free and Open Source</a:t>
            </a:r>
          </a:p>
          <a:p>
            <a:pPr lvl="1"/>
            <a:r>
              <a:rPr lang="en-US" sz="2100" dirty="0" smtClean="0"/>
              <a:t>The Python interpreter is developed under an OSI-approved open-source license, making it free to install, use, and distribute, even for commercial purposes. Free &amp; Open source</a:t>
            </a:r>
          </a:p>
          <a:p>
            <a:pPr lvl="1"/>
            <a:r>
              <a:rPr lang="en-US" sz="2000" dirty="0" smtClean="0"/>
              <a:t>Maintained by the Python community</a:t>
            </a:r>
          </a:p>
          <a:p>
            <a:pPr lvl="1"/>
            <a:endParaRPr lang="en-US" sz="20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Declaring Variables</a:t>
            </a:r>
            <a:endParaRPr lang="en-US" dirty="0"/>
          </a:p>
        </p:txBody>
      </p:sp>
      <p:sp>
        <p:nvSpPr>
          <p:cNvPr id="3" name="Content Placeholder 2"/>
          <p:cNvSpPr>
            <a:spLocks noGrp="1"/>
          </p:cNvSpPr>
          <p:nvPr>
            <p:ph sz="quarter" idx="1"/>
          </p:nvPr>
        </p:nvSpPr>
        <p:spPr/>
        <p:txBody>
          <a:bodyPr>
            <a:normAutofit/>
          </a:bodyPr>
          <a:lstStyle/>
          <a:p>
            <a:r>
              <a:rPr lang="en-US" dirty="0" smtClean="0"/>
              <a:t>Variable Name Rules</a:t>
            </a:r>
          </a:p>
          <a:p>
            <a:pPr lvl="1"/>
            <a:r>
              <a:rPr lang="en-US" dirty="0" smtClean="0"/>
              <a:t>A variable can have a short name (like x and y) or a more descriptive name (age, </a:t>
            </a:r>
            <a:r>
              <a:rPr lang="en-US" dirty="0" err="1" smtClean="0"/>
              <a:t>carname</a:t>
            </a:r>
            <a:r>
              <a:rPr lang="en-US" dirty="0" smtClean="0"/>
              <a:t>, </a:t>
            </a:r>
            <a:r>
              <a:rPr lang="en-US" dirty="0" err="1" smtClean="0"/>
              <a:t>total_volume</a:t>
            </a:r>
            <a:r>
              <a:rPr lang="en-US" dirty="0" smtClean="0"/>
              <a:t>). Rules for Python variables:</a:t>
            </a:r>
          </a:p>
          <a:p>
            <a:pPr lvl="1"/>
            <a:r>
              <a:rPr lang="en-US" dirty="0" smtClean="0"/>
              <a:t>A variable name must start with a letter or the underscore character</a:t>
            </a:r>
          </a:p>
          <a:p>
            <a:pPr lvl="1"/>
            <a:r>
              <a:rPr lang="en-US" dirty="0" smtClean="0"/>
              <a:t>A variable name cannot start with a number</a:t>
            </a:r>
          </a:p>
          <a:p>
            <a:pPr lvl="1"/>
            <a:r>
              <a:rPr lang="en-US" dirty="0" smtClean="0"/>
              <a:t>A variable name can only contain alpha-numeric characters and underscores (A-z, 0-9, and _ )</a:t>
            </a:r>
          </a:p>
          <a:p>
            <a:r>
              <a:rPr lang="en-US" dirty="0" smtClean="0"/>
              <a:t>Case Sensitive</a:t>
            </a:r>
          </a:p>
          <a:p>
            <a:pPr marL="548640" lvl="2">
              <a:spcBef>
                <a:spcPts val="600"/>
              </a:spcBef>
              <a:buClr>
                <a:schemeClr val="accent1"/>
              </a:buClr>
            </a:pPr>
            <a:r>
              <a:rPr lang="en-US" dirty="0" smtClean="0"/>
              <a:t>Variable names are case-sensitive (age, Age and AGE are three different variables)</a:t>
            </a:r>
          </a:p>
          <a:p>
            <a:endParaRPr lang="en-US" dirty="0" smtClean="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Assigning Values in Variables</a:t>
            </a:r>
            <a:endParaRPr lang="en-US" dirty="0"/>
          </a:p>
        </p:txBody>
      </p:sp>
      <p:sp>
        <p:nvSpPr>
          <p:cNvPr id="3" name="Content Placeholder 2"/>
          <p:cNvSpPr>
            <a:spLocks noGrp="1"/>
          </p:cNvSpPr>
          <p:nvPr>
            <p:ph sz="quarter" idx="1"/>
          </p:nvPr>
        </p:nvSpPr>
        <p:spPr/>
        <p:txBody>
          <a:bodyPr/>
          <a:lstStyle/>
          <a:p>
            <a:r>
              <a:rPr lang="en-US" dirty="0" smtClean="0"/>
              <a:t>Single Assignment</a:t>
            </a:r>
          </a:p>
          <a:p>
            <a:r>
              <a:rPr lang="en-US" dirty="0" smtClean="0"/>
              <a:t>Multiple Assignment with Same Value</a:t>
            </a:r>
          </a:p>
          <a:p>
            <a:r>
              <a:rPr lang="en-US" dirty="0" smtClean="0"/>
              <a:t>Multiple Assignment with Different Value</a:t>
            </a:r>
          </a:p>
          <a:p>
            <a:r>
              <a:rPr lang="en-US" dirty="0" smtClean="0"/>
              <a:t>Output Variables</a:t>
            </a:r>
          </a:p>
          <a:p>
            <a:r>
              <a:rPr lang="en-US" dirty="0" smtClean="0"/>
              <a:t>Strongly Typed</a:t>
            </a:r>
          </a:p>
          <a:p>
            <a:r>
              <a:rPr lang="en-US" dirty="0" smtClean="0"/>
              <a:t>Dynamically Typed</a:t>
            </a:r>
          </a:p>
          <a:p>
            <a:pPr lvl="1"/>
            <a:r>
              <a:rPr lang="en-US" dirty="0" smtClean="0"/>
              <a:t>Variables can hold values of any type</a:t>
            </a:r>
          </a:p>
          <a:p>
            <a:pPr lvl="1"/>
            <a:r>
              <a:rPr lang="en-US" dirty="0" smtClean="0"/>
              <a:t>Variables can hold different types at different times</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and Global Variables</a:t>
            </a:r>
            <a:endParaRPr lang="en-US" dirty="0"/>
          </a:p>
        </p:txBody>
      </p:sp>
      <p:sp>
        <p:nvSpPr>
          <p:cNvPr id="3" name="Content Placeholder 2"/>
          <p:cNvSpPr>
            <a:spLocks noGrp="1"/>
          </p:cNvSpPr>
          <p:nvPr>
            <p:ph sz="quarter" idx="1"/>
          </p:nvPr>
        </p:nvSpPr>
        <p:spPr/>
        <p:txBody>
          <a:bodyPr/>
          <a:lstStyle/>
          <a:p>
            <a:r>
              <a:rPr lang="en-US" dirty="0" smtClean="0"/>
              <a:t>Global Space </a:t>
            </a:r>
          </a:p>
          <a:p>
            <a:pPr lvl="1"/>
            <a:r>
              <a:rPr lang="en-US" dirty="0" smtClean="0"/>
              <a:t>What you “start with” </a:t>
            </a:r>
          </a:p>
          <a:p>
            <a:pPr lvl="1"/>
            <a:r>
              <a:rPr lang="en-US" dirty="0" smtClean="0"/>
              <a:t>Stores global variables </a:t>
            </a:r>
          </a:p>
          <a:p>
            <a:pPr lvl="1"/>
            <a:r>
              <a:rPr lang="en-US" dirty="0" smtClean="0"/>
              <a:t>Also modules &amp; functions</a:t>
            </a:r>
          </a:p>
          <a:p>
            <a:pPr lvl="1"/>
            <a:r>
              <a:rPr lang="en-US" dirty="0" smtClean="0"/>
              <a:t>Lasts until you quit Python </a:t>
            </a:r>
          </a:p>
          <a:p>
            <a:r>
              <a:rPr lang="en-US" dirty="0" smtClean="0"/>
              <a:t>Call Frame </a:t>
            </a:r>
          </a:p>
          <a:p>
            <a:pPr lvl="1"/>
            <a:r>
              <a:rPr lang="en-US" dirty="0" smtClean="0"/>
              <a:t>Variables in function call </a:t>
            </a:r>
          </a:p>
          <a:p>
            <a:pPr lvl="1"/>
            <a:r>
              <a:rPr lang="en-US" dirty="0" smtClean="0"/>
              <a:t>Deleted when call done </a:t>
            </a:r>
          </a:p>
          <a:p>
            <a:r>
              <a:rPr lang="en-US" dirty="0" smtClean="0"/>
              <a:t>Heap Space </a:t>
            </a:r>
          </a:p>
          <a:p>
            <a:pPr lvl="1"/>
            <a:r>
              <a:rPr lang="en-US" dirty="0" smtClean="0"/>
              <a:t>Where “folders” are stored </a:t>
            </a:r>
          </a:p>
          <a:p>
            <a:pPr lvl="1"/>
            <a:r>
              <a:rPr lang="en-US" dirty="0" smtClean="0"/>
              <a:t>Have to access indirectly</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None and Deleting Variables</a:t>
            </a:r>
            <a:endParaRPr lang="en-US" dirty="0"/>
          </a:p>
        </p:txBody>
      </p:sp>
      <p:sp>
        <p:nvSpPr>
          <p:cNvPr id="3" name="Content Placeholder 2"/>
          <p:cNvSpPr>
            <a:spLocks noGrp="1"/>
          </p:cNvSpPr>
          <p:nvPr>
            <p:ph sz="quarter" idx="1"/>
          </p:nvPr>
        </p:nvSpPr>
        <p:spPr/>
        <p:txBody>
          <a:bodyPr/>
          <a:lstStyle/>
          <a:p>
            <a:r>
              <a:rPr lang="en-US" b="1" dirty="0" smtClean="0"/>
              <a:t>None</a:t>
            </a:r>
            <a:r>
              <a:rPr lang="en-US" dirty="0" smtClean="0"/>
              <a:t> will free memory whatever it referenced but keep the name around even though it’s just referencing None (which is a type, </a:t>
            </a:r>
            <a:r>
              <a:rPr lang="en-US" dirty="0" err="1" smtClean="0"/>
              <a:t>NoneType</a:t>
            </a:r>
            <a:r>
              <a:rPr lang="en-US" dirty="0" smtClean="0"/>
              <a:t>) Call Frame </a:t>
            </a:r>
          </a:p>
          <a:p>
            <a:r>
              <a:rPr lang="en-US" b="1" dirty="0" smtClean="0"/>
              <a:t>del x</a:t>
            </a:r>
            <a:r>
              <a:rPr lang="en-US" dirty="0" smtClean="0"/>
              <a:t> will completely remove both the name and what it referenced. If you thereafter try to use x an </a:t>
            </a:r>
            <a:r>
              <a:rPr lang="en-US" dirty="0" err="1" smtClean="0"/>
              <a:t>NameError</a:t>
            </a:r>
            <a:r>
              <a:rPr lang="en-US" dirty="0" smtClean="0"/>
              <a:t> will be thrown.</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The Anatomy of a &quot;Thank You&quot;"/>
          <p:cNvPicPr>
            <a:picLocks noGrp="1" noChangeAspect="1" noChangeArrowheads="1"/>
          </p:cNvPicPr>
          <p:nvPr>
            <p:ph sz="quarter" idx="1"/>
          </p:nvPr>
        </p:nvPicPr>
        <p:blipFill>
          <a:blip r:embed="rId2"/>
          <a:srcRect/>
          <a:stretch>
            <a:fillRect/>
          </a:stretch>
        </p:blipFill>
        <p:spPr bwMode="auto">
          <a:xfrm>
            <a:off x="1238250" y="1592262"/>
            <a:ext cx="6667500" cy="41910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Python Features</a:t>
            </a:r>
            <a:endParaRPr lang="en-US" dirty="0"/>
          </a:p>
        </p:txBody>
      </p:sp>
      <p:sp>
        <p:nvSpPr>
          <p:cNvPr id="3" name="Content Placeholder 2"/>
          <p:cNvSpPr>
            <a:spLocks noGrp="1"/>
          </p:cNvSpPr>
          <p:nvPr>
            <p:ph sz="quarter" idx="1"/>
          </p:nvPr>
        </p:nvSpPr>
        <p:spPr/>
        <p:txBody>
          <a:bodyPr/>
          <a:lstStyle/>
          <a:p>
            <a:r>
              <a:rPr lang="en-US" dirty="0" smtClean="0"/>
              <a:t>Cross-platform Language and </a:t>
            </a:r>
            <a:r>
              <a:rPr lang="en-US" sz="2800" dirty="0" smtClean="0"/>
              <a:t>Portable</a:t>
            </a:r>
          </a:p>
          <a:p>
            <a:pPr lvl="1"/>
            <a:r>
              <a:rPr lang="en-US" sz="2100" dirty="0" smtClean="0"/>
              <a:t>Python works on different platforms like Windows, Linux, Mac, etc</a:t>
            </a:r>
            <a:r>
              <a:rPr lang="en-US" dirty="0" smtClean="0"/>
              <a:t>. </a:t>
            </a:r>
            <a:r>
              <a:rPr lang="en-US" sz="2400" dirty="0" smtClean="0"/>
              <a:t>Because Python code is interpreted and not compiled into native machine instructions, code written for one platform will work on any other platform that has the Python interpreter installed.</a:t>
            </a:r>
          </a:p>
          <a:p>
            <a:r>
              <a:rPr lang="en-US" dirty="0" smtClean="0"/>
              <a:t>Supports the Multiple Programming Paradigms</a:t>
            </a:r>
          </a:p>
          <a:p>
            <a:pPr lvl="1"/>
            <a:r>
              <a:rPr lang="en-US" dirty="0" smtClean="0"/>
              <a:t>The language also supports the multiple programming paradigms</a:t>
            </a:r>
          </a:p>
          <a:p>
            <a:pPr lvl="2"/>
            <a:r>
              <a:rPr lang="en-US" dirty="0" smtClean="0"/>
              <a:t>Object Oriented programming paradigms</a:t>
            </a:r>
          </a:p>
          <a:p>
            <a:pPr lvl="2"/>
            <a:r>
              <a:rPr lang="en-US" dirty="0" smtClean="0"/>
              <a:t>Procedure Oriented programming paradigms</a:t>
            </a:r>
          </a:p>
          <a:p>
            <a:pPr lvl="2"/>
            <a:r>
              <a:rPr lang="en-US" dirty="0" smtClean="0"/>
              <a:t>Functional programming paradigms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Python Features</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Huge Set of Libraries</a:t>
            </a:r>
          </a:p>
          <a:p>
            <a:pPr lvl="1"/>
            <a:r>
              <a:rPr lang="en-US" dirty="0" smtClean="0"/>
              <a:t>Python Libraries has a huge set of useful libraries used in almost all areas. From Data Science to Artificial Intelligence, from creating Web Applications to Office Automation, who will get libraries for every task freely available on the Internet and eliminate the need for writing codes from scratch.</a:t>
            </a:r>
          </a:p>
          <a:p>
            <a:pPr lvl="1"/>
            <a:r>
              <a:rPr lang="en-US" dirty="0" smtClean="0"/>
              <a:t>There are over 137,000 python libraries present till September 2020.</a:t>
            </a:r>
          </a:p>
          <a:p>
            <a:r>
              <a:rPr lang="en-US" dirty="0" smtClean="0"/>
              <a:t>General Purpose Programming Language</a:t>
            </a:r>
          </a:p>
          <a:p>
            <a:pPr lvl="1"/>
            <a:r>
              <a:rPr lang="en-US" dirty="0" smtClean="0"/>
              <a:t>Standalone Applications (CUI &amp; GUI)</a:t>
            </a:r>
          </a:p>
          <a:p>
            <a:pPr lvl="1"/>
            <a:r>
              <a:rPr lang="en-US" dirty="0" smtClean="0"/>
              <a:t>Dynamic Web Applications (Instagram, Google, Spotify, Netflix, Uber, Dropbox, reddit, Quora, Facebook etc)</a:t>
            </a:r>
          </a:p>
          <a:p>
            <a:pPr lvl="1"/>
            <a:r>
              <a:rPr lang="en-US" dirty="0" smtClean="0"/>
              <a:t>Large Scale Enterprise Applications (Banking App, Stock App etc)</a:t>
            </a:r>
          </a:p>
          <a:p>
            <a:pPr lvl="1"/>
            <a:r>
              <a:rPr lang="en-US" dirty="0" smtClean="0"/>
              <a:t>Data Science and Machine Learning Implementations</a:t>
            </a:r>
          </a:p>
          <a:p>
            <a:pPr lvl="1"/>
            <a:r>
              <a:rPr lang="en-US" dirty="0" smtClean="0"/>
              <a:t>IoT and Machine Learning Applications</a:t>
            </a:r>
          </a:p>
          <a:p>
            <a:pPr lvl="1"/>
            <a:r>
              <a:rPr lang="en-US" dirty="0" smtClean="0"/>
              <a:t>Artificial intelligence, Data science and Natural Language Processing,</a:t>
            </a:r>
          </a:p>
          <a:p>
            <a:pPr lvl="1"/>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Python Features</a:t>
            </a:r>
            <a:endParaRPr lang="en-US" dirty="0"/>
          </a:p>
        </p:txBody>
      </p:sp>
      <p:sp>
        <p:nvSpPr>
          <p:cNvPr id="3" name="Content Placeholder 2"/>
          <p:cNvSpPr>
            <a:spLocks noGrp="1"/>
          </p:cNvSpPr>
          <p:nvPr>
            <p:ph sz="quarter" idx="1"/>
          </p:nvPr>
        </p:nvSpPr>
        <p:spPr/>
        <p:txBody>
          <a:bodyPr>
            <a:normAutofit/>
          </a:bodyPr>
          <a:lstStyle/>
          <a:p>
            <a:r>
              <a:rPr lang="en-US" sz="2400" dirty="0" smtClean="0"/>
              <a:t>Inbuilt Memory Management</a:t>
            </a:r>
          </a:p>
          <a:p>
            <a:pPr lvl="1"/>
            <a:r>
              <a:rPr lang="en-US" sz="2100" dirty="0" smtClean="0"/>
              <a:t>Python handles most of the hard parts of memory management for you. It keeps track of the number of references to each object in the program. When an object's reference count drops to zero, the garbage collector automatically frees the memory from that particular object.</a:t>
            </a:r>
          </a:p>
          <a:p>
            <a:r>
              <a:rPr lang="en-US" sz="2400" dirty="0" smtClean="0"/>
              <a:t>But it's not that Simple</a:t>
            </a:r>
          </a:p>
          <a:p>
            <a:pPr lvl="1"/>
            <a:r>
              <a:rPr lang="en-US" sz="2100" dirty="0" smtClean="0"/>
              <a:t>For all its syntactical simplicity, Python supports most constructs that would be expected in a very high-level language, including complex dynamic data types, structured and functional programming, and object-oriented programming.</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Major Companies using Python</a:t>
            </a:r>
            <a:endParaRPr lang="en-US" dirty="0"/>
          </a:p>
        </p:txBody>
      </p:sp>
      <p:pic>
        <p:nvPicPr>
          <p:cNvPr id="5" name="Picture 2" descr="Python Tutorial - Set the pace, learn Python from the base - TechVidvan"/>
          <p:cNvPicPr>
            <a:picLocks noGrp="1" noChangeAspect="1" noChangeArrowheads="1"/>
          </p:cNvPicPr>
          <p:nvPr>
            <p:ph sz="quarter" idx="1"/>
          </p:nvPr>
        </p:nvPicPr>
        <p:blipFill>
          <a:blip r:embed="rId2"/>
          <a:srcRect t="13008"/>
          <a:stretch>
            <a:fillRect/>
          </a:stretch>
        </p:blipFill>
        <p:spPr bwMode="auto">
          <a:xfrm>
            <a:off x="457200" y="1853245"/>
            <a:ext cx="8229600" cy="3669035"/>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History of Python</a:t>
            </a:r>
            <a:endParaRPr lang="en-US" dirty="0"/>
          </a:p>
        </p:txBody>
      </p:sp>
      <p:sp>
        <p:nvSpPr>
          <p:cNvPr id="3" name="Content Placeholder 2"/>
          <p:cNvSpPr>
            <a:spLocks noGrp="1"/>
          </p:cNvSpPr>
          <p:nvPr>
            <p:ph sz="quarter" idx="1"/>
          </p:nvPr>
        </p:nvSpPr>
        <p:spPr/>
        <p:txBody>
          <a:bodyPr>
            <a:normAutofit fontScale="70000" lnSpcReduction="20000"/>
          </a:bodyPr>
          <a:lstStyle/>
          <a:p>
            <a:r>
              <a:rPr lang="en-US" dirty="0" smtClean="0"/>
              <a:t>Created in 1989 by Guido van </a:t>
            </a:r>
            <a:r>
              <a:rPr lang="en-US" dirty="0" err="1" smtClean="0"/>
              <a:t>Rossum</a:t>
            </a:r>
            <a:endParaRPr lang="en-US" dirty="0" smtClean="0"/>
          </a:p>
          <a:p>
            <a:pPr lvl="1"/>
            <a:r>
              <a:rPr lang="en-US" dirty="0" smtClean="0"/>
              <a:t>Created as a scripting language for administrative tasks</a:t>
            </a:r>
          </a:p>
          <a:p>
            <a:pPr lvl="1"/>
            <a:r>
              <a:rPr lang="en-US" dirty="0" smtClean="0"/>
              <a:t>Based on All Basic Code (ABC) and Modula-3</a:t>
            </a:r>
          </a:p>
          <a:p>
            <a:pPr lvl="2"/>
            <a:r>
              <a:rPr lang="en-US" dirty="0" smtClean="0"/>
              <a:t>Added extensibility</a:t>
            </a:r>
          </a:p>
          <a:p>
            <a:pPr lvl="1"/>
            <a:r>
              <a:rPr lang="en-US" dirty="0" smtClean="0"/>
              <a:t>Named after comic troupe Monty Python</a:t>
            </a:r>
          </a:p>
          <a:p>
            <a:r>
              <a:rPr lang="en-US" dirty="0" smtClean="0"/>
              <a:t>Released publicly in 1991</a:t>
            </a:r>
          </a:p>
          <a:p>
            <a:pPr lvl="1"/>
            <a:r>
              <a:rPr lang="en-US" dirty="0" smtClean="0"/>
              <a:t>Growing community of Python developers</a:t>
            </a:r>
          </a:p>
          <a:p>
            <a:pPr lvl="1"/>
            <a:r>
              <a:rPr lang="en-US" dirty="0" smtClean="0"/>
              <a:t>Evolved into well-supported programming language</a:t>
            </a:r>
          </a:p>
          <a:p>
            <a:r>
              <a:rPr lang="en-US" dirty="0" smtClean="0"/>
              <a:t>Python Web site at www.python.org</a:t>
            </a:r>
          </a:p>
          <a:p>
            <a:pPr lvl="1"/>
            <a:r>
              <a:rPr lang="en-US" dirty="0" smtClean="0"/>
              <a:t>Primary distribution center for Python source code, modules and documentation</a:t>
            </a:r>
            <a:endParaRPr lang="en-US" dirty="0"/>
          </a:p>
        </p:txBody>
      </p:sp>
      <p:pic>
        <p:nvPicPr>
          <p:cNvPr id="8" name="Picture 3"/>
          <p:cNvPicPr>
            <a:picLocks noGrp="1" noChangeAspect="1" noChangeArrowheads="1"/>
          </p:cNvPicPr>
          <p:nvPr>
            <p:ph sz="quarter" idx="2"/>
          </p:nvPr>
        </p:nvPicPr>
        <p:blipFill>
          <a:blip r:embed="rId2"/>
          <a:srcRect/>
          <a:stretch>
            <a:fillRect/>
          </a:stretch>
        </p:blipFill>
        <p:spPr bwMode="auto">
          <a:xfrm>
            <a:off x="4632325" y="1254470"/>
            <a:ext cx="4041775" cy="486023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History of Python</a:t>
            </a:r>
            <a:endParaRPr lang="en-US" dirty="0"/>
          </a:p>
        </p:txBody>
      </p:sp>
      <p:sp>
        <p:nvSpPr>
          <p:cNvPr id="3" name="Content Placeholder 2"/>
          <p:cNvSpPr>
            <a:spLocks noGrp="1"/>
          </p:cNvSpPr>
          <p:nvPr>
            <p:ph sz="quarter" idx="1"/>
          </p:nvPr>
        </p:nvSpPr>
        <p:spPr>
          <a:xfrm>
            <a:off x="457200" y="1219200"/>
            <a:ext cx="3962400" cy="4937760"/>
          </a:xfrm>
        </p:spPr>
        <p:txBody>
          <a:bodyPr>
            <a:normAutofit/>
          </a:bodyPr>
          <a:lstStyle/>
          <a:p>
            <a:r>
              <a:rPr lang="en-IN" sz="1800" dirty="0" smtClean="0"/>
              <a:t>Python 0.9 (1991)</a:t>
            </a:r>
          </a:p>
          <a:p>
            <a:r>
              <a:rPr lang="en-IN" sz="1800" dirty="0" smtClean="0"/>
              <a:t>1.0 (1994)</a:t>
            </a:r>
          </a:p>
          <a:p>
            <a:pPr lvl="1"/>
            <a:r>
              <a:rPr lang="en-IN" sz="1800" dirty="0" smtClean="0"/>
              <a:t>1.5 (1998)</a:t>
            </a:r>
          </a:p>
          <a:p>
            <a:pPr lvl="1"/>
            <a:r>
              <a:rPr lang="en-IN" sz="1800" dirty="0" smtClean="0"/>
              <a:t>1.6 (2000)</a:t>
            </a:r>
          </a:p>
          <a:p>
            <a:r>
              <a:rPr lang="en-IN" sz="1800" dirty="0" smtClean="0"/>
              <a:t>2.0 (2000)</a:t>
            </a:r>
          </a:p>
          <a:p>
            <a:pPr lvl="1"/>
            <a:r>
              <a:rPr lang="en-IN" sz="1800" dirty="0" smtClean="0"/>
              <a:t>2.1 (2001)</a:t>
            </a:r>
          </a:p>
          <a:p>
            <a:pPr lvl="1"/>
            <a:r>
              <a:rPr lang="en-IN" sz="1800" dirty="0" smtClean="0"/>
              <a:t>2.2 (2001)</a:t>
            </a:r>
          </a:p>
          <a:p>
            <a:pPr lvl="1"/>
            <a:r>
              <a:rPr lang="en-IN" sz="1800" dirty="0" smtClean="0"/>
              <a:t>2.3 (2003)</a:t>
            </a:r>
          </a:p>
          <a:p>
            <a:pPr lvl="1"/>
            <a:r>
              <a:rPr lang="en-IN" sz="1800" dirty="0" smtClean="0"/>
              <a:t>2.4 (2004)</a:t>
            </a:r>
          </a:p>
          <a:p>
            <a:pPr lvl="1"/>
            <a:r>
              <a:rPr lang="en-IN" sz="1800" dirty="0" smtClean="0"/>
              <a:t>2.5 (2006)</a:t>
            </a:r>
          </a:p>
          <a:p>
            <a:pPr lvl="1"/>
            <a:r>
              <a:rPr lang="en-IN" sz="1800" dirty="0" smtClean="0"/>
              <a:t>2.6 (2008)</a:t>
            </a:r>
          </a:p>
          <a:p>
            <a:pPr lvl="1"/>
            <a:r>
              <a:rPr lang="en-IN" sz="1800" dirty="0" smtClean="0"/>
              <a:t>2.7 (2010)</a:t>
            </a:r>
          </a:p>
        </p:txBody>
      </p:sp>
      <p:sp>
        <p:nvSpPr>
          <p:cNvPr id="4" name="Content Placeholder 2"/>
          <p:cNvSpPr txBox="1">
            <a:spLocks/>
          </p:cNvSpPr>
          <p:nvPr/>
        </p:nvSpPr>
        <p:spPr>
          <a:xfrm>
            <a:off x="4876800" y="1219200"/>
            <a:ext cx="3962400" cy="4937760"/>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r>
              <a:rPr kumimoji="0" lang="en-IN"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3.0 (2008)</a:t>
            </a:r>
          </a:p>
          <a:p>
            <a:pPr marL="548640" marR="0" lvl="1" indent="-274320" algn="l" defTabSz="914400" rtl="0" eaLnBrk="1" fontAlgn="auto" latinLnBrk="0" hangingPunct="1">
              <a:lnSpc>
                <a:spcPct val="100000"/>
              </a:lnSpc>
              <a:spcBef>
                <a:spcPts val="500"/>
              </a:spcBef>
              <a:spcAft>
                <a:spcPts val="0"/>
              </a:spcAft>
              <a:buClr>
                <a:schemeClr val="accent2"/>
              </a:buClr>
              <a:buSzPct val="76000"/>
              <a:buFont typeface="Wingdings 3"/>
              <a:buChar char=""/>
              <a:tabLst/>
              <a:defRPr/>
            </a:pPr>
            <a:r>
              <a:rPr kumimoji="0" lang="en-IN" b="0" i="0" u="none" strike="noStrike" kern="1200" cap="none" spc="0" normalizeH="0" baseline="0" noProof="0" dirty="0" smtClean="0">
                <a:ln>
                  <a:noFill/>
                </a:ln>
                <a:solidFill>
                  <a:schemeClr val="tx2"/>
                </a:solidFill>
                <a:effectLst/>
                <a:uLnTx/>
                <a:uFillTx/>
                <a:latin typeface="Arial" pitchFamily="34" charset="0"/>
                <a:ea typeface="+mn-ea"/>
                <a:cs typeface="Arial" pitchFamily="34" charset="0"/>
              </a:rPr>
              <a:t>3.1 (2009)</a:t>
            </a:r>
          </a:p>
          <a:p>
            <a:pPr marL="548640" marR="0" lvl="1" indent="-274320" algn="l" defTabSz="914400" rtl="0" eaLnBrk="1" fontAlgn="auto" latinLnBrk="0" hangingPunct="1">
              <a:lnSpc>
                <a:spcPct val="100000"/>
              </a:lnSpc>
              <a:spcBef>
                <a:spcPts val="500"/>
              </a:spcBef>
              <a:spcAft>
                <a:spcPts val="0"/>
              </a:spcAft>
              <a:buClr>
                <a:schemeClr val="accent2"/>
              </a:buClr>
              <a:buSzPct val="76000"/>
              <a:buFont typeface="Wingdings 3"/>
              <a:buChar char=""/>
              <a:tabLst/>
              <a:defRPr/>
            </a:pPr>
            <a:r>
              <a:rPr kumimoji="0" lang="en-IN" b="0" i="0" u="none" strike="noStrike" kern="1200" cap="none" spc="0" normalizeH="0" baseline="0" noProof="0" dirty="0" smtClean="0">
                <a:ln>
                  <a:noFill/>
                </a:ln>
                <a:solidFill>
                  <a:schemeClr val="tx2"/>
                </a:solidFill>
                <a:effectLst/>
                <a:uLnTx/>
                <a:uFillTx/>
                <a:latin typeface="Arial" pitchFamily="34" charset="0"/>
                <a:ea typeface="+mn-ea"/>
                <a:cs typeface="Arial" pitchFamily="34" charset="0"/>
              </a:rPr>
              <a:t>3.2 (2011)</a:t>
            </a:r>
          </a:p>
          <a:p>
            <a:pPr marL="548640" marR="0" lvl="1" indent="-274320" algn="l" defTabSz="914400" rtl="0" eaLnBrk="1" fontAlgn="auto" latinLnBrk="0" hangingPunct="1">
              <a:lnSpc>
                <a:spcPct val="100000"/>
              </a:lnSpc>
              <a:spcBef>
                <a:spcPts val="500"/>
              </a:spcBef>
              <a:spcAft>
                <a:spcPts val="0"/>
              </a:spcAft>
              <a:buClr>
                <a:schemeClr val="accent2"/>
              </a:buClr>
              <a:buSzPct val="76000"/>
              <a:buFont typeface="Wingdings 3"/>
              <a:buChar char=""/>
              <a:tabLst/>
              <a:defRPr/>
            </a:pPr>
            <a:r>
              <a:rPr kumimoji="0" lang="en-IN" b="0" i="0" u="none" strike="noStrike" kern="1200" cap="none" spc="0" normalizeH="0" baseline="0" noProof="0" dirty="0" smtClean="0">
                <a:ln>
                  <a:noFill/>
                </a:ln>
                <a:solidFill>
                  <a:schemeClr val="tx2"/>
                </a:solidFill>
                <a:effectLst/>
                <a:uLnTx/>
                <a:uFillTx/>
                <a:latin typeface="Arial" pitchFamily="34" charset="0"/>
                <a:ea typeface="+mn-ea"/>
                <a:cs typeface="Arial" pitchFamily="34" charset="0"/>
              </a:rPr>
              <a:t>3.3 (2012)</a:t>
            </a:r>
          </a:p>
          <a:p>
            <a:pPr marL="548640" marR="0" lvl="1" indent="-274320" algn="l" defTabSz="914400" rtl="0" eaLnBrk="1" fontAlgn="auto" latinLnBrk="0" hangingPunct="1">
              <a:lnSpc>
                <a:spcPct val="100000"/>
              </a:lnSpc>
              <a:spcBef>
                <a:spcPts val="500"/>
              </a:spcBef>
              <a:spcAft>
                <a:spcPts val="0"/>
              </a:spcAft>
              <a:buClr>
                <a:schemeClr val="accent2"/>
              </a:buClr>
              <a:buSzPct val="76000"/>
              <a:buFont typeface="Wingdings 3"/>
              <a:buChar char=""/>
              <a:tabLst/>
              <a:defRPr/>
            </a:pPr>
            <a:r>
              <a:rPr kumimoji="0" lang="en-IN" b="0" i="0" u="none" strike="noStrike" kern="1200" cap="none" spc="0" normalizeH="0" baseline="0" noProof="0" dirty="0" smtClean="0">
                <a:ln>
                  <a:noFill/>
                </a:ln>
                <a:solidFill>
                  <a:schemeClr val="tx2"/>
                </a:solidFill>
                <a:effectLst/>
                <a:uLnTx/>
                <a:uFillTx/>
                <a:latin typeface="Arial" pitchFamily="34" charset="0"/>
                <a:ea typeface="+mn-ea"/>
                <a:cs typeface="Arial" pitchFamily="34" charset="0"/>
              </a:rPr>
              <a:t>3.4 (2014)</a:t>
            </a:r>
          </a:p>
          <a:p>
            <a:pPr marL="548640" marR="0" lvl="1" indent="-274320" algn="l" defTabSz="914400" rtl="0" eaLnBrk="1" fontAlgn="auto" latinLnBrk="0" hangingPunct="1">
              <a:lnSpc>
                <a:spcPct val="100000"/>
              </a:lnSpc>
              <a:spcBef>
                <a:spcPts val="500"/>
              </a:spcBef>
              <a:spcAft>
                <a:spcPts val="0"/>
              </a:spcAft>
              <a:buClr>
                <a:schemeClr val="accent2"/>
              </a:buClr>
              <a:buSzPct val="76000"/>
              <a:buFont typeface="Wingdings 3"/>
              <a:buChar char=""/>
              <a:tabLst/>
              <a:defRPr/>
            </a:pPr>
            <a:r>
              <a:rPr kumimoji="0" lang="en-IN" b="0" i="0" u="none" strike="noStrike" kern="1200" cap="none" spc="0" normalizeH="0" baseline="0" noProof="0" dirty="0" smtClean="0">
                <a:ln>
                  <a:noFill/>
                </a:ln>
                <a:solidFill>
                  <a:schemeClr val="tx2"/>
                </a:solidFill>
                <a:effectLst/>
                <a:uLnTx/>
                <a:uFillTx/>
                <a:latin typeface="Arial" pitchFamily="34" charset="0"/>
                <a:ea typeface="+mn-ea"/>
                <a:cs typeface="Arial" pitchFamily="34" charset="0"/>
              </a:rPr>
              <a:t>3.5 (2015)</a:t>
            </a:r>
          </a:p>
          <a:p>
            <a:pPr marL="548640" marR="0" lvl="1" indent="-274320" algn="l" defTabSz="914400" rtl="0" eaLnBrk="1" fontAlgn="auto" latinLnBrk="0" hangingPunct="1">
              <a:lnSpc>
                <a:spcPct val="100000"/>
              </a:lnSpc>
              <a:spcBef>
                <a:spcPts val="500"/>
              </a:spcBef>
              <a:spcAft>
                <a:spcPts val="0"/>
              </a:spcAft>
              <a:buClr>
                <a:schemeClr val="accent2"/>
              </a:buClr>
              <a:buSzPct val="76000"/>
              <a:buFont typeface="Wingdings 3"/>
              <a:buChar char=""/>
              <a:tabLst/>
              <a:defRPr/>
            </a:pPr>
            <a:r>
              <a:rPr kumimoji="0" lang="en-IN" b="0" i="0" u="none" strike="noStrike" kern="1200" cap="none" spc="0" normalizeH="0" baseline="0" noProof="0" dirty="0" smtClean="0">
                <a:ln>
                  <a:noFill/>
                </a:ln>
                <a:solidFill>
                  <a:schemeClr val="tx2"/>
                </a:solidFill>
                <a:effectLst/>
                <a:uLnTx/>
                <a:uFillTx/>
                <a:latin typeface="Arial" pitchFamily="34" charset="0"/>
                <a:ea typeface="+mn-ea"/>
                <a:cs typeface="Arial" pitchFamily="34" charset="0"/>
              </a:rPr>
              <a:t>3.6 (2016)</a:t>
            </a:r>
          </a:p>
          <a:p>
            <a:pPr marL="548640" marR="0" lvl="1" indent="-274320" algn="l" defTabSz="914400" rtl="0" eaLnBrk="1" fontAlgn="auto" latinLnBrk="0" hangingPunct="1">
              <a:lnSpc>
                <a:spcPct val="100000"/>
              </a:lnSpc>
              <a:spcBef>
                <a:spcPts val="500"/>
              </a:spcBef>
              <a:spcAft>
                <a:spcPts val="0"/>
              </a:spcAft>
              <a:buClr>
                <a:schemeClr val="accent2"/>
              </a:buClr>
              <a:buSzPct val="76000"/>
              <a:buFont typeface="Wingdings 3"/>
              <a:buChar char=""/>
              <a:tabLst/>
              <a:defRPr/>
            </a:pPr>
            <a:r>
              <a:rPr kumimoji="0" lang="en-IN" b="0" i="0" u="none" strike="noStrike" kern="1200" cap="none" spc="0" normalizeH="0" baseline="0" noProof="0" dirty="0" smtClean="0">
                <a:ln>
                  <a:noFill/>
                </a:ln>
                <a:solidFill>
                  <a:schemeClr val="tx2"/>
                </a:solidFill>
                <a:effectLst/>
                <a:uLnTx/>
                <a:uFillTx/>
                <a:latin typeface="Arial" pitchFamily="34" charset="0"/>
                <a:ea typeface="+mn-ea"/>
                <a:cs typeface="Arial" pitchFamily="34" charset="0"/>
              </a:rPr>
              <a:t>3.7 (2018)</a:t>
            </a:r>
          </a:p>
          <a:p>
            <a:pPr marL="548640" marR="0" lvl="1" indent="-274320" algn="l" defTabSz="914400" rtl="0" eaLnBrk="1" fontAlgn="auto" latinLnBrk="0" hangingPunct="1">
              <a:lnSpc>
                <a:spcPct val="100000"/>
              </a:lnSpc>
              <a:spcBef>
                <a:spcPts val="500"/>
              </a:spcBef>
              <a:spcAft>
                <a:spcPts val="0"/>
              </a:spcAft>
              <a:buClr>
                <a:schemeClr val="accent2"/>
              </a:buClr>
              <a:buSzPct val="76000"/>
              <a:buFont typeface="Wingdings 3"/>
              <a:buChar char=""/>
              <a:tabLst/>
              <a:defRPr/>
            </a:pPr>
            <a:r>
              <a:rPr kumimoji="0" lang="en-IN" b="0" i="0" u="none" strike="noStrike" kern="1200" cap="none" spc="0" normalizeH="0" baseline="0" noProof="0" dirty="0" smtClean="0">
                <a:ln>
                  <a:noFill/>
                </a:ln>
                <a:solidFill>
                  <a:schemeClr val="tx2"/>
                </a:solidFill>
                <a:effectLst/>
                <a:uLnTx/>
                <a:uFillTx/>
                <a:latin typeface="Arial" pitchFamily="34" charset="0"/>
                <a:ea typeface="+mn-ea"/>
                <a:cs typeface="Arial" pitchFamily="34" charset="0"/>
              </a:rPr>
              <a:t>3.8 (2019)</a:t>
            </a:r>
          </a:p>
          <a:p>
            <a:pPr marL="548640" marR="0" lvl="1" indent="-274320" algn="l" defTabSz="914400" rtl="0" eaLnBrk="1" fontAlgn="auto" latinLnBrk="0" hangingPunct="1">
              <a:lnSpc>
                <a:spcPct val="100000"/>
              </a:lnSpc>
              <a:spcBef>
                <a:spcPts val="500"/>
              </a:spcBef>
              <a:spcAft>
                <a:spcPts val="0"/>
              </a:spcAft>
              <a:buClr>
                <a:schemeClr val="accent2"/>
              </a:buClr>
              <a:buSzPct val="76000"/>
              <a:buFont typeface="Wingdings 3"/>
              <a:buChar char=""/>
              <a:tabLst/>
              <a:defRPr/>
            </a:pPr>
            <a:r>
              <a:rPr kumimoji="0" lang="en-IN" b="0" i="0" u="none" strike="noStrike" kern="1200" cap="none" spc="0" normalizeH="0" baseline="0" noProof="0" dirty="0" smtClean="0">
                <a:ln>
                  <a:noFill/>
                </a:ln>
                <a:solidFill>
                  <a:schemeClr val="tx2"/>
                </a:solidFill>
                <a:effectLst/>
                <a:uLnTx/>
                <a:uFillTx/>
                <a:latin typeface="Arial" pitchFamily="34" charset="0"/>
                <a:ea typeface="+mn-ea"/>
                <a:cs typeface="Arial" pitchFamily="34" charset="0"/>
              </a:rPr>
              <a:t>3.9 (2020)</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Growth of Python</a:t>
            </a:r>
            <a:endParaRPr lang="en-US" dirty="0"/>
          </a:p>
        </p:txBody>
      </p:sp>
      <p:pic>
        <p:nvPicPr>
          <p:cNvPr id="20482" name="Picture 2" descr="https://tr1.cbsistatic.com/hub/i/r/2019/06/27/a2147abe-2b43-4cbf-b499-4fd1536bbeb5/resize/770x/65e189139ce71766624c21fe477a5809/growth-major-programming-languages-stack-overflow.jpg"/>
          <p:cNvPicPr>
            <a:picLocks noGrp="1" noChangeAspect="1" noChangeArrowheads="1"/>
          </p:cNvPicPr>
          <p:nvPr>
            <p:ph sz="quarter" idx="1"/>
          </p:nvPr>
        </p:nvPicPr>
        <p:blipFill>
          <a:blip r:embed="rId2"/>
          <a:srcRect/>
          <a:stretch>
            <a:fillRect/>
          </a:stretch>
        </p:blipFill>
        <p:spPr bwMode="auto">
          <a:xfrm>
            <a:off x="1692010" y="1401763"/>
            <a:ext cx="5546989" cy="4754562"/>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11694</TotalTime>
  <Words>1318</Words>
  <Application>Microsoft Office PowerPoint</Application>
  <PresentationFormat>On-screen Show (4:3)</PresentationFormat>
  <Paragraphs>170</Paragraphs>
  <Slides>24</Slides>
  <Notes>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Origin</vt:lpstr>
      <vt:lpstr>Lesson 01 – Python Introduction</vt:lpstr>
      <vt:lpstr>Python Features</vt:lpstr>
      <vt:lpstr>Python Features</vt:lpstr>
      <vt:lpstr>Python Features</vt:lpstr>
      <vt:lpstr>Python Features</vt:lpstr>
      <vt:lpstr>Major Companies using Python</vt:lpstr>
      <vt:lpstr>History of Python</vt:lpstr>
      <vt:lpstr>History of Python</vt:lpstr>
      <vt:lpstr>Growth of Python</vt:lpstr>
      <vt:lpstr>Compiled vs Interpreted</vt:lpstr>
      <vt:lpstr>How Python Program works?</vt:lpstr>
      <vt:lpstr>Python Compilers</vt:lpstr>
      <vt:lpstr>Byte Code</vt:lpstr>
      <vt:lpstr>How Code is converted in Byte Code? </vt:lpstr>
      <vt:lpstr>Setting up Python Programming Environment</vt:lpstr>
      <vt:lpstr>IDE for Python</vt:lpstr>
      <vt:lpstr>Setting Environment in Python</vt:lpstr>
      <vt:lpstr>Writing First Python Program</vt:lpstr>
      <vt:lpstr>Execute Python</vt:lpstr>
      <vt:lpstr>Declaring Variables</vt:lpstr>
      <vt:lpstr>Assigning Values in Variables</vt:lpstr>
      <vt:lpstr>Local and Global Variables</vt:lpstr>
      <vt:lpstr>None and Deleting Variables</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Shyam</dc:creator>
  <cp:lastModifiedBy>Shyam</cp:lastModifiedBy>
  <cp:revision>862</cp:revision>
  <dcterms:created xsi:type="dcterms:W3CDTF">2020-05-29T18:20:29Z</dcterms:created>
  <dcterms:modified xsi:type="dcterms:W3CDTF">2020-10-21T06:28:51Z</dcterms:modified>
</cp:coreProperties>
</file>