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7" r:id="rId4"/>
    <p:sldId id="268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0"/>
    <p:restoredTop sz="86385"/>
  </p:normalViewPr>
  <p:slideViewPr>
    <p:cSldViewPr snapToGrid="0" snapToObjects="1">
      <p:cViewPr varScale="1">
        <p:scale>
          <a:sx n="58" d="100"/>
          <a:sy n="58" d="100"/>
        </p:scale>
        <p:origin x="240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78CD5-83D0-454D-B36E-3AA7B5041750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3A1964-ED12-4E75-94B2-EF038F273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810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Find the line 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wTx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b = 0 should separate the two classes as distinctly as possible.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occurs when the distance between the lines, the separation margin, is large as possible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3A1964-ED12-4E75-94B2-EF038F27331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810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Find the line 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wTx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b = 0 should separate the two classes as distinctly as possible.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occurs when the distance between the lines, the separation margin, is large as possible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3A1964-ED12-4E75-94B2-EF038F27331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466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6D481-F30F-C148-8EC1-10199CBB1FA2}" type="datetimeFigureOut">
              <a:rPr kumimoji="1" lang="zh-CN" altLang="en-US" smtClean="0"/>
              <a:t>2018/12/3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6A2E-EC80-C04A-B778-577A08A977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233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6D481-F30F-C148-8EC1-10199CBB1FA2}" type="datetimeFigureOut">
              <a:rPr kumimoji="1" lang="zh-CN" altLang="en-US" smtClean="0"/>
              <a:t>2018/12/3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6A2E-EC80-C04A-B778-577A08A977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218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6D481-F30F-C148-8EC1-10199CBB1FA2}" type="datetimeFigureOut">
              <a:rPr kumimoji="1" lang="zh-CN" altLang="en-US" smtClean="0"/>
              <a:t>2018/12/3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6A2E-EC80-C04A-B778-577A08A977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6104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6D481-F30F-C148-8EC1-10199CBB1FA2}" type="datetimeFigureOut">
              <a:rPr kumimoji="1" lang="zh-CN" altLang="en-US" smtClean="0"/>
              <a:t>2018/12/3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6A2E-EC80-C04A-B778-577A08A977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616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6D481-F30F-C148-8EC1-10199CBB1FA2}" type="datetimeFigureOut">
              <a:rPr kumimoji="1" lang="zh-CN" altLang="en-US" smtClean="0"/>
              <a:t>2018/12/3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6A2E-EC80-C04A-B778-577A08A977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2595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6D481-F30F-C148-8EC1-10199CBB1FA2}" type="datetimeFigureOut">
              <a:rPr kumimoji="1" lang="zh-CN" altLang="en-US" smtClean="0"/>
              <a:t>2018/12/3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6A2E-EC80-C04A-B778-577A08A977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027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6D481-F30F-C148-8EC1-10199CBB1FA2}" type="datetimeFigureOut">
              <a:rPr kumimoji="1" lang="zh-CN" altLang="en-US" smtClean="0"/>
              <a:t>2018/12/3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6A2E-EC80-C04A-B778-577A08A977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7986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6D481-F30F-C148-8EC1-10199CBB1FA2}" type="datetimeFigureOut">
              <a:rPr kumimoji="1" lang="zh-CN" altLang="en-US" smtClean="0"/>
              <a:t>2018/12/3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6A2E-EC80-C04A-B778-577A08A977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1618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6D481-F30F-C148-8EC1-10199CBB1FA2}" type="datetimeFigureOut">
              <a:rPr kumimoji="1" lang="zh-CN" altLang="en-US" smtClean="0"/>
              <a:t>2018/12/3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6A2E-EC80-C04A-B778-577A08A977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8580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6D481-F30F-C148-8EC1-10199CBB1FA2}" type="datetimeFigureOut">
              <a:rPr kumimoji="1" lang="zh-CN" altLang="en-US" smtClean="0"/>
              <a:t>2018/12/3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6A2E-EC80-C04A-B778-577A08A977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297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6D481-F30F-C148-8EC1-10199CBB1FA2}" type="datetimeFigureOut">
              <a:rPr kumimoji="1" lang="zh-CN" altLang="en-US" smtClean="0"/>
              <a:t>2018/12/3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6A2E-EC80-C04A-B778-577A08A977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999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6D481-F30F-C148-8EC1-10199CBB1FA2}" type="datetimeFigureOut">
              <a:rPr kumimoji="1" lang="zh-CN" altLang="en-US" smtClean="0"/>
              <a:t>2018/12/3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86A2E-EC80-C04A-B778-577A08A977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7232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Support vector machine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/>
              <a:t>Zonghao</a:t>
            </a:r>
            <a:r>
              <a:rPr kumimoji="1" lang="en-US" altLang="zh-CN" dirty="0"/>
              <a:t> Lu, </a:t>
            </a:r>
            <a:r>
              <a:rPr kumimoji="1" lang="en-US" altLang="zh-CN" dirty="0" err="1"/>
              <a:t>Jianbo</a:t>
            </a:r>
            <a:r>
              <a:rPr kumimoji="1" lang="en-US" altLang="zh-CN" dirty="0"/>
              <a:t> Li, </a:t>
            </a:r>
            <a:r>
              <a:rPr kumimoji="1" lang="en-US" altLang="zh-CN" dirty="0" err="1"/>
              <a:t>Jiayi</a:t>
            </a:r>
            <a:r>
              <a:rPr kumimoji="1" lang="en-US" altLang="zh-CN" dirty="0"/>
              <a:t> Yang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0838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6462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2595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9571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1973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Background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To diagnosticate breast cancer through t</a:t>
            </a:r>
            <a:r>
              <a:rPr lang="en-US" altLang="zh-CN" dirty="0"/>
              <a:t>he Support Vector Machine.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By some </a:t>
            </a:r>
            <a:r>
              <a:rPr lang="en-US" altLang="zh-CN" dirty="0"/>
              <a:t>measurements (radius, area, smoothness, etc.), tumor cells can be classified as malignant or benign.</a:t>
            </a:r>
          </a:p>
          <a:p>
            <a:endParaRPr kumimoji="1" lang="en-US" altLang="zh-CN" dirty="0"/>
          </a:p>
          <a:p>
            <a:r>
              <a:rPr lang="en-US" altLang="zh-CN" dirty="0"/>
              <a:t>Plotting the data points, we will get two clusters.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52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DD7B598-EA2C-49D0-ADF3-937F54B4F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188" y="822627"/>
            <a:ext cx="8739623" cy="363070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EC1072E-FD4E-4584-BBFE-ACCB954068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0081" y="5187633"/>
            <a:ext cx="8496186" cy="84774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69881E8-7A26-44DF-B362-810A4A4AF442}"/>
              </a:ext>
            </a:extLst>
          </p:cNvPr>
          <p:cNvSpPr txBox="1"/>
          <p:nvPr/>
        </p:nvSpPr>
        <p:spPr>
          <a:xfrm>
            <a:off x="8615944" y="3599895"/>
            <a:ext cx="217032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Separation margin</a:t>
            </a:r>
            <a:endParaRPr lang="zh-CN" altLang="en-US" sz="14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3930A4C-1CE3-4FB3-BDC3-268647C5DF5C}"/>
              </a:ext>
            </a:extLst>
          </p:cNvPr>
          <p:cNvSpPr txBox="1"/>
          <p:nvPr/>
        </p:nvSpPr>
        <p:spPr>
          <a:xfrm>
            <a:off x="2290081" y="4580807"/>
            <a:ext cx="7379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To find a line                           separating the two clusters.</a:t>
            </a:r>
            <a:endParaRPr lang="zh-CN" altLang="en-US" sz="2000" dirty="0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44B5ADE6-D31E-4A65-A7F1-638EA52AC24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/>
          <a:stretch/>
        </p:blipFill>
        <p:spPr>
          <a:xfrm>
            <a:off x="3937614" y="4604725"/>
            <a:ext cx="1636921" cy="35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839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DD7B598-EA2C-49D0-ADF3-937F54B4FA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029"/>
          <a:stretch/>
        </p:blipFill>
        <p:spPr>
          <a:xfrm>
            <a:off x="1726188" y="822627"/>
            <a:ext cx="8739623" cy="3085045"/>
          </a:xfrm>
          <a:prstGeom prst="rect">
            <a:avLst/>
          </a:prstGeom>
        </p:spPr>
      </p:pic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35FA464-66E7-4764-8590-CA69A6D45266}"/>
              </a:ext>
            </a:extLst>
          </p:cNvPr>
          <p:cNvCxnSpPr/>
          <p:nvPr/>
        </p:nvCxnSpPr>
        <p:spPr>
          <a:xfrm flipH="1">
            <a:off x="6863508" y="1156771"/>
            <a:ext cx="1752436" cy="1068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0502C37-97B2-4583-8498-EC5205D1527C}"/>
              </a:ext>
            </a:extLst>
          </p:cNvPr>
          <p:cNvCxnSpPr/>
          <p:nvPr/>
        </p:nvCxnSpPr>
        <p:spPr>
          <a:xfrm flipH="1">
            <a:off x="7392318" y="1156771"/>
            <a:ext cx="1223626" cy="980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E9B9070-7AE3-4F86-BBE9-4DE648E75992}"/>
              </a:ext>
            </a:extLst>
          </p:cNvPr>
          <p:cNvCxnSpPr/>
          <p:nvPr/>
        </p:nvCxnSpPr>
        <p:spPr>
          <a:xfrm flipH="1">
            <a:off x="7932145" y="1156771"/>
            <a:ext cx="683799" cy="1427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F238EB7A-E9AA-4489-BD56-97B97DFE483F}"/>
              </a:ext>
            </a:extLst>
          </p:cNvPr>
          <p:cNvSpPr txBox="1"/>
          <p:nvPr/>
        </p:nvSpPr>
        <p:spPr>
          <a:xfrm>
            <a:off x="8604386" y="824363"/>
            <a:ext cx="1663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C000"/>
                </a:solidFill>
              </a:rPr>
              <a:t>Support vectors</a:t>
            </a:r>
            <a:endParaRPr lang="zh-CN" altLang="en-US" sz="1600" dirty="0">
              <a:solidFill>
                <a:srgbClr val="FFC000"/>
              </a:solidFill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871AA171-8B91-4B10-82F5-C3324E9967CC}"/>
              </a:ext>
            </a:extLst>
          </p:cNvPr>
          <p:cNvCxnSpPr/>
          <p:nvPr/>
        </p:nvCxnSpPr>
        <p:spPr>
          <a:xfrm>
            <a:off x="8615944" y="1156771"/>
            <a:ext cx="1508557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056072EE-5F62-48F0-BAD7-D559D5B137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8568" y="4177509"/>
            <a:ext cx="8169879" cy="1170792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C418AD3-9F70-44C4-A6CD-CD89ED386F41}"/>
              </a:ext>
            </a:extLst>
          </p:cNvPr>
          <p:cNvSpPr/>
          <p:nvPr/>
        </p:nvSpPr>
        <p:spPr>
          <a:xfrm>
            <a:off x="8704079" y="3607362"/>
            <a:ext cx="1056866" cy="1859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69881E8-7A26-44DF-B362-810A4A4AF442}"/>
                  </a:ext>
                </a:extLst>
              </p:cNvPr>
              <p:cNvSpPr txBox="1"/>
              <p:nvPr/>
            </p:nvSpPr>
            <p:spPr>
              <a:xfrm>
                <a:off x="8778124" y="3290816"/>
                <a:ext cx="2170323" cy="7460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800" b="1" i="1" smtClean="0">
                                <a:latin typeface="Cambria Math" panose="02040503050406030204" pitchFamily="18" charset="0"/>
                              </a:rPr>
                              <m:t>𝝎</m:t>
                            </m:r>
                          </m:e>
                        </m:d>
                      </m:den>
                    </m:f>
                  </m:oMath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69881E8-7A26-44DF-B362-810A4A4AF4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8124" y="3290816"/>
                <a:ext cx="2170323" cy="746038"/>
              </a:xfrm>
              <a:prstGeom prst="rect">
                <a:avLst/>
              </a:prstGeom>
              <a:blipFill>
                <a:blip r:embed="rId5"/>
                <a:stretch>
                  <a:fillRect l="-5899"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9AEBB350-6A00-40FD-9288-EB8F848374B3}"/>
              </a:ext>
            </a:extLst>
          </p:cNvPr>
          <p:cNvSpPr txBox="1"/>
          <p:nvPr/>
        </p:nvSpPr>
        <p:spPr>
          <a:xfrm>
            <a:off x="2454442" y="5488956"/>
            <a:ext cx="84940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The support vector machine is nothing but the mathematical rule by which new data points can be classified.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8366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Method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7154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Conclusion	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nb-NO" altLang="zh-CN" dirty="0"/>
          </a:p>
          <a:p>
            <a:endParaRPr kumimoji="1"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0253"/>
            <a:ext cx="4229100" cy="27051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270" y="380532"/>
            <a:ext cx="3975100" cy="28067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9750" y="3254701"/>
            <a:ext cx="6222620" cy="360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517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nb-NO" altLang="zh-CN" dirty="0"/>
              <a:t>Choice </a:t>
            </a:r>
            <a:r>
              <a:rPr kumimoji="1" lang="nb-NO" altLang="zh-CN" dirty="0" err="1"/>
              <a:t>of</a:t>
            </a:r>
            <a:r>
              <a:rPr kumimoji="1" lang="nb-NO" altLang="zh-CN" dirty="0"/>
              <a:t> 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nb-NO" altLang="zh-CN" dirty="0" err="1"/>
              <a:t>Try</a:t>
            </a:r>
            <a:r>
              <a:rPr kumimoji="1" lang="nb-NO" altLang="zh-CN" dirty="0"/>
              <a:t> from 0.01 to 1, by </a:t>
            </a:r>
            <a:r>
              <a:rPr kumimoji="1" lang="nb-NO" altLang="zh-CN" dirty="0" err="1"/>
              <a:t>step</a:t>
            </a:r>
            <a:r>
              <a:rPr kumimoji="1" lang="nb-NO" altLang="zh-CN" dirty="0"/>
              <a:t> 0.01, from 1 to 2000, by </a:t>
            </a:r>
            <a:r>
              <a:rPr kumimoji="1" lang="nb-NO" altLang="zh-CN" dirty="0" err="1"/>
              <a:t>step</a:t>
            </a:r>
            <a:r>
              <a:rPr kumimoji="1" lang="nb-NO" altLang="zh-CN" dirty="0"/>
              <a:t> 1</a:t>
            </a:r>
          </a:p>
          <a:p>
            <a:endParaRPr kumimoji="1" lang="nb-NO" altLang="zh-CN" dirty="0"/>
          </a:p>
          <a:p>
            <a:endParaRPr kumimoji="1" lang="nb-NO" altLang="zh-CN" dirty="0"/>
          </a:p>
          <a:p>
            <a:r>
              <a:rPr kumimoji="1" lang="nb-NO" altLang="zh-CN" dirty="0"/>
              <a:t>C = 351 or 0.38, </a:t>
            </a:r>
            <a:r>
              <a:rPr kumimoji="1" lang="nb-NO" altLang="zh-CN" dirty="0" err="1"/>
              <a:t>both</a:t>
            </a:r>
            <a:r>
              <a:rPr kumimoji="1" lang="nb-NO" altLang="zh-CN" dirty="0"/>
              <a:t> </a:t>
            </a:r>
            <a:r>
              <a:rPr kumimoji="1" lang="nb-NO" altLang="zh-CN" dirty="0" err="1"/>
              <a:t>can</a:t>
            </a:r>
            <a:r>
              <a:rPr kumimoji="1" lang="nb-NO" altLang="zh-CN" dirty="0"/>
              <a:t> </a:t>
            </a:r>
            <a:r>
              <a:rPr kumimoji="1" lang="nb-NO" altLang="zh-CN" dirty="0" err="1"/>
              <a:t>get</a:t>
            </a:r>
            <a:r>
              <a:rPr kumimoji="1" lang="nb-NO" altLang="zh-CN" dirty="0"/>
              <a:t> an </a:t>
            </a:r>
            <a:r>
              <a:rPr kumimoji="1" lang="nb-NO" altLang="zh-CN" dirty="0" err="1"/>
              <a:t>accuracy</a:t>
            </a:r>
            <a:r>
              <a:rPr kumimoji="1" lang="nb-NO" altLang="zh-CN" dirty="0"/>
              <a:t> </a:t>
            </a:r>
            <a:r>
              <a:rPr kumimoji="1" lang="nb-NO" altLang="zh-CN" dirty="0" err="1"/>
              <a:t>of</a:t>
            </a:r>
            <a:r>
              <a:rPr kumimoji="1" lang="nb-NO" altLang="zh-CN" dirty="0"/>
              <a:t> 0.9875 </a:t>
            </a:r>
            <a:r>
              <a:rPr kumimoji="1" lang="nb-NO" altLang="zh-CN" dirty="0" err="1"/>
              <a:t>when</a:t>
            </a:r>
            <a:r>
              <a:rPr kumimoji="1" lang="nb-NO" altLang="zh-CN" dirty="0"/>
              <a:t> </a:t>
            </a:r>
            <a:r>
              <a:rPr kumimoji="1" lang="nb-NO" altLang="zh-CN" dirty="0" err="1"/>
              <a:t>predict</a:t>
            </a:r>
            <a:r>
              <a:rPr kumimoji="1" lang="nb-NO" altLang="zh-CN" dirty="0"/>
              <a:t>, and a lot </a:t>
            </a:r>
            <a:r>
              <a:rPr kumimoji="1" lang="nb-NO" altLang="zh-CN" dirty="0" err="1"/>
              <a:t>of</a:t>
            </a:r>
            <a:r>
              <a:rPr kumimoji="1" lang="nb-NO" altLang="zh-CN" dirty="0"/>
              <a:t> </a:t>
            </a:r>
            <a:r>
              <a:rPr kumimoji="1" lang="nb-NO" altLang="zh-CN" dirty="0" err="1"/>
              <a:t>other</a:t>
            </a:r>
            <a:r>
              <a:rPr kumimoji="1" lang="nb-NO" altLang="zh-CN" dirty="0"/>
              <a:t> C </a:t>
            </a:r>
            <a:r>
              <a:rPr kumimoji="1" lang="nb-NO" altLang="zh-CN" dirty="0" err="1"/>
              <a:t>can</a:t>
            </a:r>
            <a:r>
              <a:rPr kumimoji="1" lang="nb-NO" altLang="zh-CN" dirty="0"/>
              <a:t> be </a:t>
            </a:r>
            <a:r>
              <a:rPr kumimoji="1" lang="nb-NO" altLang="zh-CN" dirty="0" err="1"/>
              <a:t>chosen</a:t>
            </a:r>
            <a:r>
              <a:rPr kumimoji="1" lang="nb-NO" altLang="zh-CN" dirty="0"/>
              <a:t> to </a:t>
            </a:r>
            <a:r>
              <a:rPr kumimoji="1" lang="nb-NO" altLang="zh-CN" dirty="0" err="1"/>
              <a:t>get</a:t>
            </a:r>
            <a:r>
              <a:rPr kumimoji="1" lang="nb-NO" altLang="zh-CN" dirty="0"/>
              <a:t> </a:t>
            </a:r>
            <a:r>
              <a:rPr kumimoji="1" lang="nb-NO" altLang="zh-CN" dirty="0" err="1"/>
              <a:t>this</a:t>
            </a:r>
            <a:r>
              <a:rPr kumimoji="1" lang="nb-NO" altLang="zh-CN" dirty="0"/>
              <a:t> </a:t>
            </a:r>
            <a:r>
              <a:rPr kumimoji="1" lang="nb-NO" altLang="zh-CN" dirty="0" err="1"/>
              <a:t>result</a:t>
            </a:r>
            <a:r>
              <a:rPr kumimoji="1" lang="nb-NO" altLang="zh-CN" dirty="0"/>
              <a:t>. </a:t>
            </a:r>
          </a:p>
          <a:p>
            <a:endParaRPr kumimoji="1" lang="nb-NO" altLang="zh-CN" dirty="0"/>
          </a:p>
          <a:p>
            <a:r>
              <a:rPr kumimoji="1" lang="nb-NO" altLang="zh-CN" dirty="0"/>
              <a:t>The data is so </a:t>
            </a:r>
            <a:r>
              <a:rPr kumimoji="1" lang="nb-NO" altLang="zh-CN" dirty="0" err="1"/>
              <a:t>good</a:t>
            </a:r>
            <a:r>
              <a:rPr kumimoji="1" lang="nb-NO" altLang="zh-CN" dirty="0"/>
              <a:t>!! Even it has 30 </a:t>
            </a:r>
            <a:r>
              <a:rPr kumimoji="1" lang="nb-NO" altLang="zh-CN" dirty="0" err="1"/>
              <a:t>dimensions</a:t>
            </a:r>
            <a:r>
              <a:rPr kumimoji="1" lang="nb-NO" altLang="zh-CN" dirty="0"/>
              <a:t> and </a:t>
            </a:r>
            <a:r>
              <a:rPr kumimoji="1" lang="nb-NO" altLang="zh-CN" dirty="0" err="1"/>
              <a:t>we</a:t>
            </a:r>
            <a:r>
              <a:rPr kumimoji="1" lang="nb-NO" altLang="zh-CN" dirty="0"/>
              <a:t> </a:t>
            </a:r>
            <a:r>
              <a:rPr kumimoji="1" lang="nb-NO" altLang="zh-CN" dirty="0" err="1"/>
              <a:t>can</a:t>
            </a:r>
            <a:r>
              <a:rPr kumimoji="1" lang="nb-NO" altLang="zh-CN" dirty="0"/>
              <a:t> </a:t>
            </a:r>
            <a:r>
              <a:rPr kumimoji="1" lang="nb-NO" altLang="zh-CN" dirty="0" err="1"/>
              <a:t>see</a:t>
            </a:r>
            <a:r>
              <a:rPr kumimoji="1" lang="nb-NO" altLang="zh-CN" dirty="0"/>
              <a:t> it </a:t>
            </a:r>
            <a:r>
              <a:rPr kumimoji="1" lang="nb-NO" altLang="zh-CN" dirty="0" err="1"/>
              <a:t>visually</a:t>
            </a:r>
            <a:r>
              <a:rPr kumimoji="1" lang="nb-NO" altLang="zh-CN" dirty="0"/>
              <a:t>.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588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Also try use the first 400 rows of data to train and predict the last 169 rows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C = 452, accuracy = 0.9763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3985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4452" y="2515310"/>
            <a:ext cx="10515600" cy="1325563"/>
          </a:xfrm>
        </p:spPr>
        <p:txBody>
          <a:bodyPr/>
          <a:lstStyle/>
          <a:p>
            <a:pPr algn="ctr"/>
            <a:r>
              <a:rPr kumimoji="1" lang="en-US" altLang="zh-CN" dirty="0"/>
              <a:t>Thank you!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3850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259</Words>
  <Application>Microsoft Office PowerPoint</Application>
  <PresentationFormat>宽屏</PresentationFormat>
  <Paragraphs>32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等线</vt:lpstr>
      <vt:lpstr>DengXian Light</vt:lpstr>
      <vt:lpstr>Arial</vt:lpstr>
      <vt:lpstr>Cambria Math</vt:lpstr>
      <vt:lpstr>Office 主题</vt:lpstr>
      <vt:lpstr>Support vector machine</vt:lpstr>
      <vt:lpstr>Background</vt:lpstr>
      <vt:lpstr>PowerPoint 演示文稿</vt:lpstr>
      <vt:lpstr>PowerPoint 演示文稿</vt:lpstr>
      <vt:lpstr>Method</vt:lpstr>
      <vt:lpstr>Conclusion </vt:lpstr>
      <vt:lpstr>Choice of C</vt:lpstr>
      <vt:lpstr>PowerPoint 演示文稿</vt:lpstr>
      <vt:lpstr>Thank you!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</dc:title>
  <dc:creator>Microsoft Office 用户</dc:creator>
  <cp:lastModifiedBy>Ahmed Yang</cp:lastModifiedBy>
  <cp:revision>11</cp:revision>
  <dcterms:created xsi:type="dcterms:W3CDTF">2018-12-03T18:43:27Z</dcterms:created>
  <dcterms:modified xsi:type="dcterms:W3CDTF">2018-12-03T23:21:19Z</dcterms:modified>
</cp:coreProperties>
</file>