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7" r:id="rId4"/>
    <p:sldId id="268" r:id="rId5"/>
    <p:sldId id="276" r:id="rId6"/>
    <p:sldId id="269" r:id="rId7"/>
    <p:sldId id="275" r:id="rId8"/>
    <p:sldId id="270" r:id="rId9"/>
    <p:sldId id="273" r:id="rId10"/>
    <p:sldId id="274" r:id="rId11"/>
    <p:sldId id="259" r:id="rId12"/>
    <p:sldId id="260" r:id="rId13"/>
    <p:sldId id="261" r:id="rId14"/>
    <p:sldId id="27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0"/>
    <p:restoredTop sz="86385"/>
  </p:normalViewPr>
  <p:slideViewPr>
    <p:cSldViewPr snapToGrid="0" snapToObjects="1">
      <p:cViewPr varScale="1">
        <p:scale>
          <a:sx n="58" d="100"/>
          <a:sy n="58" d="100"/>
        </p:scale>
        <p:origin x="24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13FB136-54EB-4B0C-B3EA-5F87035B66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B5C6F1-E557-4459-B631-96CE7632B5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4D841-8DAD-4D6A-A910-B1E75D11360F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3C8F0C-90FF-404E-9A01-56B9FCD728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5BEB33-3D66-42B2-8B42-FD21E2C2A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600A1-EF21-4ADB-804A-70EBA876C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6473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78CD5-83D0-454D-B36E-3AA7B504175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A1964-ED12-4E75-94B2-EF038F273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81015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 the line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wTx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b = 0 should separate the two classes as distinctly as possible.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occurs when the distance between the lines, the separation margin, is large as possible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A1964-ED12-4E75-94B2-EF038F27331C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页眉占位符 4">
            <a:extLst>
              <a:ext uri="{FF2B5EF4-FFF2-40B4-BE49-F238E27FC236}">
                <a16:creationId xmlns:a16="http://schemas.microsoft.com/office/drawing/2014/main" id="{21188021-16BE-41C3-BCBA-DACFC003E47C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810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 the line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wTx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b = 0 should separate the two classes as distinctly as possible.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occurs when the distance between the lines, the separation margin, is large as possible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A1964-ED12-4E75-94B2-EF038F27331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页眉占位符 4">
            <a:extLst>
              <a:ext uri="{FF2B5EF4-FFF2-40B4-BE49-F238E27FC236}">
                <a16:creationId xmlns:a16="http://schemas.microsoft.com/office/drawing/2014/main" id="{17900934-C9CC-47FC-A42A-1539EFDF2EBA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466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 Iterations 500. H </a:t>
            </a:r>
            <a:r>
              <a:rPr lang="pt-BR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symmetric matrix in </a:t>
            </a:r>
            <a:r>
              <a:rPr lang="pt-BR" altLang="zh-CN" dirty="0"/>
              <a:t>1/2*x'*H*x.  F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 in linear term </a:t>
            </a:r>
            <a:r>
              <a:rPr lang="en-US" altLang="zh-CN" dirty="0"/>
              <a:t>f’*x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 b is our constrains. The empty part are the lower bounds upper bounds or initial point which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in here.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A1964-ED12-4E75-94B2-EF038F27331C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页眉占位符 4">
            <a:extLst>
              <a:ext uri="{FF2B5EF4-FFF2-40B4-BE49-F238E27FC236}">
                <a16:creationId xmlns:a16="http://schemas.microsoft.com/office/drawing/2014/main" id="{8CDC0023-0A67-4A7B-9479-A2F1FE1D5E4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850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Here is our function. We start at c = 1000 and the train size is 500.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A1964-ED12-4E75-94B2-EF038F27331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页眉占位符 4">
            <a:extLst>
              <a:ext uri="{FF2B5EF4-FFF2-40B4-BE49-F238E27FC236}">
                <a16:creationId xmlns:a16="http://schemas.microsoft.com/office/drawing/2014/main" id="{E49469DA-7875-4B89-8756-91066C9CF2E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605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As we can see, in the dual function we do not have constrains anymore. Instead of we set the upper bound and the lower bound.</a:t>
            </a:r>
          </a:p>
          <a:p>
            <a:r>
              <a:rPr lang="en-US" altLang="zh-CN" dirty="0"/>
              <a:t>So what the different between this two functions? My friend we show the conclusion.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A1964-ED12-4E75-94B2-EF038F27331C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页眉占位符 4">
            <a:extLst>
              <a:ext uri="{FF2B5EF4-FFF2-40B4-BE49-F238E27FC236}">
                <a16:creationId xmlns:a16="http://schemas.microsoft.com/office/drawing/2014/main" id="{ACD982CC-F281-4989-829F-CACEC4798E4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0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3EE4-EFAC-44D8-89E5-42438CFBF016}" type="datetime1">
              <a:rPr kumimoji="1" lang="zh-CN" altLang="en-US" smtClean="0"/>
              <a:t>2018/12/4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6A2E-EC80-C04A-B778-577A08A97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23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745F-D16F-4599-9BA3-C2FF499F660B}" type="datetime1">
              <a:rPr kumimoji="1" lang="zh-CN" altLang="en-US" smtClean="0"/>
              <a:t>2018/12/4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6A2E-EC80-C04A-B778-577A08A97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1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CF20-6F08-4B26-BD84-47B9B34F0870}" type="datetime1">
              <a:rPr kumimoji="1" lang="zh-CN" altLang="en-US" smtClean="0"/>
              <a:t>2018/12/4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6A2E-EC80-C04A-B778-577A08A97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610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6B49-8BCA-4D0A-902A-B8A8FE37180F}" type="datetime1">
              <a:rPr kumimoji="1" lang="zh-CN" altLang="en-US" smtClean="0"/>
              <a:t>2018/12/4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6A2E-EC80-C04A-B778-577A08A97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61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E603-FAB3-4E3D-AF01-3A41FA6AA4ED}" type="datetime1">
              <a:rPr kumimoji="1" lang="zh-CN" altLang="en-US" smtClean="0"/>
              <a:t>2018/12/4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6A2E-EC80-C04A-B778-577A08A97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259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7FF8-7266-4A98-8968-B6A726763C6E}" type="datetime1">
              <a:rPr kumimoji="1" lang="zh-CN" altLang="en-US" smtClean="0"/>
              <a:t>2018/12/4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6A2E-EC80-C04A-B778-577A08A97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02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E04B-35CB-461E-B1C3-2B17180435E2}" type="datetime1">
              <a:rPr kumimoji="1" lang="zh-CN" altLang="en-US" smtClean="0"/>
              <a:t>2018/12/4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6A2E-EC80-C04A-B778-577A08A97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98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5BA3-CE7C-4958-BC4B-FDD092C23A79}" type="datetime1">
              <a:rPr kumimoji="1" lang="zh-CN" altLang="en-US" smtClean="0"/>
              <a:t>2018/12/4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6A2E-EC80-C04A-B778-577A08A97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161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25CF-B852-4EDF-8113-B85347DE5C28}" type="datetime1">
              <a:rPr kumimoji="1" lang="zh-CN" altLang="en-US" smtClean="0"/>
              <a:t>2018/12/4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6A2E-EC80-C04A-B778-577A08A97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858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D8E6-6C46-4D2D-B472-0299C63B25CD}" type="datetime1">
              <a:rPr kumimoji="1" lang="zh-CN" altLang="en-US" smtClean="0"/>
              <a:t>2018/12/4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6A2E-EC80-C04A-B778-577A08A97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29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2A82-E02A-4450-8074-7195F3D8466D}" type="datetime1">
              <a:rPr kumimoji="1" lang="zh-CN" altLang="en-US" smtClean="0"/>
              <a:t>2018/12/4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6A2E-EC80-C04A-B778-577A08A97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999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A832D-BE4A-45B9-B675-D08760860880}" type="datetime1">
              <a:rPr kumimoji="1" lang="zh-CN" altLang="en-US" smtClean="0"/>
              <a:t>2018/12/4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86A2E-EC80-C04A-B778-577A08A97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723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Support vector machine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Zonghao</a:t>
            </a:r>
            <a:r>
              <a:rPr kumimoji="1" lang="en-US" altLang="zh-CN" dirty="0"/>
              <a:t> Lu, </a:t>
            </a:r>
            <a:r>
              <a:rPr kumimoji="1" lang="en-US" altLang="zh-CN" dirty="0" err="1"/>
              <a:t>Jianbo</a:t>
            </a:r>
            <a:r>
              <a:rPr kumimoji="1" lang="en-US" altLang="zh-CN" dirty="0"/>
              <a:t> Li, </a:t>
            </a:r>
            <a:r>
              <a:rPr kumimoji="1" lang="en-US" altLang="zh-CN" dirty="0" err="1"/>
              <a:t>Jiayi</a:t>
            </a:r>
            <a:r>
              <a:rPr kumimoji="1" lang="en-US" altLang="zh-CN" dirty="0"/>
              <a:t> Yang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838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A2603-88F6-451A-B847-6153C475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Dual Function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470ACDA-756D-4E4F-B2F5-1800BF53B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17063"/>
            <a:ext cx="74706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05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nb-NO" altLang="zh-CN" dirty="0"/>
          </a:p>
          <a:p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0253"/>
            <a:ext cx="4229100" cy="2705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270" y="380532"/>
            <a:ext cx="3975100" cy="2806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750" y="3254701"/>
            <a:ext cx="6222620" cy="360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17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nb-NO" altLang="zh-CN" dirty="0"/>
              <a:t>Choice </a:t>
            </a:r>
            <a:r>
              <a:rPr kumimoji="1" lang="nb-NO" altLang="zh-CN" dirty="0" err="1"/>
              <a:t>of</a:t>
            </a:r>
            <a:r>
              <a:rPr kumimoji="1" lang="nb-NO" altLang="zh-CN" dirty="0"/>
              <a:t> 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nb-NO" altLang="zh-CN" dirty="0" err="1"/>
              <a:t>Try</a:t>
            </a:r>
            <a:r>
              <a:rPr kumimoji="1" lang="nb-NO" altLang="zh-CN" dirty="0"/>
              <a:t> from 0.01 to 1, by </a:t>
            </a:r>
            <a:r>
              <a:rPr kumimoji="1" lang="nb-NO" altLang="zh-CN" dirty="0" err="1"/>
              <a:t>step</a:t>
            </a:r>
            <a:r>
              <a:rPr kumimoji="1" lang="nb-NO" altLang="zh-CN" dirty="0"/>
              <a:t> 0.01, from 1 to 2000, by </a:t>
            </a:r>
            <a:r>
              <a:rPr kumimoji="1" lang="nb-NO" altLang="zh-CN" dirty="0" err="1"/>
              <a:t>step</a:t>
            </a:r>
            <a:r>
              <a:rPr kumimoji="1" lang="nb-NO" altLang="zh-CN" dirty="0"/>
              <a:t> 1</a:t>
            </a:r>
          </a:p>
          <a:p>
            <a:endParaRPr kumimoji="1" lang="nb-NO" altLang="zh-CN" dirty="0"/>
          </a:p>
          <a:p>
            <a:endParaRPr kumimoji="1" lang="nb-NO" altLang="zh-CN" dirty="0"/>
          </a:p>
          <a:p>
            <a:r>
              <a:rPr kumimoji="1" lang="nb-NO" altLang="zh-CN" dirty="0"/>
              <a:t>C = 351 or 0.38, </a:t>
            </a:r>
            <a:r>
              <a:rPr kumimoji="1" lang="nb-NO" altLang="zh-CN" dirty="0" err="1"/>
              <a:t>both</a:t>
            </a:r>
            <a:r>
              <a:rPr kumimoji="1" lang="nb-NO" altLang="zh-CN" dirty="0"/>
              <a:t> </a:t>
            </a:r>
            <a:r>
              <a:rPr kumimoji="1" lang="nb-NO" altLang="zh-CN" dirty="0" err="1"/>
              <a:t>can</a:t>
            </a:r>
            <a:r>
              <a:rPr kumimoji="1" lang="nb-NO" altLang="zh-CN" dirty="0"/>
              <a:t> </a:t>
            </a:r>
            <a:r>
              <a:rPr kumimoji="1" lang="nb-NO" altLang="zh-CN" dirty="0" err="1"/>
              <a:t>get</a:t>
            </a:r>
            <a:r>
              <a:rPr kumimoji="1" lang="nb-NO" altLang="zh-CN" dirty="0"/>
              <a:t> an </a:t>
            </a:r>
            <a:r>
              <a:rPr kumimoji="1" lang="nb-NO" altLang="zh-CN" dirty="0" err="1"/>
              <a:t>accuracy</a:t>
            </a:r>
            <a:r>
              <a:rPr kumimoji="1" lang="nb-NO" altLang="zh-CN" dirty="0"/>
              <a:t> </a:t>
            </a:r>
            <a:r>
              <a:rPr kumimoji="1" lang="nb-NO" altLang="zh-CN" dirty="0" err="1"/>
              <a:t>of</a:t>
            </a:r>
            <a:r>
              <a:rPr kumimoji="1" lang="nb-NO" altLang="zh-CN" dirty="0"/>
              <a:t> 0.9875 </a:t>
            </a:r>
            <a:r>
              <a:rPr kumimoji="1" lang="nb-NO" altLang="zh-CN" dirty="0" err="1"/>
              <a:t>when</a:t>
            </a:r>
            <a:r>
              <a:rPr kumimoji="1" lang="nb-NO" altLang="zh-CN" dirty="0"/>
              <a:t> </a:t>
            </a:r>
            <a:r>
              <a:rPr kumimoji="1" lang="nb-NO" altLang="zh-CN" dirty="0" err="1"/>
              <a:t>predict</a:t>
            </a:r>
            <a:r>
              <a:rPr kumimoji="1" lang="nb-NO" altLang="zh-CN" dirty="0"/>
              <a:t>, and a lot </a:t>
            </a:r>
            <a:r>
              <a:rPr kumimoji="1" lang="nb-NO" altLang="zh-CN" dirty="0" err="1"/>
              <a:t>of</a:t>
            </a:r>
            <a:r>
              <a:rPr kumimoji="1" lang="nb-NO" altLang="zh-CN" dirty="0"/>
              <a:t> </a:t>
            </a:r>
            <a:r>
              <a:rPr kumimoji="1" lang="nb-NO" altLang="zh-CN" dirty="0" err="1"/>
              <a:t>other</a:t>
            </a:r>
            <a:r>
              <a:rPr kumimoji="1" lang="nb-NO" altLang="zh-CN" dirty="0"/>
              <a:t> C </a:t>
            </a:r>
            <a:r>
              <a:rPr kumimoji="1" lang="nb-NO" altLang="zh-CN" dirty="0" err="1"/>
              <a:t>can</a:t>
            </a:r>
            <a:r>
              <a:rPr kumimoji="1" lang="nb-NO" altLang="zh-CN" dirty="0"/>
              <a:t> be </a:t>
            </a:r>
            <a:r>
              <a:rPr kumimoji="1" lang="nb-NO" altLang="zh-CN" dirty="0" err="1"/>
              <a:t>chosen</a:t>
            </a:r>
            <a:r>
              <a:rPr kumimoji="1" lang="nb-NO" altLang="zh-CN" dirty="0"/>
              <a:t> to </a:t>
            </a:r>
            <a:r>
              <a:rPr kumimoji="1" lang="nb-NO" altLang="zh-CN" dirty="0" err="1"/>
              <a:t>get</a:t>
            </a:r>
            <a:r>
              <a:rPr kumimoji="1" lang="nb-NO" altLang="zh-CN" dirty="0"/>
              <a:t> </a:t>
            </a:r>
            <a:r>
              <a:rPr kumimoji="1" lang="nb-NO" altLang="zh-CN" dirty="0" err="1"/>
              <a:t>this</a:t>
            </a:r>
            <a:r>
              <a:rPr kumimoji="1" lang="nb-NO" altLang="zh-CN" dirty="0"/>
              <a:t> </a:t>
            </a:r>
            <a:r>
              <a:rPr kumimoji="1" lang="nb-NO" altLang="zh-CN" dirty="0" err="1"/>
              <a:t>result</a:t>
            </a:r>
            <a:r>
              <a:rPr kumimoji="1" lang="nb-NO" altLang="zh-CN" dirty="0"/>
              <a:t>. </a:t>
            </a:r>
          </a:p>
          <a:p>
            <a:endParaRPr kumimoji="1" lang="nb-NO" altLang="zh-CN" dirty="0"/>
          </a:p>
          <a:p>
            <a:r>
              <a:rPr kumimoji="1" lang="nb-NO" altLang="zh-CN" dirty="0"/>
              <a:t>The data is so </a:t>
            </a:r>
            <a:r>
              <a:rPr kumimoji="1" lang="nb-NO" altLang="zh-CN" dirty="0" err="1"/>
              <a:t>good</a:t>
            </a:r>
            <a:r>
              <a:rPr kumimoji="1" lang="nb-NO" altLang="zh-CN" dirty="0"/>
              <a:t>!! Even it has 30 </a:t>
            </a:r>
            <a:r>
              <a:rPr kumimoji="1" lang="nb-NO" altLang="zh-CN" dirty="0" err="1"/>
              <a:t>dimensions</a:t>
            </a:r>
            <a:r>
              <a:rPr kumimoji="1" lang="nb-NO" altLang="zh-CN" dirty="0"/>
              <a:t> and </a:t>
            </a:r>
            <a:r>
              <a:rPr kumimoji="1" lang="nb-NO" altLang="zh-CN" dirty="0" err="1"/>
              <a:t>we</a:t>
            </a:r>
            <a:r>
              <a:rPr kumimoji="1" lang="nb-NO" altLang="zh-CN" dirty="0"/>
              <a:t> </a:t>
            </a:r>
            <a:r>
              <a:rPr kumimoji="1" lang="nb-NO" altLang="zh-CN" dirty="0" err="1"/>
              <a:t>can</a:t>
            </a:r>
            <a:r>
              <a:rPr kumimoji="1" lang="nb-NO" altLang="zh-CN" dirty="0"/>
              <a:t> </a:t>
            </a:r>
            <a:r>
              <a:rPr kumimoji="1" lang="nb-NO" altLang="zh-CN" dirty="0" err="1"/>
              <a:t>see</a:t>
            </a:r>
            <a:r>
              <a:rPr kumimoji="1" lang="nb-NO" altLang="zh-CN" dirty="0"/>
              <a:t> it </a:t>
            </a:r>
            <a:r>
              <a:rPr kumimoji="1" lang="nb-NO" altLang="zh-CN" dirty="0" err="1"/>
              <a:t>visually</a:t>
            </a:r>
            <a:r>
              <a:rPr kumimoji="1" lang="nb-NO" altLang="zh-CN" dirty="0"/>
              <a:t>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88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Also try use the first 400 rows of data to train and predict the last 169 rows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 = 452, accuracy = 0.9763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985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852051-C519-4796-ABB3-E69F1C9EC517}"/>
              </a:ext>
            </a:extLst>
          </p:cNvPr>
          <p:cNvSpPr txBox="1"/>
          <p:nvPr/>
        </p:nvSpPr>
        <p:spPr>
          <a:xfrm>
            <a:off x="1066800" y="695325"/>
            <a:ext cx="97821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6"/>
                </a:solidFill>
              </a:rPr>
              <a:t>% Thank you!</a:t>
            </a:r>
          </a:p>
          <a:p>
            <a:endParaRPr lang="en-US" altLang="zh-CN" sz="4400" dirty="0">
              <a:solidFill>
                <a:schemeClr val="accent6"/>
              </a:solidFill>
            </a:endParaRPr>
          </a:p>
          <a:p>
            <a:r>
              <a:rPr lang="en-US" altLang="zh-CN" sz="4400" dirty="0">
                <a:solidFill>
                  <a:schemeClr val="accent6"/>
                </a:solidFill>
              </a:rPr>
              <a:t>% Questions?</a:t>
            </a:r>
            <a:endParaRPr lang="zh-CN" altLang="en-US" sz="4400" dirty="0">
              <a:solidFill>
                <a:schemeClr val="accent6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DB23F5-C21B-4983-B19B-E527DB29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DA08-D1D4-2540-9A32-F8D5A1FE3C7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204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To diagnose </a:t>
            </a:r>
            <a:r>
              <a:rPr kumimoji="1" lang="en-US" altLang="zh-CN" dirty="0"/>
              <a:t>breast cancer through t</a:t>
            </a:r>
            <a:r>
              <a:rPr lang="en-US" altLang="zh-CN" dirty="0"/>
              <a:t>he Support Vector Machine.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By some </a:t>
            </a:r>
            <a:r>
              <a:rPr lang="en-US" altLang="zh-CN" dirty="0"/>
              <a:t>measurements (radius, area, smoothness, etc.), tumor cells can be classified as malignant or benign.</a:t>
            </a:r>
          </a:p>
          <a:p>
            <a:endParaRPr kumimoji="1" lang="en-US" altLang="zh-CN" dirty="0"/>
          </a:p>
          <a:p>
            <a:r>
              <a:rPr lang="en-US" altLang="zh-CN" dirty="0"/>
              <a:t>Plotting the data points, we will get two clusters.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D7B598-EA2C-49D0-ADF3-937F54B4F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188" y="822627"/>
            <a:ext cx="8739623" cy="36307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EC1072E-FD4E-4584-BBFE-ACCB95406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081" y="5187633"/>
            <a:ext cx="8496186" cy="84774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69881E8-7A26-44DF-B362-810A4A4AF442}"/>
              </a:ext>
            </a:extLst>
          </p:cNvPr>
          <p:cNvSpPr txBox="1"/>
          <p:nvPr/>
        </p:nvSpPr>
        <p:spPr>
          <a:xfrm>
            <a:off x="8615944" y="3599895"/>
            <a:ext cx="217032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Separation margin</a:t>
            </a:r>
            <a:endParaRPr lang="zh-CN" altLang="en-US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3930A4C-1CE3-4FB3-BDC3-268647C5DF5C}"/>
              </a:ext>
            </a:extLst>
          </p:cNvPr>
          <p:cNvSpPr txBox="1"/>
          <p:nvPr/>
        </p:nvSpPr>
        <p:spPr>
          <a:xfrm>
            <a:off x="2290081" y="4580807"/>
            <a:ext cx="7379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To find a line                           separating the two clusters.</a:t>
            </a:r>
            <a:endParaRPr lang="zh-CN" altLang="en-US" sz="20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44B5ADE6-D31E-4A65-A7F1-638EA52AC2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3937614" y="4604725"/>
            <a:ext cx="1636921" cy="35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3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D7B598-EA2C-49D0-ADF3-937F54B4FA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29"/>
          <a:stretch/>
        </p:blipFill>
        <p:spPr>
          <a:xfrm>
            <a:off x="1726188" y="822627"/>
            <a:ext cx="8739623" cy="3085045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35FA464-66E7-4764-8590-CA69A6D45266}"/>
              </a:ext>
            </a:extLst>
          </p:cNvPr>
          <p:cNvCxnSpPr/>
          <p:nvPr/>
        </p:nvCxnSpPr>
        <p:spPr>
          <a:xfrm flipH="1">
            <a:off x="6863508" y="1156771"/>
            <a:ext cx="1752436" cy="106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0502C37-97B2-4583-8498-EC5205D1527C}"/>
              </a:ext>
            </a:extLst>
          </p:cNvPr>
          <p:cNvCxnSpPr/>
          <p:nvPr/>
        </p:nvCxnSpPr>
        <p:spPr>
          <a:xfrm flipH="1">
            <a:off x="7392318" y="1156771"/>
            <a:ext cx="1223626" cy="98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E9B9070-7AE3-4F86-BBE9-4DE648E75992}"/>
              </a:ext>
            </a:extLst>
          </p:cNvPr>
          <p:cNvCxnSpPr/>
          <p:nvPr/>
        </p:nvCxnSpPr>
        <p:spPr>
          <a:xfrm flipH="1">
            <a:off x="7932145" y="1156771"/>
            <a:ext cx="683799" cy="1427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238EB7A-E9AA-4489-BD56-97B97DFE483F}"/>
              </a:ext>
            </a:extLst>
          </p:cNvPr>
          <p:cNvSpPr txBox="1"/>
          <p:nvPr/>
        </p:nvSpPr>
        <p:spPr>
          <a:xfrm>
            <a:off x="8604386" y="824363"/>
            <a:ext cx="1663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</a:rPr>
              <a:t>Support vectors</a:t>
            </a:r>
            <a:endParaRPr lang="zh-CN" altLang="en-US" sz="1600" dirty="0">
              <a:solidFill>
                <a:srgbClr val="FFC000"/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71AA171-8B91-4B10-82F5-C3324E9967CC}"/>
              </a:ext>
            </a:extLst>
          </p:cNvPr>
          <p:cNvCxnSpPr/>
          <p:nvPr/>
        </p:nvCxnSpPr>
        <p:spPr>
          <a:xfrm>
            <a:off x="8615944" y="1156771"/>
            <a:ext cx="150855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056072EE-5F62-48F0-BAD7-D559D5B13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568" y="4177509"/>
            <a:ext cx="8169879" cy="117079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C418AD3-9F70-44C4-A6CD-CD89ED386F41}"/>
              </a:ext>
            </a:extLst>
          </p:cNvPr>
          <p:cNvSpPr/>
          <p:nvPr/>
        </p:nvSpPr>
        <p:spPr>
          <a:xfrm>
            <a:off x="8704079" y="3607362"/>
            <a:ext cx="1056866" cy="185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69881E8-7A26-44DF-B362-810A4A4AF442}"/>
                  </a:ext>
                </a:extLst>
              </p:cNvPr>
              <p:cNvSpPr txBox="1"/>
              <p:nvPr/>
            </p:nvSpPr>
            <p:spPr>
              <a:xfrm>
                <a:off x="8778124" y="3290816"/>
                <a:ext cx="2170323" cy="7460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b="1" i="1" smtClean="0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</m:d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69881E8-7A26-44DF-B362-810A4A4AF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124" y="3290816"/>
                <a:ext cx="2170323" cy="746038"/>
              </a:xfrm>
              <a:prstGeom prst="rect">
                <a:avLst/>
              </a:prstGeom>
              <a:blipFill>
                <a:blip r:embed="rId5"/>
                <a:stretch>
                  <a:fillRect l="-589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9AEBB350-6A00-40FD-9288-EB8F848374B3}"/>
              </a:ext>
            </a:extLst>
          </p:cNvPr>
          <p:cNvSpPr txBox="1"/>
          <p:nvPr/>
        </p:nvSpPr>
        <p:spPr>
          <a:xfrm>
            <a:off x="2454442" y="5488956"/>
            <a:ext cx="8494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support vector machine is nothing but the mathematical rule by which new data points can be classified.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366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255F13-13BF-47F9-9EB9-0C7D7C298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“outliers” </a:t>
            </a:r>
            <a:r>
              <a:rPr lang="zh-CN" altLang="en-US" dirty="0"/>
              <a:t>→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Optimization problem: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D2BF00-EB38-423D-8856-C77FE95DC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077" y="1578336"/>
            <a:ext cx="8469653" cy="8470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EF5CCF2-9CFC-4ADA-AB13-935F12B1E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362" y="4001294"/>
            <a:ext cx="8008214" cy="194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5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9A542-CFCC-4DE8-8501-30D74D78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preprocessing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C4875CB-8142-408C-9891-F41AEEF33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741" y="1773603"/>
            <a:ext cx="6319599" cy="248773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C89198D-2C0A-4BF3-83E0-E0BFD64C2468}"/>
              </a:ext>
            </a:extLst>
          </p:cNvPr>
          <p:cNvSpPr txBox="1"/>
          <p:nvPr/>
        </p:nvSpPr>
        <p:spPr>
          <a:xfrm>
            <a:off x="838200" y="4630366"/>
            <a:ext cx="101516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t>We store the raw data in txt and then use python to preprocess the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t>We replaced all M with 1 and all B with -1.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6610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09450-23BB-44C1-8725-A2AEDEF9B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550"/>
            <a:ext cx="10515600" cy="1204957"/>
          </a:xfrm>
        </p:spPr>
        <p:txBody>
          <a:bodyPr>
            <a:noAutofit/>
          </a:bodyPr>
          <a:lstStyle/>
          <a:p>
            <a:br>
              <a:rPr lang="en-US" altLang="zh-CN" dirty="0"/>
            </a:br>
            <a:r>
              <a:rPr lang="en-US" altLang="zh-CN" dirty="0"/>
              <a:t>Quadratic Programming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013CD9E-EDC5-4B47-8C16-41FBBF2E9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9888" y="1493935"/>
            <a:ext cx="3751526" cy="1502183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58CA865-C355-4F30-8CAE-08F689F97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62755"/>
            <a:ext cx="9393748" cy="120495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755F5AC-079F-4574-9560-EDBC5CC05959}"/>
              </a:ext>
            </a:extLst>
          </p:cNvPr>
          <p:cNvSpPr txBox="1"/>
          <p:nvPr/>
        </p:nvSpPr>
        <p:spPr>
          <a:xfrm>
            <a:off x="917127" y="3428999"/>
            <a:ext cx="5680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quadprog</a:t>
            </a:r>
            <a:r>
              <a:rPr lang="en-US" altLang="zh-CN" sz="2800" dirty="0"/>
              <a:t> function in </a:t>
            </a:r>
            <a:r>
              <a:rPr lang="en-US" altLang="zh-CN" sz="2800" dirty="0" err="1"/>
              <a:t>Matlab</a:t>
            </a:r>
            <a:r>
              <a:rPr lang="en-US" altLang="zh-CN" sz="2800" dirty="0"/>
              <a:t>: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4960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03F31-6257-457A-8A30-9C89932A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 Function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1D0127C-0CF1-4CD5-B47E-4B5E2AA70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8791" y="1556426"/>
            <a:ext cx="9940325" cy="3408681"/>
          </a:xfrm>
        </p:spPr>
      </p:pic>
    </p:spTree>
    <p:extLst>
      <p:ext uri="{BB962C8B-B14F-4D97-AF65-F5344CB8AC3E}">
        <p14:creationId xmlns:p14="http://schemas.microsoft.com/office/powerpoint/2010/main" val="185469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CE451-003C-484C-B1A0-C5570D8B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Calculate the accuracy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4569FEA-89ED-4B64-A058-FB9801DD9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1946"/>
            <a:ext cx="4851835" cy="3971489"/>
          </a:xfrm>
        </p:spPr>
      </p:pic>
    </p:spTree>
    <p:extLst>
      <p:ext uri="{BB962C8B-B14F-4D97-AF65-F5344CB8AC3E}">
        <p14:creationId xmlns:p14="http://schemas.microsoft.com/office/powerpoint/2010/main" val="367865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386</Words>
  <Application>Microsoft Office PowerPoint</Application>
  <PresentationFormat>宽屏</PresentationFormat>
  <Paragraphs>55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DengXian</vt:lpstr>
      <vt:lpstr>DengXian</vt:lpstr>
      <vt:lpstr>DengXian Light</vt:lpstr>
      <vt:lpstr>Arial</vt:lpstr>
      <vt:lpstr>Cambria Math</vt:lpstr>
      <vt:lpstr>Office 主题</vt:lpstr>
      <vt:lpstr>Support vector machine</vt:lpstr>
      <vt:lpstr>Background</vt:lpstr>
      <vt:lpstr>PowerPoint 演示文稿</vt:lpstr>
      <vt:lpstr>PowerPoint 演示文稿</vt:lpstr>
      <vt:lpstr>PowerPoint 演示文稿</vt:lpstr>
      <vt:lpstr>Data preprocessing</vt:lpstr>
      <vt:lpstr> Quadratic Programming</vt:lpstr>
      <vt:lpstr>SVM Function</vt:lpstr>
      <vt:lpstr>Calculate the accuracy </vt:lpstr>
      <vt:lpstr>Dual Function</vt:lpstr>
      <vt:lpstr>Conclusion </vt:lpstr>
      <vt:lpstr>Choice of C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</dc:title>
  <dc:creator>Microsoft Office 用户</dc:creator>
  <cp:lastModifiedBy>Ahmed Yang</cp:lastModifiedBy>
  <cp:revision>18</cp:revision>
  <dcterms:created xsi:type="dcterms:W3CDTF">2018-12-03T18:43:27Z</dcterms:created>
  <dcterms:modified xsi:type="dcterms:W3CDTF">2018-12-04T11:47:09Z</dcterms:modified>
</cp:coreProperties>
</file>