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/>
    <p:restoredTop sz="86385"/>
  </p:normalViewPr>
  <p:slideViewPr>
    <p:cSldViewPr snapToGrid="0" snapToObjects="1">
      <p:cViewPr varScale="1">
        <p:scale>
          <a:sx n="58" d="100"/>
          <a:sy n="58" d="100"/>
        </p:scale>
        <p:origin x="2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8CD5-83D0-454D-B36E-3AA7B504175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1964-ED12-4E75-94B2-EF038F273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1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6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2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6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58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9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D481-F30F-C148-8EC1-10199CBB1FA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2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Support vector machine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Zonghao</a:t>
            </a:r>
            <a:r>
              <a:rPr kumimoji="1" lang="en-US" altLang="zh-CN" dirty="0"/>
              <a:t> Lu, </a:t>
            </a:r>
            <a:r>
              <a:rPr kumimoji="1" lang="en-US" altLang="zh-CN" dirty="0" err="1"/>
              <a:t>Jianbo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Jiayi</a:t>
            </a:r>
            <a:r>
              <a:rPr kumimoji="1" lang="en-US" altLang="zh-CN" dirty="0"/>
              <a:t> 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3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46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59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57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diagnosticate breast cancer through t</a:t>
            </a:r>
            <a:r>
              <a:rPr lang="en-US" altLang="zh-CN" dirty="0"/>
              <a:t>he Support Vector Machine.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By some </a:t>
            </a:r>
            <a:r>
              <a:rPr lang="en-US" altLang="zh-CN" dirty="0"/>
              <a:t>measurements (radius, area, smoothness, etc.), tumor cells can be classified as malignant or benign.</a:t>
            </a:r>
          </a:p>
          <a:p>
            <a:endParaRPr kumimoji="1" lang="en-US" altLang="zh-CN" dirty="0"/>
          </a:p>
          <a:p>
            <a:r>
              <a:rPr lang="en-US" altLang="zh-CN" dirty="0"/>
              <a:t>Plotting the data points, we will get two clusters.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88" y="822627"/>
            <a:ext cx="8739623" cy="3630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C1072E-FD4E-4584-BBFE-ACCB9540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81" y="5187633"/>
            <a:ext cx="8496186" cy="847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9881E8-7A26-44DF-B362-810A4A4AF442}"/>
              </a:ext>
            </a:extLst>
          </p:cNvPr>
          <p:cNvSpPr txBox="1"/>
          <p:nvPr/>
        </p:nvSpPr>
        <p:spPr>
          <a:xfrm>
            <a:off x="8615944" y="3599895"/>
            <a:ext cx="21703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Separation margin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930A4C-1CE3-4FB3-BDC3-268647C5DF5C}"/>
              </a:ext>
            </a:extLst>
          </p:cNvPr>
          <p:cNvSpPr txBox="1"/>
          <p:nvPr/>
        </p:nvSpPr>
        <p:spPr>
          <a:xfrm>
            <a:off x="2290081" y="4580807"/>
            <a:ext cx="737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find a line                           separating the two clusters.</a:t>
            </a:r>
            <a:endParaRPr lang="zh-CN" altLang="en-US" sz="2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4B5ADE6-D31E-4A65-A7F1-638EA52AC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937614" y="4604725"/>
            <a:ext cx="1636921" cy="3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29"/>
          <a:stretch/>
        </p:blipFill>
        <p:spPr>
          <a:xfrm>
            <a:off x="1726188" y="822627"/>
            <a:ext cx="8739623" cy="308504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5FA464-66E7-4764-8590-CA69A6D45266}"/>
              </a:ext>
            </a:extLst>
          </p:cNvPr>
          <p:cNvCxnSpPr/>
          <p:nvPr/>
        </p:nvCxnSpPr>
        <p:spPr>
          <a:xfrm flipH="1">
            <a:off x="6863508" y="1156771"/>
            <a:ext cx="1752436" cy="10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502C37-97B2-4583-8498-EC5205D1527C}"/>
              </a:ext>
            </a:extLst>
          </p:cNvPr>
          <p:cNvCxnSpPr/>
          <p:nvPr/>
        </p:nvCxnSpPr>
        <p:spPr>
          <a:xfrm flipH="1">
            <a:off x="7392318" y="1156771"/>
            <a:ext cx="1223626" cy="98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9B9070-7AE3-4F86-BBE9-4DE648E75992}"/>
              </a:ext>
            </a:extLst>
          </p:cNvPr>
          <p:cNvCxnSpPr/>
          <p:nvPr/>
        </p:nvCxnSpPr>
        <p:spPr>
          <a:xfrm flipH="1">
            <a:off x="7932145" y="1156771"/>
            <a:ext cx="683799" cy="14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8EB7A-E9AA-4489-BD56-97B97DFE483F}"/>
              </a:ext>
            </a:extLst>
          </p:cNvPr>
          <p:cNvSpPr txBox="1"/>
          <p:nvPr/>
        </p:nvSpPr>
        <p:spPr>
          <a:xfrm>
            <a:off x="8604386" y="824363"/>
            <a:ext cx="166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</a:rPr>
              <a:t>Support vectors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1AA171-8B91-4B10-82F5-C3324E9967CC}"/>
              </a:ext>
            </a:extLst>
          </p:cNvPr>
          <p:cNvCxnSpPr/>
          <p:nvPr/>
        </p:nvCxnSpPr>
        <p:spPr>
          <a:xfrm>
            <a:off x="8615944" y="1156771"/>
            <a:ext cx="15085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56072EE-5F62-48F0-BAD7-D559D5B13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68" y="4177509"/>
            <a:ext cx="8169879" cy="1170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C418AD3-9F70-44C4-A6CD-CD89ED386F41}"/>
              </a:ext>
            </a:extLst>
          </p:cNvPr>
          <p:cNvSpPr/>
          <p:nvPr/>
        </p:nvSpPr>
        <p:spPr>
          <a:xfrm>
            <a:off x="8704079" y="3607362"/>
            <a:ext cx="1056866" cy="1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/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blipFill>
                <a:blip r:embed="rId5"/>
                <a:stretch>
                  <a:fillRect l="-589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AEBB350-6A00-40FD-9288-EB8F848374B3}"/>
              </a:ext>
            </a:extLst>
          </p:cNvPr>
          <p:cNvSpPr txBox="1"/>
          <p:nvPr/>
        </p:nvSpPr>
        <p:spPr>
          <a:xfrm>
            <a:off x="2454442" y="5488956"/>
            <a:ext cx="849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support vector machine is nothing but the mathematical rule by which new data points can be classified.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36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15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nb-NO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253"/>
            <a:ext cx="4229100" cy="270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70" y="380532"/>
            <a:ext cx="3975100" cy="280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50" y="3254701"/>
            <a:ext cx="6222620" cy="36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b-NO" altLang="zh-CN" dirty="0"/>
              <a:t>Choice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nb-NO" altLang="zh-CN" dirty="0" err="1"/>
              <a:t>Try</a:t>
            </a:r>
            <a:r>
              <a:rPr kumimoji="1" lang="nb-NO" altLang="zh-CN" dirty="0"/>
              <a:t> from 0.01 to 1,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0.01, from 1 to 2000,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1</a:t>
            </a:r>
          </a:p>
          <a:p>
            <a:endParaRPr kumimoji="1" lang="nb-NO" altLang="zh-CN" dirty="0"/>
          </a:p>
          <a:p>
            <a:endParaRPr kumimoji="1" lang="nb-NO" altLang="zh-CN" dirty="0"/>
          </a:p>
          <a:p>
            <a:r>
              <a:rPr kumimoji="1" lang="nb-NO" altLang="zh-CN" dirty="0"/>
              <a:t>C = 351 or 0.38, </a:t>
            </a:r>
            <a:r>
              <a:rPr kumimoji="1" lang="nb-NO" altLang="zh-CN" dirty="0" err="1"/>
              <a:t>both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an </a:t>
            </a:r>
            <a:r>
              <a:rPr kumimoji="1" lang="nb-NO" altLang="zh-CN" dirty="0" err="1"/>
              <a:t>accuracy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0.9875 </a:t>
            </a:r>
            <a:r>
              <a:rPr kumimoji="1" lang="nb-NO" altLang="zh-CN" dirty="0" err="1"/>
              <a:t>when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predict</a:t>
            </a:r>
            <a:r>
              <a:rPr kumimoji="1" lang="nb-NO" altLang="zh-CN" dirty="0"/>
              <a:t>, and a lot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other</a:t>
            </a:r>
            <a:r>
              <a:rPr kumimoji="1" lang="nb-NO" altLang="zh-CN" dirty="0"/>
              <a:t> C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be </a:t>
            </a:r>
            <a:r>
              <a:rPr kumimoji="1" lang="nb-NO" altLang="zh-CN" dirty="0" err="1"/>
              <a:t>chosen</a:t>
            </a:r>
            <a:r>
              <a:rPr kumimoji="1" lang="nb-NO" altLang="zh-CN" dirty="0"/>
              <a:t> to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this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result</a:t>
            </a:r>
            <a:r>
              <a:rPr kumimoji="1" lang="nb-NO" altLang="zh-CN" dirty="0"/>
              <a:t>. </a:t>
            </a:r>
          </a:p>
          <a:p>
            <a:endParaRPr kumimoji="1" lang="nb-NO" altLang="zh-CN" dirty="0"/>
          </a:p>
          <a:p>
            <a:r>
              <a:rPr kumimoji="1" lang="nb-NO" altLang="zh-CN" dirty="0"/>
              <a:t>The data is so </a:t>
            </a:r>
            <a:r>
              <a:rPr kumimoji="1" lang="nb-NO" altLang="zh-CN" dirty="0" err="1"/>
              <a:t>good</a:t>
            </a:r>
            <a:r>
              <a:rPr kumimoji="1" lang="nb-NO" altLang="zh-CN" dirty="0"/>
              <a:t>!! Even it has 30 </a:t>
            </a:r>
            <a:r>
              <a:rPr kumimoji="1" lang="nb-NO" altLang="zh-CN" dirty="0" err="1"/>
              <a:t>dimensions</a:t>
            </a:r>
            <a:r>
              <a:rPr kumimoji="1" lang="nb-NO" altLang="zh-CN" dirty="0"/>
              <a:t> and </a:t>
            </a:r>
            <a:r>
              <a:rPr kumimoji="1" lang="nb-NO" altLang="zh-CN" dirty="0" err="1"/>
              <a:t>we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see</a:t>
            </a:r>
            <a:r>
              <a:rPr kumimoji="1" lang="nb-NO" altLang="zh-CN" dirty="0"/>
              <a:t> it </a:t>
            </a:r>
            <a:r>
              <a:rPr kumimoji="1" lang="nb-NO" altLang="zh-CN" dirty="0" err="1"/>
              <a:t>visually</a:t>
            </a:r>
            <a:r>
              <a:rPr kumimoji="1" lang="nb-NO" altLang="zh-CN" dirty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Also try use the first 400 rows of data to train and predict the last 169 rows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 = 452, accuracy = 0.9763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98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452" y="251531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85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259</Words>
  <Application>Microsoft Office PowerPoint</Application>
  <PresentationFormat>宽屏</PresentationFormat>
  <Paragraphs>32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</vt:lpstr>
      <vt:lpstr>DengXian Light</vt:lpstr>
      <vt:lpstr>Arial</vt:lpstr>
      <vt:lpstr>Cambria Math</vt:lpstr>
      <vt:lpstr>Office 主题</vt:lpstr>
      <vt:lpstr>Support vector machine</vt:lpstr>
      <vt:lpstr>Background</vt:lpstr>
      <vt:lpstr>PowerPoint 演示文稿</vt:lpstr>
      <vt:lpstr>PowerPoint 演示文稿</vt:lpstr>
      <vt:lpstr>Method</vt:lpstr>
      <vt:lpstr>Conclusion </vt:lpstr>
      <vt:lpstr>Choice of C</vt:lpstr>
      <vt:lpstr>PowerPoint 演示文稿</vt:lpstr>
      <vt:lpstr>Thank you!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Microsoft Office 用户</dc:creator>
  <cp:lastModifiedBy>Ahmed Yang</cp:lastModifiedBy>
  <cp:revision>11</cp:revision>
  <dcterms:created xsi:type="dcterms:W3CDTF">2018-12-03T18:43:27Z</dcterms:created>
  <dcterms:modified xsi:type="dcterms:W3CDTF">2018-12-03T23:21:02Z</dcterms:modified>
</cp:coreProperties>
</file>