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36" r:id="rId3"/>
    <p:sldId id="337" r:id="rId4"/>
    <p:sldId id="267" r:id="rId5"/>
    <p:sldId id="338" r:id="rId6"/>
    <p:sldId id="33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B01C-B211-41D6-93A7-A341EDE5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CF198-7AC2-4451-8852-EC474F4AD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C547-B96A-431D-9F7A-D8C48DC4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B252F-AC0D-450D-A2DA-3813344F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A9F17-E889-44C1-8DC8-FAC34F4B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3A13C-481D-438C-9AC5-7989628C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74C70-9000-4EB2-974A-5036EA3B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610AC-09A7-4B44-B2D4-95C6593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D1F85-645E-4D64-87C4-42864314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B791B-172D-4D75-BF86-83032765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2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7CDBA-8136-495A-B514-AFD522CD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B4201-1B0A-47E6-91B0-7BD05437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F901D-49C8-4FB6-AA3A-9BF6049A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5BE61-C2C4-4B32-AC41-0196A0F7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5868A-1EB7-42CB-8130-DECACFC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4F35-3413-4624-80B7-8985CF4E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EBE2B-B3C3-4258-984A-32D5BCBC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4E1DD-19B2-4095-BC48-7D687C8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2F962-2983-4207-98F1-49B664E8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D37DE-91F4-4C0F-960D-79FF93AF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4E2C-C5EF-4358-A542-C04AE44D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55810-884A-4FA0-939B-0DDC02F8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F1916-0857-4FB2-AC34-332307BF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209B-2D11-4032-8AB8-A59354F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C187C-6385-4280-9440-F040082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4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28409-F4E1-4D18-A4BB-24F6B9FE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D7C9-431C-4D33-BEAB-01C2DAA61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D644C-FB4B-4B3E-9411-CA72F81B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E08C41-8A25-4E41-B534-2DB23E7A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35E85-6D2E-4078-8071-056116C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E2A49-9972-48A2-AF22-867F43B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1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A3D9E-0CAA-409A-B29D-3C7428A7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FB01E-44F0-4854-9AE6-102979A67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FA248-774E-4202-AA44-8AF476D85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8FCE5-F00B-43BD-9F22-DE9D69C85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907E4-CDD6-4C30-86D0-073B6F322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55BFD-C4DB-4042-8122-DD92D30C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E629C3-25D6-468F-8787-CBE6449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BEE684-694A-4DFF-B7F0-3DF1C8E1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0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438E3-7117-4F04-80DA-A08D12E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2152A-C0A7-4ECF-ADA1-1D5016F6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598D3-1D9D-4E8E-A1F9-223719F6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49DF8D-A1F3-477B-881E-DBCE099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30B435-4284-4A50-B013-A32637E4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6B16C-4021-4F80-8350-DA69EDF4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17D11-B700-4121-B4C2-2698601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6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1CD3-2836-4437-88C3-3EB6ACF7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95A28-3269-4698-8280-63F7A00C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FFAD3-3E87-46B4-81C1-F656807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D3956-EA22-4FC4-886D-1EFD602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10A48-A343-4BA7-B0F3-92EB174D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0B87D-72E6-49BC-9A4B-5DFA7963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2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ADF8-1B5C-45E3-B0ED-A1E61E7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47B98-5DD0-474D-9A69-D5EF845B6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65D-09F8-42B9-8977-6BA714F46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1F56D-377F-4B7B-8A60-E2665495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D68A7-A755-4BA0-816F-8A61B63A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806F1-ABED-441E-83CC-2461434F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B5E7E9-6E2C-4B3B-8296-120AEF9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24711-F21F-4361-AD0D-30FE547D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8B26C-FB15-4B40-B582-156B9A83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0246-B3CA-4C1E-9C35-1E8552BF303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664D9-A7C7-42AA-80CA-75C7B7755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12A67-B2AE-4198-8B24-DD76A8F2F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3360-8B3E-422B-B3C5-B15246ED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en/development/desa/population/migration/data/empirical2/migrationflows.s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2C196-4274-4984-97E4-5A4421D4C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9" r="9090" b="366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41B7F-4D31-471D-877D-EE77852134C5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dirty="0">
                <a:latin typeface="+mj-lt"/>
                <a:ea typeface="+mj-ea"/>
                <a:cs typeface="+mj-cs"/>
              </a:rPr>
              <a:t>Neighborhood Recommendation Analysis of a New Chinese Restaurant in Downtown Toronto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EAE97D-B44C-4E7C-A2A1-458C7CD3C770}"/>
              </a:ext>
            </a:extLst>
          </p:cNvPr>
          <p:cNvSpPr txBox="1"/>
          <p:nvPr/>
        </p:nvSpPr>
        <p:spPr>
          <a:xfrm>
            <a:off x="458169" y="4630250"/>
            <a:ext cx="4023360" cy="62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By Anthony Yang</a:t>
            </a:r>
          </a:p>
        </p:txBody>
      </p:sp>
    </p:spTree>
    <p:extLst>
      <p:ext uri="{BB962C8B-B14F-4D97-AF65-F5344CB8AC3E}">
        <p14:creationId xmlns:p14="http://schemas.microsoft.com/office/powerpoint/2010/main" val="338668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6504307" y="-128588"/>
            <a:ext cx="5711825" cy="6989763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504307" y="0"/>
            <a:ext cx="2817813" cy="6861175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680520" y="-128588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680520" y="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8735583" y="20081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9508696" y="20081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>
            <a:off x="8727646" y="32670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2"/>
          <p:cNvSpPr>
            <a:spLocks noEditPoints="1"/>
          </p:cNvSpPr>
          <p:nvPr/>
        </p:nvSpPr>
        <p:spPr bwMode="auto">
          <a:xfrm>
            <a:off x="9508696" y="32670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4"/>
          <p:cNvSpPr>
            <a:spLocks noEditPoints="1"/>
          </p:cNvSpPr>
          <p:nvPr/>
        </p:nvSpPr>
        <p:spPr bwMode="auto">
          <a:xfrm>
            <a:off x="8694308" y="12668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5"/>
          <p:cNvSpPr>
            <a:spLocks noEditPoints="1"/>
          </p:cNvSpPr>
          <p:nvPr/>
        </p:nvSpPr>
        <p:spPr bwMode="auto">
          <a:xfrm>
            <a:off x="9484883" y="13700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6"/>
          <p:cNvSpPr>
            <a:spLocks noEditPoints="1"/>
          </p:cNvSpPr>
          <p:nvPr/>
        </p:nvSpPr>
        <p:spPr bwMode="auto">
          <a:xfrm>
            <a:off x="8689546" y="43815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7"/>
          <p:cNvSpPr>
            <a:spLocks noEditPoints="1"/>
          </p:cNvSpPr>
          <p:nvPr/>
        </p:nvSpPr>
        <p:spPr bwMode="auto">
          <a:xfrm>
            <a:off x="9540446" y="43815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258208" y="253624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Position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131287" y="253624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Competition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970536" y="3267075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Neighborhood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131287" y="330748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Rating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5DE93-A748-4FDE-8D2F-4969E774460E}"/>
              </a:ext>
            </a:extLst>
          </p:cNvPr>
          <p:cNvSpPr txBox="1"/>
          <p:nvPr/>
        </p:nvSpPr>
        <p:spPr>
          <a:xfrm>
            <a:off x="113015" y="801384"/>
            <a:ext cx="597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Introduction to business problem </a:t>
            </a:r>
            <a:endParaRPr lang="zh-CN" altLang="en-US" sz="28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787454E-81A0-48BD-A130-6C286AFFE6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6067" y="1479478"/>
            <a:ext cx="5657680" cy="243497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F8CB810-7E5A-4C12-9883-9623A7DCAE60}"/>
              </a:ext>
            </a:extLst>
          </p:cNvPr>
          <p:cNvSpPr txBox="1"/>
          <p:nvPr/>
        </p:nvSpPr>
        <p:spPr>
          <a:xfrm>
            <a:off x="289325" y="4481281"/>
            <a:ext cx="5976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With China became the No.1 Country to send immigration to Canada, open a Chinese Restaurant in Toronto is one of the realistic choices to make a living especially for the elderly generation</a:t>
            </a:r>
          </a:p>
          <a:p>
            <a:r>
              <a:rPr lang="en-US" altLang="zh-CN" sz="1600" dirty="0"/>
              <a:t>The question is,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/>
              <a:t>Where exactly in Downtown Toronto should they open a Chinese Restaurant?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/>
              <a:t>What is the Chinese restaurant market of downtown look like?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637C68-A615-4234-A2A3-4E5224B350D5}"/>
              </a:ext>
            </a:extLst>
          </p:cNvPr>
          <p:cNvSpPr/>
          <p:nvPr/>
        </p:nvSpPr>
        <p:spPr>
          <a:xfrm>
            <a:off x="138027" y="38846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Number of people from Top 5 countries immigrate to Canada</a:t>
            </a:r>
            <a:endParaRPr lang="zh-CN" altLang="zh-CN" sz="9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Data Source: </a:t>
            </a:r>
            <a:r>
              <a:rPr lang="en-US" altLang="zh-CN" sz="900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International migration flows to and from selected countries - The 2015 revision</a:t>
            </a:r>
            <a:r>
              <a:rPr lang="en-US" altLang="zh-CN" sz="9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by United Nations</a:t>
            </a:r>
            <a:endParaRPr lang="zh-CN" altLang="zh-CN" sz="9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737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50241869-4169-496C-9851-1FB0E6C6F9D5}"/>
              </a:ext>
            </a:extLst>
          </p:cNvPr>
          <p:cNvSpPr txBox="1"/>
          <p:nvPr/>
        </p:nvSpPr>
        <p:spPr>
          <a:xfrm>
            <a:off x="372385" y="729465"/>
            <a:ext cx="597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k-means clustering result</a:t>
            </a:r>
            <a:endParaRPr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0BE79A4-7266-4A95-AD66-B6777D00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85" y="2332233"/>
            <a:ext cx="4973834" cy="421288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65D301C-E5C8-410E-AC68-8A1150A5FFCF}"/>
              </a:ext>
            </a:extLst>
          </p:cNvPr>
          <p:cNvSpPr txBox="1"/>
          <p:nvPr/>
        </p:nvSpPr>
        <p:spPr>
          <a:xfrm>
            <a:off x="444305" y="1252685"/>
            <a:ext cx="1145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Using the k-means clustering with the data from Foursquare to explore the neighborhoods of downtown Toronto, the cluster 6(cluster 7 in report cause the cluster start at cluster 0) shows a good potential of the Chinese restaurant position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53B5A1B-08F8-4C33-B6CA-2452AEC7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460" y="2055898"/>
            <a:ext cx="1533525" cy="28384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8D9B0C4-24A3-4BF5-B3D1-872E141E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16" y="2009775"/>
            <a:ext cx="1641190" cy="2930696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C874D47D-1797-45B4-907E-51EE417A63AF}"/>
              </a:ext>
            </a:extLst>
          </p:cNvPr>
          <p:cNvSpPr/>
          <p:nvPr/>
        </p:nvSpPr>
        <p:spPr>
          <a:xfrm>
            <a:off x="8575281" y="3243954"/>
            <a:ext cx="698643" cy="46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6AB290-8925-4E63-B1F8-A51BC22A3DCD}"/>
              </a:ext>
            </a:extLst>
          </p:cNvPr>
          <p:cNvSpPr txBox="1"/>
          <p:nvPr/>
        </p:nvSpPr>
        <p:spPr>
          <a:xfrm>
            <a:off x="6513816" y="5158909"/>
            <a:ext cx="5123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Cluster 6 is the only Cluster with Chinese Restaurant as the Top 10 most common venue, which means the tastes of these neighborhoods lean to Chinese food</a:t>
            </a:r>
          </a:p>
        </p:txBody>
      </p:sp>
    </p:spTree>
    <p:extLst>
      <p:ext uri="{BB962C8B-B14F-4D97-AF65-F5344CB8AC3E}">
        <p14:creationId xmlns:p14="http://schemas.microsoft.com/office/powerpoint/2010/main" val="373306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ACA8E8FD-B4B7-41CA-A5A7-5905CD6C76E6}"/>
              </a:ext>
            </a:extLst>
          </p:cNvPr>
          <p:cNvSpPr txBox="1"/>
          <p:nvPr/>
        </p:nvSpPr>
        <p:spPr>
          <a:xfrm>
            <a:off x="78710" y="672047"/>
            <a:ext cx="1203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Detailed Chinese Restaurant Market Analysis of Downtown Toronto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1/2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 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8CDF41-F186-4B38-99AE-781C9FFF9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2347" y="1561982"/>
            <a:ext cx="7860464" cy="4429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3C125D-B98A-4AAD-8FB6-509F4D3866D9}"/>
              </a:ext>
            </a:extLst>
          </p:cNvPr>
          <p:cNvSpPr/>
          <p:nvPr/>
        </p:nvSpPr>
        <p:spPr>
          <a:xfrm>
            <a:off x="372384" y="1661096"/>
            <a:ext cx="31477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There are 20 different combinations between neighborhoods and Chinese Restaurant, and there are totally 9 Chinese restaurant in Downtown Toronto, some neighborhoods are expose to 2 Chinese Restaurant and others only expose to 1, the neighborhood not in this chart is expose to 0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D84127-7AA3-49DC-B8E2-12F4EE7D574B}"/>
              </a:ext>
            </a:extLst>
          </p:cNvPr>
          <p:cNvSpPr/>
          <p:nvPr/>
        </p:nvSpPr>
        <p:spPr>
          <a:xfrm>
            <a:off x="661142" y="6294273"/>
            <a:ext cx="11350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cs typeface="Times New Roman" panose="02020603050405020304" pitchFamily="18" charset="0"/>
              </a:rPr>
              <a:t>Not every neighborhood in Downtown Toronto has Chinese Restaurant, let’s assume there is a reason: the citizen lived there don’t like Chinese Food, and maybe there used to be a Chinese Restaurant there but closed because of unsuccess business, so we only look at the neighborhoods with existing Chinese restaurant here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56378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ACA8E8FD-B4B7-41CA-A5A7-5905CD6C76E6}"/>
              </a:ext>
            </a:extLst>
          </p:cNvPr>
          <p:cNvSpPr txBox="1"/>
          <p:nvPr/>
        </p:nvSpPr>
        <p:spPr>
          <a:xfrm>
            <a:off x="73898" y="729465"/>
            <a:ext cx="1204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Detailed Chinese Restaurant Market Analysis of Downtown Toronto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2/2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 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3C125D-B98A-4AAD-8FB6-509F4D3866D9}"/>
              </a:ext>
            </a:extLst>
          </p:cNvPr>
          <p:cNvSpPr/>
          <p:nvPr/>
        </p:nvSpPr>
        <p:spPr>
          <a:xfrm>
            <a:off x="420786" y="1252685"/>
            <a:ext cx="11350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Then we got the ratings of these restaurant from Foursquare, here is the result, I assume the rating above 7.5 is Good, 7.0-7.5 is medium and below 7.0 is not good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A93081-C595-4AAF-B9B5-6F0D04A4D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04491"/>
              </p:ext>
            </p:extLst>
          </p:nvPr>
        </p:nvGraphicFramePr>
        <p:xfrm>
          <a:off x="893012" y="2141066"/>
          <a:ext cx="10070163" cy="4298228"/>
        </p:xfrm>
        <a:graphic>
          <a:graphicData uri="http://schemas.openxmlformats.org/drawingml/2006/table">
            <a:tbl>
              <a:tblPr/>
              <a:tblGrid>
                <a:gridCol w="3944013">
                  <a:extLst>
                    <a:ext uri="{9D8B030D-6E8A-4147-A177-3AD203B41FA5}">
                      <a16:colId xmlns:a16="http://schemas.microsoft.com/office/drawing/2014/main" val="238156174"/>
                    </a:ext>
                  </a:extLst>
                </a:gridCol>
                <a:gridCol w="2004334">
                  <a:extLst>
                    <a:ext uri="{9D8B030D-6E8A-4147-A177-3AD203B41FA5}">
                      <a16:colId xmlns:a16="http://schemas.microsoft.com/office/drawing/2014/main" val="2056036797"/>
                    </a:ext>
                  </a:extLst>
                </a:gridCol>
                <a:gridCol w="2004334">
                  <a:extLst>
                    <a:ext uri="{9D8B030D-6E8A-4147-A177-3AD203B41FA5}">
                      <a16:colId xmlns:a16="http://schemas.microsoft.com/office/drawing/2014/main" val="1169587399"/>
                    </a:ext>
                  </a:extLst>
                </a:gridCol>
                <a:gridCol w="2117482">
                  <a:extLst>
                    <a:ext uri="{9D8B030D-6E8A-4147-A177-3AD203B41FA5}">
                      <a16:colId xmlns:a16="http://schemas.microsoft.com/office/drawing/2014/main" val="2575545148"/>
                    </a:ext>
                  </a:extLst>
                </a:gridCol>
              </a:tblGrid>
              <a:tr h="195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Restaurant 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Ratings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Ratings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Neighborhoods Nearby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00621"/>
                  </a:ext>
                </a:extLst>
              </a:tr>
              <a:tr h="195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Crown Princess Fine Dining 伯爵名宴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Medium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Queen's Park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631963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Church and Wellesley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77973"/>
                  </a:ext>
                </a:extLst>
              </a:tr>
              <a:tr h="1953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 Hand-Pulled Noodles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Ryerson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260955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Garden District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012653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Central Bay Street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59789"/>
                  </a:ext>
                </a:extLst>
              </a:tr>
              <a:tr h="1953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Yueh Tung Chinese Restaurant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Central Bay Street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982390"/>
                  </a:ext>
                </a:extLst>
              </a:tr>
              <a:tr h="1953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Pearl Harbourfront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Harbourfront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East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69268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Toronto Islands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70254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 Station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867687"/>
                  </a:ext>
                </a:extLst>
              </a:tr>
              <a:tr h="195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Szechuan Express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Medium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Design Exchange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377558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Toronto Dominion Centre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54447"/>
                  </a:ext>
                </a:extLst>
              </a:tr>
              <a:tr h="195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River Tai Restaurant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Harbord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163156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University of Toronto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5209"/>
                  </a:ext>
                </a:extLst>
              </a:tr>
              <a:tr h="1953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Swatow Restaurant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汕頭小食家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Chinatown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072238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Grange Park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48109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Kensington Market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903153"/>
                  </a:ext>
                </a:extLst>
              </a:tr>
              <a:tr h="1953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New Sky Restaurant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小沙田食家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Chinatown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1898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Grange Park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60626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Kensington Market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3609"/>
                  </a:ext>
                </a:extLst>
              </a:tr>
              <a:tr h="195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China Gourmet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Good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Cabbagetown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50907"/>
                  </a:ext>
                </a:extLst>
              </a:tr>
              <a:tr h="195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St. James Town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83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967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ACA8E8FD-B4B7-41CA-A5A7-5905CD6C76E6}"/>
              </a:ext>
            </a:extLst>
          </p:cNvPr>
          <p:cNvSpPr txBox="1"/>
          <p:nvPr/>
        </p:nvSpPr>
        <p:spPr>
          <a:xfrm>
            <a:off x="73898" y="729465"/>
            <a:ext cx="1204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Recommendation:</a:t>
            </a:r>
            <a:endParaRPr lang="zh-CN" altLang="en-US" sz="2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D9959A1-9774-49F5-829F-975DC1AC7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45099"/>
              </p:ext>
            </p:extLst>
          </p:nvPr>
        </p:nvGraphicFramePr>
        <p:xfrm>
          <a:off x="5303520" y="1871494"/>
          <a:ext cx="6512025" cy="425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675">
                  <a:extLst>
                    <a:ext uri="{9D8B030D-6E8A-4147-A177-3AD203B41FA5}">
                      <a16:colId xmlns:a16="http://schemas.microsoft.com/office/drawing/2014/main" val="4029249740"/>
                    </a:ext>
                  </a:extLst>
                </a:gridCol>
                <a:gridCol w="2170675">
                  <a:extLst>
                    <a:ext uri="{9D8B030D-6E8A-4147-A177-3AD203B41FA5}">
                      <a16:colId xmlns:a16="http://schemas.microsoft.com/office/drawing/2014/main" val="3946180489"/>
                    </a:ext>
                  </a:extLst>
                </a:gridCol>
                <a:gridCol w="2170675">
                  <a:extLst>
                    <a:ext uri="{9D8B030D-6E8A-4147-A177-3AD203B41FA5}">
                      <a16:colId xmlns:a16="http://schemas.microsoft.com/office/drawing/2014/main" val="3233829755"/>
                    </a:ext>
                  </a:extLst>
                </a:gridCol>
              </a:tblGrid>
              <a:tr h="1363668">
                <a:tc>
                  <a:txBody>
                    <a:bodyPr/>
                    <a:lstStyle/>
                    <a:p>
                      <a:r>
                        <a:rPr lang="en-US" altLang="zh-CN" dirty="0"/>
                        <a:t>Market 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Competition Level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Recommendation Neighborhood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372"/>
                  </a:ext>
                </a:extLst>
              </a:tr>
              <a:tr h="1430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Bay Street, Chinatown, 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Grange Park, Kensington Market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25941"/>
                  </a:ext>
                </a:extLst>
              </a:tr>
              <a:tr h="1430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Cabbagetown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 James Town,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Harbord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Toronto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578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B7B2E08-BDCD-42B0-8541-4834E78F318E}"/>
              </a:ext>
            </a:extLst>
          </p:cNvPr>
          <p:cNvSpPr/>
          <p:nvPr/>
        </p:nvSpPr>
        <p:spPr>
          <a:xfrm>
            <a:off x="376455" y="1871494"/>
            <a:ext cx="465221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The neighborhoods recommendation for people who have successful experience before and prefer the potential market size to open a Chinese Restaurant is Central Bay Street, Chinatown, Grange Park and Kensington Market.</a:t>
            </a:r>
          </a:p>
          <a:p>
            <a:pPr marL="342900" lvl="0" indent="-342900">
              <a:buFont typeface="+mj-lt"/>
              <a:buAutoNum type="arabicPeriod"/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The neighborhoods recommendation for people who don’t have much successful experience before and prefer the low competition environment to open a Chinese Restaurant is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Cabbagetown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St. James Town,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Harbord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and University of Toronto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693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553</Words>
  <Application>Microsoft Office PowerPoint</Application>
  <PresentationFormat>宽屏</PresentationFormat>
  <Paragraphs>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 Unicode MS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Dong Yang</dc:creator>
  <cp:lastModifiedBy>An Dong Yang</cp:lastModifiedBy>
  <cp:revision>6</cp:revision>
  <dcterms:created xsi:type="dcterms:W3CDTF">2020-03-28T14:19:55Z</dcterms:created>
  <dcterms:modified xsi:type="dcterms:W3CDTF">2020-03-28T15:01:33Z</dcterms:modified>
</cp:coreProperties>
</file>