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Override PartName="/customXml/item1.xml" ContentType="application/xml"/>
  <Override PartName="/customXml/item10.xml" ContentType="application/xml"/>
  <Override PartName="/customXml/item11.xml" ContentType="application/xml"/>
  <Override PartName="/customXml/item12.xml" ContentType="application/xml"/>
  <Override PartName="/customXml/item13.xml" ContentType="application/xml"/>
  <Override PartName="/customXml/item14.xml" ContentType="application/xml"/>
  <Override PartName="/customXml/item15.xml" ContentType="application/xml"/>
  <Override PartName="/customXml/item16.xml" ContentType="application/xml"/>
  <Override PartName="/customXml/item17.xml" ContentType="application/xml"/>
  <Override PartName="/customXml/item18.xml" ContentType="application/xml"/>
  <Override PartName="/customXml/item19.xml" ContentType="application/xml"/>
  <Override PartName="/customXml/item2.xml" ContentType="application/xml"/>
  <Override PartName="/customXml/item20.xml" ContentType="application/xml"/>
  <Override PartName="/customXml/item21.xml" ContentType="application/xml"/>
  <Override PartName="/customXml/item22.xml" ContentType="application/xml"/>
  <Override PartName="/customXml/item23.xml" ContentType="application/xml"/>
  <Override PartName="/customXml/item24.xml" ContentType="application/xml"/>
  <Override PartName="/customXml/item25.xml" ContentType="application/xml"/>
  <Override PartName="/customXml/item26.xml" ContentType="application/xml"/>
  <Override PartName="/customXml/item27.xml" ContentType="application/xml"/>
  <Override PartName="/customXml/item28.xml" ContentType="application/xml"/>
  <Override PartName="/customXml/item29.xml" ContentType="application/xml"/>
  <Override PartName="/customXml/item3.xml" ContentType="application/xml"/>
  <Override PartName="/customXml/item30.xml" ContentType="application/xml"/>
  <Override PartName="/customXml/item31.xml" ContentType="application/xml"/>
  <Override PartName="/customXml/item32.xml" ContentType="application/xml"/>
  <Override PartName="/customXml/item33.xml" ContentType="application/xml"/>
  <Override PartName="/customXml/item34.xml" ContentType="application/xml"/>
  <Override PartName="/customXml/item35.xml" ContentType="application/xml"/>
  <Override PartName="/customXml/item36.xml" ContentType="application/xml"/>
  <Override PartName="/customXml/item37.xml" ContentType="application/xml"/>
  <Override PartName="/customXml/item38.xml" ContentType="application/xml"/>
  <Override PartName="/customXml/item39.xml" ContentType="application/xml"/>
  <Override PartName="/customXml/item4.xml" ContentType="application/xml"/>
  <Override PartName="/customXml/item40.xml" ContentType="application/xml"/>
  <Override PartName="/customXml/item41.xml" ContentType="application/xml"/>
  <Override PartName="/customXml/item42.xml" ContentType="application/xml"/>
  <Override PartName="/customXml/item43.xml" ContentType="application/xml"/>
  <Override PartName="/customXml/item44.xml" ContentType="application/xml"/>
  <Override PartName="/customXml/item45.xml" ContentType="application/xml"/>
  <Override PartName="/customXml/item46.xml" ContentType="application/xml"/>
  <Override PartName="/customXml/item47.xml" ContentType="application/xml"/>
  <Override PartName="/customXml/item48.xml" ContentType="application/xml"/>
  <Override PartName="/customXml/item49.xml" ContentType="application/xml"/>
  <Override PartName="/customXml/item5.xml" ContentType="application/xml"/>
  <Override PartName="/customXml/item50.xml" ContentType="application/xml"/>
  <Override PartName="/customXml/item51.xml" ContentType="application/xml"/>
  <Override PartName="/customXml/item52.xml" ContentType="application/xml"/>
  <Override PartName="/customXml/item53.xml" ContentType="application/xml"/>
  <Override PartName="/customXml/item54.xml" ContentType="application/xml"/>
  <Override PartName="/customXml/item55.xml" ContentType="application/xml"/>
  <Override PartName="/customXml/item56.xml" ContentType="application/xml"/>
  <Override PartName="/customXml/item6.xml" ContentType="application/xml"/>
  <Override PartName="/customXml/item7.xml" ContentType="application/xml"/>
  <Override PartName="/customXml/item8.xml" ContentType="application/xml"/>
  <Override PartName="/customXml/item9.xml" ContentType="application/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57"/>
    <p:sldMasterId id="2147483653" r:id="rId58"/>
    <p:sldMasterId id="2147483654" r:id="rId59"/>
  </p:sldMasterIdLst>
  <p:notesMasterIdLst>
    <p:notesMasterId r:id="rId60"/>
  </p:notesMasterIdLst>
  <p:sldIdLst>
    <p:sldId id="315" r:id="rId61"/>
    <p:sldId id="319" r:id="rId62"/>
    <p:sldId id="320" r:id="rId63"/>
    <p:sldId id="321" r:id="rId64"/>
    <p:sldId id="346" r:id="rId65"/>
    <p:sldId id="322" r:id="rId66"/>
    <p:sldId id="323" r:id="rId67"/>
    <p:sldId id="324" r:id="rId68"/>
    <p:sldId id="325" r:id="rId69"/>
    <p:sldId id="327" r:id="rId70"/>
    <p:sldId id="349" r:id="rId71"/>
    <p:sldId id="329" r:id="rId72"/>
    <p:sldId id="330" r:id="rId73"/>
    <p:sldId id="331" r:id="rId74"/>
    <p:sldId id="348" r:id="rId75"/>
    <p:sldId id="332" r:id="rId76"/>
    <p:sldId id="333" r:id="rId77"/>
    <p:sldId id="334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</p:sldIdLst>
  <p:sldSz cx="7595870" cy="5687695"/>
  <p:notesSz cx="6858000" cy="9144000"/>
  <p:custDataLst>
    <p:tags r:id="rId8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17" autoAdjust="0"/>
  </p:normalViewPr>
  <p:slideViewPr>
    <p:cSldViewPr showGuides="1">
      <p:cViewPr varScale="1">
        <p:scale>
          <a:sx n="97" d="100"/>
          <a:sy n="97" d="100"/>
        </p:scale>
        <p:origin x="95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customXml" Target="../customXml/item10.xml" /><Relationship Id="rId11" Type="http://schemas.openxmlformats.org/officeDocument/2006/relationships/customXml" Target="../customXml/item11.xml" /><Relationship Id="rId12" Type="http://schemas.openxmlformats.org/officeDocument/2006/relationships/customXml" Target="../customXml/item12.xml" /><Relationship Id="rId13" Type="http://schemas.openxmlformats.org/officeDocument/2006/relationships/customXml" Target="../customXml/item13.xml" /><Relationship Id="rId14" Type="http://schemas.openxmlformats.org/officeDocument/2006/relationships/customXml" Target="../customXml/item14.xml" /><Relationship Id="rId15" Type="http://schemas.openxmlformats.org/officeDocument/2006/relationships/customXml" Target="../customXml/item15.xml" /><Relationship Id="rId16" Type="http://schemas.openxmlformats.org/officeDocument/2006/relationships/customXml" Target="../customXml/item16.xml" /><Relationship Id="rId17" Type="http://schemas.openxmlformats.org/officeDocument/2006/relationships/customXml" Target="../customXml/item17.xml" /><Relationship Id="rId18" Type="http://schemas.openxmlformats.org/officeDocument/2006/relationships/customXml" Target="../customXml/item18.xml" /><Relationship Id="rId19" Type="http://schemas.openxmlformats.org/officeDocument/2006/relationships/customXml" Target="../customXml/item19.xml" /><Relationship Id="rId2" Type="http://schemas.openxmlformats.org/officeDocument/2006/relationships/customXml" Target="../customXml/item2.xml" /><Relationship Id="rId20" Type="http://schemas.openxmlformats.org/officeDocument/2006/relationships/customXml" Target="../customXml/item20.xml" /><Relationship Id="rId21" Type="http://schemas.openxmlformats.org/officeDocument/2006/relationships/customXml" Target="../customXml/item21.xml" /><Relationship Id="rId22" Type="http://schemas.openxmlformats.org/officeDocument/2006/relationships/customXml" Target="../customXml/item22.xml" /><Relationship Id="rId23" Type="http://schemas.openxmlformats.org/officeDocument/2006/relationships/customXml" Target="../customXml/item23.xml" /><Relationship Id="rId24" Type="http://schemas.openxmlformats.org/officeDocument/2006/relationships/customXml" Target="../customXml/item24.xml" /><Relationship Id="rId25" Type="http://schemas.openxmlformats.org/officeDocument/2006/relationships/customXml" Target="../customXml/item25.xml" /><Relationship Id="rId26" Type="http://schemas.openxmlformats.org/officeDocument/2006/relationships/customXml" Target="../customXml/item26.xml" /><Relationship Id="rId27" Type="http://schemas.openxmlformats.org/officeDocument/2006/relationships/customXml" Target="../customXml/item27.xml" /><Relationship Id="rId28" Type="http://schemas.openxmlformats.org/officeDocument/2006/relationships/customXml" Target="../customXml/item28.xml" /><Relationship Id="rId29" Type="http://schemas.openxmlformats.org/officeDocument/2006/relationships/customXml" Target="../customXml/item29.xml" /><Relationship Id="rId3" Type="http://schemas.openxmlformats.org/officeDocument/2006/relationships/customXml" Target="../customXml/item3.xml" /><Relationship Id="rId30" Type="http://schemas.openxmlformats.org/officeDocument/2006/relationships/customXml" Target="../customXml/item30.xml" /><Relationship Id="rId31" Type="http://schemas.openxmlformats.org/officeDocument/2006/relationships/customXml" Target="../customXml/item31.xml" /><Relationship Id="rId32" Type="http://schemas.openxmlformats.org/officeDocument/2006/relationships/customXml" Target="../customXml/item32.xml" /><Relationship Id="rId33" Type="http://schemas.openxmlformats.org/officeDocument/2006/relationships/customXml" Target="../customXml/item33.xml" /><Relationship Id="rId34" Type="http://schemas.openxmlformats.org/officeDocument/2006/relationships/customXml" Target="../customXml/item34.xml" /><Relationship Id="rId35" Type="http://schemas.openxmlformats.org/officeDocument/2006/relationships/customXml" Target="../customXml/item35.xml" /><Relationship Id="rId36" Type="http://schemas.openxmlformats.org/officeDocument/2006/relationships/customXml" Target="../customXml/item36.xml" /><Relationship Id="rId37" Type="http://schemas.openxmlformats.org/officeDocument/2006/relationships/customXml" Target="../customXml/item37.xml" /><Relationship Id="rId38" Type="http://schemas.openxmlformats.org/officeDocument/2006/relationships/customXml" Target="../customXml/item38.xml" /><Relationship Id="rId39" Type="http://schemas.openxmlformats.org/officeDocument/2006/relationships/customXml" Target="../customXml/item39.xml" /><Relationship Id="rId4" Type="http://schemas.openxmlformats.org/officeDocument/2006/relationships/customXml" Target="../customXml/item4.xml" /><Relationship Id="rId40" Type="http://schemas.openxmlformats.org/officeDocument/2006/relationships/customXml" Target="../customXml/item40.xml" /><Relationship Id="rId41" Type="http://schemas.openxmlformats.org/officeDocument/2006/relationships/customXml" Target="../customXml/item41.xml" /><Relationship Id="rId42" Type="http://schemas.openxmlformats.org/officeDocument/2006/relationships/customXml" Target="../customXml/item42.xml" /><Relationship Id="rId43" Type="http://schemas.openxmlformats.org/officeDocument/2006/relationships/customXml" Target="../customXml/item43.xml" /><Relationship Id="rId44" Type="http://schemas.openxmlformats.org/officeDocument/2006/relationships/customXml" Target="../customXml/item44.xml" /><Relationship Id="rId45" Type="http://schemas.openxmlformats.org/officeDocument/2006/relationships/customXml" Target="../customXml/item45.xml" /><Relationship Id="rId46" Type="http://schemas.openxmlformats.org/officeDocument/2006/relationships/customXml" Target="../customXml/item46.xml" /><Relationship Id="rId47" Type="http://schemas.openxmlformats.org/officeDocument/2006/relationships/customXml" Target="../customXml/item47.xml" /><Relationship Id="rId48" Type="http://schemas.openxmlformats.org/officeDocument/2006/relationships/customXml" Target="../customXml/item48.xml" /><Relationship Id="rId49" Type="http://schemas.openxmlformats.org/officeDocument/2006/relationships/customXml" Target="../customXml/item49.xml" /><Relationship Id="rId5" Type="http://schemas.openxmlformats.org/officeDocument/2006/relationships/customXml" Target="../customXml/item5.xml" /><Relationship Id="rId50" Type="http://schemas.openxmlformats.org/officeDocument/2006/relationships/customXml" Target="../customXml/item50.xml" /><Relationship Id="rId51" Type="http://schemas.openxmlformats.org/officeDocument/2006/relationships/customXml" Target="../customXml/item51.xml" /><Relationship Id="rId52" Type="http://schemas.openxmlformats.org/officeDocument/2006/relationships/customXml" Target="../customXml/item52.xml" /><Relationship Id="rId53" Type="http://schemas.openxmlformats.org/officeDocument/2006/relationships/customXml" Target="../customXml/item53.xml" /><Relationship Id="rId54" Type="http://schemas.openxmlformats.org/officeDocument/2006/relationships/customXml" Target="../customXml/item54.xml" /><Relationship Id="rId55" Type="http://schemas.openxmlformats.org/officeDocument/2006/relationships/customXml" Target="../customXml/item55.xml" /><Relationship Id="rId56" Type="http://schemas.openxmlformats.org/officeDocument/2006/relationships/customXml" Target="../customXml/item56.xml" /><Relationship Id="rId57" Type="http://schemas.openxmlformats.org/officeDocument/2006/relationships/slideMaster" Target="slideMasters/slideMaster1.xml" /><Relationship Id="rId58" Type="http://schemas.openxmlformats.org/officeDocument/2006/relationships/slideMaster" Target="slideMasters/slideMaster2.xml" /><Relationship Id="rId59" Type="http://schemas.openxmlformats.org/officeDocument/2006/relationships/slideMaster" Target="slideMasters/slideMaster3.xml" /><Relationship Id="rId6" Type="http://schemas.openxmlformats.org/officeDocument/2006/relationships/customXml" Target="../customXml/item6.xml" /><Relationship Id="rId60" Type="http://schemas.openxmlformats.org/officeDocument/2006/relationships/notesMaster" Target="notesMasters/notesMaster1.xml" /><Relationship Id="rId61" Type="http://schemas.openxmlformats.org/officeDocument/2006/relationships/slide" Target="slides/slide1.xml" /><Relationship Id="rId62" Type="http://schemas.openxmlformats.org/officeDocument/2006/relationships/slide" Target="slides/slide2.xml" /><Relationship Id="rId63" Type="http://schemas.openxmlformats.org/officeDocument/2006/relationships/slide" Target="slides/slide3.xml" /><Relationship Id="rId64" Type="http://schemas.openxmlformats.org/officeDocument/2006/relationships/slide" Target="slides/slide4.xml" /><Relationship Id="rId65" Type="http://schemas.openxmlformats.org/officeDocument/2006/relationships/slide" Target="slides/slide5.xml" /><Relationship Id="rId66" Type="http://schemas.openxmlformats.org/officeDocument/2006/relationships/slide" Target="slides/slide6.xml" /><Relationship Id="rId67" Type="http://schemas.openxmlformats.org/officeDocument/2006/relationships/slide" Target="slides/slide7.xml" /><Relationship Id="rId68" Type="http://schemas.openxmlformats.org/officeDocument/2006/relationships/slide" Target="slides/slide8.xml" /><Relationship Id="rId69" Type="http://schemas.openxmlformats.org/officeDocument/2006/relationships/slide" Target="slides/slide9.xml" /><Relationship Id="rId7" Type="http://schemas.openxmlformats.org/officeDocument/2006/relationships/customXml" Target="../customXml/item7.xml" /><Relationship Id="rId70" Type="http://schemas.openxmlformats.org/officeDocument/2006/relationships/slide" Target="slides/slide10.xml" /><Relationship Id="rId71" Type="http://schemas.openxmlformats.org/officeDocument/2006/relationships/slide" Target="slides/slide11.xml" /><Relationship Id="rId72" Type="http://schemas.openxmlformats.org/officeDocument/2006/relationships/slide" Target="slides/slide12.xml" /><Relationship Id="rId73" Type="http://schemas.openxmlformats.org/officeDocument/2006/relationships/slide" Target="slides/slide13.xml" /><Relationship Id="rId74" Type="http://schemas.openxmlformats.org/officeDocument/2006/relationships/slide" Target="slides/slide14.xml" /><Relationship Id="rId75" Type="http://schemas.openxmlformats.org/officeDocument/2006/relationships/slide" Target="slides/slide15.xml" /><Relationship Id="rId76" Type="http://schemas.openxmlformats.org/officeDocument/2006/relationships/slide" Target="slides/slide16.xml" /><Relationship Id="rId77" Type="http://schemas.openxmlformats.org/officeDocument/2006/relationships/slide" Target="slides/slide17.xml" /><Relationship Id="rId78" Type="http://schemas.openxmlformats.org/officeDocument/2006/relationships/slide" Target="slides/slide18.xml" /><Relationship Id="rId79" Type="http://schemas.openxmlformats.org/officeDocument/2006/relationships/slide" Target="slides/slide19.xml" /><Relationship Id="rId8" Type="http://schemas.openxmlformats.org/officeDocument/2006/relationships/customXml" Target="../customXml/item8.xml" /><Relationship Id="rId80" Type="http://schemas.openxmlformats.org/officeDocument/2006/relationships/slide" Target="slides/slide20.xml" /><Relationship Id="rId81" Type="http://schemas.openxmlformats.org/officeDocument/2006/relationships/slide" Target="slides/slide21.xml" /><Relationship Id="rId82" Type="http://schemas.openxmlformats.org/officeDocument/2006/relationships/slide" Target="slides/slide22.xml" /><Relationship Id="rId83" Type="http://schemas.openxmlformats.org/officeDocument/2006/relationships/slide" Target="slides/slide23.xml" /><Relationship Id="rId84" Type="http://schemas.openxmlformats.org/officeDocument/2006/relationships/slide" Target="slides/slide24.xml" /><Relationship Id="rId85" Type="http://schemas.openxmlformats.org/officeDocument/2006/relationships/slide" Target="slides/slide25.xml" /><Relationship Id="rId86" Type="http://schemas.openxmlformats.org/officeDocument/2006/relationships/slide" Target="slides/slide26.xml" /><Relationship Id="rId87" Type="http://schemas.openxmlformats.org/officeDocument/2006/relationships/slide" Target="slides/slide27.xml" /><Relationship Id="rId88" Type="http://schemas.openxmlformats.org/officeDocument/2006/relationships/tags" Target="tags/tag1.xml" /><Relationship Id="rId89" Type="http://schemas.openxmlformats.org/officeDocument/2006/relationships/presProps" Target="presProps.xml" /><Relationship Id="rId9" Type="http://schemas.openxmlformats.org/officeDocument/2006/relationships/customXml" Target="../customXml/item9.xml" /><Relationship Id="rId90" Type="http://schemas.openxmlformats.org/officeDocument/2006/relationships/viewProps" Target="viewProps.xml" /><Relationship Id="rId91" Type="http://schemas.openxmlformats.org/officeDocument/2006/relationships/theme" Target="theme/theme1.xml" /><Relationship Id="rId92" Type="http://schemas.openxmlformats.org/officeDocument/2006/relationships/tableStyles" Target="tableStyle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标题幻灯片">
    <p:bg>
      <p:bgPr>
        <a:solidFill>
          <a:schemeClr val="bg1">
            <a:alpha val="8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Box 1"/>
          <p:cNvSpPr txBox="1"/>
          <p:nvPr/>
        </p:nvSpPr>
        <p:spPr>
          <a:xfrm>
            <a:off x="2369334" y="192292"/>
            <a:ext cx="5017909" cy="507472"/>
          </a:xfrm>
          <a:prstGeom prst="rect">
            <a:avLst/>
          </a:prstGeom>
          <a:noFill/>
        </p:spPr>
        <p:txBody>
          <a:bodyPr wrap="square" lIns="91083" tIns="45542" rIns="91083" bIns="45542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00" b="1" kern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专项素养巩固训练卷(九)　跨学科试题专练</a:t>
            </a:r>
            <a:endParaRPr lang="zh-CN" altLang="zh-CN" sz="1800" b="1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file:///D:\qq&#25991;&#20214;\712321467\Image\C2C\Image2\%7b75232B38-A165-1FB7-499C-2E1C792CACB5%7d.png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image" Target="../media/image1.png" /><Relationship Id="rId3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image" Target="../media/image1.png" /><Relationship Id="rId3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l" defTabSz="9105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0590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5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507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037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66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81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1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40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0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63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algn="l" defTabSz="9105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0590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5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44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73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03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1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40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0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algn="l" defTabSz="9105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0590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5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44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73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03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Relationship Id="rId4" Type="http://schemas.openxmlformats.org/officeDocument/2006/relationships/image" Target="../media/image3.jpeg" /><Relationship Id="rId5" Type="http://schemas.openxmlformats.org/officeDocument/2006/relationships/image" Target="../media/image4.png" /><Relationship Id="rId6" Type="http://schemas.openxmlformats.org/officeDocument/2006/relationships/image" Target="../media/image5.sv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6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Relationship Id="rId4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1" y="1401851"/>
            <a:ext cx="1654954" cy="370585"/>
            <a:chOff x="1" y="2015422"/>
            <a:chExt cx="1654954" cy="370585"/>
          </a:xfrm>
        </p:grpSpPr>
        <p:pic>
          <p:nvPicPr>
            <p:cNvPr id="7" name="Picture 4" descr="F:\版式\24版\24版初中试卷上册版式\初中试卷课件模板\图片7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" y="2025644"/>
              <a:ext cx="1654954" cy="360363"/>
            </a:xfrm>
            <a:prstGeom prst="rect">
              <a:avLst/>
            </a:prstGeom>
            <a:noFill/>
          </p:spPr>
        </p:pic>
        <p:grpSp>
          <p:nvGrpSpPr>
            <p:cNvPr id="8" name="组合 27"/>
            <p:cNvGrpSpPr/>
            <p:nvPr/>
          </p:nvGrpSpPr>
          <p:grpSpPr>
            <a:xfrm>
              <a:off x="211081" y="2015422"/>
              <a:ext cx="1435970" cy="362364"/>
              <a:chOff x="211081" y="2046421"/>
              <a:chExt cx="1435970" cy="362364"/>
            </a:xfrm>
          </p:grpSpPr>
          <p:sp>
            <p:nvSpPr>
              <p:cNvPr id="9" name="文本框 30"/>
              <p:cNvSpPr txBox="1"/>
              <p:nvPr/>
            </p:nvSpPr>
            <p:spPr>
              <a:xfrm>
                <a:off x="211081" y="2046421"/>
                <a:ext cx="64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方正兰亭特黑_GBK" panose="02000000000000000000" pitchFamily="2" charset="-122"/>
                    <a:ea typeface="方正兰亭特黑_GBK" panose="02000000000000000000" pitchFamily="2" charset="-122"/>
                  </a:rPr>
                  <a:t>一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10" name="文本框 31"/>
              <p:cNvSpPr txBox="1"/>
              <p:nvPr/>
            </p:nvSpPr>
            <p:spPr>
              <a:xfrm>
                <a:off x="641648" y="207023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单项选择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</p:grpSp>
      <p:sp>
        <p:nvSpPr>
          <p:cNvPr id="11" name="TextBox 2" title=""/>
          <p:cNvSpPr txBox="1"/>
          <p:nvPr/>
        </p:nvSpPr>
        <p:spPr>
          <a:xfrm>
            <a:off x="583384" y="1802172"/>
            <a:ext cx="6804000" cy="3186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 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跨学科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](2023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江苏镇江中考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,12,★☆☆)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Look at the picture on the right. 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According to a survey among one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hundred foreigners in Zhenjiang,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</a:t>
            </a:r>
            <a:r>
              <a:rPr lang="en-US" altLang="zh-CN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 them come because they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do business here.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A. forty-five　　　　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B. twenty-two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C. eighteen　　　　  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D. fifteen</a:t>
            </a:r>
            <a:endParaRPr lang="zh-CN" altLang="en-US"/>
          </a:p>
        </p:txBody>
      </p:sp>
      <p:pic>
        <p:nvPicPr>
          <p:cNvPr id="12" name="图片 3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384" y="2300171"/>
            <a:ext cx="3125078" cy="1668890"/>
          </a:xfrm>
          <a:prstGeom prst="rect">
            <a:avLst/>
          </a:prstGeom>
        </p:spPr>
      </p:pic>
      <p:grpSp>
        <p:nvGrpSpPr>
          <p:cNvPr id="13" name="组合 63" title=""/>
          <p:cNvGrpSpPr/>
          <p:nvPr/>
        </p:nvGrpSpPr>
        <p:grpSpPr>
          <a:xfrm>
            <a:off x="2800388" y="4143404"/>
            <a:ext cx="4398899" cy="790393"/>
            <a:chOff x="741770" y="3470944"/>
            <a:chExt cx="6524614" cy="664244"/>
          </a:xfrm>
        </p:grpSpPr>
        <p:sp>
          <p:nvSpPr>
            <p:cNvPr id="14" name="矩形 13"/>
            <p:cNvSpPr/>
            <p:nvPr/>
          </p:nvSpPr>
          <p:spPr>
            <a:xfrm>
              <a:off x="741770" y="3505572"/>
              <a:ext cx="6452604" cy="6296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65"/>
            <p:cNvSpPr txBox="1"/>
            <p:nvPr/>
          </p:nvSpPr>
          <p:spPr>
            <a:xfrm>
              <a:off x="857672" y="3470944"/>
              <a:ext cx="6408712" cy="5864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根据右图中的数据及“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one hundred foreigners”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来镇江做生意的人数为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100</a:t>
              </a:r>
              <a:r>
                <a:rPr lang="en-US" altLang="zh-CN" sz="1400" kern="0">
                  <a:solidFill>
                    <a:srgbClr val="000000"/>
                  </a:solidFill>
                  <a:latin typeface="Arial Narrow" panose="020b0606020202030204" pitchFamily="65" charset="-122"/>
                  <a:ea typeface="Arial Unicode MS" pitchFamily="65" charset="-122"/>
                </a:rPr>
                <a:t>×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18%=18(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人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)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2" name="组合 1" title=""/>
          <p:cNvGrpSpPr/>
          <p:nvPr/>
        </p:nvGrpSpPr>
        <p:grpSpPr>
          <a:xfrm>
            <a:off x="1065102" y="829481"/>
            <a:ext cx="5731377" cy="446603"/>
            <a:chOff x="14797" y="1223568"/>
            <a:chExt cx="4429156" cy="446603"/>
          </a:xfrm>
        </p:grpSpPr>
        <p:pic>
          <p:nvPicPr>
            <p:cNvPr id="16" name="图形 8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73" y="1223568"/>
              <a:ext cx="4143404" cy="446603"/>
            </a:xfrm>
            <a:prstGeom prst="rect">
              <a:avLst/>
            </a:prstGeom>
          </p:spPr>
        </p:pic>
        <p:sp>
          <p:nvSpPr>
            <p:cNvPr id="17" name="矩形 6"/>
            <p:cNvSpPr/>
            <p:nvPr/>
          </p:nvSpPr>
          <p:spPr>
            <a:xfrm>
              <a:off x="14797" y="1257329"/>
              <a:ext cx="4429156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C911C"/>
                  </a:solidFill>
                  <a:ea typeface="微软雅黑" panose="020b0503020204020204" pitchFamily="34" charset="-122"/>
                </a:rPr>
                <a:t>专项素养巩固训练卷　跨学科试题专练</a:t>
              </a:r>
              <a:endParaRPr lang="zh-CN" altLang="en-US" sz="2000" b="1">
                <a:solidFill>
                  <a:srgbClr val="FC911C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396094" y="1240830"/>
            <a:ext cx="7074408" cy="28273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 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[新课标]【思维品质·比较思维】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 all the dresses,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are the most expensive.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A. the blue silk dresses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B. the white wool dresses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C. the black cotton dresses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 Where are the red cotton dresses made?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In Beijing.　              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B. In Shenzhen.　                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C. In Hangzhou.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369003" y="1187822"/>
            <a:ext cx="6858181" cy="2065425"/>
            <a:chOff x="741770" y="3505572"/>
            <a:chExt cx="6452606" cy="2285507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20717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785664" y="3570763"/>
              <a:ext cx="6408712" cy="22203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语篇解读　表格呈现了时尚连衣裙店商品的产地、材质、颜色、尺码及价格等情况。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11. 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细节理解题。根据表格最后一列中各种连衣裙的价格可知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白色羊毛连衣裙最  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贵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(248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元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)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12. 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细节理解题。根据表格内容可知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红色棉布连衣裙的产地是北京。故选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zh-CN" altLang="en-US" sz="1400"/>
            </a:p>
            <a:p>
              <a:pPr fontAlgn="auto">
                <a:lnSpc>
                  <a:spcPct val="150000"/>
                </a:lnSpc>
              </a:pP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773758" y="755774"/>
            <a:ext cx="6408712" cy="4439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43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                                                             </a:t>
            </a:r>
            <a:r>
              <a:rPr lang="en-US" altLang="zh-CN" sz="1500" b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</a:t>
            </a:r>
            <a:endParaRPr lang="en-US" altLang="zh-CN" sz="1600" b="1"/>
          </a:p>
          <a:p>
            <a:pPr eaLnBrk="0" latinLnBrk="1" hangingPunct="0">
              <a:lnSpc>
                <a:spcPct val="143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跨学科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生物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](2023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云南中考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,★★☆)</a:t>
            </a: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latinLnBrk="1" hangingPunct="0">
              <a:lnSpc>
                <a:spcPct val="143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Nature is amazing! Take a close look at the world of insects(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昆虫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), and you’ll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43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discover many unbelievable things. Consider butterflies, for example. They have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43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beautiful, colorful wings, and strong, fantastic flying skills. On summer days, you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43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always</a:t>
            </a:r>
            <a:r>
              <a:rPr lang="en-US" altLang="zh-CN" sz="1600"/>
              <a:t>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see them flying freely over flower gardens and wild fields. </a:t>
            </a:r>
            <a:endParaRPr lang="zh-CN" altLang="en-US"/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But, did you know how butterflies become the flying insects? It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one of the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mazing wonders of nature. In the beginning, female butterflies lay a small and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colorful egg on a leaf or stem(茎) of a plant. </a:t>
            </a:r>
            <a:endParaRPr lang="zh-CN" altLang="en-US"/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It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hard to believe that the egg will become something completely different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a few days. It becomes a walking insect. This insect is called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caterpillar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It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now has legs,eyes and a large body. A new life has begun. The caterpillar can eat,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43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walk and see. But it is still not a butterfly. 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413718" y="1115814"/>
            <a:ext cx="7110462" cy="3183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Soon, after growing big, the caterpillar makes a cover for itself. It covers itself in the</a:t>
            </a:r>
            <a:r>
              <a:rPr lang="en-US" altLang="zh-CN" sz="16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endParaRPr lang="en-US" altLang="zh-CN" sz="16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nice protective blanket(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保护层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and goes to sleep. This stage is known as the “pupa(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蛹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)”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stage. 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After a period of time, the blanket breaks and a wet, weak butterfly appears. It now 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has six legs, a mouth, eyes and wings. Shortly, the wings fill with blood, and the beautiful,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colorful butterfly spreads its wings and flies away.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After a few weeks, this adult butterfly lays her eggs, and the cycle begins all over again.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This is just one example of the wonders of nature. Look around the natural world, and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will learn many truly amazing things.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1028279"/>
            <a:ext cx="6804000" cy="35439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 What is NOT mentioned in Paragraph 1?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A. Butterflies are a kind of insect.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B. Butterflies are good at flying.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C. Butterflies have colorful wings.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D. Butterflies have a good sense of smell. 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 What does the underlined word “caterpillar” in Paragraph 3 mean in Chinese?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A. 幼虫　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B. 雏鸟　　　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C. 飞蛾　　　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D. 蝴蝶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1116382"/>
            <a:ext cx="6804000" cy="3599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 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[新中考]【新考法·事件排序题】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What is the right order of the development </a:t>
            </a:r>
            <a:br/>
            <a:r>
              <a:rPr lang="en-US"/>
              <a:t>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process(发育过程) of a butterfly?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① It becomes a pupa.                        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② It becomes a walking insect.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③ Female butterflies lay an egg.       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④ It spreads its wings and flies away.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A. ①→②→③→④　　　　           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B. ①→②→④→③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③→②→①→④　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           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D. ③→②→④→①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57734" y="1052490"/>
            <a:ext cx="6804000" cy="3583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16. Which of the following best describes a butterfly after the blanket breaks?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It has legs, eyes and a large body.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B. It has legs, eyes and a mouth.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It has six legs, a mouth, eyes and wings.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D. It has legs, eyes, a mouth and a large body.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17. What can be the best title for the text?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One Insect, Different Colors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B. One Insect, Four Lives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The Kinds of Butterflies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D. The Habits of Butterflies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557734" y="1115814"/>
            <a:ext cx="6480720" cy="3062890"/>
            <a:chOff x="741770" y="3505572"/>
            <a:chExt cx="6452606" cy="3062890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27146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57672" y="3505572"/>
              <a:ext cx="6220802" cy="30628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语篇解读　文章主要介绍了蝴蝶的蜕变过程。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13. 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细节理解题。第一段提到了蝴蝶是一种昆虫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有多彩的翅膀并善于飞行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br>
                <a:rPr lang="zh-CN" altLang="en-US" sz="1400"/>
              </a:br>
              <a:r>
                <a:rPr lang="zh-CN" altLang="en-US" sz="1400"/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没有提到它有良好的嗅觉。故选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14. 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词义猜测题。根据上文“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It becomes a walking insect.”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和下文“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It now </a:t>
              </a:r>
              <a:br>
                <a:rPr lang="en-US" sz="1400"/>
              </a:br>
              <a:r>
                <a:rPr lang="en-US" sz="1400"/>
                <a:t>     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has legs, eyes and a large body.” “The caterpillar can eat, walk and see. But it is </a:t>
              </a:r>
              <a:br>
                <a:rPr lang="en-US" sz="1400"/>
              </a:br>
              <a:r>
                <a:rPr lang="en-US" sz="1400"/>
                <a:t>     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still not a butterfly.”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它不是雏鸟、飞蛾和蝴蝶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它应该是幼虫。故选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15. 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事件排序题。根据第二至五段的内容可知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先是雌性蝴蝶产下卵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然后卵</a:t>
              </a:r>
              <a:br>
                <a:rPr lang="zh-CN" altLang="en-US" sz="1400"/>
              </a:br>
              <a:r>
                <a:rPr lang="zh-CN" altLang="en-US" sz="1400"/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变成幼虫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幼虫变成蛹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最后蛹蜕变成蝴蝶。故正确顺序应该是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项。</a:t>
              </a:r>
              <a:endParaRPr lang="zh-CN" altLang="en-US" sz="1400"/>
            </a:p>
            <a:p>
              <a:pPr fontAlgn="auto">
                <a:lnSpc>
                  <a:spcPct val="150000"/>
                </a:lnSpc>
              </a:pP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485726" y="1187822"/>
            <a:ext cx="6725685" cy="2071702"/>
            <a:chOff x="741770" y="3505572"/>
            <a:chExt cx="6452606" cy="2071702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20717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57672" y="3549280"/>
              <a:ext cx="6170770" cy="2007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16. 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细节理解题。根据第五段中的“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After a period of time, the blanket breaks </a:t>
              </a:r>
              <a:br>
                <a:rPr lang="en-US" sz="1400"/>
              </a:br>
              <a:r>
                <a:rPr lang="en-US" sz="1400"/>
                <a:t>      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and a wet, weak butterfly appears. It now has six legs, a mouth, eyes and wings.”</a:t>
              </a:r>
              <a:br>
                <a:rPr lang="en-US" sz="1400"/>
              </a:br>
              <a:r>
                <a:rPr lang="en-US" sz="1400"/>
                <a:t> 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保护层破开后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出来的蝴蝶有六条腿、一张嘴、一对眼睛和一双翅膀。 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17. 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标题归纳题。本文主要介绍了蝴蝶的蜕变过程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从虫卵到幼虫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再到蛹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最</a:t>
              </a:r>
              <a:br>
                <a:rPr lang="zh-CN" altLang="en-US" sz="1400"/>
              </a:br>
              <a:r>
                <a:rPr lang="zh-CN" altLang="en-US" sz="1400"/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后变成蝴蝶。故选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</p:txBody>
        </p:sp>
      </p:grp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772304"/>
            <a:ext cx="6804000" cy="4226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b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                                                               C</a:t>
            </a:r>
            <a:endParaRPr lang="en-US" altLang="zh-CN" sz="1600" b="1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跨学科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](2023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江苏连云港中考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,★★☆)</a:t>
            </a:r>
            <a:endParaRPr lang="zh-CN" altLang="en-US" sz="15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Many of us have seen rainbows in the sky once the sun starts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shining again after it rains. For us to see a rainbow, the conditions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need to be just right. We need some water drops in the air, like rain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or even fog, and we need the Sun to be behind us and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quite low to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ground. This is because a rainbow is created by light passing through water drops.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The light that comes from the sun seems white to us. But the white light we see is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made up of a mix of different colors. When the light goes through a raindrop, these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colors can separate out.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Each of the colors in the rainbow has a different “wavelength”(波长). Raindrops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look like little balls. When light hits one of these little balls of water, the light can </a:t>
            </a:r>
            <a:endParaRPr lang="zh-CN" altLang="en-US"/>
          </a:p>
        </p:txBody>
      </p:sp>
      <p:pic>
        <p:nvPicPr>
          <p:cNvPr id="3" name="图片 3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5" y="1619870"/>
            <a:ext cx="1691026" cy="100811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15208" y="1115814"/>
            <a:ext cx="6804000" cy="3707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跨学科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美术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](2023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甘肃武威中考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,18,★☆☆)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 of the following is TRUE </a:t>
            </a:r>
            <a:br>
              <a:rPr lang="en-US" sz="1600"/>
            </a:br>
            <a:r>
              <a:rPr lang="en-US" sz="1600"/>
              <a:t>  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according to the right picture?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A. They are possibly in the kitchen of their house.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B. It seems that nobody is happy.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C. They are probably a family.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D. The girl is taller than the boy.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/>
          </a:p>
        </p:txBody>
      </p:sp>
      <p:pic>
        <p:nvPicPr>
          <p:cNvPr id="3" name="图片 2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72" y="1691878"/>
            <a:ext cx="2151282" cy="1371689"/>
          </a:xfrm>
          <a:prstGeom prst="rect">
            <a:avLst/>
          </a:prstGeom>
        </p:spPr>
      </p:pic>
      <p:grpSp>
        <p:nvGrpSpPr>
          <p:cNvPr id="4" name="组合 63" title=""/>
          <p:cNvGrpSpPr/>
          <p:nvPr/>
        </p:nvGrpSpPr>
        <p:grpSpPr>
          <a:xfrm>
            <a:off x="491040" y="3276054"/>
            <a:ext cx="6524614" cy="858809"/>
            <a:chOff x="741770" y="3477119"/>
            <a:chExt cx="6524614" cy="590767"/>
          </a:xfrm>
        </p:grpSpPr>
        <p:sp>
          <p:nvSpPr>
            <p:cNvPr id="5" name="矩形 4"/>
            <p:cNvSpPr/>
            <p:nvPr/>
          </p:nvSpPr>
          <p:spPr>
            <a:xfrm>
              <a:off x="741770" y="3505572"/>
              <a:ext cx="6452606" cy="562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65"/>
            <p:cNvSpPr txBox="1"/>
            <p:nvPr/>
          </p:nvSpPr>
          <p:spPr>
            <a:xfrm>
              <a:off x="857672" y="3477119"/>
              <a:ext cx="6408712" cy="5907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他们可能在房子的厨房里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;B: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看起来没人开心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;C: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他们可能是一家人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</a:t>
              </a:r>
              <a:br>
                <a:rPr lang="zh-CN" altLang="en-US" sz="1400"/>
              </a:b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D: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女孩比男孩高。图片内容为一家人在游乐园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而且玩得很开心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 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57734" y="899790"/>
            <a:ext cx="6804000" cy="4252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change direction. We call this “refraction”(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折射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). Each of the different wave-lengths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refracted differently. If the light hits the raindrop at the right place, the refraction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separates the wavelengths out into their different colors. 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We are taught there are seven colors: red, orange, yellow, green, blue, indigo and </a:t>
            </a:r>
            <a:br>
              <a:rPr lang="en-US" sz="1600"/>
            </a:b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violet. But this isn’t exactly true. Blue and green are next to each other in the rain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bow,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 is why we can see turquoise(a mix of blue and green). Brown is a mix of red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and green. But they aren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’t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next to each other in the rainbow, so we don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 see them mix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make brown.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We would never see black and white in a rainbow. Black is what we see when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here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no light at all. On the other hand, white is a mix of all the colors together.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light is refracted by raindrops, it separates the white light out, meaning it is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 longer white.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57734" y="1115814"/>
            <a:ext cx="6804000" cy="3583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18. We can see a rainbow under the right conditions because </a:t>
            </a:r>
            <a:r>
              <a:rPr lang="zh-CN" altLang="en-US" sz="1500" u="sng" kern="0"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the raindrops are like little balls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B. the light goes through raindrops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the sunshine seems to be colorful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D. the weather is foggy after it rains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19. According to the passage, what can we know about the colors in the rainbow?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They can become brown or black.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B. There are only seven colors in all.</a:t>
            </a:r>
            <a:endParaRPr lang="zh-CN" altLang="en-US"/>
          </a:p>
          <a:p>
            <a:pPr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They mix to make the white light.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D. Their own places can be changed.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57734" y="1187822"/>
            <a:ext cx="6804000" cy="3546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20. Which part of a magazine may this passage be taken from?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Science.　　　　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B. Health.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Culture.　　　　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D. Fashion. 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21. What</a:t>
            </a: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s the best title for the passage?</a:t>
            </a:r>
            <a:endParaRPr lang="zh-CN" altLang="en-US" sz="1600"/>
          </a:p>
          <a:p>
            <a:pPr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A. How are the colors received in the rainbow?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B. When can the colors turn blue in the rainbow?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C. Which colors aren</a:t>
            </a: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t covered with light in the rainbow?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  D. Why can</a:t>
            </a: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t we find white, black and brown in the rainbow?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557734" y="1043806"/>
            <a:ext cx="6524614" cy="3375283"/>
            <a:chOff x="741770" y="3505572"/>
            <a:chExt cx="6524614" cy="3375283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33575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57672" y="3505572"/>
              <a:ext cx="6408712" cy="33752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语篇解读　本文是一篇说明文。短文介绍了彩虹是如何形成的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并重点解释了为什么在彩虹中看不到白色、黑色和棕色。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18. 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细节理解题。根据第一段中的“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This is because a rainbow is created by light 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 passing through water drops.”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彩虹是由光穿过水滴形成的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19. 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细节理解题。根据最后一段中的“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On the other hand, white is a mix of all</a:t>
              </a:r>
              <a:br>
                <a:rPr lang="en-US" sz="1400"/>
              </a:b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 the colors together.”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白色由所有颜色混合而成。故选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20. 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推理判断题。根据短文内容可知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短文介绍了和彩虹相关的知识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应是科普   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类短文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应该可在杂志中的科学部分看到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21. 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标题归纳题。本文介绍了彩虹是如何形成的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并重点解释了为什么我们在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彩虹中看不到白色、黑色和棕色。故选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</p:txBody>
        </p:sp>
      </p:grp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32551" y="1331838"/>
            <a:ext cx="6804000" cy="388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[跨学科·历史](2022山东枣庄中考,★★☆)</a:t>
            </a:r>
            <a:endParaRPr lang="zh-CN" altLang="en-US" sz="15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阅读下面的材料并填空。有的答案要填入适当的内容,有的答案要用括号内单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词的正确形式,但每个答案不多于三个单词。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Do you know Stonehenge? It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one of Britain's most famous historical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22    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(place). Every year more than 750,000 people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23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(visit) it. People like to go to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this place as they want to see the sun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24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(rise) on the longest day of the year,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especially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25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June.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Different people have different ideas about Stonehenge. Some historians believe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Stonehenge was a temple,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26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historian Paul Stoker thinks this can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 be true because Stonehenge was built many centuries ago. Other people believe the stones were used to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keep people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27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(health). No one is sure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28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Stonehenge was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used for, but most</a:t>
            </a:r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1" y="843742"/>
            <a:ext cx="1654954" cy="370585"/>
            <a:chOff x="1" y="2015422"/>
            <a:chExt cx="1654954" cy="370585"/>
          </a:xfrm>
        </p:grpSpPr>
        <p:pic>
          <p:nvPicPr>
            <p:cNvPr id="9" name="Picture 4" descr="F:\版式\24版\24版初中试卷上册版式\初中试卷课件模板\图片7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" y="2025644"/>
              <a:ext cx="1654954" cy="360363"/>
            </a:xfrm>
            <a:prstGeom prst="rect">
              <a:avLst/>
            </a:prstGeom>
            <a:noFill/>
          </p:spPr>
        </p:pic>
        <p:grpSp>
          <p:nvGrpSpPr>
            <p:cNvPr id="10" name="组合 27"/>
            <p:cNvGrpSpPr/>
            <p:nvPr/>
          </p:nvGrpSpPr>
          <p:grpSpPr>
            <a:xfrm>
              <a:off x="211081" y="2015422"/>
              <a:ext cx="1435970" cy="362364"/>
              <a:chOff x="211081" y="2046421"/>
              <a:chExt cx="1435970" cy="362364"/>
            </a:xfrm>
          </p:grpSpPr>
          <p:sp>
            <p:nvSpPr>
              <p:cNvPr id="11" name="文本框 30"/>
              <p:cNvSpPr txBox="1"/>
              <p:nvPr/>
            </p:nvSpPr>
            <p:spPr>
              <a:xfrm>
                <a:off x="211081" y="2046421"/>
                <a:ext cx="64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方正兰亭特黑_GBK" panose="02000000000000000000" pitchFamily="2" charset="-122"/>
                    <a:ea typeface="方正兰亭特黑_GBK" panose="02000000000000000000" pitchFamily="2" charset="-122"/>
                  </a:rPr>
                  <a:t>四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12" name="文本框 31"/>
              <p:cNvSpPr txBox="1"/>
              <p:nvPr/>
            </p:nvSpPr>
            <p:spPr>
              <a:xfrm>
                <a:off x="641648" y="207023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语法填空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485726" y="1043806"/>
            <a:ext cx="7290432" cy="325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agree that the position of the stones must be for a special purpose. People might build it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29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(respect) ancestors.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Stonehenge was built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30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(slow) over a long period of time. Most historians believe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 must be almost 5,000 years old. The stones are so big and heavy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31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no one knows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how it was built, but we do know the builders must have been hard-working and great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planners.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29.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30.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31.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</p:txBody>
      </p:sp>
      <p:sp>
        <p:nvSpPr>
          <p:cNvPr id="4" name="文本框 3" title=""/>
          <p:cNvSpPr txBox="1"/>
          <p:nvPr/>
        </p:nvSpPr>
        <p:spPr>
          <a:xfrm>
            <a:off x="701750" y="3527265"/>
            <a:ext cx="4752528" cy="753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places          visit          rising            in              but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endParaRPr lang="en-US" altLang="zh-CN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Healthy        what           to respect        slowly    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that</a:t>
            </a:r>
            <a:endParaRPr lang="en-US" altLang="zh-CN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629742" y="1187822"/>
            <a:ext cx="6480720" cy="3804822"/>
            <a:chOff x="741770" y="3505572"/>
            <a:chExt cx="6480720" cy="4071966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407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13778" y="3549281"/>
              <a:ext cx="6408712" cy="3969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语篇解读　本文是一篇说明文。文章主要介绍了巨石阵的神秘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人们对巨石阵作用的推测及其历史。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22. places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one of+the+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形容词最高级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+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复数名词”为固定结构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表示“最</a:t>
              </a:r>
              <a:r>
                <a:rPr lang="en-US" altLang="zh-CN" sz="1400" kern="0">
                  <a:solidFill>
                    <a:srgbClr val="000000"/>
                  </a:solidFill>
                  <a:latin typeface="黑体" panose="02010609060101010101" charset="-122"/>
                  <a:ea typeface="宋体" panose="02010600030101010101" pitchFamily="2" charset="-122"/>
                </a:rPr>
                <a:t>……</a:t>
              </a:r>
              <a:br>
                <a:rPr lang="zh-CN" altLang="en-US" sz="1400"/>
              </a:br>
              <a:r>
                <a:rPr lang="zh-CN" altLang="en-US" sz="1400"/>
                <a:t> 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的</a:t>
              </a:r>
              <a:r>
                <a:rPr lang="en-US" altLang="zh-CN" sz="1400" kern="0">
                  <a:solidFill>
                    <a:srgbClr val="000000"/>
                  </a:solidFill>
                  <a:latin typeface="黑体" panose="02010609060101010101" charset="-122"/>
                  <a:ea typeface="宋体" panose="02010600030101010101" pitchFamily="2" charset="-122"/>
                </a:rPr>
                <a:t>……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之一”。故填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places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23. visit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由“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Every year”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本句用一般现在时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句子主语“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more than 750,000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 people”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为复数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visit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24. rising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see...doing sth.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意为“看见</a:t>
              </a:r>
              <a:r>
                <a:rPr lang="en-US" altLang="zh-CN" sz="1400" kern="0">
                  <a:solidFill>
                    <a:srgbClr val="000000"/>
                  </a:solidFill>
                  <a:latin typeface="黑体" panose="02010609060101010101" charset="-122"/>
                  <a:ea typeface="宋体" panose="02010600030101010101" pitchFamily="2" charset="-122"/>
                </a:rPr>
                <a:t>……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正做某事”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是固定用法。故填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rising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25. in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在月份前用介词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in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26. but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空格前后为转折关系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用连词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but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27. healthy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keep sb.+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形容词”表示“让某人保持</a:t>
              </a:r>
              <a:r>
                <a:rPr lang="en-US" altLang="zh-CN" sz="1400" kern="0">
                  <a:solidFill>
                    <a:srgbClr val="000000"/>
                  </a:solidFill>
                  <a:latin typeface="黑体" panose="02010609060101010101" charset="-122"/>
                  <a:ea typeface="宋体" panose="02010600030101010101" pitchFamily="2" charset="-122"/>
                </a:rPr>
                <a:t>……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”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为固定用法。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health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的 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形容词形式为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healthy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557734" y="1115814"/>
            <a:ext cx="6610483" cy="1800200"/>
            <a:chOff x="741770" y="3505572"/>
            <a:chExt cx="6479291" cy="2428892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24288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12349" y="3549280"/>
              <a:ext cx="6408712" cy="17101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28. what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此处表示“没有人确定巨石阵的用途是什么”。根据语境可知填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what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29. to respect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句意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人们建造它可能是为了尊重祖先。设空处表示目的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用动词不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定式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to respect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30. slowly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修饰动词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built,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应该用副词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slowly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31. that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so...that...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意为“如此</a:t>
              </a:r>
              <a:r>
                <a:rPr lang="en-US" altLang="zh-CN" sz="1400" kern="0">
                  <a:solidFill>
                    <a:srgbClr val="000000"/>
                  </a:solidFill>
                  <a:latin typeface="黑体" panose="02010609060101010101" charset="-122"/>
                  <a:ea typeface="宋体" panose="02010600030101010101" pitchFamily="2" charset="-122"/>
                </a:rPr>
                <a:t>……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以至于</a:t>
              </a:r>
              <a:r>
                <a:rPr lang="en-US" altLang="zh-CN" sz="1400" kern="0">
                  <a:solidFill>
                    <a:srgbClr val="000000"/>
                  </a:solidFill>
                  <a:latin typeface="黑体" panose="02010609060101010101" charset="-122"/>
                  <a:ea typeface="宋体" panose="02010600030101010101" pitchFamily="2" charset="-122"/>
                </a:rPr>
                <a:t>……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”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为固定结构。</a:t>
              </a:r>
              <a:endParaRPr lang="zh-CN" altLang="en-US" sz="1400"/>
            </a:p>
          </p:txBody>
        </p:sp>
      </p:grp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1200057"/>
            <a:ext cx="6804000" cy="2873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跨学科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语文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](2023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湖北武汉中考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,40,★★☆)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This famous saying “When I </a:t>
            </a:r>
            <a:br>
              <a:rPr lang="en-US" sz="1600"/>
            </a:br>
            <a:r>
              <a:rPr lang="en-US" sz="1600"/>
              <a:t>  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walk along with two others, they may serve me as my teachers” tells us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A. how should we treat people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    B. who we can learn from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C. what did we say in public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D. why we need teachers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endParaRPr lang="en-US" altLang="zh-CN" sz="1600"/>
          </a:p>
        </p:txBody>
      </p:sp>
      <p:grpSp>
        <p:nvGrpSpPr>
          <p:cNvPr id="3" name="组合 63" title=""/>
          <p:cNvGrpSpPr/>
          <p:nvPr/>
        </p:nvGrpSpPr>
        <p:grpSpPr>
          <a:xfrm>
            <a:off x="631066" y="3394377"/>
            <a:ext cx="6468828" cy="562313"/>
            <a:chOff x="741770" y="3505572"/>
            <a:chExt cx="6468828" cy="562313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562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01886" y="3563718"/>
              <a:ext cx="6408712" cy="3751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句意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这句著名的格言“三人行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必有我师焉”告诉我们可以向谁学习。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02590" y="1020304"/>
            <a:ext cx="6984188" cy="397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跨学科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语文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](2023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江苏宿迁中考</a:t>
            </a:r>
            <a:r>
              <a:rPr lang="en-US" altLang="zh-CN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,15,★★☆)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—Judy, when you are in a strange</a:t>
            </a:r>
            <a:br>
              <a:rPr lang="en-US" sz="1600"/>
            </a:b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place, you’d better do as the local people do.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—That’s it.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A. Practice makes perfect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B. Many hands make light work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</a:t>
            </a:r>
            <a:r>
              <a:rPr lang="en-US" altLang="zh-CN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C. When in Rome, do as Romans do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D. A friend in need is a friend indeed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endParaRPr lang="zh-CN" altLang="en-US"/>
          </a:p>
        </p:txBody>
      </p:sp>
      <p:grpSp>
        <p:nvGrpSpPr>
          <p:cNvPr id="3" name="组合 63" title=""/>
          <p:cNvGrpSpPr/>
          <p:nvPr/>
        </p:nvGrpSpPr>
        <p:grpSpPr>
          <a:xfrm>
            <a:off x="548446" y="3500376"/>
            <a:ext cx="6524614" cy="1357322"/>
            <a:chOff x="741770" y="3424943"/>
            <a:chExt cx="6524614" cy="1357322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12766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57672" y="3424943"/>
              <a:ext cx="6408712" cy="13569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Practice makes perfect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熟能生巧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;Many hands make light work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众人拾柴火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焰高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/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人多力量大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;When in Rome, do as Romans do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入乡随俗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;A friend in need is </a:t>
              </a:r>
              <a:br>
                <a:rPr lang="en-US" sz="1400"/>
              </a:b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 friend indeed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患难见真情。根据上文“像当地人一样行事”可知是入乡随俗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故选C。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10401" y="1043753"/>
            <a:ext cx="6804000" cy="3734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 </a:t>
            </a: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[跨学科·语文](2023江苏连云港中考,9,★★☆)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 won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 take long to clean the </a:t>
            </a:r>
            <a:br/>
            <a:r>
              <a:rPr lang="en-US"/>
              <a:t>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hall when we do it together. You know,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A. the early bird catches the worm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</a:t>
            </a: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B. many hands make light work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C. a friend in need is a friend indeed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D. actions speak louder than words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/>
          </a:p>
        </p:txBody>
      </p:sp>
      <p:grpSp>
        <p:nvGrpSpPr>
          <p:cNvPr id="3" name="组合 63" title=""/>
          <p:cNvGrpSpPr/>
          <p:nvPr/>
        </p:nvGrpSpPr>
        <p:grpSpPr>
          <a:xfrm>
            <a:off x="553223" y="3166635"/>
            <a:ext cx="6455640" cy="1357322"/>
            <a:chOff x="741770" y="3424943"/>
            <a:chExt cx="6524614" cy="1357322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12766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57672" y="3424943"/>
              <a:ext cx="6408712" cy="13441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the early bird catches the worm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早起的鸟儿有虫吃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;many hands make light work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众人拾柴火焰高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/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人多力量大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;a friend in need is a friend indeed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患难见真情；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actions speak louder than words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事实胜于雄辩。根据前句句意“我们一起打扫大厅不会花很长时间”可知是一起干活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1401143"/>
            <a:ext cx="6804000" cy="353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[跨学科·生物](2023四川南充中考,★☆☆)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Monarch butterflies(黑脉金斑蝶) are common in North America. What makes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monarchs interesting is their migration(迁徙). They travel to find food, or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6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warmer weather. Every autumn, monarchs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7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black and orange wings begin a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long journey to the south.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However, until recently no one knew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8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they did this. Scientists have found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out that the monarchs can tell the time of day. They use their eyes to measure the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9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of the sun. These two pieces of information—the time of day and the place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where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he sun is in the sky—allow the monarchs to decide the way to go. Finally,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monarchs make it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10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reach the places where they will spend the winter.</a:t>
            </a:r>
            <a:endParaRPr lang="zh-CN" altLang="en-US"/>
          </a:p>
        </p:txBody>
      </p:sp>
      <p:grpSp>
        <p:nvGrpSpPr>
          <p:cNvPr id="3" name="组合 2" title=""/>
          <p:cNvGrpSpPr/>
          <p:nvPr/>
        </p:nvGrpSpPr>
        <p:grpSpPr>
          <a:xfrm>
            <a:off x="1" y="843742"/>
            <a:ext cx="1654954" cy="370585"/>
            <a:chOff x="1" y="2015422"/>
            <a:chExt cx="1654954" cy="370585"/>
          </a:xfrm>
        </p:grpSpPr>
        <p:pic>
          <p:nvPicPr>
            <p:cNvPr id="4" name="Picture 4" descr="F:\版式\24版\24版初中试卷上册版式\初中试卷课件模板\图片7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" y="2025644"/>
              <a:ext cx="1654954" cy="360363"/>
            </a:xfrm>
            <a:prstGeom prst="rect">
              <a:avLst/>
            </a:prstGeom>
            <a:noFill/>
          </p:spPr>
        </p:pic>
        <p:grpSp>
          <p:nvGrpSpPr>
            <p:cNvPr id="5" name="组合 27"/>
            <p:cNvGrpSpPr/>
            <p:nvPr/>
          </p:nvGrpSpPr>
          <p:grpSpPr>
            <a:xfrm>
              <a:off x="211081" y="2015422"/>
              <a:ext cx="1435970" cy="362364"/>
              <a:chOff x="211081" y="2046421"/>
              <a:chExt cx="1435970" cy="362364"/>
            </a:xfrm>
          </p:grpSpPr>
          <p:sp>
            <p:nvSpPr>
              <p:cNvPr id="6" name="文本框 30"/>
              <p:cNvSpPr txBox="1"/>
              <p:nvPr/>
            </p:nvSpPr>
            <p:spPr>
              <a:xfrm>
                <a:off x="211081" y="2046421"/>
                <a:ext cx="64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方正兰亭特黑_GBK" panose="02000000000000000000" pitchFamily="2" charset="-122"/>
                    <a:ea typeface="方正兰亭特黑_GBK" panose="02000000000000000000" pitchFamily="2" charset="-122"/>
                  </a:rPr>
                  <a:t>二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7" name="文本框 31"/>
              <p:cNvSpPr txBox="1"/>
              <p:nvPr/>
            </p:nvSpPr>
            <p:spPr>
              <a:xfrm>
                <a:off x="641648" y="207023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完形填空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706100" y="11747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29742" y="1187822"/>
            <a:ext cx="6804000" cy="174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6. A. care for　　　B. look for　　　C. prepare for　　   D. wait for</a:t>
            </a:r>
            <a:endParaRPr lang="en-US" altLang="zh-CN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7. A. on　　　        B. at　　　          C. with　　　          D. under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8. A. how　　　     B. why　　　      C. when　　　         D. where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9. A. size　　　      B. shape　　　   C. position　　　     D. temperature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latin typeface="Times New Roman" panose="02020603050405020304" pitchFamily="65" charset="-122"/>
                <a:ea typeface="宋体" panose="02010600030101010101" pitchFamily="2" charset="-122"/>
              </a:rPr>
              <a:t>10. A. useful　　　B. relaxing　　　C. necessary　　　  D. successful</a:t>
            </a:r>
            <a:endParaRPr lang="zh-CN" altLang="en-US" sz="1500" kern="0"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3" name="TextBox 2" title=""/>
          <p:cNvSpPr txBox="1"/>
          <p:nvPr/>
        </p:nvSpPr>
        <p:spPr>
          <a:xfrm>
            <a:off x="629742" y="1187822"/>
            <a:ext cx="6804000" cy="174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 A. care for　　　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B. look for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C. prepare for　　   D. wait for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A. on　　　        B. at　　　          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C. with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          D. under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 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A. how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     B. why　　　      C. when　　　         D. where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 A. size　　　      B. shape　　　   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C. position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     D. temperature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 A. useful　　　B. relaxing　　　C. necessary　　　  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D. successful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63" title=""/>
          <p:cNvGrpSpPr/>
          <p:nvPr/>
        </p:nvGrpSpPr>
        <p:grpSpPr>
          <a:xfrm>
            <a:off x="463779" y="1079810"/>
            <a:ext cx="6718691" cy="3528392"/>
            <a:chOff x="741770" y="3505572"/>
            <a:chExt cx="6524614" cy="3857652"/>
          </a:xfrm>
        </p:grpSpPr>
        <p:sp>
          <p:nvSpPr>
            <p:cNvPr id="4" name="矩形 3"/>
            <p:cNvSpPr/>
            <p:nvPr/>
          </p:nvSpPr>
          <p:spPr>
            <a:xfrm>
              <a:off x="741770" y="3505572"/>
              <a:ext cx="6452606" cy="38576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65"/>
            <p:cNvSpPr txBox="1"/>
            <p:nvPr/>
          </p:nvSpPr>
          <p:spPr>
            <a:xfrm>
              <a:off x="857672" y="3549280"/>
              <a:ext cx="6408712" cy="37121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zh-CN" altLang="en-US" sz="1400" b="1">
                  <a:solidFill>
                    <a:srgbClr val="A68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pitchFamily="34" charset="-122"/>
                </a:rPr>
                <a:t>解析：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语篇解读　本文是说明文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主要介绍了和黑脉金斑蝶的迁徙相关的信息。</a:t>
              </a:r>
              <a:endParaRPr lang="zh-CN" altLang="en-US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6. 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care for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关心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;look for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寻找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;prepare for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准备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;wait for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等待。根据“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to find food”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和常识可知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黑脉金斑蝶迁徙是为了寻找食物或者更温暖的天气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B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7. 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根据“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monarchs...black and orange wings”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可知是指有着黑色和橙色翅膀的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黑脉金斑蝶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应用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with,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8. 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根据下文内容可知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此处表示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: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没有人知道黑脉金斑蝶是如何成功迁徙的。故   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A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9. 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size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尺寸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;shape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形状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;position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位置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;temperature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温度。根据“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the place where the</a:t>
              </a:r>
              <a:endParaRPr lang="en-US" altLang="zh-CN" sz="14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endParaRPr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    sun is in the sky”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可知是指太阳的位置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C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eaLnBrk="0" latinLnBrk="1" hangingPunct="0">
                <a:lnSpc>
                  <a:spcPct val="150000"/>
                </a:lnSpc>
                <a:spcBef>
                  <a:spcPts val="145"/>
                </a:spcBef>
              </a:pP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10. 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　根据语境可知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最后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它们成功到达了它们将要过冬的地方。故选</a:t>
              </a:r>
              <a:r>
                <a:rPr lang="en-US" altLang="zh-CN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D</a:t>
              </a:r>
              <a:r>
                <a:rPr lang="zh-CN" altLang="en-US" sz="1400" kern="0">
                  <a:solidFill>
                    <a:srgbClr val="000000"/>
                  </a:solidFill>
                  <a:latin typeface="Times New Roman" panose="02020603050405020304" pitchFamily="65" charset="-122"/>
                  <a:ea typeface="宋体" panose="02010600030101010101" pitchFamily="2" charset="-122"/>
                </a:rPr>
                <a:t>。</a:t>
              </a:r>
              <a:endParaRPr lang="en-US" altLang="zh-CN" sz="1400"/>
            </a:p>
            <a:p>
              <a:pPr fontAlgn="auto">
                <a:lnSpc>
                  <a:spcPct val="150000"/>
                </a:lnSpc>
              </a:pP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1200932"/>
            <a:ext cx="6804000" cy="667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b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                                                               A</a:t>
            </a:r>
            <a:endParaRPr lang="zh-CN" altLang="en-US" b="1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[跨学科·数学][新中考]【新体裁·表格与图示】(2023湖南郴州中考,★☆☆)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1" y="843742"/>
            <a:ext cx="1654954" cy="370585"/>
            <a:chOff x="1" y="2015422"/>
            <a:chExt cx="1654954" cy="370585"/>
          </a:xfrm>
        </p:grpSpPr>
        <p:pic>
          <p:nvPicPr>
            <p:cNvPr id="4" name="Picture 4" descr="F:\版式\24版\24版初中试卷上册版式\初中试卷课件模板\图片7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" y="2025644"/>
              <a:ext cx="1654954" cy="360363"/>
            </a:xfrm>
            <a:prstGeom prst="rect">
              <a:avLst/>
            </a:prstGeom>
            <a:noFill/>
          </p:spPr>
        </p:pic>
        <p:grpSp>
          <p:nvGrpSpPr>
            <p:cNvPr id="5" name="组合 27"/>
            <p:cNvGrpSpPr/>
            <p:nvPr/>
          </p:nvGrpSpPr>
          <p:grpSpPr>
            <a:xfrm>
              <a:off x="211081" y="2015422"/>
              <a:ext cx="1435970" cy="362364"/>
              <a:chOff x="211081" y="2046421"/>
              <a:chExt cx="1435970" cy="362364"/>
            </a:xfrm>
          </p:grpSpPr>
          <p:sp>
            <p:nvSpPr>
              <p:cNvPr id="6" name="文本框 30"/>
              <p:cNvSpPr txBox="1"/>
              <p:nvPr/>
            </p:nvSpPr>
            <p:spPr>
              <a:xfrm>
                <a:off x="211081" y="2046421"/>
                <a:ext cx="64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方正兰亭特黑_GBK" panose="02000000000000000000" pitchFamily="2" charset="-122"/>
                    <a:ea typeface="方正兰亭特黑_GBK" panose="02000000000000000000" pitchFamily="2" charset="-122"/>
                  </a:rPr>
                  <a:t>三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7" name="文本框 31"/>
              <p:cNvSpPr txBox="1"/>
              <p:nvPr/>
            </p:nvSpPr>
            <p:spPr>
              <a:xfrm>
                <a:off x="641648" y="207023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阅读理解</a:t>
                </a:r>
                <a:endParaRPr lang="zh-CN" altLang="en-US" sz="1600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</p:grpSp>
      <p:graphicFrame>
        <p:nvGraphicFramePr>
          <p:cNvPr id="8" name="表格 2" title=""/>
          <p:cNvGraphicFramePr>
            <a:graphicFrameLocks noGrp="1"/>
          </p:cNvGraphicFramePr>
          <p:nvPr/>
        </p:nvGraphicFramePr>
        <p:xfrm>
          <a:off x="629742" y="1915312"/>
          <a:ext cx="6462258" cy="2751256"/>
        </p:xfrm>
        <a:graphic>
          <a:graphicData uri="http://schemas.openxmlformats.org/drawingml/2006/table">
            <a:tbl>
              <a:tblPr/>
              <a:tblGrid>
                <a:gridCol w="1278258"/>
                <a:gridCol w="1296000"/>
                <a:gridCol w="1296000"/>
                <a:gridCol w="1296000"/>
                <a:gridCol w="1296000"/>
              </a:tblGrid>
              <a:tr h="471600">
                <a:tc gridSpan="5"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b="1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The Fashion Dress Shop</a:t>
                      </a:r>
                      <a:endParaRPr lang="zh-CN" altLang="en-US" sz="1500" b="1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 h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 h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 h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 h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</a:tr>
              <a:tr h="471600"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b="1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From</a:t>
                      </a:r>
                      <a:endParaRPr lang="zh-CN" altLang="en-US" sz="1500" b="1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b="1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Material</a:t>
                      </a:r>
                      <a:endParaRPr lang="zh-CN" altLang="en-US" sz="1500" b="1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b="1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Color</a:t>
                      </a:r>
                      <a:endParaRPr lang="zh-CN" altLang="en-US" sz="1500" b="1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b="1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Size</a:t>
                      </a:r>
                      <a:endParaRPr lang="zh-CN" altLang="en-US" sz="1500" b="1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b="1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Price</a:t>
                      </a:r>
                      <a:endParaRPr lang="zh-CN" altLang="en-US" sz="1500" b="1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Hangzhou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silk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white/blue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L/M/S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￥188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Beijing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cotton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red/yellow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M/S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￥128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Shanghai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wool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white/black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L/M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￥248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385110"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Shenzhen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cotton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black/purple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XL/L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￥168</a:t>
                      </a:r>
                      <a:endParaRPr lang="zh-CN" altLang="en-US" sz="1500" ker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Unix 3.10 unknown"/>
  <p:tag name="AS_RELEASE_DATE" val="2023.03.31"/>
  <p:tag name="AS_TITLE" val="Aspose.Slides for Java"/>
  <p:tag name="AS_VERSION" val="23.3"/>
  <p:tag name="COMMONDATA" val="eyJoZGlkIjoiMzkyMmExYzMyNGI2NDZkYjhmY2JmMGNiY2ZkOWFhOWYifQ=="/>
</p:tagLst>
</file>

<file path=ppt/theme/theme1.xml><?xml version="1.0" encoding="utf-8"?>
<a:theme xmlns:r="http://schemas.openxmlformats.org/officeDocument/2006/relationships" xmlns:a="http://schemas.openxmlformats.org/drawingml/2006/main" name="01-九年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02-八年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03-七年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1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.xml" /></Relationships>
</file>

<file path=customXml/_rels/item1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.xml" /></Relationships>
</file>

<file path=customXml/_rels/item1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.xml" /></Relationships>
</file>

<file path=customXml/_rels/item1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.xml" /></Relationships>
</file>

<file path=customXml/_rels/item1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4.xml" /></Relationships>
</file>

<file path=customXml/_rels/item1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5.xml" /></Relationships>
</file>

<file path=customXml/_rels/item1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6.xml" /></Relationships>
</file>

<file path=customXml/_rels/item1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7.xml" /></Relationships>
</file>

<file path=customXml/_rels/item1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8.xml" /></Relationships>
</file>

<file path=customXml/_rels/item1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9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2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0.xml" /></Relationships>
</file>

<file path=customXml/_rels/item2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1.xml" /></Relationships>
</file>

<file path=customXml/_rels/item2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2.xml" /></Relationships>
</file>

<file path=customXml/_rels/item2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3.xml" /></Relationships>
</file>

<file path=customXml/_rels/item2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4.xml" /></Relationships>
</file>

<file path=customXml/_rels/item2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5.xml" /></Relationships>
</file>

<file path=customXml/_rels/item2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6.xml" /></Relationships>
</file>

<file path=customXml/_rels/item2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7.xml" /></Relationships>
</file>

<file path=customXml/_rels/item2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8.xml" /></Relationships>
</file>

<file path=customXml/_rels/item2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9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_rels/item3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0.xml" /></Relationships>
</file>

<file path=customXml/_rels/item3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1.xml" /></Relationships>
</file>

<file path=customXml/_rels/item3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2.xml" /></Relationships>
</file>

<file path=customXml/_rels/item3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3.xml" /></Relationships>
</file>

<file path=customXml/_rels/item3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4.xml" /></Relationships>
</file>

<file path=customXml/_rels/item3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5.xml" /></Relationships>
</file>

<file path=customXml/_rels/item3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6.xml" /></Relationships>
</file>

<file path=customXml/_rels/item3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7.xml" /></Relationships>
</file>

<file path=customXml/_rels/item3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8.xml" /></Relationships>
</file>

<file path=customXml/_rels/item3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9.xml" /></Relationships>
</file>

<file path=customXml/_rels/item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.xml" /></Relationships>
</file>

<file path=customXml/_rels/item4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0.xml" /></Relationships>
</file>

<file path=customXml/_rels/item4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1.xml" /></Relationships>
</file>

<file path=customXml/_rels/item4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2.xml" /></Relationships>
</file>

<file path=customXml/_rels/item4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3.xml" /></Relationships>
</file>

<file path=customXml/_rels/item4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4.xml" /></Relationships>
</file>

<file path=customXml/_rels/item4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5.xml" /></Relationships>
</file>

<file path=customXml/_rels/item4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6.xml" /></Relationships>
</file>

<file path=customXml/_rels/item4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7.xml" /></Relationships>
</file>

<file path=customXml/_rels/item4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8.xml" /></Relationships>
</file>

<file path=customXml/_rels/item4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9.xml" /></Relationships>
</file>

<file path=customXml/_rels/item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.xml" /></Relationships>
</file>

<file path=customXml/_rels/item5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0.xml" /></Relationships>
</file>

<file path=customXml/_rels/item5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1.xml" /></Relationships>
</file>

<file path=customXml/_rels/item5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2.xml" /></Relationships>
</file>

<file path=customXml/_rels/item5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3.xml" /></Relationships>
</file>

<file path=customXml/_rels/item5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4.xml" /></Relationships>
</file>

<file path=customXml/_rels/item5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5.xml" /></Relationships>
</file>

<file path=customXml/_rels/item5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6.xml" /></Relationships>
</file>

<file path=customXml/_rels/item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.xml" /></Relationships>
</file>

<file path=customXml/_rels/item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.xml" /></Relationships>
</file>

<file path=customXml/_rels/item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.xml" /></Relationships>
</file>

<file path=customXml/_rels/item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.xml" /></Relationships>
</file>

<file path=customXml/item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Props1.xml><?xml version="1.0" encoding="utf-8"?>
<ds:datastoreItem xmlns:ds="http://schemas.openxmlformats.org/officeDocument/2006/customXml" ds:itemID="{696137FB-5BE9-46D4-9963-63181E7DF676}">
  <ds:schemaRefs/>
</ds:datastoreItem>
</file>

<file path=customXml/itemProps10.xml><?xml version="1.0" encoding="utf-8"?>
<ds:datastoreItem xmlns:ds="http://schemas.openxmlformats.org/officeDocument/2006/customXml" ds:itemID="{5F01036A-9C82-4F4B-AB18-E40FFCDE3A04}">
  <ds:schemaRefs/>
</ds:datastoreItem>
</file>

<file path=customXml/itemProps11.xml><?xml version="1.0" encoding="utf-8"?>
<ds:datastoreItem xmlns:ds="http://schemas.openxmlformats.org/officeDocument/2006/customXml" ds:itemID="{B9F4BE97-5A2E-4663-9BFC-E3E6633CFB81}">
  <ds:schemaRefs/>
</ds:datastoreItem>
</file>

<file path=customXml/itemProps12.xml><?xml version="1.0" encoding="utf-8"?>
<ds:datastoreItem xmlns:ds="http://schemas.openxmlformats.org/officeDocument/2006/customXml" ds:itemID="{0804E657-3DAA-4E47-960C-30ADD9B14609}">
  <ds:schemaRefs/>
</ds:datastoreItem>
</file>

<file path=customXml/itemProps13.xml><?xml version="1.0" encoding="utf-8"?>
<ds:datastoreItem xmlns:ds="http://schemas.openxmlformats.org/officeDocument/2006/customXml" ds:itemID="{BC3C6F4C-0BD6-4DBB-8DCA-4D41206F2E20}">
  <ds:schemaRefs/>
</ds:datastoreItem>
</file>

<file path=customXml/itemProps14.xml><?xml version="1.0" encoding="utf-8"?>
<ds:datastoreItem xmlns:ds="http://schemas.openxmlformats.org/officeDocument/2006/customXml" ds:itemID="{126306BF-DDDD-4EA3-AA18-F3FC6F75AD51}">
  <ds:schemaRefs/>
</ds:datastoreItem>
</file>

<file path=customXml/itemProps15.xml><?xml version="1.0" encoding="utf-8"?>
<ds:datastoreItem xmlns:ds="http://schemas.openxmlformats.org/officeDocument/2006/customXml" ds:itemID="{62D88159-8D47-4BD5-A93E-0CC5230CD2AC}">
  <ds:schemaRefs/>
</ds:datastoreItem>
</file>

<file path=customXml/itemProps16.xml><?xml version="1.0" encoding="utf-8"?>
<ds:datastoreItem xmlns:ds="http://schemas.openxmlformats.org/officeDocument/2006/customXml" ds:itemID="{233C1F1F-4305-49F7-8A58-A5B31467F957}">
  <ds:schemaRefs/>
</ds:datastoreItem>
</file>

<file path=customXml/itemProps17.xml><?xml version="1.0" encoding="utf-8"?>
<ds:datastoreItem xmlns:ds="http://schemas.openxmlformats.org/officeDocument/2006/customXml" ds:itemID="{37C29799-0C38-44DC-84C3-CE10B5C5D16A}">
  <ds:schemaRefs/>
</ds:datastoreItem>
</file>

<file path=customXml/itemProps18.xml><?xml version="1.0" encoding="utf-8"?>
<ds:datastoreItem xmlns:ds="http://schemas.openxmlformats.org/officeDocument/2006/customXml" ds:itemID="{8F8B6935-CA76-4D07-878A-A93B31F1AE50}">
  <ds:schemaRefs/>
</ds:datastoreItem>
</file>

<file path=customXml/itemProps19.xml><?xml version="1.0" encoding="utf-8"?>
<ds:datastoreItem xmlns:ds="http://schemas.openxmlformats.org/officeDocument/2006/customXml" ds:itemID="{DF4A5EAD-D2A7-40C4-899C-E2A2B8470BED}">
  <ds:schemaRefs/>
</ds:datastoreItem>
</file>

<file path=customXml/itemProps2.xml><?xml version="1.0" encoding="utf-8"?>
<ds:datastoreItem xmlns:ds="http://schemas.openxmlformats.org/officeDocument/2006/customXml" ds:itemID="{57452426-2C7F-4D7E-9A3E-4561A1E08E17}">
  <ds:schemaRefs/>
</ds:datastoreItem>
</file>

<file path=customXml/itemProps20.xml><?xml version="1.0" encoding="utf-8"?>
<ds:datastoreItem xmlns:ds="http://schemas.openxmlformats.org/officeDocument/2006/customXml" ds:itemID="{B2AAA14C-3A41-439C-AD83-192FEDF89D84}">
  <ds:schemaRefs/>
</ds:datastoreItem>
</file>

<file path=customXml/itemProps21.xml><?xml version="1.0" encoding="utf-8"?>
<ds:datastoreItem xmlns:ds="http://schemas.openxmlformats.org/officeDocument/2006/customXml" ds:itemID="{6FEBE851-4458-4FB0-828B-6574519B9B69}">
  <ds:schemaRefs/>
</ds:datastoreItem>
</file>

<file path=customXml/itemProps22.xml><?xml version="1.0" encoding="utf-8"?>
<ds:datastoreItem xmlns:ds="http://schemas.openxmlformats.org/officeDocument/2006/customXml" ds:itemID="{C8CE5B6C-2E56-4EF9-8ED0-444A665C5F4B}">
  <ds:schemaRefs/>
</ds:datastoreItem>
</file>

<file path=customXml/itemProps23.xml><?xml version="1.0" encoding="utf-8"?>
<ds:datastoreItem xmlns:ds="http://schemas.openxmlformats.org/officeDocument/2006/customXml" ds:itemID="{DBAA929F-A8CE-4708-A924-39A11630F7E9}">
  <ds:schemaRefs/>
</ds:datastoreItem>
</file>

<file path=customXml/itemProps24.xml><?xml version="1.0" encoding="utf-8"?>
<ds:datastoreItem xmlns:ds="http://schemas.openxmlformats.org/officeDocument/2006/customXml" ds:itemID="{0AD40483-759F-46C8-B70C-3B87072D8C4C}">
  <ds:schemaRefs/>
</ds:datastoreItem>
</file>

<file path=customXml/itemProps25.xml><?xml version="1.0" encoding="utf-8"?>
<ds:datastoreItem xmlns:ds="http://schemas.openxmlformats.org/officeDocument/2006/customXml" ds:itemID="{1921AC83-B82D-49A9-BDAE-F541AE2057A2}">
  <ds:schemaRefs/>
</ds:datastoreItem>
</file>

<file path=customXml/itemProps26.xml><?xml version="1.0" encoding="utf-8"?>
<ds:datastoreItem xmlns:ds="http://schemas.openxmlformats.org/officeDocument/2006/customXml" ds:itemID="{7B2F1639-D0BA-4325-B472-C9E276539676}">
  <ds:schemaRefs/>
</ds:datastoreItem>
</file>

<file path=customXml/itemProps27.xml><?xml version="1.0" encoding="utf-8"?>
<ds:datastoreItem xmlns:ds="http://schemas.openxmlformats.org/officeDocument/2006/customXml" ds:itemID="{3D1E4B2F-4E59-4A44-BEA2-DEAB591E24F9}">
  <ds:schemaRefs/>
</ds:datastoreItem>
</file>

<file path=customXml/itemProps28.xml><?xml version="1.0" encoding="utf-8"?>
<ds:datastoreItem xmlns:ds="http://schemas.openxmlformats.org/officeDocument/2006/customXml" ds:itemID="{05CC3E4E-FCA0-447E-99D1-F5EB1E72978B}">
  <ds:schemaRefs/>
</ds:datastoreItem>
</file>

<file path=customXml/itemProps29.xml><?xml version="1.0" encoding="utf-8"?>
<ds:datastoreItem xmlns:ds="http://schemas.openxmlformats.org/officeDocument/2006/customXml" ds:itemID="{C7A49403-AAA0-4C99-9E74-B2CA42E98B23}">
  <ds:schemaRefs/>
</ds:datastoreItem>
</file>

<file path=customXml/itemProps3.xml><?xml version="1.0" encoding="utf-8"?>
<ds:datastoreItem xmlns:ds="http://schemas.openxmlformats.org/officeDocument/2006/customXml" ds:itemID="{A3537BEB-BF0D-47D5-AEDC-5CB6A2A4FD1C}">
  <ds:schemaRefs/>
</ds:datastoreItem>
</file>

<file path=customXml/itemProps30.xml><?xml version="1.0" encoding="utf-8"?>
<ds:datastoreItem xmlns:ds="http://schemas.openxmlformats.org/officeDocument/2006/customXml" ds:itemID="{E643CCCB-C0CA-4E8D-A577-EB3978AF7DAE}">
  <ds:schemaRefs/>
</ds:datastoreItem>
</file>

<file path=customXml/itemProps31.xml><?xml version="1.0" encoding="utf-8"?>
<ds:datastoreItem xmlns:ds="http://schemas.openxmlformats.org/officeDocument/2006/customXml" ds:itemID="{47329CE6-1FD2-401E-A1AF-7BEA023625E9}">
  <ds:schemaRefs/>
</ds:datastoreItem>
</file>

<file path=customXml/itemProps32.xml><?xml version="1.0" encoding="utf-8"?>
<ds:datastoreItem xmlns:ds="http://schemas.openxmlformats.org/officeDocument/2006/customXml" ds:itemID="{931CA18C-2229-48ED-8C9D-028E122165A0}">
  <ds:schemaRefs/>
</ds:datastoreItem>
</file>

<file path=customXml/itemProps33.xml><?xml version="1.0" encoding="utf-8"?>
<ds:datastoreItem xmlns:ds="http://schemas.openxmlformats.org/officeDocument/2006/customXml" ds:itemID="{0877863A-B396-4EF0-8EBC-27A6B92E83EF}">
  <ds:schemaRefs/>
</ds:datastoreItem>
</file>

<file path=customXml/itemProps34.xml><?xml version="1.0" encoding="utf-8"?>
<ds:datastoreItem xmlns:ds="http://schemas.openxmlformats.org/officeDocument/2006/customXml" ds:itemID="{EDC16A04-DC0C-46D2-AEAF-80D61AC62971}">
  <ds:schemaRefs/>
</ds:datastoreItem>
</file>

<file path=customXml/itemProps35.xml><?xml version="1.0" encoding="utf-8"?>
<ds:datastoreItem xmlns:ds="http://schemas.openxmlformats.org/officeDocument/2006/customXml" ds:itemID="{CE954833-63C0-4D49-BA75-3943BC4BC8E0}">
  <ds:schemaRefs/>
</ds:datastoreItem>
</file>

<file path=customXml/itemProps36.xml><?xml version="1.0" encoding="utf-8"?>
<ds:datastoreItem xmlns:ds="http://schemas.openxmlformats.org/officeDocument/2006/customXml" ds:itemID="{344A5568-6D18-4D8A-B05B-AC0631AFA36B}">
  <ds:schemaRefs/>
</ds:datastoreItem>
</file>

<file path=customXml/itemProps37.xml><?xml version="1.0" encoding="utf-8"?>
<ds:datastoreItem xmlns:ds="http://schemas.openxmlformats.org/officeDocument/2006/customXml" ds:itemID="{C97B6A55-C046-430E-83F3-B34468AA8ACF}">
  <ds:schemaRefs/>
</ds:datastoreItem>
</file>

<file path=customXml/itemProps38.xml><?xml version="1.0" encoding="utf-8"?>
<ds:datastoreItem xmlns:ds="http://schemas.openxmlformats.org/officeDocument/2006/customXml" ds:itemID="{4236B763-C1C9-4C8C-BE32-311924F56C8E}">
  <ds:schemaRefs/>
</ds:datastoreItem>
</file>

<file path=customXml/itemProps39.xml><?xml version="1.0" encoding="utf-8"?>
<ds:datastoreItem xmlns:ds="http://schemas.openxmlformats.org/officeDocument/2006/customXml" ds:itemID="{8387BD48-F8C1-4514-A97E-CF41E9C6E481}">
  <ds:schemaRefs/>
</ds:datastoreItem>
</file>

<file path=customXml/itemProps4.xml><?xml version="1.0" encoding="utf-8"?>
<ds:datastoreItem xmlns:ds="http://schemas.openxmlformats.org/officeDocument/2006/customXml" ds:itemID="{A364C3F7-AECD-414D-B890-F172F95F1ED1}">
  <ds:schemaRefs/>
</ds:datastoreItem>
</file>

<file path=customXml/itemProps40.xml><?xml version="1.0" encoding="utf-8"?>
<ds:datastoreItem xmlns:ds="http://schemas.openxmlformats.org/officeDocument/2006/customXml" ds:itemID="{4374988E-AD9A-441C-980F-F52D179E881A}">
  <ds:schemaRefs/>
</ds:datastoreItem>
</file>

<file path=customXml/itemProps41.xml><?xml version="1.0" encoding="utf-8"?>
<ds:datastoreItem xmlns:ds="http://schemas.openxmlformats.org/officeDocument/2006/customXml" ds:itemID="{181CE032-8ED1-4BE9-98AE-4AD1E698ED41}">
  <ds:schemaRefs/>
</ds:datastoreItem>
</file>

<file path=customXml/itemProps42.xml><?xml version="1.0" encoding="utf-8"?>
<ds:datastoreItem xmlns:ds="http://schemas.openxmlformats.org/officeDocument/2006/customXml" ds:itemID="{FBF6E4FF-913D-44EE-B416-163C00579EC7}">
  <ds:schemaRefs/>
</ds:datastoreItem>
</file>

<file path=customXml/itemProps43.xml><?xml version="1.0" encoding="utf-8"?>
<ds:datastoreItem xmlns:ds="http://schemas.openxmlformats.org/officeDocument/2006/customXml" ds:itemID="{5CFE5F55-3B67-409D-9911-F1117BDAA627}">
  <ds:schemaRefs/>
</ds:datastoreItem>
</file>

<file path=customXml/itemProps44.xml><?xml version="1.0" encoding="utf-8"?>
<ds:datastoreItem xmlns:ds="http://schemas.openxmlformats.org/officeDocument/2006/customXml" ds:itemID="{F045FE4B-E6B1-4A49-A022-4420DEA44A83}">
  <ds:schemaRefs/>
</ds:datastoreItem>
</file>

<file path=customXml/itemProps45.xml><?xml version="1.0" encoding="utf-8"?>
<ds:datastoreItem xmlns:ds="http://schemas.openxmlformats.org/officeDocument/2006/customXml" ds:itemID="{7B8F210D-9B43-4AF5-9D08-C8755AD3FF68}">
  <ds:schemaRefs/>
</ds:datastoreItem>
</file>

<file path=customXml/itemProps46.xml><?xml version="1.0" encoding="utf-8"?>
<ds:datastoreItem xmlns:ds="http://schemas.openxmlformats.org/officeDocument/2006/customXml" ds:itemID="{2EE2D978-E012-4111-9611-5C4F1AF02CF1}">
  <ds:schemaRefs/>
</ds:datastoreItem>
</file>

<file path=customXml/itemProps47.xml><?xml version="1.0" encoding="utf-8"?>
<ds:datastoreItem xmlns:ds="http://schemas.openxmlformats.org/officeDocument/2006/customXml" ds:itemID="{1D2EEFD3-C349-4594-98FB-1911FD2FE301}">
  <ds:schemaRefs/>
</ds:datastoreItem>
</file>

<file path=customXml/itemProps48.xml><?xml version="1.0" encoding="utf-8"?>
<ds:datastoreItem xmlns:ds="http://schemas.openxmlformats.org/officeDocument/2006/customXml" ds:itemID="{D67717BB-EC37-497F-BA02-92789FAB8448}">
  <ds:schemaRefs/>
</ds:datastoreItem>
</file>

<file path=customXml/itemProps49.xml><?xml version="1.0" encoding="utf-8"?>
<ds:datastoreItem xmlns:ds="http://schemas.openxmlformats.org/officeDocument/2006/customXml" ds:itemID="{89DF3527-F832-4A78-B95B-1ECB6565B4A9}">
  <ds:schemaRefs/>
</ds:datastoreItem>
</file>

<file path=customXml/itemProps5.xml><?xml version="1.0" encoding="utf-8"?>
<ds:datastoreItem xmlns:ds="http://schemas.openxmlformats.org/officeDocument/2006/customXml" ds:itemID="{4A9F3916-F67B-49ED-BD54-A2838B5C9CE4}">
  <ds:schemaRefs/>
</ds:datastoreItem>
</file>

<file path=customXml/itemProps50.xml><?xml version="1.0" encoding="utf-8"?>
<ds:datastoreItem xmlns:ds="http://schemas.openxmlformats.org/officeDocument/2006/customXml" ds:itemID="{596FFED1-09FA-4CD1-969A-70215F7DD2BE}">
  <ds:schemaRefs/>
</ds:datastoreItem>
</file>

<file path=customXml/itemProps51.xml><?xml version="1.0" encoding="utf-8"?>
<ds:datastoreItem xmlns:ds="http://schemas.openxmlformats.org/officeDocument/2006/customXml" ds:itemID="{E737D9A4-7BBE-4854-B376-1EB473FFFF62}">
  <ds:schemaRefs/>
</ds:datastoreItem>
</file>

<file path=customXml/itemProps52.xml><?xml version="1.0" encoding="utf-8"?>
<ds:datastoreItem xmlns:ds="http://schemas.openxmlformats.org/officeDocument/2006/customXml" ds:itemID="{F7E7289C-D792-437B-8F43-7447F12A05B9}">
  <ds:schemaRefs/>
</ds:datastoreItem>
</file>

<file path=customXml/itemProps53.xml><?xml version="1.0" encoding="utf-8"?>
<ds:datastoreItem xmlns:ds="http://schemas.openxmlformats.org/officeDocument/2006/customXml" ds:itemID="{DDE5C81F-35FB-4036-AE56-86AF9BF7C982}">
  <ds:schemaRefs/>
</ds:datastoreItem>
</file>

<file path=customXml/itemProps54.xml><?xml version="1.0" encoding="utf-8"?>
<ds:datastoreItem xmlns:ds="http://schemas.openxmlformats.org/officeDocument/2006/customXml" ds:itemID="{B8477C69-5ACB-4FB5-8D8E-D0057F757C99}">
  <ds:schemaRefs/>
</ds:datastoreItem>
</file>

<file path=customXml/itemProps55.xml><?xml version="1.0" encoding="utf-8"?>
<ds:datastoreItem xmlns:ds="http://schemas.openxmlformats.org/officeDocument/2006/customXml" ds:itemID="{78715ADB-CA8A-4BE3-9CDA-5BCAA8A39741}">
  <ds:schemaRefs/>
</ds:datastoreItem>
</file>

<file path=customXml/itemProps56.xml><?xml version="1.0" encoding="utf-8"?>
<ds:datastoreItem xmlns:ds="http://schemas.openxmlformats.org/officeDocument/2006/customXml" ds:itemID="{E6167D32-68F9-49F1-888C-F38C2DCD10A3}">
  <ds:schemaRefs/>
</ds:datastoreItem>
</file>

<file path=customXml/itemProps6.xml><?xml version="1.0" encoding="utf-8"?>
<ds:datastoreItem xmlns:ds="http://schemas.openxmlformats.org/officeDocument/2006/customXml" ds:itemID="{523BDAAC-109C-42E2-AA17-B10701CFC89C}">
  <ds:schemaRefs/>
</ds:datastoreItem>
</file>

<file path=customXml/itemProps7.xml><?xml version="1.0" encoding="utf-8"?>
<ds:datastoreItem xmlns:ds="http://schemas.openxmlformats.org/officeDocument/2006/customXml" ds:itemID="{DFDB55AD-42FA-4D08-9ECF-FAED0CB5B6B3}">
  <ds:schemaRefs/>
</ds:datastoreItem>
</file>

<file path=customXml/itemProps8.xml><?xml version="1.0" encoding="utf-8"?>
<ds:datastoreItem xmlns:ds="http://schemas.openxmlformats.org/officeDocument/2006/customXml" ds:itemID="{FC873493-B23E-43DB-962E-21F76266D143}">
  <ds:schemaRefs/>
</ds:datastoreItem>
</file>

<file path=customXml/itemProps9.xml><?xml version="1.0" encoding="utf-8"?>
<ds:datastoreItem xmlns:ds="http://schemas.openxmlformats.org/officeDocument/2006/customXml" ds:itemID="{1FAE1FCB-5E08-4CFE-9861-2D6C4128C3E5}">
  <ds:schemaRefs/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224</Paragraphs>
  <Slides>27</Slides>
  <Notes>27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2">
      <vt:lpstr>Arial</vt:lpstr>
      <vt:lpstr>等线 Light</vt:lpstr>
      <vt:lpstr>等线</vt:lpstr>
      <vt:lpstr>微软雅黑</vt:lpstr>
      <vt:lpstr>Times New Roman</vt:lpstr>
      <vt:lpstr>Calibri</vt:lpstr>
      <vt:lpstr>方正兰亭特黑_GBK</vt:lpstr>
      <vt:lpstr>方正兰亭黑_GBK</vt:lpstr>
      <vt:lpstr>宋体</vt:lpstr>
      <vt:lpstr>楷体</vt:lpstr>
      <vt:lpstr>微软雅黑 Light</vt:lpstr>
      <vt:lpstr>Arial Narrow</vt:lpstr>
      <vt:lpstr>Arial Unicode MS</vt:lpstr>
      <vt:lpstr>黑体</vt:lpstr>
      <vt:lpstr>01-九年级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2024-05-30T19:34:55.920</cp:lastPrinted>
  <dcterms:created xsi:type="dcterms:W3CDTF">2024-05-30T19:34:55Z</dcterms:created>
  <dcterms:modified xsi:type="dcterms:W3CDTF">2024-05-30T11:34:55Z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