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398" r:id="rId2"/>
    <p:sldId id="1394" r:id="rId3"/>
    <p:sldId id="1380" r:id="rId4"/>
    <p:sldId id="1399" r:id="rId5"/>
    <p:sldId id="1400" r:id="rId6"/>
  </p:sldIdLst>
  <p:sldSz cx="13442950" cy="7561263"/>
  <p:notesSz cx="6797675" cy="9928225"/>
  <p:custDataLst>
    <p:tags r:id="rId9"/>
  </p:custData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1" userDrawn="1">
          <p15:clr>
            <a:srgbClr val="A4A3A4"/>
          </p15:clr>
        </p15:guide>
        <p15:guide id="2" pos="542" userDrawn="1">
          <p15:clr>
            <a:srgbClr val="A4A3A4"/>
          </p15:clr>
        </p15:guide>
        <p15:guide id="3" pos="8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D1"/>
    <a:srgbClr val="FFE79B"/>
    <a:srgbClr val="003192"/>
    <a:srgbClr val="FF7C80"/>
    <a:srgbClr val="3333FF"/>
    <a:srgbClr val="FFCCCC"/>
    <a:srgbClr val="6A8FE0"/>
    <a:srgbClr val="DCE5F8"/>
    <a:srgbClr val="000000"/>
    <a:srgbClr val="357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 autoAdjust="0"/>
    <p:restoredTop sz="97478" autoAdjust="0"/>
  </p:normalViewPr>
  <p:slideViewPr>
    <p:cSldViewPr>
      <p:cViewPr varScale="1">
        <p:scale>
          <a:sx n="150" d="100"/>
          <a:sy n="150" d="100"/>
        </p:scale>
        <p:origin x="600" y="108"/>
      </p:cViewPr>
      <p:guideLst>
        <p:guide orient="horz" pos="1431"/>
        <p:guide pos="542"/>
        <p:guide pos="820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80"/>
    </p:cViewPr>
  </p:sorterViewPr>
  <p:notesViewPr>
    <p:cSldViewPr>
      <p:cViewPr varScale="1">
        <p:scale>
          <a:sx n="52" d="100"/>
          <a:sy n="52" d="100"/>
        </p:scale>
        <p:origin x="-2982" y="-90"/>
      </p:cViewPr>
      <p:guideLst>
        <p:guide orient="horz" pos="3128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01866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63" y="-36513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4160" y="-36513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150" y="738188"/>
            <a:ext cx="6678613" cy="3757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554" y="4733926"/>
            <a:ext cx="4972977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5" tIns="46388" rIns="92775" bIns="46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63" y="9426576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4160" y="9426576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fld id="{C01BB087-90BA-4D57-A15A-CD0626A465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7025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1304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968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579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-1"/>
            <a:ext cx="13442950" cy="756126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94854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1886975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 처리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휴복학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 변경 로그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4430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1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985026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2753508"/>
              </p:ext>
            </p:extLst>
          </p:nvPr>
        </p:nvGraphicFramePr>
        <p:xfrm>
          <a:off x="528786" y="939550"/>
          <a:ext cx="818167" cy="584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총무팀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거주비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7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판촉물</a:t>
                      </a:r>
                      <a:r>
                        <a:rPr lang="en-US" altLang="ko-KR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94036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경조사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41667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조직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채용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임직원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833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발령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092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98962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406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교육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73133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재무회계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임대차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주주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등기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표준화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5137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자금 집행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590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 수단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33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개발부문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4526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7971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688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792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협조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7595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마케팅 관리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68111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광고계정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13279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99555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581953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예산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74605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결과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7770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7548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환불검색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922029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수강정보변경이력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47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298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304604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02348967"/>
              </p:ext>
            </p:extLst>
          </p:nvPr>
        </p:nvGraphicFramePr>
        <p:xfrm>
          <a:off x="528786" y="939550"/>
          <a:ext cx="818167" cy="535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입금 정보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 입급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무통장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현급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957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결제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입급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793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순위관리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 매출 현황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따즈아 매출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139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r>
                        <a:rPr lang="en-US" altLang="ko-KR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489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735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광고자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50" baseline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자료 </a:t>
                      </a:r>
                      <a:r>
                        <a:rPr lang="ko-KR" altLang="en-US" sz="700" b="0" i="0" u="none" strike="noStrike" spc="-5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손익분기금액 </a:t>
                      </a:r>
                      <a:endParaRPr lang="ko-KR" altLang="en-US" sz="700" b="0" i="0" u="none" strike="noStrike" spc="-60" baseline="0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강의료입력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en-US" altLang="ko-KR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사업부수수료 입력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640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096249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510974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순매출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 통계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302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399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162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전화컨택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904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방문상담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58638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359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451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시간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398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교육통계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운영통계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강의장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수강생취업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93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379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896079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28768219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3758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45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6223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국비사업본부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온라인사업부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정보공유게시판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6754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직원신문고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57846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3266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62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18197261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설문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3987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시험관리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4297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481811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75289732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42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8383559"/>
              </p:ext>
            </p:extLst>
          </p:nvPr>
        </p:nvGraphicFramePr>
        <p:xfrm>
          <a:off x="528786" y="939550"/>
          <a:ext cx="818167" cy="656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알림관리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푸시 알림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알림톡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 내역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343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권한관리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포털관리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520595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336135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168489" y="684287"/>
            <a:ext cx="10669605" cy="67687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168489" y="684287"/>
            <a:ext cx="10669605" cy="288032"/>
          </a:xfrm>
          <a:prstGeom prst="rect">
            <a:avLst/>
          </a:prstGeom>
          <a:solidFill>
            <a:srgbClr val="6788CB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0586056" y="756295"/>
            <a:ext cx="168025" cy="144016"/>
            <a:chOff x="10013701" y="4895209"/>
            <a:chExt cx="144016" cy="144016"/>
          </a:xfrm>
        </p:grpSpPr>
        <p:cxnSp>
          <p:nvCxnSpPr>
            <p:cNvPr id="13" name="직선 연결선 12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46955" y="346079"/>
            <a:ext cx="4953989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96739" y="612279"/>
            <a:ext cx="13105456" cy="684076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60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 userDrawn="1"/>
        </p:nvSpPr>
        <p:spPr>
          <a:xfrm>
            <a:off x="312763" y="900311"/>
            <a:ext cx="85792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강의시간표</a:t>
            </a: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344567" y="1289694"/>
            <a:ext cx="10913412" cy="77671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endParaRPr lang="ko-KR" altLang="en-US"/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10347615" y="1408009"/>
            <a:ext cx="720000" cy="216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검색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0347615" y="1695975"/>
            <a:ext cx="720000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초기화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804873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계열선택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kumimoji="0" lang="ko-KR" altLang="en-US" sz="7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1962588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지점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선택     </a:t>
            </a:r>
            <a:r>
              <a:rPr kumimoji="0" lang="ko-KR" altLang="en-US" sz="7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4062587" y="1408009"/>
            <a:ext cx="1022400" cy="1944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강사 이름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5816125"/>
              </p:ext>
            </p:extLst>
          </p:nvPr>
        </p:nvGraphicFramePr>
        <p:xfrm>
          <a:off x="344567" y="2704153"/>
          <a:ext cx="11129426" cy="4358265"/>
        </p:xfrm>
        <a:graphic>
          <a:graphicData uri="http://schemas.openxmlformats.org/drawingml/2006/table">
            <a:tbl>
              <a:tblPr/>
              <a:tblGrid>
                <a:gridCol w="50588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3708757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5991355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279359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7786244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18070110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605946217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5915540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9696389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82101484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47312913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5214288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4800436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59472440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74306491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69739975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63507468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32251617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845635310"/>
                    </a:ext>
                  </a:extLst>
                </a:gridCol>
              </a:tblGrid>
              <a:tr h="15028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층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2031"/>
                  </a:ext>
                </a:extLst>
              </a:tr>
              <a:tr h="1502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C-3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C-4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정원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1816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모션그래픽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전문가 정규과정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(SIGNATURE)</a:t>
                      </a: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월수금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에프터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이펙트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화목화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12:00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13:00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맥스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16:00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17:00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18:00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23439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23169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6971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639957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279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9507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398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07238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 userDrawn="1"/>
        </p:nvSpPr>
        <p:spPr>
          <a:xfrm>
            <a:off x="344567" y="2489323"/>
            <a:ext cx="10913401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과목명  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요일  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강의시간   ■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강사명</a:t>
            </a:r>
            <a:r>
              <a:rPr lang="ko-KR" altLang="en-US" sz="700" dirty="0" smtClean="0">
                <a:solidFill>
                  <a:schemeClr val="tx1"/>
                </a:solidFill>
              </a:rPr>
              <a:t>   □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전체출석율</a:t>
            </a:r>
            <a:r>
              <a:rPr lang="ko-KR" altLang="en-US" sz="700" dirty="0" smtClean="0">
                <a:solidFill>
                  <a:schemeClr val="tx1"/>
                </a:solidFill>
              </a:rPr>
              <a:t>    □정원    □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배정현황</a:t>
            </a:r>
            <a:r>
              <a:rPr lang="ko-KR" altLang="en-US" sz="700" dirty="0" smtClean="0">
                <a:solidFill>
                  <a:schemeClr val="tx1"/>
                </a:solidFill>
              </a:rPr>
              <a:t>    □개강일 </a:t>
            </a:r>
            <a:r>
              <a:rPr lang="ko-KR" altLang="en-US" sz="700" dirty="0">
                <a:solidFill>
                  <a:schemeClr val="tx1"/>
                </a:solidFill>
              </a:rPr>
              <a:t>〮 </a:t>
            </a:r>
            <a:r>
              <a:rPr lang="ko-KR" altLang="en-US" sz="700" dirty="0" smtClean="0">
                <a:solidFill>
                  <a:schemeClr val="tx1"/>
                </a:solidFill>
              </a:rPr>
              <a:t>종강일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247501" y="2261838"/>
            <a:ext cx="8198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 smtClean="0">
                <a:latin typeface="+mn-ea"/>
                <a:ea typeface="+mn-ea"/>
              </a:rPr>
              <a:t>총강의수</a:t>
            </a:r>
            <a:r>
              <a:rPr lang="ko-KR" altLang="en-US" sz="700" dirty="0" smtClean="0">
                <a:latin typeface="+mn-ea"/>
                <a:ea typeface="+mn-ea"/>
              </a:rPr>
              <a:t> :192총정원수 :3942총배정수 :1639모집률 :41.58% 실 </a:t>
            </a:r>
            <a:r>
              <a:rPr lang="ko-KR" altLang="en-US" sz="700" dirty="0" err="1" smtClean="0">
                <a:latin typeface="+mn-ea"/>
                <a:ea typeface="+mn-ea"/>
              </a:rPr>
              <a:t>출결율</a:t>
            </a:r>
            <a:r>
              <a:rPr lang="ko-KR" altLang="en-US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전체출석률</a:t>
            </a:r>
            <a:r>
              <a:rPr lang="ko-KR" altLang="en-US" sz="700" dirty="0" smtClean="0">
                <a:latin typeface="+mn-ea"/>
                <a:ea typeface="+mn-ea"/>
              </a:rPr>
              <a:t> : 0.78% | </a:t>
            </a:r>
            <a:r>
              <a:rPr lang="ko-KR" altLang="en-US" sz="700" dirty="0" err="1" smtClean="0">
                <a:latin typeface="+mn-ea"/>
                <a:ea typeface="+mn-ea"/>
              </a:rPr>
              <a:t>전체결석률</a:t>
            </a:r>
            <a:r>
              <a:rPr lang="ko-KR" altLang="en-US" sz="700" dirty="0" smtClean="0">
                <a:latin typeface="+mn-ea"/>
                <a:ea typeface="+mn-ea"/>
              </a:rPr>
              <a:t> : 99.22%) 장기결석자제외 </a:t>
            </a:r>
            <a:r>
              <a:rPr lang="ko-KR" altLang="en-US" sz="700" dirty="0" err="1" smtClean="0">
                <a:latin typeface="+mn-ea"/>
                <a:ea typeface="+mn-ea"/>
              </a:rPr>
              <a:t>출결율</a:t>
            </a:r>
            <a:r>
              <a:rPr lang="ko-KR" altLang="en-US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전체출석률</a:t>
            </a:r>
            <a:r>
              <a:rPr lang="ko-KR" altLang="en-US" sz="700" dirty="0" smtClean="0">
                <a:latin typeface="+mn-ea"/>
                <a:ea typeface="+mn-ea"/>
              </a:rPr>
              <a:t> : 0.78% | </a:t>
            </a:r>
            <a:r>
              <a:rPr lang="ko-KR" altLang="en-US" sz="700" dirty="0" err="1" smtClean="0">
                <a:latin typeface="+mn-ea"/>
                <a:ea typeface="+mn-ea"/>
              </a:rPr>
              <a:t>전체결석률</a:t>
            </a:r>
            <a:r>
              <a:rPr lang="ko-KR" altLang="en-US" sz="700" dirty="0" smtClean="0">
                <a:latin typeface="+mn-ea"/>
                <a:ea typeface="+mn-ea"/>
              </a:rPr>
              <a:t> : 99.22%)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246864" y="2122874"/>
            <a:ext cx="34483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FFC00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정원미달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0D97FF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정원마감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FF6D6D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정원초과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3A3A3A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폐강  </a:t>
            </a:r>
            <a:r>
              <a:rPr lang="ko-KR" altLang="en-US" sz="700" dirty="0" smtClean="0">
                <a:solidFill>
                  <a:srgbClr val="00B05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재직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latin typeface="+mn-ea"/>
                <a:ea typeface="+mn-ea"/>
              </a:rPr>
              <a:t>계좌마감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F58FE2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재직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latin typeface="+mn-ea"/>
                <a:ea typeface="+mn-ea"/>
              </a:rPr>
              <a:t>계좌초과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3125512" y="1408009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강의실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2" name="모서리가 둥근 직사각형 31"/>
          <p:cNvSpPr/>
          <p:nvPr userDrawn="1"/>
        </p:nvSpPr>
        <p:spPr>
          <a:xfrm>
            <a:off x="5224885" y="1408009"/>
            <a:ext cx="1440000" cy="1944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 smtClean="0">
                <a:solidFill>
                  <a:schemeClr val="tx1"/>
                </a:solidFill>
              </a:rPr>
              <a:t>포토샵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일러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4655521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평일</a:t>
            </a:r>
            <a:r>
              <a:rPr lang="en-US" altLang="ko-KR" sz="700" dirty="0" smtClean="0">
                <a:solidFill>
                  <a:schemeClr val="tx1"/>
                </a:solidFill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</a:rPr>
              <a:t>주말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5" name="모서리가 둥근 직사각형 34"/>
          <p:cNvSpPr/>
          <p:nvPr userDrawn="1"/>
        </p:nvSpPr>
        <p:spPr>
          <a:xfrm>
            <a:off x="6300944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시간대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r>
              <a:rPr lang="ko-KR" altLang="en-US" sz="700" dirty="0" smtClean="0">
                <a:solidFill>
                  <a:schemeClr val="tx1"/>
                </a:solidFill>
              </a:rPr>
              <a:t> 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 userDrawn="1"/>
        </p:nvSpPr>
        <p:spPr>
          <a:xfrm>
            <a:off x="5479115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요일 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4140052" y="1695112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시간 선택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 userDrawn="1"/>
        </p:nvSpPr>
        <p:spPr bwMode="auto">
          <a:xfrm>
            <a:off x="168747" y="7270880"/>
            <a:ext cx="11325600" cy="108000"/>
          </a:xfrm>
          <a:prstGeom prst="rect">
            <a:avLst/>
          </a:prstGeom>
          <a:solidFill>
            <a:srgbClr val="E6E6E6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직사각형 48"/>
          <p:cNvSpPr/>
          <p:nvPr userDrawn="1"/>
        </p:nvSpPr>
        <p:spPr bwMode="auto">
          <a:xfrm>
            <a:off x="168747" y="7270880"/>
            <a:ext cx="10440000" cy="10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026570" y="1689532"/>
            <a:ext cx="2011966" cy="215444"/>
            <a:chOff x="1600148" y="1689532"/>
            <a:chExt cx="2011966" cy="215444"/>
          </a:xfrm>
        </p:grpSpPr>
        <p:sp>
          <p:nvSpPr>
            <p:cNvPr id="43" name="모서리가 둥근 직사각형 42"/>
            <p:cNvSpPr/>
            <p:nvPr userDrawn="1"/>
          </p:nvSpPr>
          <p:spPr>
            <a:xfrm>
              <a:off x="190402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2023.07.12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" name="모서리가 둥근 직사각형 43"/>
            <p:cNvSpPr/>
            <p:nvPr userDrawn="1"/>
          </p:nvSpPr>
          <p:spPr>
            <a:xfrm>
              <a:off x="282175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2023.08.10 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1600148" y="1702135"/>
              <a:ext cx="3642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기간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58215" y="1732125"/>
              <a:ext cx="103796" cy="108000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490487" y="1737034"/>
              <a:ext cx="103796" cy="10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 userDrawn="1"/>
          </p:nvSpPr>
          <p:spPr>
            <a:xfrm>
              <a:off x="2647346" y="1689532"/>
              <a:ext cx="2263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endParaRPr lang="ko-KR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742074" y="1702135"/>
            <a:ext cx="1200971" cy="200055"/>
            <a:chOff x="399177" y="1702135"/>
            <a:chExt cx="1200971" cy="200055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809785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 smtClean="0">
                  <a:solidFill>
                    <a:schemeClr val="tx1"/>
                  </a:solidFill>
                </a:rPr>
                <a:t>2023.07.12</a:t>
              </a:r>
              <a:r>
                <a:rPr kumimoji="0" lang="ko-KR" altLang="en-US" sz="700" dirty="0" smtClean="0">
                  <a:solidFill>
                    <a:schemeClr val="tx1"/>
                  </a:solidFill>
                  <a:latin typeface="+mn-lt"/>
                  <a:ea typeface="+mn-ea"/>
                </a:rPr>
                <a:t>  ▼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399177" y="1702135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개강일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75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직원창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562207" y="900241"/>
            <a:ext cx="9939557" cy="2880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6536938"/>
              </p:ext>
            </p:extLst>
          </p:nvPr>
        </p:nvGraphicFramePr>
        <p:xfrm>
          <a:off x="263691" y="1260351"/>
          <a:ext cx="12011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근태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설문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99726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재증명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내학생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 userDrawn="1"/>
        </p:nvSpPr>
        <p:spPr>
          <a:xfrm>
            <a:off x="273749" y="972308"/>
            <a:ext cx="1191142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홍길동 차장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562206" y="978161"/>
            <a:ext cx="138371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컴퓨터강남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&gt;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사업부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&gt; 1_1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팀</a:t>
            </a:r>
            <a:endParaRPr kumimoji="0" lang="ko-KR" altLang="en-US" sz="700" kern="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675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멘토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61765" y="900241"/>
            <a:ext cx="11339999" cy="2880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487593" y="932355"/>
            <a:ext cx="9909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err="1" smtClean="0">
                <a:latin typeface="맑은 고딕" pitchFamily="50" charset="-127"/>
                <a:ea typeface="맑은 고딕" pitchFamily="50" charset="-127"/>
              </a:rPr>
              <a:t>박멘토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 대리 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(1-1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팀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7135927"/>
              </p:ext>
            </p:extLst>
          </p:nvPr>
        </p:nvGraphicFramePr>
        <p:xfrm>
          <a:off x="263691" y="1260351"/>
          <a:ext cx="1201199" cy="313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멘토정보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MY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학생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1872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사업정보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일지정보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특별처리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수수료정보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9972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인사정보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근태정보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9382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교육정보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설문정보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콘테스트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상담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민원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5896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만족도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71831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47437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 userDrawn="1"/>
        </p:nvSpPr>
        <p:spPr bwMode="auto">
          <a:xfrm>
            <a:off x="263691" y="952527"/>
            <a:ext cx="1201199" cy="18398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66862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8489" y="891623"/>
            <a:ext cx="11340000" cy="6489408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8489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25219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70" name="직사각형 69"/>
          <p:cNvSpPr/>
          <p:nvPr userDrawn="1"/>
        </p:nvSpPr>
        <p:spPr bwMode="auto">
          <a:xfrm>
            <a:off x="545901" y="1107600"/>
            <a:ext cx="10585176" cy="605745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545901" y="1107600"/>
            <a:ext cx="10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컴퓨터강남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05</a:t>
            </a:r>
            <a:r>
              <a:rPr lang="ko-KR" altLang="en-US" sz="1100" b="1" dirty="0">
                <a:solidFill>
                  <a:schemeClr val="tx1"/>
                </a:solidFill>
              </a:rPr>
              <a:t>층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C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강의실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정원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:14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9441652"/>
              </p:ext>
            </p:extLst>
          </p:nvPr>
        </p:nvGraphicFramePr>
        <p:xfrm>
          <a:off x="888829" y="1734768"/>
          <a:ext cx="4073899" cy="5358231"/>
        </p:xfrm>
        <a:graphic>
          <a:graphicData uri="http://schemas.openxmlformats.org/drawingml/2006/table">
            <a:tbl>
              <a:tblPr/>
              <a:tblGrid>
                <a:gridCol w="46694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4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타입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-1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-2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주말반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특강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보강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세미</a:t>
                      </a:r>
                      <a:endParaRPr lang="ko-KR" altLang="en-US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06.12~07.05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강의시간표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ACP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시험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정원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15(0)</a:t>
                      </a:r>
                      <a:b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배정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:0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1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:2023-06-03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:2023-06-25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 강사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색채학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(1,2)/B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16:00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플랫모션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보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2H 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baseline="0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인물일러스트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6D6D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ctr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게임 아이템 그리기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굿즈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만들기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824902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11745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9082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68952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49372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76963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63189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72175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73784350"/>
              </p:ext>
            </p:extLst>
          </p:nvPr>
        </p:nvGraphicFramePr>
        <p:xfrm>
          <a:off x="5139563" y="1733417"/>
          <a:ext cx="5614364" cy="4430682"/>
        </p:xfrm>
        <a:graphic>
          <a:graphicData uri="http://schemas.openxmlformats.org/drawingml/2006/table">
            <a:tbl>
              <a:tblPr bandRow="1"/>
              <a:tblGrid>
                <a:gridCol w="40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378167534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1353312861"/>
                    </a:ext>
                  </a:extLst>
                </a:gridCol>
              </a:tblGrid>
              <a:tr h="25066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/>
                        <a:t>커리큘럼 </a:t>
                      </a:r>
                      <a:r>
                        <a:rPr lang="en-US" altLang="ko-KR" sz="600" dirty="0" smtClean="0"/>
                        <a:t>/ </a:t>
                      </a:r>
                      <a:r>
                        <a:rPr lang="ko-KR" altLang="en-US" sz="600" dirty="0" smtClean="0"/>
                        <a:t>소제목</a:t>
                      </a: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16992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29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597944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26792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6321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42091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6544413"/>
              </p:ext>
            </p:extLst>
          </p:nvPr>
        </p:nvGraphicFramePr>
        <p:xfrm>
          <a:off x="5139563" y="6422304"/>
          <a:ext cx="4030185" cy="65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37">
                  <a:extLst>
                    <a:ext uri="{9D8B030D-6E8A-4147-A177-3AD203B41FA5}">
                      <a16:colId xmlns:a16="http://schemas.microsoft.com/office/drawing/2014/main" val="3917458172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712560433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3232892150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1108802007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469097325"/>
                    </a:ext>
                  </a:extLst>
                </a:gridCol>
              </a:tblGrid>
              <a:tr h="64899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연결</a:t>
                      </a:r>
                      <a:endParaRPr lang="en-US" altLang="ko-KR" sz="8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과목</a:t>
                      </a:r>
                      <a:endParaRPr lang="en-US" altLang="ko-KR" sz="8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05</a:t>
                      </a:r>
                      <a:r>
                        <a:rPr lang="ko-KR" altLang="en-US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층 </a:t>
                      </a: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C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dirty="0" smtClean="0">
                        <a:solidFill>
                          <a:srgbClr val="3333FF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디지털드로잉 </a:t>
                      </a:r>
                      <a:r>
                        <a:rPr lang="en-US" altLang="ko-KR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A...</a:t>
                      </a:r>
                      <a:endParaRPr lang="en-US" altLang="ko-KR" sz="700" b="1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06.12~07-05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D 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B...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07.12~09-11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dirty="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08.12~10-11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endParaRPr kumimoji="0" lang="ko-KR" alt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61477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 userDrawn="1"/>
        </p:nvGrpSpPr>
        <p:grpSpPr>
          <a:xfrm>
            <a:off x="10914465" y="1188342"/>
            <a:ext cx="122493" cy="122493"/>
            <a:chOff x="12054259" y="3136751"/>
            <a:chExt cx="144016" cy="144016"/>
          </a:xfrm>
        </p:grpSpPr>
        <p:cxnSp>
          <p:nvCxnSpPr>
            <p:cNvPr id="82" name="직선 연결선 81"/>
            <p:cNvCxnSpPr/>
            <p:nvPr/>
          </p:nvCxnSpPr>
          <p:spPr bwMode="auto">
            <a:xfrm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H="1"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4" name="자유형 83"/>
          <p:cNvSpPr/>
          <p:nvPr userDrawn="1"/>
        </p:nvSpPr>
        <p:spPr bwMode="auto">
          <a:xfrm>
            <a:off x="10844362" y="1404367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5" name="자유형 84"/>
          <p:cNvSpPr/>
          <p:nvPr userDrawn="1"/>
        </p:nvSpPr>
        <p:spPr bwMode="auto">
          <a:xfrm>
            <a:off x="10844362" y="1713063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828" y="1452707"/>
            <a:ext cx="142479" cy="182732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46771" y="1769449"/>
            <a:ext cx="128071" cy="150817"/>
          </a:xfrm>
          <a:prstGeom prst="rect">
            <a:avLst/>
          </a:prstGeom>
        </p:spPr>
      </p:pic>
      <p:grpSp>
        <p:nvGrpSpPr>
          <p:cNvPr id="7" name="그룹 6"/>
          <p:cNvGrpSpPr/>
          <p:nvPr userDrawn="1"/>
        </p:nvGrpSpPr>
        <p:grpSpPr>
          <a:xfrm>
            <a:off x="7542015" y="1460512"/>
            <a:ext cx="809460" cy="276999"/>
            <a:chOff x="9999643" y="1368086"/>
            <a:chExt cx="809460" cy="276999"/>
          </a:xfrm>
        </p:grpSpPr>
        <p:sp>
          <p:nvSpPr>
            <p:cNvPr id="78" name="TextBox 77"/>
            <p:cNvSpPr txBox="1"/>
            <p:nvPr userDrawn="1"/>
          </p:nvSpPr>
          <p:spPr>
            <a:xfrm>
              <a:off x="10196883" y="136808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6</a:t>
              </a:r>
              <a:r>
                <a:rPr kumimoji="0" lang="ko-KR" altLang="en-US" sz="12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월</a:t>
              </a:r>
              <a:endParaRPr kumimoji="0"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>
              <a:off x="10593079" y="1401946"/>
              <a:ext cx="216024" cy="216025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 flipH="1">
              <a:off x="9999643" y="1397647"/>
              <a:ext cx="216024" cy="21602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20301110">
            <a:off x="2966695" y="2803780"/>
            <a:ext cx="219930" cy="26387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98619" y="1482231"/>
            <a:ext cx="117211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개강일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188971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7085227"/>
              </p:ext>
            </p:extLst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6144420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4921278" y="6975548"/>
            <a:ext cx="2175029" cy="252000"/>
            <a:chOff x="3913163" y="6985432"/>
            <a:chExt cx="2175029" cy="252000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←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→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10728583" y="6975548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lvl="0" algn="ctr" defTabSz="817563"/>
            <a:r>
              <a:rPr lang="ko-KR" altLang="en-US" sz="700" smtClean="0">
                <a:latin typeface="+mn-ea"/>
                <a:ea typeface="+mn-ea"/>
              </a:rPr>
              <a:t>엑셀</a:t>
            </a:r>
            <a:endParaRPr lang="ko-KR" altLang="en-US" sz="700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5511784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 userDrawn="1"/>
        </p:nvSpPr>
        <p:spPr bwMode="auto">
          <a:xfrm>
            <a:off x="11052579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2" name="타원 11"/>
          <p:cNvSpPr/>
          <p:nvPr userDrawn="1"/>
        </p:nvSpPr>
        <p:spPr bwMode="auto">
          <a:xfrm>
            <a:off x="10787118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3" name="타원 12"/>
          <p:cNvSpPr/>
          <p:nvPr userDrawn="1"/>
        </p:nvSpPr>
        <p:spPr bwMode="auto">
          <a:xfrm>
            <a:off x="10519507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1065658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bg1"/>
                </a:solidFill>
                <a:latin typeface="+mn-ea"/>
                <a:ea typeface="+mn-ea"/>
              </a:rPr>
              <a:t>엑셀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21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0"/>
            <a:ext cx="10441160" cy="6231865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0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0"/>
            <a:ext cx="10441160" cy="6323528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2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464944" cy="680069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45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22115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381" userDrawn="1">
          <p15:clr>
            <a:srgbClr val="FBAE40"/>
          </p15:clr>
        </p15:guide>
        <p15:guide id="2" pos="1649" userDrawn="1">
          <p15:clr>
            <a:srgbClr val="FBAE40"/>
          </p15:clr>
        </p15:guide>
        <p15:guide id="3" pos="5595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96739" y="650449"/>
            <a:ext cx="13177464" cy="673058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72459624"/>
              </p:ext>
            </p:extLst>
          </p:nvPr>
        </p:nvGraphicFramePr>
        <p:xfrm>
          <a:off x="672803" y="649588"/>
          <a:ext cx="1039457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672803" y="652345"/>
            <a:ext cx="10394574" cy="667444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501932" y="670472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64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96739" y="650449"/>
            <a:ext cx="13177464" cy="673058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0" name="Rectangle 1307"/>
          <p:cNvSpPr>
            <a:spLocks noChangeArrowheads="1"/>
          </p:cNvSpPr>
          <p:nvPr userDrawn="1"/>
        </p:nvSpPr>
        <p:spPr bwMode="auto">
          <a:xfrm>
            <a:off x="153075" y="652345"/>
            <a:ext cx="11346350" cy="66763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1654137"/>
              </p:ext>
            </p:extLst>
          </p:nvPr>
        </p:nvGraphicFramePr>
        <p:xfrm>
          <a:off x="159370" y="652345"/>
          <a:ext cx="1377529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 userDrawn="1"/>
        </p:nvSpPr>
        <p:spPr bwMode="auto">
          <a:xfrm>
            <a:off x="268060" y="1156838"/>
            <a:ext cx="1124824" cy="1147763"/>
          </a:xfrm>
          <a:prstGeom prst="roundRect">
            <a:avLst>
              <a:gd name="adj" fmla="val 3420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IMG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68060" y="2628503"/>
            <a:ext cx="1212022" cy="4154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[</a:t>
            </a: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컴퓨터강남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] 1-1</a:t>
            </a: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팀</a:t>
            </a:r>
            <a:endParaRPr lang="en-US" altLang="ko-KR" sz="7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홍길동 대리 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(IDIDIDIDID…)</a:t>
            </a:r>
            <a:endParaRPr lang="ko-KR" altLang="en-US" sz="7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161523" y="654493"/>
            <a:ext cx="1395815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http://keg.xmx.kr/files/publishing/assets/img/logo-ligh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261" y="756067"/>
            <a:ext cx="702438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8891" y="717572"/>
            <a:ext cx="216000" cy="21600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 userDrawn="1"/>
        </p:nvSpPr>
        <p:spPr bwMode="auto">
          <a:xfrm>
            <a:off x="268060" y="3060551"/>
            <a:ext cx="1124823" cy="252000"/>
          </a:xfrm>
          <a:prstGeom prst="roundRect">
            <a:avLst>
              <a:gd name="adj" fmla="val 12202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+mn-ea"/>
                <a:ea typeface="+mn-ea"/>
              </a:rPr>
              <a:t>마이페이지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283623" y="6968706"/>
            <a:ext cx="1124823" cy="252000"/>
          </a:xfrm>
          <a:prstGeom prst="roundRect">
            <a:avLst>
              <a:gd name="adj" fmla="val 10979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로그아웃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83623" y="6731307"/>
            <a:ext cx="1212022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latin typeface="+mn-ea"/>
                <a:ea typeface="+mn-ea"/>
              </a:rPr>
              <a:t>로그인 </a:t>
            </a: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2023.11.10 21:34</a:t>
            </a:r>
            <a:endParaRPr lang="ko-KR" altLang="en-US" sz="6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 userDrawn="1"/>
        </p:nvSpPr>
        <p:spPr bwMode="auto">
          <a:xfrm>
            <a:off x="253912" y="2387880"/>
            <a:ext cx="490900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+mn-ea"/>
                <a:ea typeface="+mn-ea"/>
              </a:rPr>
              <a:t>정규직</a:t>
            </a:r>
            <a:endParaRPr lang="ko-KR" altLang="en-US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23922" y="2350922"/>
            <a:ext cx="71297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2023.11.10</a:t>
            </a:r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Rectangle 1307"/>
          <p:cNvSpPr>
            <a:spLocks noChangeArrowheads="1"/>
          </p:cNvSpPr>
          <p:nvPr userDrawn="1"/>
        </p:nvSpPr>
        <p:spPr bwMode="auto">
          <a:xfrm>
            <a:off x="159425" y="652345"/>
            <a:ext cx="11340000" cy="667444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09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28785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29260755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0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586675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65187314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9473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1003547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193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4833553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38137742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3A446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endParaRPr lang="ko-KR" altLang="en-US" sz="700" b="0" dirty="0">
                        <a:solidFill>
                          <a:srgbClr val="3A44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총무팀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차량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거주비</a:t>
                      </a:r>
                      <a:endParaRPr lang="ko-KR" altLang="en-US" sz="700" b="0" i="0" u="none" strike="noStrike" dirty="0" smtClean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판촉물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소모품</a:t>
                      </a:r>
                      <a:endParaRPr lang="ko-KR" altLang="en-US" sz="700" b="0" i="0" u="none" strike="noStrike" dirty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경조사</a:t>
                      </a:r>
                      <a:endParaRPr lang="ko-KR" altLang="en-US" sz="700" b="0" i="0" u="none" strike="noStrike" dirty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1512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권한관리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46443"/>
                  </a:ext>
                </a:extLst>
              </a:tr>
              <a:tr h="501203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2412479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5370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009490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9733301"/>
              </p:ext>
            </p:extLst>
          </p:nvPr>
        </p:nvGraphicFramePr>
        <p:xfrm>
          <a:off x="528786" y="939550"/>
          <a:ext cx="818167" cy="6175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en-US" altLang="ko-KR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&amp; </a:t>
                      </a:r>
                      <a:r>
                        <a:rPr lang="ko-KR" altLang="en-US" sz="700" b="0" baseline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컨택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현황 관리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670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더블 규정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327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컨텍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스크립트</a:t>
                      </a:r>
                      <a:endParaRPr lang="en-US" altLang="ko-KR" sz="700" b="0" i="0" u="none" strike="noStrike" dirty="0" smtClean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55372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원서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방문 상담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인터뷰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원서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강의 배정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14984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인터뷰 스크립트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멘토 과정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625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멘토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급여 데이터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순위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2239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50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63538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86164299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645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기획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91251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수업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104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설정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684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강의실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966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표준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685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지점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2131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패키지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55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3623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학과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090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642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자격증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ACP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수강생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합격관리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자격증 신청 관리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뷰티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57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강사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평가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강사 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686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3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1499071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315980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 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요청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5022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162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0441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월별훈련현황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면담일지관리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사물함관리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사물함코드등록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92313"/>
                  </a:ext>
                </a:extLst>
              </a:tr>
              <a:tr h="3848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070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" name="Rectangle 1307"/>
          <p:cNvSpPr>
            <a:spLocks noChangeArrowheads="1"/>
          </p:cNvSpPr>
          <p:nvPr/>
        </p:nvSpPr>
        <p:spPr bwMode="auto">
          <a:xfrm>
            <a:off x="159425" y="935621"/>
            <a:ext cx="11340000" cy="63911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71" name="Group 13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69087"/>
              </p:ext>
            </p:extLst>
          </p:nvPr>
        </p:nvGraphicFramePr>
        <p:xfrm>
          <a:off x="159430" y="85725"/>
          <a:ext cx="13109788" cy="452388"/>
        </p:xfrm>
        <a:graphic>
          <a:graphicData uri="http://schemas.openxmlformats.org/drawingml/2006/table">
            <a:tbl>
              <a:tblPr/>
              <a:tblGrid>
                <a:gridCol w="118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KEG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혁신 플랫폼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2023.08.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   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화면이름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  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59" name="Rectangle 1343"/>
          <p:cNvSpPr>
            <a:spLocks noGrp="1" noChangeArrowheads="1"/>
          </p:cNvSpPr>
          <p:nvPr>
            <p:ph type="title"/>
          </p:nvPr>
        </p:nvSpPr>
        <p:spPr bwMode="auto">
          <a:xfrm>
            <a:off x="1346955" y="346079"/>
            <a:ext cx="495398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0570" name="Rectangle 1354"/>
          <p:cNvSpPr>
            <a:spLocks noChangeArrowheads="1"/>
          </p:cNvSpPr>
          <p:nvPr/>
        </p:nvSpPr>
        <p:spPr bwMode="auto">
          <a:xfrm>
            <a:off x="6097053" y="346079"/>
            <a:ext cx="365250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88" tIns="49094" rIns="98188" bIns="49094" anchor="ctr"/>
          <a:lstStyle/>
          <a:p>
            <a:pPr defTabSz="817563"/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43" y="6990697"/>
            <a:ext cx="1190625" cy="336092"/>
          </a:xfrm>
          <a:prstGeom prst="rect">
            <a:avLst/>
          </a:prstGeom>
        </p:spPr>
      </p:pic>
      <p:sp>
        <p:nvSpPr>
          <p:cNvPr id="18" name="직사각형 17"/>
          <p:cNvSpPr/>
          <p:nvPr userDrawn="1"/>
        </p:nvSpPr>
        <p:spPr>
          <a:xfrm>
            <a:off x="10339320" y="658477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관리자님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컴퓨터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강남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216168517"/>
              </p:ext>
            </p:extLst>
          </p:nvPr>
        </p:nvGraphicFramePr>
        <p:xfrm>
          <a:off x="181228" y="688072"/>
          <a:ext cx="477929" cy="16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2" name="Image" r:id="rId37" imgW="1371240" imgH="469800" progId="Photoshop.Image.13">
                  <p:embed/>
                </p:oleObj>
              </mc:Choice>
              <mc:Fallback>
                <p:oleObj name="Image" r:id="rId37" imgW="1371240" imgH="469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81228" y="688072"/>
                        <a:ext cx="477929" cy="16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611859" y="614617"/>
            <a:ext cx="97654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업무 혁신 플랫폼</a:t>
            </a: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1374063" y="708297"/>
            <a:ext cx="88797" cy="100413"/>
            <a:chOff x="12230023" y="1548383"/>
            <a:chExt cx="216152" cy="244429"/>
          </a:xfrm>
        </p:grpSpPr>
        <p:sp>
          <p:nvSpPr>
            <p:cNvPr id="4" name="타원 3"/>
            <p:cNvSpPr/>
            <p:nvPr userDrawn="1"/>
          </p:nvSpPr>
          <p:spPr bwMode="auto">
            <a:xfrm>
              <a:off x="12230023" y="1661150"/>
              <a:ext cx="216152" cy="131662"/>
            </a:xfrm>
            <a:custGeom>
              <a:avLst/>
              <a:gdLst>
                <a:gd name="connsiteX0" fmla="*/ 0 w 216000"/>
                <a:gd name="connsiteY0" fmla="*/ 108012 h 216024"/>
                <a:gd name="connsiteX1" fmla="*/ 108000 w 216000"/>
                <a:gd name="connsiteY1" fmla="*/ 0 h 216024"/>
                <a:gd name="connsiteX2" fmla="*/ 216000 w 216000"/>
                <a:gd name="connsiteY2" fmla="*/ 108012 h 216024"/>
                <a:gd name="connsiteX3" fmla="*/ 108000 w 216000"/>
                <a:gd name="connsiteY3" fmla="*/ 216024 h 216024"/>
                <a:gd name="connsiteX4" fmla="*/ 0 w 216000"/>
                <a:gd name="connsiteY4" fmla="*/ 108012 h 216024"/>
                <a:gd name="connsiteX0" fmla="*/ 152 w 216152"/>
                <a:gd name="connsiteY0" fmla="*/ 108012 h 131153"/>
                <a:gd name="connsiteX1" fmla="*/ 108152 w 216152"/>
                <a:gd name="connsiteY1" fmla="*/ 0 h 131153"/>
                <a:gd name="connsiteX2" fmla="*/ 216152 w 216152"/>
                <a:gd name="connsiteY2" fmla="*/ 108012 h 131153"/>
                <a:gd name="connsiteX3" fmla="*/ 128155 w 216152"/>
                <a:gd name="connsiteY3" fmla="*/ 93152 h 131153"/>
                <a:gd name="connsiteX4" fmla="*/ 152 w 216152"/>
                <a:gd name="connsiteY4" fmla="*/ 108012 h 131153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152" h="131662">
                  <a:moveTo>
                    <a:pt x="152" y="108012"/>
                  </a:moveTo>
                  <a:cubicBezTo>
                    <a:pt x="-3182" y="92487"/>
                    <a:pt x="48505" y="0"/>
                    <a:pt x="108152" y="0"/>
                  </a:cubicBezTo>
                  <a:cubicBezTo>
                    <a:pt x="167799" y="0"/>
                    <a:pt x="216152" y="48359"/>
                    <a:pt x="216152" y="108012"/>
                  </a:cubicBezTo>
                  <a:cubicBezTo>
                    <a:pt x="216152" y="167665"/>
                    <a:pt x="167800" y="96009"/>
                    <a:pt x="128155" y="93152"/>
                  </a:cubicBezTo>
                  <a:cubicBezTo>
                    <a:pt x="34218" y="118870"/>
                    <a:pt x="3486" y="123537"/>
                    <a:pt x="152" y="108012"/>
                  </a:cubicBezTo>
                  <a:close/>
                </a:path>
              </a:pathLst>
            </a:cu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" name="타원 2"/>
            <p:cNvSpPr/>
            <p:nvPr userDrawn="1"/>
          </p:nvSpPr>
          <p:spPr bwMode="auto">
            <a:xfrm>
              <a:off x="12266091" y="1548383"/>
              <a:ext cx="144016" cy="144016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sp>
        <p:nvSpPr>
          <p:cNvPr id="15" name="모서리가 둥근 직사각형 14"/>
          <p:cNvSpPr/>
          <p:nvPr userDrawn="1"/>
        </p:nvSpPr>
        <p:spPr>
          <a:xfrm>
            <a:off x="9610475" y="671807"/>
            <a:ext cx="752470" cy="180000"/>
          </a:xfrm>
          <a:prstGeom prst="roundRect">
            <a:avLst>
              <a:gd name="adj" fmla="val 29431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강의시간표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1570218" y="675730"/>
            <a:ext cx="504000" cy="180000"/>
          </a:xfrm>
          <a:prstGeom prst="roundRect">
            <a:avLst>
              <a:gd name="adj" fmla="val 29431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HOME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074218" y="633765"/>
            <a:ext cx="797013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2023.07.21(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금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3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66" r:id="rId4"/>
    <p:sldLayoutId id="2147483675" r:id="rId5"/>
    <p:sldLayoutId id="2147483677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50" r:id="rId12"/>
    <p:sldLayoutId id="2147483670" r:id="rId13"/>
    <p:sldLayoutId id="2147483673" r:id="rId14"/>
    <p:sldLayoutId id="2147483665" r:id="rId15"/>
    <p:sldLayoutId id="2147483660" r:id="rId16"/>
    <p:sldLayoutId id="2147483661" r:id="rId17"/>
    <p:sldLayoutId id="2147483653" r:id="rId18"/>
    <p:sldLayoutId id="2147483654" r:id="rId19"/>
    <p:sldLayoutId id="2147483664" r:id="rId20"/>
    <p:sldLayoutId id="2147483678" r:id="rId21"/>
    <p:sldLayoutId id="2147483680" r:id="rId22"/>
    <p:sldLayoutId id="2147483676" r:id="rId23"/>
    <p:sldLayoutId id="2147483655" r:id="rId24"/>
    <p:sldLayoutId id="2147483656" r:id="rId25"/>
    <p:sldLayoutId id="2147483682" r:id="rId26"/>
    <p:sldLayoutId id="2147483685" r:id="rId27"/>
    <p:sldLayoutId id="2147483686" r:id="rId28"/>
    <p:sldLayoutId id="2147483683" r:id="rId29"/>
    <p:sldLayoutId id="2147483681" r:id="rId30"/>
    <p:sldLayoutId id="2147483679" r:id="rId31"/>
    <p:sldLayoutId id="2147483684" r:id="rId3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7563" rtl="0" fontAlgn="base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2pPr>
      <a:lvl3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3pPr>
      <a:lvl4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4pPr>
      <a:lvl5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5pPr>
      <a:lvl6pPr marL="4572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6pPr>
      <a:lvl7pPr marL="9144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7pPr>
      <a:lvl8pPr marL="13716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8pPr>
      <a:lvl9pPr marL="18288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9pPr>
    </p:titleStyle>
    <p:bodyStyle>
      <a:lvl1pPr marL="368300" indent="-368300" algn="l" defTabSz="817563" rtl="0" fontAlgn="base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07975" algn="l" defTabSz="817563" rtl="0" fontAlgn="base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2pPr>
      <a:lvl3pPr marL="1227138" indent="-244475" algn="l" defTabSz="817563" rtl="0" fontAlgn="base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17675" indent="-244475" algn="l" defTabSz="817563" rtl="0" fontAlgn="base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2098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5pPr>
      <a:lvl6pPr marL="26670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6pPr>
      <a:lvl7pPr marL="31242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7pPr>
      <a:lvl8pPr marL="35814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8pPr>
      <a:lvl9pPr marL="40386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5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005813"/>
              </p:ext>
            </p:extLst>
          </p:nvPr>
        </p:nvGraphicFramePr>
        <p:xfrm>
          <a:off x="168747" y="756295"/>
          <a:ext cx="12553397" cy="804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92246143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08356404"/>
                    </a:ext>
                  </a:extLst>
                </a:gridCol>
                <a:gridCol w="600066">
                  <a:extLst>
                    <a:ext uri="{9D8B030D-6E8A-4147-A177-3AD203B41FA5}">
                      <a16:colId xmlns:a16="http://schemas.microsoft.com/office/drawing/2014/main" val="1564092043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val="2368671748"/>
                    </a:ext>
                  </a:extLst>
                </a:gridCol>
                <a:gridCol w="4908209">
                  <a:extLst>
                    <a:ext uri="{9D8B030D-6E8A-4147-A177-3AD203B41FA5}">
                      <a16:colId xmlns:a16="http://schemas.microsoft.com/office/drawing/2014/main" val="2553479392"/>
                    </a:ext>
                  </a:extLst>
                </a:gridCol>
                <a:gridCol w="2076569">
                  <a:extLst>
                    <a:ext uri="{9D8B030D-6E8A-4147-A177-3AD203B41FA5}">
                      <a16:colId xmlns:a16="http://schemas.microsoft.com/office/drawing/2014/main" val="3490478969"/>
                    </a:ext>
                  </a:extLst>
                </a:gridCol>
              </a:tblGrid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 경로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세부내용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359952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v0.1-240415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김수진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관리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작성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따즈아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기준으로 작성됨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(2024-04-16)</a:t>
                      </a: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11434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 내역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작성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89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7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온라인 상품 관리</a:t>
            </a:r>
            <a:endParaRPr lang="ko-KR" altLang="en-US" sz="54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291102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957025"/>
              </p:ext>
            </p:extLst>
          </p:nvPr>
        </p:nvGraphicFramePr>
        <p:xfrm>
          <a:off x="930608" y="1908423"/>
          <a:ext cx="10162789" cy="48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7562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259900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42020194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85913114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56283667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23021745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57976287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35194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561798245"/>
                    </a:ext>
                  </a:extLst>
                </a:gridCol>
                <a:gridCol w="483490">
                  <a:extLst>
                    <a:ext uri="{9D8B030D-6E8A-4147-A177-3AD203B41FA5}">
                      <a16:colId xmlns:a16="http://schemas.microsoft.com/office/drawing/2014/main" val="34224084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쿠폰헤더코드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사용여부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따즈아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개월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무료패키지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effectLst/>
                          <a:latin typeface="+mn-ea"/>
                          <a:ea typeface="+mn-ea"/>
                        </a:rPr>
                        <a:t>UE18</a:t>
                      </a:r>
                      <a:endParaRPr lang="ko-KR" altLang="en-US" sz="700" b="0" u="non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전체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대리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2023-11-16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따즈아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 무료 이용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UE14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 외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2023-11-15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따즈아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수강권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_IT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인천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effectLst/>
                          <a:latin typeface="+mn-ea"/>
                          <a:ea typeface="+mn-ea"/>
                        </a:rPr>
                        <a:t>UE15</a:t>
                      </a:r>
                      <a:endParaRPr lang="ko-KR" altLang="en-US" sz="700" b="0" u="non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50,000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 외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2023-11-14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따즈아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프리패스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)_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뷰티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UE14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990,000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뷰티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2023-11-13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따즈아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프리패스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(365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)_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뷰티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effectLst/>
                          <a:latin typeface="+mn-ea"/>
                          <a:ea typeface="+mn-ea"/>
                        </a:rPr>
                        <a:t>UE23</a:t>
                      </a:r>
                      <a:endParaRPr lang="ko-KR" altLang="en-US" sz="700" b="0" u="non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뷰티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2023-11-12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쿠폰명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KB41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계열명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별칭 직위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2023-11-11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미사용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3712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쿠폰명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KB39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10,000,000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계열명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별칭 직위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직책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2023-11-11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301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906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2084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494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0173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8800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213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7939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6041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119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64649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653089"/>
                  </a:ext>
                </a:extLst>
              </a:tr>
            </a:tbl>
          </a:graphicData>
        </a:graphic>
      </p:graphicFrame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지원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온라인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온라인 상품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2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13793" y="1071579"/>
            <a:ext cx="194421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온라인 상품 관리</a:t>
            </a: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10445397" y="1469807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930608" y="1469807"/>
            <a:ext cx="2427781" cy="252000"/>
            <a:chOff x="1779994" y="1197868"/>
            <a:chExt cx="2427781" cy="252000"/>
          </a:xfrm>
        </p:grpSpPr>
        <p:sp>
          <p:nvSpPr>
            <p:cNvPr id="100" name="모서리가 둥근 직사각형 99"/>
            <p:cNvSpPr/>
            <p:nvPr/>
          </p:nvSpPr>
          <p:spPr bwMode="auto">
            <a:xfrm>
              <a:off x="1779994" y="1197868"/>
              <a:ext cx="531406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0" rIns="36000" bIns="0" rtlCol="0" anchor="ctr"/>
            <a:lstStyle/>
            <a:p>
              <a:pPr defTabSz="817563"/>
              <a:r>
                <a:rPr lang="ko-KR" altLang="en-US" sz="700" smtClean="0">
                  <a:solidFill>
                    <a:schemeClr val="tx1"/>
                  </a:solidFill>
                  <a:latin typeface="+mn-ea"/>
                  <a:ea typeface="+mn-ea"/>
                </a:rPr>
                <a:t>등록일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 bwMode="auto">
            <a:xfrm>
              <a:off x="3739775" y="1197868"/>
              <a:ext cx="46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오늘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 bwMode="auto">
            <a:xfrm>
              <a:off x="2282029" y="1197868"/>
              <a:ext cx="1487118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날짜를 선택하세요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857" y="1261289"/>
              <a:ext cx="144000" cy="144000"/>
            </a:xfrm>
            <a:prstGeom prst="rect">
              <a:avLst/>
            </a:prstGeom>
          </p:spPr>
        </p:pic>
      </p:grpSp>
      <p:sp>
        <p:nvSpPr>
          <p:cNvPr id="108" name="모서리가 둥근 직사각형 107"/>
          <p:cNvSpPr/>
          <p:nvPr/>
        </p:nvSpPr>
        <p:spPr bwMode="auto">
          <a:xfrm>
            <a:off x="3433067" y="1469807"/>
            <a:ext cx="93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계열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10105899" y="6977108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등록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 bwMode="auto">
          <a:xfrm>
            <a:off x="10105899" y="690071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8515670" y="1469807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상품명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쿠폰헤더코드를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..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 bwMode="auto">
          <a:xfrm>
            <a:off x="930608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436201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8515962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930608" y="183641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54563"/>
              </p:ext>
            </p:extLst>
          </p:nvPr>
        </p:nvGraphicFramePr>
        <p:xfrm>
          <a:off x="11520711" y="652340"/>
          <a:ext cx="2833612" cy="559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온라인 상품 관리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민트바나나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구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따즈아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플랫폼 담당자로부터 전달받은 쿠폰 정보를 등록하는 메뉴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쿠폰헤더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가격 데이터를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공유 받음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.)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등록된 상품은 아래의 메뉴에서 활용됨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(1)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원서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견적서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과목 추가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등록 완료 시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쿠폰발급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(2)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수강생창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수강정보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쿠폰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재발급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].</a:t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(3)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신청 내역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쿠폰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재발급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쿠폰 발급 시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따즈아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err="1" smtClean="0"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를 통해 쿠폰헤더코드를 보내고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미사용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상태 및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미발급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상태의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쿠폰번호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난수번호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를 받음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쿠폰번호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난수번호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는 이 때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따즈아에서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발급상태로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전환됨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en-US" altLang="ko-KR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호출 시 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사용기한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]. [</a:t>
                      </a:r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쿠폰헤더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사용미사용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에 대한 체크는 없는지 확인 필요함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잔여 쿠폰이 없을 경우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쿠폰번호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받아오지 못함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민트바나나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쿠폰 생성 메뉴의 항목 확인 필요함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본 기획서는 </a:t>
                      </a:r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따즈아의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쿠폰 등록 프로세스를 기반으로 작성되었음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등록일 기준 검색</a:t>
                      </a:r>
                      <a:r>
                        <a:rPr lang="ko-KR" altLang="en-US" sz="700" b="1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latin typeface="맑은 고딕" pitchFamily="50" charset="-127"/>
                          <a:ea typeface="+mn-ea"/>
                        </a:rPr>
                        <a:t>공통</a:t>
                      </a:r>
                      <a:r>
                        <a:rPr lang="en-US" altLang="ko-KR" sz="700" b="1" baseline="0" dirty="0" smtClean="0"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계열</a:t>
                      </a:r>
                      <a:r>
                        <a:rPr lang="ko-KR" altLang="en-US" sz="700" b="1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검색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Select=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전체 목록 로드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6186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쿠폰헤더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칼럼에서 입력한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검색어를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포함하는 항목으로 검색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미입력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시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 전체 목록 노출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- [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검색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입력 후 버튼 클릭 시 하단 그리드 내 검색조건에 부합하는 목록 노출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미입력한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상태로도 검색 가능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. (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전체 목록 로드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공통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그리드 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노출 컬럼이 많아질 경우 좌우 스크롤 적용 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화면 진입 시 검색조건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default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설정에 부합하는 데이터 노출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목록 많을 경우 스크롤 적용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스크롤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시 하단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푸터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영역은 고정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컬럼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NO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 내림차순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상품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0837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상품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내 기존 저장된 값을 기입하여 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031300"/>
                  </a:ext>
                </a:extLst>
              </a:tr>
            </a:tbl>
          </a:graphicData>
        </a:graphic>
      </p:graphicFrame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10519899" y="343530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45724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온라인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온라인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상품 관리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상품 설정 팝업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3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3" name="Rectangle 1307"/>
          <p:cNvSpPr>
            <a:spLocks noChangeArrowheads="1"/>
          </p:cNvSpPr>
          <p:nvPr/>
        </p:nvSpPr>
        <p:spPr bwMode="auto">
          <a:xfrm>
            <a:off x="2272273" y="1260351"/>
            <a:ext cx="5184576" cy="4896544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온라인 상품 설정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7096809" y="1446508"/>
            <a:ext cx="72008" cy="72016"/>
            <a:chOff x="10013701" y="4895209"/>
            <a:chExt cx="144016" cy="144016"/>
          </a:xfrm>
        </p:grpSpPr>
        <p:cxnSp>
          <p:nvCxnSpPr>
            <p:cNvPr id="55" name="직선 연결선 54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직선 연결선 55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7" name="직선 연결선 56"/>
          <p:cNvCxnSpPr/>
          <p:nvPr/>
        </p:nvCxnSpPr>
        <p:spPr bwMode="auto">
          <a:xfrm>
            <a:off x="2488297" y="1734548"/>
            <a:ext cx="4752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69680"/>
              </p:ext>
            </p:extLst>
          </p:nvPr>
        </p:nvGraphicFramePr>
        <p:xfrm>
          <a:off x="2482963" y="1908423"/>
          <a:ext cx="4757334" cy="144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61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0127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01273">
                  <a:extLst>
                    <a:ext uri="{9D8B030D-6E8A-4147-A177-3AD203B41FA5}">
                      <a16:colId xmlns:a16="http://schemas.microsoft.com/office/drawing/2014/main" val="1178898889"/>
                    </a:ext>
                  </a:extLst>
                </a:gridCol>
                <a:gridCol w="776121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정보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9957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쿠폰헤더코드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u="non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650" b="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814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사용여부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 사용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 미사용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177002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 bwMode="auto">
          <a:xfrm>
            <a:off x="2482963" y="5754856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6739926" y="5754856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01438"/>
              </p:ext>
            </p:extLst>
          </p:nvPr>
        </p:nvGraphicFramePr>
        <p:xfrm>
          <a:off x="2482963" y="3751125"/>
          <a:ext cx="4757338" cy="108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97422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659986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59986">
                  <a:extLst>
                    <a:ext uri="{9D8B030D-6E8A-4147-A177-3AD203B41FA5}">
                      <a16:colId xmlns:a16="http://schemas.microsoft.com/office/drawing/2014/main" val="856463464"/>
                    </a:ext>
                  </a:extLst>
                </a:gridCol>
                <a:gridCol w="659986">
                  <a:extLst>
                    <a:ext uri="{9D8B030D-6E8A-4147-A177-3AD203B41FA5}">
                      <a16:colId xmlns:a16="http://schemas.microsoft.com/office/drawing/2014/main" val="1323232258"/>
                    </a:ext>
                  </a:extLst>
                </a:gridCol>
                <a:gridCol w="659986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659986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  <a:gridCol w="659986">
                  <a:extLst>
                    <a:ext uri="{9D8B030D-6E8A-4147-A177-3AD203B41FA5}">
                      <a16:colId xmlns:a16="http://schemas.microsoft.com/office/drawing/2014/main" val="107455410"/>
                    </a:ext>
                  </a:extLst>
                </a:gridCol>
              </a:tblGrid>
              <a:tr h="360000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대상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735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174479"/>
                  </a:ext>
                </a:extLst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2474"/>
              </p:ext>
            </p:extLst>
          </p:nvPr>
        </p:nvGraphicFramePr>
        <p:xfrm>
          <a:off x="11520711" y="652340"/>
          <a:ext cx="2833612" cy="659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온라인 상품 설정 팝업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지원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온라인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상품 관리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의 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등록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버튼을 클릭하여 호출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지원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온라인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상품 관리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의 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버튼을 클릭하여 호출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 type= text.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 length= 100 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 정책 확인 필요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31086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쿠폰헤더코드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 type= text.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 length= 25 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정책 확인 필요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86646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 type= number.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Max= 99,999,999 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정책 확인 필요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7385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사용여부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Input= radio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01685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쿠폰을 노출할 계열 선택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모두 체크 해제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체크 시 모든 계열사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checked. 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항목은 팝업 호출 시점에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계열명과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순서를 불러옴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7471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닫기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Button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온라인 상품 설정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종료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3241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Button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필수 입력 정보 체크 후 정상 입력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 저장 진행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정보로 저장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데이터 유효성 체크 후 정상일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및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alert.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입력 정보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항목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 이상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시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정보를 입력해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Case2.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기타 오류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잠시 후 다시 시도해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2185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시에만 버튼 노출 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온라인 상품을 삭제하시겠습니까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유효성 체크 및 해당 게시물의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alert.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아니요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]= 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삭제 불가한 경우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상품을 보유한 수강생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재학생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 존재할 경우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클릭 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수강생에게 지급된 상품은 삭제가 불가능합니다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47923"/>
                  </a:ext>
                </a:extLst>
              </a:tr>
            </a:tbl>
          </a:graphicData>
        </a:graphic>
      </p:graphicFrame>
      <p:sp>
        <p:nvSpPr>
          <p:cNvPr id="143" name="모서리가 둥근 직사각형 142"/>
          <p:cNvSpPr/>
          <p:nvPr/>
        </p:nvSpPr>
        <p:spPr bwMode="auto">
          <a:xfrm>
            <a:off x="3413534" y="2320034"/>
            <a:ext cx="3631855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44" name="모서리가 둥근 직사각형 143"/>
          <p:cNvSpPr/>
          <p:nvPr/>
        </p:nvSpPr>
        <p:spPr bwMode="auto">
          <a:xfrm>
            <a:off x="3413534" y="2671364"/>
            <a:ext cx="130701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45" name="모서리가 둥근 직사각형 144"/>
          <p:cNvSpPr/>
          <p:nvPr/>
        </p:nvSpPr>
        <p:spPr bwMode="auto">
          <a:xfrm>
            <a:off x="5738378" y="2671364"/>
            <a:ext cx="130701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46" name="타원 145"/>
          <p:cNvSpPr>
            <a:spLocks noChangeAspect="1"/>
          </p:cNvSpPr>
          <p:nvPr/>
        </p:nvSpPr>
        <p:spPr bwMode="auto">
          <a:xfrm>
            <a:off x="2392963" y="231112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타원 147"/>
          <p:cNvSpPr>
            <a:spLocks noChangeAspect="1"/>
          </p:cNvSpPr>
          <p:nvPr/>
        </p:nvSpPr>
        <p:spPr bwMode="auto">
          <a:xfrm>
            <a:off x="2392963" y="267372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타원 148"/>
          <p:cNvSpPr>
            <a:spLocks noChangeAspect="1"/>
          </p:cNvSpPr>
          <p:nvPr/>
        </p:nvSpPr>
        <p:spPr bwMode="auto">
          <a:xfrm>
            <a:off x="4778888" y="267136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타원 149"/>
          <p:cNvSpPr>
            <a:spLocks noChangeAspect="1"/>
          </p:cNvSpPr>
          <p:nvPr/>
        </p:nvSpPr>
        <p:spPr bwMode="auto">
          <a:xfrm>
            <a:off x="2392963" y="41353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타원 150"/>
          <p:cNvSpPr>
            <a:spLocks noChangeAspect="1"/>
          </p:cNvSpPr>
          <p:nvPr/>
        </p:nvSpPr>
        <p:spPr bwMode="auto">
          <a:xfrm>
            <a:off x="2392963" y="57206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타원 151"/>
          <p:cNvSpPr>
            <a:spLocks noChangeAspect="1"/>
          </p:cNvSpPr>
          <p:nvPr/>
        </p:nvSpPr>
        <p:spPr bwMode="auto">
          <a:xfrm>
            <a:off x="6649926" y="57206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13534" y="4187178"/>
            <a:ext cx="3792645" cy="569211"/>
            <a:chOff x="2564493" y="4840344"/>
            <a:chExt cx="3942816" cy="569211"/>
          </a:xfrm>
        </p:grpSpPr>
        <p:sp>
          <p:nvSpPr>
            <p:cNvPr id="153" name="모서리가 둥근 직사각형 152"/>
            <p:cNvSpPr/>
            <p:nvPr/>
          </p:nvSpPr>
          <p:spPr bwMode="auto">
            <a:xfrm>
              <a:off x="3381855" y="4840344"/>
              <a:ext cx="68518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650" dirty="0">
                  <a:latin typeface="+mn-ea"/>
                  <a:ea typeface="+mn-ea"/>
                </a:rPr>
                <a:t>□  컴퓨터</a:t>
              </a:r>
            </a:p>
          </p:txBody>
        </p:sp>
        <p:sp>
          <p:nvSpPr>
            <p:cNvPr id="154" name="모서리가 둥근 직사각형 153"/>
            <p:cNvSpPr/>
            <p:nvPr/>
          </p:nvSpPr>
          <p:spPr bwMode="auto">
            <a:xfrm>
              <a:off x="4199217" y="4840344"/>
              <a:ext cx="68518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650" dirty="0">
                  <a:latin typeface="+mn-ea"/>
                  <a:ea typeface="+mn-ea"/>
                </a:rPr>
                <a:t>□ 게임</a:t>
              </a:r>
            </a:p>
          </p:txBody>
        </p:sp>
        <p:sp>
          <p:nvSpPr>
            <p:cNvPr id="155" name="모서리가 둥근 직사각형 154"/>
            <p:cNvSpPr/>
            <p:nvPr/>
          </p:nvSpPr>
          <p:spPr bwMode="auto">
            <a:xfrm>
              <a:off x="5010671" y="4840344"/>
              <a:ext cx="68518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650" dirty="0">
                  <a:latin typeface="+mn-ea"/>
                  <a:ea typeface="+mn-ea"/>
                </a:rPr>
                <a:t>□ IT</a:t>
              </a:r>
            </a:p>
          </p:txBody>
        </p:sp>
        <p:sp>
          <p:nvSpPr>
            <p:cNvPr id="157" name="모서리가 둥근 직사각형 156"/>
            <p:cNvSpPr/>
            <p:nvPr/>
          </p:nvSpPr>
          <p:spPr bwMode="auto">
            <a:xfrm>
              <a:off x="5822125" y="4840344"/>
              <a:ext cx="68518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650" dirty="0">
                  <a:latin typeface="+mn-ea"/>
                  <a:ea typeface="+mn-ea"/>
                </a:rPr>
                <a:t>□ </a:t>
              </a:r>
              <a:r>
                <a:rPr lang="ko-KR" altLang="en-US" sz="650" dirty="0" err="1">
                  <a:latin typeface="+mn-ea"/>
                  <a:ea typeface="+mn-ea"/>
                </a:rPr>
                <a:t>뷰티</a:t>
              </a:r>
              <a:endParaRPr lang="ko-KR" altLang="en-US" sz="650" dirty="0">
                <a:latin typeface="+mn-ea"/>
                <a:ea typeface="+mn-ea"/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 bwMode="auto">
            <a:xfrm>
              <a:off x="2564493" y="4840344"/>
              <a:ext cx="68518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650">
                  <a:latin typeface="+mn-ea"/>
                  <a:ea typeface="+mn-ea"/>
                </a:rPr>
                <a:t>□ </a:t>
              </a:r>
              <a:r>
                <a:rPr lang="ko-KR" altLang="en-US" sz="650" smtClean="0">
                  <a:latin typeface="+mn-ea"/>
                  <a:ea typeface="+mn-ea"/>
                </a:rPr>
                <a:t>전체</a:t>
              </a:r>
              <a:endParaRPr lang="ko-KR" altLang="en-US" sz="650" dirty="0">
                <a:latin typeface="+mn-ea"/>
                <a:ea typeface="+mn-ea"/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 bwMode="auto">
            <a:xfrm>
              <a:off x="3381855" y="5157555"/>
              <a:ext cx="68518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650" dirty="0">
                  <a:latin typeface="+mn-ea"/>
                  <a:ea typeface="+mn-ea"/>
                </a:rPr>
                <a:t>□ 승무원</a:t>
              </a:r>
            </a:p>
          </p:txBody>
        </p:sp>
        <p:sp>
          <p:nvSpPr>
            <p:cNvPr id="160" name="모서리가 둥근 직사각형 159"/>
            <p:cNvSpPr/>
            <p:nvPr/>
          </p:nvSpPr>
          <p:spPr bwMode="auto">
            <a:xfrm>
              <a:off x="4199217" y="5157555"/>
              <a:ext cx="68518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650">
                  <a:latin typeface="+mn-ea"/>
                  <a:ea typeface="+mn-ea"/>
                </a:rPr>
                <a:t>□  </a:t>
              </a:r>
              <a:r>
                <a:rPr lang="ko-KR" altLang="en-US" sz="650" smtClean="0">
                  <a:latin typeface="+mn-ea"/>
                  <a:ea typeface="+mn-ea"/>
                </a:rPr>
                <a:t>엔터</a:t>
              </a:r>
              <a:endParaRPr lang="en-US" altLang="ko-KR" sz="650" dirty="0">
                <a:latin typeface="+mn-ea"/>
                <a:ea typeface="+mn-ea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 bwMode="auto">
            <a:xfrm>
              <a:off x="2564493" y="5157555"/>
              <a:ext cx="68518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650" dirty="0">
                  <a:latin typeface="+mn-ea"/>
                  <a:ea typeface="+mn-ea"/>
                </a:rPr>
                <a:t>□ 요리</a:t>
              </a:r>
            </a:p>
          </p:txBody>
        </p:sp>
      </p:grp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2392963" y="306293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2907365" y="5754856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삭제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6" name="타원 35"/>
          <p:cNvSpPr>
            <a:spLocks noChangeAspect="1"/>
          </p:cNvSpPr>
          <p:nvPr/>
        </p:nvSpPr>
        <p:spPr bwMode="auto">
          <a:xfrm>
            <a:off x="3204365" y="57206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2165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00107"/>
              </p:ext>
            </p:extLst>
          </p:nvPr>
        </p:nvGraphicFramePr>
        <p:xfrm>
          <a:off x="930607" y="2216258"/>
          <a:ext cx="10333775" cy="432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924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580131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70575">
                  <a:extLst>
                    <a:ext uri="{9D8B030D-6E8A-4147-A177-3AD203B41FA5}">
                      <a16:colId xmlns:a16="http://schemas.microsoft.com/office/drawing/2014/main" val="2420201948"/>
                    </a:ext>
                  </a:extLst>
                </a:gridCol>
                <a:gridCol w="489688">
                  <a:extLst>
                    <a:ext uri="{9D8B030D-6E8A-4147-A177-3AD203B41FA5}">
                      <a16:colId xmlns:a16="http://schemas.microsoft.com/office/drawing/2014/main" val="3859131142"/>
                    </a:ext>
                  </a:extLst>
                </a:gridCol>
                <a:gridCol w="769094">
                  <a:extLst>
                    <a:ext uri="{9D8B030D-6E8A-4147-A177-3AD203B41FA5}">
                      <a16:colId xmlns:a16="http://schemas.microsoft.com/office/drawing/2014/main" val="1562836674"/>
                    </a:ext>
                  </a:extLst>
                </a:gridCol>
                <a:gridCol w="1536250">
                  <a:extLst>
                    <a:ext uri="{9D8B030D-6E8A-4147-A177-3AD203B41FA5}">
                      <a16:colId xmlns:a16="http://schemas.microsoft.com/office/drawing/2014/main" val="1230217456"/>
                    </a:ext>
                  </a:extLst>
                </a:gridCol>
                <a:gridCol w="640594">
                  <a:extLst>
                    <a:ext uri="{9D8B030D-6E8A-4147-A177-3AD203B41FA5}">
                      <a16:colId xmlns:a16="http://schemas.microsoft.com/office/drawing/2014/main" val="3579762876"/>
                    </a:ext>
                  </a:extLst>
                </a:gridCol>
                <a:gridCol w="828851">
                  <a:extLst>
                    <a:ext uri="{9D8B030D-6E8A-4147-A177-3AD203B41FA5}">
                      <a16:colId xmlns:a16="http://schemas.microsoft.com/office/drawing/2014/main" val="661080586"/>
                    </a:ext>
                  </a:extLst>
                </a:gridCol>
                <a:gridCol w="693186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704909">
                  <a:extLst>
                    <a:ext uri="{9D8B030D-6E8A-4147-A177-3AD203B41FA5}">
                      <a16:colId xmlns:a16="http://schemas.microsoft.com/office/drawing/2014/main" val="29351944"/>
                    </a:ext>
                  </a:extLst>
                </a:gridCol>
                <a:gridCol w="985513">
                  <a:extLst>
                    <a:ext uri="{9D8B030D-6E8A-4147-A177-3AD203B41FA5}">
                      <a16:colId xmlns:a16="http://schemas.microsoft.com/office/drawing/2014/main" val="2327605002"/>
                    </a:ext>
                  </a:extLst>
                </a:gridCol>
                <a:gridCol w="772324">
                  <a:extLst>
                    <a:ext uri="{9D8B030D-6E8A-4147-A177-3AD203B41FA5}">
                      <a16:colId xmlns:a16="http://schemas.microsoft.com/office/drawing/2014/main" val="739727459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496851725"/>
                    </a:ext>
                  </a:extLst>
                </a:gridCol>
                <a:gridCol w="693186">
                  <a:extLst>
                    <a:ext uri="{9D8B030D-6E8A-4147-A177-3AD203B41FA5}">
                      <a16:colId xmlns:a16="http://schemas.microsoft.com/office/drawing/2014/main" val="34224084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원서번호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환불금액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서브멘토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쿠폰상태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원서등록일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컴퓨터강남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지현우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0105454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6325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빅데이터기사필기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UE2261399921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최동환 대리</a:t>
                      </a:r>
                      <a:r>
                        <a:rPr lang="en-US" altLang="ko-KR" sz="7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(3-2</a:t>
                      </a:r>
                      <a:r>
                        <a:rPr lang="ko-KR" altLang="en-US" sz="7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lang="en-US" altLang="ko-KR" sz="7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발급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컴퓨터홍대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이기동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0105454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5555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UE2261395368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이종훈 사원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(3-1</a:t>
                      </a: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발급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컴퓨터홍대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류기동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0105454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6325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백지은 대리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(1-3</a:t>
                      </a: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미발급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컴퓨터홍대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이치현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0105454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4548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전체패키지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UE2161399921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백지은 대리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(1-3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발급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컴퓨터홍대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민현우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0105454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6598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UE2261395998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문의준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(1-3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발급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컴퓨터홍대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이미애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0105454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6325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빅데이터기사필기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UE2261391233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2023-08-05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백지은 대리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(1-3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환불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3712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142349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컴퓨터홍대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정동화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0105454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9874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백지은 대리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(1-3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문의준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(1-3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환물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301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142348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컴퓨터홍대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이지은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0105454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5693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백지은 대리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(1-3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문의준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(1-3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미발급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906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2084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494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0173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8800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213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7939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6041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119007"/>
                  </a:ext>
                </a:extLst>
              </a:tr>
            </a:tbl>
          </a:graphicData>
        </a:graphic>
      </p:graphicFrame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지원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온라인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온라인 상품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신청 내역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4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13793" y="1071579"/>
            <a:ext cx="194421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온라인 상품 신청 내역</a:t>
            </a: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10445397" y="1469807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930608" y="1469807"/>
            <a:ext cx="2427781" cy="252000"/>
            <a:chOff x="1779994" y="1197868"/>
            <a:chExt cx="2427781" cy="252000"/>
          </a:xfrm>
        </p:grpSpPr>
        <p:sp>
          <p:nvSpPr>
            <p:cNvPr id="100" name="모서리가 둥근 직사각형 99"/>
            <p:cNvSpPr/>
            <p:nvPr/>
          </p:nvSpPr>
          <p:spPr bwMode="auto">
            <a:xfrm>
              <a:off x="1779994" y="1197868"/>
              <a:ext cx="531406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0" rIns="36000" bIns="0" rtlCol="0" anchor="ctr"/>
            <a:lstStyle/>
            <a:p>
              <a:pPr defTabSz="817563"/>
              <a:r>
                <a:rPr lang="ko-KR" altLang="en-US" sz="700" smtClean="0">
                  <a:solidFill>
                    <a:schemeClr val="tx1"/>
                  </a:solidFill>
                  <a:latin typeface="+mn-ea"/>
                  <a:ea typeface="+mn-ea"/>
                </a:rPr>
                <a:t>등록일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 bwMode="auto">
            <a:xfrm>
              <a:off x="3739775" y="1197868"/>
              <a:ext cx="46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오늘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 bwMode="auto">
            <a:xfrm>
              <a:off x="2282029" y="1197868"/>
              <a:ext cx="1487118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날짜를 선택하세요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857" y="1261289"/>
              <a:ext cx="144000" cy="144000"/>
            </a:xfrm>
            <a:prstGeom prst="rect">
              <a:avLst/>
            </a:prstGeom>
          </p:spPr>
        </p:pic>
      </p:grpSp>
      <p:sp>
        <p:nvSpPr>
          <p:cNvPr id="37" name="모서리가 둥근 직사각형 36"/>
          <p:cNvSpPr/>
          <p:nvPr/>
        </p:nvSpPr>
        <p:spPr bwMode="auto">
          <a:xfrm>
            <a:off x="8305652" y="1469807"/>
            <a:ext cx="2048116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원서번호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이름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연락처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과목을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 bwMode="auto">
          <a:xfrm>
            <a:off x="846253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8215652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833793" y="214425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073403" y="3057908"/>
            <a:ext cx="379402" cy="1388159"/>
            <a:chOff x="6577459" y="2750073"/>
            <a:chExt cx="379402" cy="1388159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577459" y="2750073"/>
              <a:ext cx="379402" cy="118269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재발급</a:t>
              </a:r>
              <a:endParaRPr kumimoji="0"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577459" y="4019963"/>
              <a:ext cx="379402" cy="118269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재발급</a:t>
              </a:r>
              <a:endParaRPr kumimoji="0"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86149"/>
              </p:ext>
            </p:extLst>
          </p:nvPr>
        </p:nvGraphicFramePr>
        <p:xfrm>
          <a:off x="11520711" y="652340"/>
          <a:ext cx="2833612" cy="9265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온라인 상품 신청 내역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원서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과목 신청 목록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 원서번호에서 다수의 상품을 신청한 경우 상품 각각의 행으로 목록 표기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등록일 기준 검색</a:t>
                      </a:r>
                      <a:r>
                        <a:rPr lang="ko-KR" altLang="en-US" sz="700" b="1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latin typeface="맑은 고딕" pitchFamily="50" charset="-127"/>
                          <a:ea typeface="+mn-ea"/>
                        </a:rPr>
                        <a:t>공통</a:t>
                      </a:r>
                      <a:r>
                        <a:rPr lang="en-US" altLang="ko-KR" sz="700" b="1" baseline="0" dirty="0" smtClean="0"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계열</a:t>
                      </a:r>
                      <a:r>
                        <a:rPr lang="ko-KR" altLang="en-US" sz="700" b="1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검색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Select=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전체 목록 로드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6186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Select= (2)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계열의 지점 목록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선택 후 목록 로드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4593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검색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Select= (3)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 팀 목록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선택 후 목록 로드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00792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 검색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Select= (4)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팀에 소속된 직원 목록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선택 후 목록 로드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674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쿠폰 상태 검색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Select=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발급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미발급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환불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Default=(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미선택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97320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칼럼에서 입력한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검색어를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포함하는 항목으로 검색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미입력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시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 전체 목록 노출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- [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검색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입력 후 버튼 클릭 시 하단 그리드 내 검색조건에 부합하는 목록 노출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미입력한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상태로도 검색 가능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. ((2)~(5)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필터를 반영한 전체 목록 로드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1377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공통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그리드 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노출 컬럼이 많아질 경우 좌우 스크롤 적용 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화면 진입 시 검색조건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default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설정에 부합하는 데이터 노출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목록 많을 경우 스크롤 적용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스크롤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시 하단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푸터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영역은 고정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컬럼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NO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 내림차순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환불금액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기록이 있는 경우에만 값 표기됨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보기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수강생창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 정보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원서보기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기능 동일함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3812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재발급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Click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해당 상품이 가진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쿠폰헤더코드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민트바나나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따즈아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api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정상 진행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alert. 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재발급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수신된 쿠폰번호를 칼럼에 기입하고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재발급 버튼 숨김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정상적으로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쿠폰번호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발급 완료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수강생포털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수강내역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온라인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으로 과목 추가 됨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 상태일 경우 쿠폰 번호가 없더라도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재발급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잔여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쿠폰이 없을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api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호출 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쿠폰번호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 수신되지 않았을 경우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잔여 쿠폰이 없습니다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담당자에게 문의해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참고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 경우 동일한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헤더코드로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따즈아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측에서 쿠폰 생성을 진행해 주어야 함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Case2.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쿠폰헤더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코드가 없을 시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api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호출 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쿠폰헤더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 존재하지 않을 경우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Alert=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쿠폰헤더코드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오류입니다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담당자에게 문의해주세요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오류 케이스 수신되는지 정책 확인 필요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그 외 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api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케이스 확인 필요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Case3.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기타 오류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잠시 후 다시 시도해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472807"/>
                  </a:ext>
                </a:extLst>
              </a:tr>
            </a:tbl>
          </a:graphicData>
        </a:graphic>
      </p:graphicFrame>
      <p:sp>
        <p:nvSpPr>
          <p:cNvPr id="58" name="타원 57"/>
          <p:cNvSpPr>
            <a:spLocks noChangeAspect="1"/>
          </p:cNvSpPr>
          <p:nvPr/>
        </p:nvSpPr>
        <p:spPr bwMode="auto">
          <a:xfrm>
            <a:off x="5960119" y="300986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 bwMode="auto">
          <a:xfrm>
            <a:off x="1608424" y="241412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433068" y="1469807"/>
            <a:ext cx="4690956" cy="252000"/>
            <a:chOff x="3433067" y="1469807"/>
            <a:chExt cx="5014819" cy="252000"/>
          </a:xfrm>
        </p:grpSpPr>
        <p:sp>
          <p:nvSpPr>
            <p:cNvPr id="108" name="모서리가 둥근 직사각형 107"/>
            <p:cNvSpPr/>
            <p:nvPr/>
          </p:nvSpPr>
          <p:spPr bwMode="auto">
            <a:xfrm>
              <a:off x="3433067" y="1469807"/>
              <a:ext cx="936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latin typeface="+mn-ea"/>
                  <a:ea typeface="+mn-ea"/>
                </a:rPr>
                <a:t>계열             ∨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 bwMode="auto">
            <a:xfrm>
              <a:off x="4443745" y="1469807"/>
              <a:ext cx="936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latin typeface="+mn-ea"/>
                  <a:ea typeface="+mn-ea"/>
                </a:rPr>
                <a:t>지점             ∨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 bwMode="auto">
            <a:xfrm>
              <a:off x="5453366" y="1469807"/>
              <a:ext cx="936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latin typeface="+mn-ea"/>
                  <a:ea typeface="+mn-ea"/>
                </a:rPr>
                <a:t>팀               ∨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 bwMode="auto">
            <a:xfrm>
              <a:off x="6479366" y="1469807"/>
              <a:ext cx="936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latin typeface="+mn-ea"/>
                  <a:ea typeface="+mn-ea"/>
                </a:rPr>
                <a:t>멘토             ∨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 bwMode="auto">
            <a:xfrm>
              <a:off x="7511886" y="1469807"/>
              <a:ext cx="936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err="1" smtClean="0">
                  <a:latin typeface="+mn-ea"/>
                  <a:ea typeface="+mn-ea"/>
                </a:rPr>
                <a:t>쿠폰상태</a:t>
              </a:r>
              <a:r>
                <a:rPr lang="ko-KR" altLang="en-US" sz="700" dirty="0" smtClean="0">
                  <a:latin typeface="+mn-ea"/>
                  <a:ea typeface="+mn-ea"/>
                </a:rPr>
                <a:t>       ∨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38" name="타원 37"/>
          <p:cNvSpPr>
            <a:spLocks noChangeAspect="1"/>
          </p:cNvSpPr>
          <p:nvPr/>
        </p:nvSpPr>
        <p:spPr bwMode="auto">
          <a:xfrm>
            <a:off x="3436201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 bwMode="auto">
          <a:xfrm>
            <a:off x="4413393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>
            <a:spLocks noChangeAspect="1"/>
          </p:cNvSpPr>
          <p:nvPr/>
        </p:nvSpPr>
        <p:spPr bwMode="auto">
          <a:xfrm>
            <a:off x="5283658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>
            <a:spLocks noChangeAspect="1"/>
          </p:cNvSpPr>
          <p:nvPr/>
        </p:nvSpPr>
        <p:spPr bwMode="auto">
          <a:xfrm>
            <a:off x="6308530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 bwMode="auto">
          <a:xfrm>
            <a:off x="7241619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97908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26754&quot;&gt;&lt;/object&gt;&lt;object type=&quot;2&quot; unique_id=&quot;26755&quot;&gt;&lt;object type=&quot;3&quot; unique_id=&quot;26756&quot;&gt;&lt;property id=&quot;20148&quot; value=&quot;5&quot;/&gt;&lt;property id=&quot;20300&quot; value=&quot;Slide 1 - &amp;quot;Front 화면설계서&amp;quot;&quot;/&gt;&lt;property id=&quot;20307&quot; value=&quot;701&quot;/&gt;&lt;/object&gt;&lt;object type=&quot;3&quot; unique_id=&quot;26757&quot;&gt;&lt;property id=&quot;20148&quot; value=&quot;5&quot;/&gt;&lt;property id=&quot;20300&quot; value=&quot;Slide 2 - &amp;quot;사이트맵&amp;quot;&quot;/&gt;&lt;property id=&quot;20307&quot; value=&quot;791&quot;/&gt;&lt;/object&gt;&lt;object type=&quot;3&quot; unique_id=&quot;26758&quot;&gt;&lt;property id=&quot;20148&quot; value=&quot;5&quot;/&gt;&lt;property id=&quot;20300&quot; value=&quot;Slide 3 - &amp;quot;메인 페이지(상단)&amp;quot;&quot;/&gt;&lt;property id=&quot;20307&quot; value=&quot;872&quot;/&gt;&lt;/object&gt;&lt;object type=&quot;3&quot; unique_id=&quot;26834&quot;&gt;&lt;property id=&quot;20148&quot; value=&quot;5&quot;/&gt;&lt;property id=&quot;20300&quot; value=&quot;Slide 10 - &amp;quot;메인 페이지(상단)&amp;quot;&quot;/&gt;&lt;property id=&quot;20307&quot; value=&quot;873&quot;/&gt;&lt;/object&gt;&lt;object type=&quot;3&quot; unique_id=&quot;26883&quot;&gt;&lt;property id=&quot;20148&quot; value=&quot;5&quot;/&gt;&lt;property id=&quot;20300&quot; value=&quot;Slide 11 - &amp;quot;메인 페이지(상단)&amp;quot;&quot;/&gt;&lt;property id=&quot;20307&quot; value=&quot;874&quot;/&gt;&lt;/object&gt;&lt;object type=&quot;3&quot; unique_id=&quot;27073&quot;&gt;&lt;property id=&quot;20148&quot; value=&quot;5&quot;/&gt;&lt;property id=&quot;20300&quot; value=&quot;Slide 14 - &amp;quot;메인 페이지(상단)&amp;quot;&quot;/&gt;&lt;property id=&quot;20307&quot; value=&quot;875&quot;/&gt;&lt;/object&gt;&lt;object type=&quot;3&quot; unique_id=&quot;27354&quot;&gt;&lt;property id=&quot;20148&quot; value=&quot;5&quot;/&gt;&lt;property id=&quot;20300&quot; value=&quot;Slide 13 - &amp;quot;메인 페이지(상단)&amp;quot;&quot;/&gt;&lt;property id=&quot;20307&quot; value=&quot;876&quot;/&gt;&lt;/object&gt;&lt;object type=&quot;3&quot; unique_id=&quot;27436&quot;&gt;&lt;property id=&quot;20148&quot; value=&quot;5&quot;/&gt;&lt;property id=&quot;20300&quot; value=&quot;Slide 12 - &amp;quot;메인 페이지(상단)&amp;quot;&quot;/&gt;&lt;property id=&quot;20307&quot; value=&quot;877&quot;/&gt;&lt;/object&gt;&lt;object type=&quot;3&quot; unique_id=&quot;27467&quot;&gt;&lt;property id=&quot;20148&quot; value=&quot;5&quot;/&gt;&lt;property id=&quot;20300&quot; value=&quot;Slide 16 - &amp;quot;메인 페이지(상단)&amp;quot;&quot;/&gt;&lt;property id=&quot;20307&quot; value=&quot;878&quot;/&gt;&lt;/object&gt;&lt;object type=&quot;3&quot; unique_id=&quot;31149&quot;&gt;&lt;property id=&quot;20148&quot; value=&quot;5&quot;/&gt;&lt;property id=&quot;20300&quot; value=&quot;Slide 17 - &amp;quot;메인 페이지(상단)&amp;quot;&quot;/&gt;&lt;property id=&quot;20307&quot; value=&quot;879&quot;/&gt;&lt;/object&gt;&lt;object type=&quot;3&quot; unique_id=&quot;31174&quot;&gt;&lt;property id=&quot;20148&quot; value=&quot;5&quot;/&gt;&lt;property id=&quot;20300&quot; value=&quot;Slide 4&quot;/&gt;&lt;property id=&quot;20307&quot; value=&quot;880&quot;/&gt;&lt;/object&gt;&lt;object type=&quot;3&quot; unique_id=&quot;31175&quot;&gt;&lt;property id=&quot;20148&quot; value=&quot;5&quot;/&gt;&lt;property id=&quot;20300&quot; value=&quot;Slide 5&quot;/&gt;&lt;property id=&quot;20307&quot; value=&quot;881&quot;/&gt;&lt;/object&gt;&lt;object type=&quot;3&quot; unique_id=&quot;31316&quot;&gt;&lt;property id=&quot;20148&quot; value=&quot;5&quot;/&gt;&lt;property id=&quot;20300&quot; value=&quot;Slide 7&quot;/&gt;&lt;property id=&quot;20307&quot; value=&quot;882&quot;/&gt;&lt;/object&gt;&lt;object type=&quot;3&quot; unique_id=&quot;31362&quot;&gt;&lt;property id=&quot;20148&quot; value=&quot;5&quot;/&gt;&lt;property id=&quot;20300&quot; value=&quot;Slide 6 - &amp;quot;메인 페이지(상단)&amp;quot;&quot;/&gt;&lt;property id=&quot;20307&quot; value=&quot;883&quot;/&gt;&lt;/object&gt;&lt;object type=&quot;3&quot; unique_id=&quot;31507&quot;&gt;&lt;property id=&quot;20148&quot; value=&quot;5&quot;/&gt;&lt;property id=&quot;20300&quot; value=&quot;Slide 9 - &amp;quot;메인 페이지(상단)&amp;quot;&quot;/&gt;&lt;property id=&quot;20307&quot; value=&quot;884&quot;/&gt;&lt;/object&gt;&lt;object type=&quot;3&quot; unique_id=&quot;32051&quot;&gt;&lt;property id=&quot;20148&quot; value=&quot;5&quot;/&gt;&lt;property id=&quot;20300&quot; value=&quot;Slide 8&quot;/&gt;&lt;property id=&quot;20307&quot; value=&quot;885&quot;/&gt;&lt;/object&gt;&lt;object type=&quot;3&quot; unique_id=&quot;32070&quot;&gt;&lt;property id=&quot;20148&quot; value=&quot;5&quot;/&gt;&lt;property id=&quot;20300&quot; value=&quot;Slide 15 - &amp;quot;메인 페이지(상단)&amp;quot;&quot;/&gt;&lt;property id=&quot;20307&quot; value=&quot;886&quot;/&gt;&lt;/object&gt;&lt;/object&gt;&lt;/object&gt;&lt;/database&gt;"/>
  <p:tag name="SECTOMILLISECCONVERTED" val="1"/>
  <p:tag name="TAG_BACKING_FORM_KEY" val="660076-f:\01.project\비상\02.기획문서\비상_cms_저작관리_화면설계서_v6.5_20140714_최종7.pptx"/>
  <p:tag name="ARTICULATE_PRESENTER_VERSION" val="7"/>
  <p:tag name="ARTICULATE_USED_PAGE_ORIENTATION" val="1"/>
  <p:tag name="ARTICULATE_USED_PAGE_SIZE" val="7"/>
  <p:tag name="ARTICULATE_REFERENCE_ID" val="2f4c4bf5-048c-472d-b884-a25474e5233c"/>
  <p:tag name="ARTICULATE_PROJECT_OPEN" val="0"/>
  <p:tag name="ARTICULATE_SLIDE_COUNT" val="7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700" smtClean="0">
            <a:latin typeface="+mn-ea"/>
            <a:ea typeface="+mn-ea"/>
          </a:defRPr>
        </a:defPPr>
      </a:lstStyle>
    </a:spDef>
    <a:lnDef>
      <a:spPr bwMode="auto">
        <a:noFill/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lIns="0" rIns="0" rtlCol="0">
        <a:spAutoFit/>
      </a:bodyPr>
      <a:lstStyle>
        <a:defPPr>
          <a:lnSpc>
            <a:spcPct val="150000"/>
          </a:lnSpc>
          <a:defRPr sz="7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138145</TotalTime>
  <Words>1685</Words>
  <Application>Microsoft Office PowerPoint</Application>
  <PresentationFormat>사용자 지정</PresentationFormat>
  <Paragraphs>452</Paragraphs>
  <Slides>5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굴림</vt:lpstr>
      <vt:lpstr>굴림체</vt:lpstr>
      <vt:lpstr>돋움</vt:lpstr>
      <vt:lpstr>돋음</vt:lpstr>
      <vt:lpstr>맑은 고딕</vt:lpstr>
      <vt:lpstr>Arial</vt:lpstr>
      <vt:lpstr>Wingdings</vt:lpstr>
      <vt:lpstr>기본 디자인</vt:lpstr>
      <vt:lpstr>Image</vt:lpstr>
      <vt:lpstr>히스토리</vt:lpstr>
      <vt:lpstr>PowerPoint 프레젠테이션</vt:lpstr>
      <vt:lpstr>지원 &gt; 온라인 &gt; 온라인 상품 관리</vt:lpstr>
      <vt:lpstr>지원 &gt; 온라인 &gt; 온라인 상품 관리 &gt; 상품 설정 팝업</vt:lpstr>
      <vt:lpstr>지원 &gt; 온라인 &gt; 온라인 상품 신청 내역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류지언</dc:creator>
  <cp:lastModifiedBy>Windows 사용자</cp:lastModifiedBy>
  <cp:revision>26442</cp:revision>
  <cp:lastPrinted>2014-05-27T01:01:31Z</cp:lastPrinted>
  <dcterms:created xsi:type="dcterms:W3CDTF">1997-04-16T00:54:02Z</dcterms:created>
  <dcterms:modified xsi:type="dcterms:W3CDTF">2024-05-30T09:56:17Z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rojectFull">
    <vt:lpwstr>F:\01.Project\비상\02.기획문서\비상_CMS_저작관리_화면설계서_V6.5_20140714_최종7.ppta</vt:lpwstr>
  </property>
  <property fmtid="{D5CDD505-2E9C-101B-9397-08002B2CF9AE}" pid="4" name="ArticulateGUID">
    <vt:lpwstr>A4621325-33E3-4797-B440-446690DBF25A</vt:lpwstr>
  </property>
  <property fmtid="{D5CDD505-2E9C-101B-9397-08002B2CF9AE}" pid="5" name="ArticulatePath">
    <vt:lpwstr>비상_CMS_저작관리_화면설계서_V6.5_20140714_최종7</vt:lpwstr>
  </property>
  <property fmtid="{D5CDD505-2E9C-101B-9397-08002B2CF9AE}" pid="6" name="ArticulateProjectVersion">
    <vt:lpwstr>7</vt:lpwstr>
  </property>
</Properties>
</file>