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355" r:id="rId2"/>
    <p:sldId id="1437" r:id="rId3"/>
    <p:sldId id="1401" r:id="rId4"/>
    <p:sldId id="1444" r:id="rId5"/>
    <p:sldId id="1431" r:id="rId6"/>
    <p:sldId id="1428" r:id="rId7"/>
    <p:sldId id="1429" r:id="rId8"/>
    <p:sldId id="1446" r:id="rId9"/>
  </p:sldIdLst>
  <p:sldSz cx="13442950" cy="7561263"/>
  <p:notesSz cx="6797675" cy="9928225"/>
  <p:custDataLst>
    <p:tags r:id="rId12"/>
  </p:custData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2E2E2E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D1003DE-D641-4045-A1B0-7D92C3FA4DC1}">
          <p14:sldIdLst>
            <p14:sldId id="1355"/>
          </p14:sldIdLst>
        </p14:section>
        <p14:section name="공통" id="{0AA8B061-1005-42E7-9B93-3587C2A966C0}">
          <p14:sldIdLst>
            <p14:sldId id="1437"/>
            <p14:sldId id="1401"/>
            <p14:sldId id="1444"/>
          </p14:sldIdLst>
        </p14:section>
        <p14:section name="기안 목록" id="{283FCFAF-6659-462E-B9F3-27FA36E47F35}">
          <p14:sldIdLst>
            <p14:sldId id="1431"/>
          </p14:sldIdLst>
        </p14:section>
        <p14:section name="지출결의서(플랫폼용)" id="{E5B3F1B2-CA89-49F1-90D9-8A4B0029145B}">
          <p14:sldIdLst>
            <p14:sldId id="1428"/>
            <p14:sldId id="1429"/>
            <p14:sldId id="1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1" userDrawn="1">
          <p15:clr>
            <a:srgbClr val="A4A3A4"/>
          </p15:clr>
        </p15:guide>
        <p15:guide id="2" pos="542" userDrawn="1">
          <p15:clr>
            <a:srgbClr val="A4A3A4"/>
          </p15:clr>
        </p15:guide>
        <p15:guide id="3" pos="82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  <a:srgbClr val="F2F2F2"/>
    <a:srgbClr val="FFFFCC"/>
    <a:srgbClr val="FFF4D1"/>
    <a:srgbClr val="FFFF99"/>
    <a:srgbClr val="DCE5F8"/>
    <a:srgbClr val="003192"/>
    <a:srgbClr val="FF0000"/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44" autoAdjust="0"/>
    <p:restoredTop sz="97478" autoAdjust="0"/>
  </p:normalViewPr>
  <p:slideViewPr>
    <p:cSldViewPr>
      <p:cViewPr varScale="1">
        <p:scale>
          <a:sx n="140" d="100"/>
          <a:sy n="140" d="100"/>
        </p:scale>
        <p:origin x="1068" y="120"/>
      </p:cViewPr>
      <p:guideLst>
        <p:guide orient="horz" pos="1431"/>
        <p:guide pos="542"/>
        <p:guide pos="820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80"/>
    </p:cViewPr>
  </p:sorterViewPr>
  <p:notesViewPr>
    <p:cSldViewPr>
      <p:cViewPr varScale="1">
        <p:scale>
          <a:sx n="108" d="100"/>
          <a:sy n="108" d="100"/>
        </p:scale>
        <p:origin x="5250" y="108"/>
      </p:cViewPr>
      <p:guideLst>
        <p:guide orient="horz" pos="3128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0186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63" y="-36513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4160" y="-36513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t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" y="738188"/>
            <a:ext cx="6678613" cy="3757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554" y="4733926"/>
            <a:ext cx="4972977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75" tIns="46388" rIns="92775" bIns="46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63" y="9426576"/>
            <a:ext cx="29557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defTabSz="768350">
              <a:defRPr i="1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4160" y="9426576"/>
            <a:ext cx="2955787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95" tIns="0" rIns="19195" bIns="0" numCol="1" anchor="b" anchorCtr="0" compatLnSpc="1">
            <a:prstTxWarp prst="textNoShape">
              <a:avLst/>
            </a:prstTxWarp>
          </a:bodyPr>
          <a:lstStyle>
            <a:lvl1pPr algn="r" defTabSz="768350">
              <a:defRPr i="1">
                <a:solidFill>
                  <a:schemeClr val="tx1"/>
                </a:solidFill>
              </a:defRPr>
            </a:lvl1pPr>
          </a:lstStyle>
          <a:p>
            <a:fld id="{C01BB087-90BA-4D57-A15A-CD0626A465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7025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defTabSz="762000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09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729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172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1" y="-1"/>
            <a:ext cx="13442950" cy="7561263"/>
          </a:xfrm>
          <a:prstGeom prst="rect">
            <a:avLst/>
          </a:prstGeom>
          <a:gradFill flip="none" rotWithShape="1">
            <a:gsLst>
              <a:gs pos="45000">
                <a:schemeClr val="bg1"/>
              </a:gs>
              <a:gs pos="100000">
                <a:srgbClr val="DEDED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94854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1886975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 처리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휴복학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위험</a:t>
                      </a:r>
                      <a:r>
                        <a:rPr lang="en-US" altLang="ko-KR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변경 로그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4430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985026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2753508"/>
              </p:ext>
            </p:extLst>
          </p:nvPr>
        </p:nvGraphicFramePr>
        <p:xfrm>
          <a:off x="528786" y="939550"/>
          <a:ext cx="818167" cy="584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총무팀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거주비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7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판촉물</a:t>
                      </a:r>
                      <a:r>
                        <a:rPr lang="en-US" altLang="ko-KR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7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4036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경조사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41667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인사팀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채용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임직원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833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발령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8092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8962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재증명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40613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교육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73133"/>
                  </a:ext>
                </a:extLst>
              </a:tr>
              <a:tr h="1610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재무회계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임대차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등기 현황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지출 결의 표준화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51379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 집행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59031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 수단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510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손익계산서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33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개발부문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526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7971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6882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792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협조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7595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마케팅 관리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8111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광고계정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3279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99555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53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예산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746050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결과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77706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5484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환불검색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감사실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22029"/>
                  </a:ext>
                </a:extLst>
              </a:tr>
              <a:tr h="133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수강정보변경이력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9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304604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2348967"/>
              </p:ext>
            </p:extLst>
          </p:nvPr>
        </p:nvGraphicFramePr>
        <p:xfrm>
          <a:off x="528786" y="939550"/>
          <a:ext cx="818167" cy="535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입금 정보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입급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무통장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현급 입금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957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결제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입급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93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 매출 현황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따즈아 매출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139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3489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735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광고자 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50" baseline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자료 </a:t>
                      </a:r>
                      <a:r>
                        <a:rPr lang="ko-KR" altLang="en-US" sz="700" b="0" i="0" u="none" strike="noStrike" spc="-5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손익분기금액 </a:t>
                      </a:r>
                      <a:endParaRPr lang="ko-KR" altLang="en-US" sz="700" b="0" i="0" u="none" strike="noStrike" spc="-60" baseline="0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강의료입력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en-US" altLang="ko-KR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재료비입력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수익입력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spc="-60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지점별 </a:t>
                      </a:r>
                      <a:r>
                        <a:rPr lang="ko-KR" altLang="en-US" sz="700" b="0" i="0" u="none" strike="noStrike" spc="-60" baseline="0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사업부수수료 입력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640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096249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510974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순매출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 통계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302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399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2162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전화컨택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04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방문상담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8638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견적서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4359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원서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451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시간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398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교육통계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인사통계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운영통계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강의장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수강생취업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93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37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8960790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876821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3758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52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26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6223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국비사업본부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7469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온라인사업부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정보공유게시판 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플랫폼게시판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민원</a:t>
                      </a: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6754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직원신문고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57846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3266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2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8197261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설문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987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설문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시험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문항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481811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5289732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4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8383559"/>
              </p:ext>
            </p:extLst>
          </p:nvPr>
        </p:nvGraphicFramePr>
        <p:xfrm>
          <a:off x="528786" y="939550"/>
          <a:ext cx="818167" cy="656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알림관리</a:t>
                      </a:r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 알림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알림톡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 내역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43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권한관리 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520595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33613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168489" y="684287"/>
            <a:ext cx="10669605" cy="6768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168489" y="684287"/>
            <a:ext cx="10669605" cy="288032"/>
          </a:xfrm>
          <a:prstGeom prst="rect">
            <a:avLst/>
          </a:prstGeom>
          <a:solidFill>
            <a:srgbClr val="6788CB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0586056" y="756295"/>
            <a:ext cx="168025" cy="144016"/>
            <a:chOff x="10013701" y="4895209"/>
            <a:chExt cx="144016" cy="144016"/>
          </a:xfrm>
        </p:grpSpPr>
        <p:cxnSp>
          <p:nvCxnSpPr>
            <p:cNvPr id="13" name="직선 연결선 12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346955" y="346079"/>
            <a:ext cx="4953989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 bwMode="auto">
          <a:xfrm>
            <a:off x="96739" y="612279"/>
            <a:ext cx="13105456" cy="684076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0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 userDrawn="1"/>
        </p:nvSpPr>
        <p:spPr>
          <a:xfrm>
            <a:off x="312763" y="900311"/>
            <a:ext cx="85792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강의시간표</a:t>
            </a: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344567" y="1289694"/>
            <a:ext cx="10913412" cy="77671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817563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>
            <a:off x="10347615" y="1408009"/>
            <a:ext cx="720000" cy="216000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검색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0347615" y="1695975"/>
            <a:ext cx="720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초기화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804873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계열선택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1962588" y="1408009"/>
            <a:ext cx="1021583" cy="21156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지점</a:t>
            </a:r>
            <a:r>
              <a:rPr kumimoji="0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선택     </a:t>
            </a:r>
            <a:r>
              <a:rPr kumimoji="0" lang="ko-KR" altLang="en-US" sz="70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▼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4062587" y="1408009"/>
            <a:ext cx="1022400" cy="1944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강사 이름</a:t>
            </a:r>
            <a:endParaRPr kumimoji="0" lang="ko-KR" altLang="en-US" sz="70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5816125"/>
              </p:ext>
            </p:extLst>
          </p:nvPr>
        </p:nvGraphicFramePr>
        <p:xfrm>
          <a:off x="344567" y="2704153"/>
          <a:ext cx="11129426" cy="4358265"/>
        </p:xfrm>
        <a:graphic>
          <a:graphicData uri="http://schemas.openxmlformats.org/drawingml/2006/table">
            <a:tbl>
              <a:tblPr/>
              <a:tblGrid>
                <a:gridCol w="50588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3708757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5991355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42279359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7786244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18070110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605946217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59155402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149696389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821014845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473129136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85214288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64800436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594724409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743064912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69739975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635074688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2322516174"/>
                    </a:ext>
                  </a:extLst>
                </a:gridCol>
                <a:gridCol w="505883">
                  <a:extLst>
                    <a:ext uri="{9D8B030D-6E8A-4147-A177-3AD203B41FA5}">
                      <a16:colId xmlns:a16="http://schemas.microsoft.com/office/drawing/2014/main" val="3845635310"/>
                    </a:ext>
                  </a:extLst>
                </a:gridCol>
              </a:tblGrid>
              <a:tr h="15028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강의실</a:t>
                      </a:r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층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층 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54545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52031"/>
                  </a:ext>
                </a:extLst>
              </a:tr>
              <a:tr h="1502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A-1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B-2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C-1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C-2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C-3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C-4</a:t>
                      </a:r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정원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1816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모션그래픽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전문가 정규과정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(SIGNATUQU)</a:t>
                      </a: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월수금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에프터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이펙트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화목화</a:t>
                      </a:r>
                      <a:endParaRPr lang="en-US" altLang="ko-KR" sz="600" b="0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12:00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13:00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맥스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15:00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17:00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18:00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23439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3169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19:00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6971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39957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20:00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27910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50708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dirty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21:00</a:t>
                      </a: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3986"/>
                  </a:ext>
                </a:extLst>
              </a:tr>
              <a:tr h="1502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700" b="0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ko-KR" sz="6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07238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 userDrawn="1"/>
        </p:nvSpPr>
        <p:spPr>
          <a:xfrm>
            <a:off x="344567" y="2489323"/>
            <a:ext cx="10913401" cy="18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과목명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요일   </a:t>
            </a:r>
            <a:r>
              <a:rPr lang="ko-KR" altLang="en-US" sz="700" dirty="0" smtClean="0">
                <a:solidFill>
                  <a:schemeClr val="bg2">
                    <a:lumMod val="75000"/>
                  </a:schemeClr>
                </a:solidFill>
              </a:rPr>
              <a:t>■</a:t>
            </a:r>
            <a:r>
              <a:rPr lang="ko-KR" altLang="en-US" sz="700" dirty="0" smtClean="0">
                <a:solidFill>
                  <a:schemeClr val="tx1"/>
                </a:solidFill>
              </a:rPr>
              <a:t>강의시간   ■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강사명</a:t>
            </a:r>
            <a:r>
              <a:rPr lang="ko-KR" altLang="en-US" sz="700" dirty="0" smtClean="0">
                <a:solidFill>
                  <a:schemeClr val="tx1"/>
                </a:solidFill>
              </a:rPr>
              <a:t>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전체출석율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□정원    □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배정현황</a:t>
            </a:r>
            <a:r>
              <a:rPr lang="ko-KR" altLang="en-US" sz="700" dirty="0" smtClean="0">
                <a:solidFill>
                  <a:schemeClr val="tx1"/>
                </a:solidFill>
              </a:rPr>
              <a:t>    □개강일 </a:t>
            </a:r>
            <a:r>
              <a:rPr lang="ko-KR" altLang="en-US" sz="700" dirty="0">
                <a:solidFill>
                  <a:schemeClr val="tx1"/>
                </a:solidFill>
              </a:rPr>
              <a:t>〮 </a:t>
            </a:r>
            <a:r>
              <a:rPr lang="ko-KR" altLang="en-US" sz="700" dirty="0" smtClean="0">
                <a:solidFill>
                  <a:schemeClr val="tx1"/>
                </a:solidFill>
              </a:rPr>
              <a:t>종강일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47501" y="2261838"/>
            <a:ext cx="81983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총강의수</a:t>
            </a:r>
            <a:r>
              <a:rPr lang="ko-KR" altLang="en-US" sz="700" dirty="0" smtClean="0">
                <a:latin typeface="+mn-ea"/>
                <a:ea typeface="+mn-ea"/>
              </a:rPr>
              <a:t> :192총정원수 :3942총배정수 :1639모집률 :41.58% 실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 장기결석자제외 </a:t>
            </a:r>
            <a:r>
              <a:rPr lang="ko-KR" altLang="en-US" sz="700" dirty="0" err="1" smtClean="0">
                <a:latin typeface="+mn-ea"/>
                <a:ea typeface="+mn-ea"/>
              </a:rPr>
              <a:t>출결율</a:t>
            </a:r>
            <a:r>
              <a:rPr lang="ko-KR" altLang="en-US" sz="700" dirty="0" smtClean="0">
                <a:latin typeface="+mn-ea"/>
                <a:ea typeface="+mn-ea"/>
              </a:rPr>
              <a:t>(</a:t>
            </a:r>
            <a:r>
              <a:rPr lang="ko-KR" altLang="en-US" sz="700" dirty="0" err="1" smtClean="0">
                <a:latin typeface="+mn-ea"/>
                <a:ea typeface="+mn-ea"/>
              </a:rPr>
              <a:t>전체출석률</a:t>
            </a:r>
            <a:r>
              <a:rPr lang="ko-KR" altLang="en-US" sz="700" dirty="0" smtClean="0">
                <a:latin typeface="+mn-ea"/>
                <a:ea typeface="+mn-ea"/>
              </a:rPr>
              <a:t> : 0.78% | </a:t>
            </a:r>
            <a:r>
              <a:rPr lang="ko-KR" altLang="en-US" sz="700" dirty="0" err="1" smtClean="0">
                <a:latin typeface="+mn-ea"/>
                <a:ea typeface="+mn-ea"/>
              </a:rPr>
              <a:t>전체결석률</a:t>
            </a:r>
            <a:r>
              <a:rPr lang="ko-KR" altLang="en-US" sz="700" dirty="0" smtClean="0">
                <a:latin typeface="+mn-ea"/>
                <a:ea typeface="+mn-ea"/>
              </a:rPr>
              <a:t> : 99.22%)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46864" y="2122874"/>
            <a:ext cx="34483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C00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정원미달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0D97FF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F6D6D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err="1" smtClean="0">
                <a:latin typeface="+mn-ea"/>
                <a:ea typeface="+mn-ea"/>
              </a:rPr>
              <a:t>정원초과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3A3A3A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폐강  </a:t>
            </a:r>
            <a:r>
              <a:rPr lang="ko-KR" altLang="en-US" sz="700" dirty="0" smtClean="0">
                <a:solidFill>
                  <a:srgbClr val="00B050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계좌마감</a:t>
            </a:r>
            <a:r>
              <a:rPr lang="ko-KR" altLang="en-US" sz="700" dirty="0" smtClean="0">
                <a:latin typeface="+mn-ea"/>
                <a:ea typeface="+mn-ea"/>
              </a:rPr>
              <a:t>  </a:t>
            </a:r>
            <a:r>
              <a:rPr lang="ko-KR" altLang="en-US" sz="700" dirty="0" smtClean="0">
                <a:solidFill>
                  <a:srgbClr val="F58FE2"/>
                </a:solidFill>
                <a:latin typeface="+mn-ea"/>
                <a:ea typeface="+mn-ea"/>
              </a:rPr>
              <a:t>■</a:t>
            </a:r>
            <a:r>
              <a:rPr lang="ko-KR" altLang="en-US" sz="700" dirty="0" smtClean="0">
                <a:latin typeface="+mn-ea"/>
                <a:ea typeface="+mn-ea"/>
              </a:rPr>
              <a:t>재직</a:t>
            </a:r>
            <a:r>
              <a:rPr lang="en-US" altLang="ko-KR" sz="700" dirty="0" smtClean="0">
                <a:latin typeface="+mn-ea"/>
                <a:ea typeface="+mn-ea"/>
              </a:rPr>
              <a:t>/</a:t>
            </a:r>
            <a:r>
              <a:rPr lang="ko-KR" altLang="en-US" sz="700" dirty="0" err="1" smtClean="0">
                <a:latin typeface="+mn-ea"/>
                <a:ea typeface="+mn-ea"/>
              </a:rPr>
              <a:t>계좌초과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125512" y="1408009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강의실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224885" y="1408009"/>
            <a:ext cx="1440000" cy="1944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700" dirty="0" smtClean="0">
                <a:solidFill>
                  <a:schemeClr val="tx1"/>
                </a:solidFill>
              </a:rPr>
              <a:t>포토샵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일러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4655521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평일</a:t>
            </a:r>
            <a:r>
              <a:rPr lang="en-US" altLang="ko-KR" sz="700" dirty="0" smtClean="0">
                <a:solidFill>
                  <a:schemeClr val="tx1"/>
                </a:solidFill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</a:rPr>
              <a:t>주말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5" name="모서리가 둥근 직사각형 34"/>
          <p:cNvSpPr/>
          <p:nvPr userDrawn="1"/>
        </p:nvSpPr>
        <p:spPr>
          <a:xfrm>
            <a:off x="6300944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시간대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r>
              <a:rPr lang="ko-KR" altLang="en-US" sz="700" dirty="0" smtClean="0">
                <a:solidFill>
                  <a:schemeClr val="tx1"/>
                </a:solidFill>
              </a:rPr>
              <a:t> 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79115" y="1695112"/>
            <a:ext cx="790363" cy="193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요일  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4140052" y="1695112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시간 선택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168747" y="7270880"/>
            <a:ext cx="11325600" cy="108000"/>
          </a:xfrm>
          <a:prstGeom prst="rect">
            <a:avLst/>
          </a:prstGeom>
          <a:solidFill>
            <a:srgbClr val="E6E6E6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직사각형 48"/>
          <p:cNvSpPr/>
          <p:nvPr userDrawn="1"/>
        </p:nvSpPr>
        <p:spPr bwMode="auto">
          <a:xfrm>
            <a:off x="168747" y="7270880"/>
            <a:ext cx="10440000" cy="10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2026570" y="1689532"/>
            <a:ext cx="2011966" cy="215444"/>
            <a:chOff x="1600148" y="1689532"/>
            <a:chExt cx="2011966" cy="215444"/>
          </a:xfrm>
        </p:grpSpPr>
        <p:sp>
          <p:nvSpPr>
            <p:cNvPr id="43" name="모서리가 둥근 직사각형 42"/>
            <p:cNvSpPr/>
            <p:nvPr userDrawn="1"/>
          </p:nvSpPr>
          <p:spPr>
            <a:xfrm>
              <a:off x="190402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/>
            <p:cNvSpPr/>
            <p:nvPr userDrawn="1"/>
          </p:nvSpPr>
          <p:spPr>
            <a:xfrm>
              <a:off x="2821751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2023.08.10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1600148" y="1702135"/>
              <a:ext cx="3642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기간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58215" y="1732125"/>
              <a:ext cx="103796" cy="108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90487" y="1737034"/>
              <a:ext cx="103796" cy="1080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 userDrawn="1"/>
          </p:nvSpPr>
          <p:spPr>
            <a:xfrm>
              <a:off x="2647346" y="1689532"/>
              <a:ext cx="2263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endParaRPr lang="ko-KR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742074" y="1702135"/>
            <a:ext cx="1200971" cy="200055"/>
            <a:chOff x="399177" y="1702135"/>
            <a:chExt cx="1200971" cy="200055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09785" y="1702135"/>
              <a:ext cx="790363" cy="19303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700" dirty="0" smtClean="0">
                  <a:solidFill>
                    <a:schemeClr val="tx1"/>
                  </a:solidFill>
                </a:rPr>
                <a:t>2023.07.12</a:t>
              </a:r>
              <a:r>
                <a:rPr kumimoji="0" lang="ko-KR" altLang="en-US" sz="700" dirty="0" smtClean="0">
                  <a:solidFill>
                    <a:schemeClr val="tx1"/>
                  </a:solidFill>
                  <a:latin typeface="+mn-lt"/>
                  <a:ea typeface="+mn-ea"/>
                </a:rPr>
                <a:t>  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399177" y="170213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개강일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75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직원창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562207" y="900241"/>
            <a:ext cx="9939557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6536938"/>
              </p:ext>
            </p:extLst>
          </p:nvPr>
        </p:nvGraphicFramePr>
        <p:xfrm>
          <a:off x="263691" y="1260351"/>
          <a:ext cx="12011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설문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재증명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18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내학생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 userDrawn="1"/>
        </p:nvSpPr>
        <p:spPr>
          <a:xfrm>
            <a:off x="273749" y="972308"/>
            <a:ext cx="1191142" cy="21600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홍길동 차장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562206" y="978161"/>
            <a:ext cx="138371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컴퓨터강남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사업부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&gt; 1_1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팀</a:t>
            </a:r>
            <a:endParaRPr kumimoji="0" lang="ko-KR" altLang="en-US" sz="700" kern="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67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 bwMode="auto">
          <a:xfrm>
            <a:off x="161765" y="612279"/>
            <a:ext cx="11340000" cy="67687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1765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멘토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18495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직사각형 13"/>
          <p:cNvSpPr/>
          <p:nvPr userDrawn="1"/>
        </p:nvSpPr>
        <p:spPr>
          <a:xfrm>
            <a:off x="176431" y="900276"/>
            <a:ext cx="138853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0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61765" y="900241"/>
            <a:ext cx="11339999" cy="2880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487593" y="932355"/>
            <a:ext cx="9909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박멘토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대리 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(1-1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팀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7135927"/>
              </p:ext>
            </p:extLst>
          </p:nvPr>
        </p:nvGraphicFramePr>
        <p:xfrm>
          <a:off x="263691" y="1260351"/>
          <a:ext cx="1201199" cy="313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99">
                  <a:extLst>
                    <a:ext uri="{9D8B030D-6E8A-4147-A177-3AD203B41FA5}">
                      <a16:colId xmlns:a16="http://schemas.microsoft.com/office/drawing/2014/main" val="91421099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멘토정보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+mn-ea"/>
                          <a:ea typeface="+mn-ea"/>
                        </a:rPr>
                        <a:t>MY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21872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사업정보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일지정보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수수료정보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9972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인사정보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근태정보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9382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교육정보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설문정보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콘테스트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상담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민원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8968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만족도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7183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5260" marT="5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47437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 userDrawn="1"/>
        </p:nvSpPr>
        <p:spPr bwMode="auto">
          <a:xfrm>
            <a:off x="263691" y="952527"/>
            <a:ext cx="1201199" cy="18398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6686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68489" y="891623"/>
            <a:ext cx="11340000" cy="648940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168489" y="612279"/>
            <a:ext cx="11340000" cy="288032"/>
          </a:xfrm>
          <a:prstGeom prst="rect">
            <a:avLst/>
          </a:prstGeom>
          <a:solidFill>
            <a:srgbClr val="40404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시간표관리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11325219" y="715943"/>
            <a:ext cx="72008" cy="72016"/>
            <a:chOff x="10013701" y="4895209"/>
            <a:chExt cx="144016" cy="144016"/>
          </a:xfrm>
        </p:grpSpPr>
        <p:cxnSp>
          <p:nvCxnSpPr>
            <p:cNvPr id="17" name="직선 연결선 16"/>
            <p:cNvCxnSpPr/>
            <p:nvPr/>
          </p:nvCxnSpPr>
          <p:spPr bwMode="auto">
            <a:xfrm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10013701" y="4895209"/>
              <a:ext cx="144016" cy="144016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9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 bwMode="auto">
          <a:xfrm>
            <a:off x="545901" y="1107600"/>
            <a:ext cx="10585176" cy="605745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38100" dir="2700000" algn="tl" rotWithShape="0">
              <a:prstClr val="black">
                <a:alpha val="9000"/>
              </a:prst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545901" y="1107600"/>
            <a:ext cx="10584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컴퓨터강남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05</a:t>
            </a:r>
            <a:r>
              <a:rPr lang="ko-KR" altLang="en-US" sz="1100" b="1" dirty="0">
                <a:solidFill>
                  <a:schemeClr val="tx1"/>
                </a:solidFill>
              </a:rPr>
              <a:t>층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강의실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정원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:14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9441652"/>
              </p:ext>
            </p:extLst>
          </p:nvPr>
        </p:nvGraphicFramePr>
        <p:xfrm>
          <a:off x="888829" y="1734768"/>
          <a:ext cx="4073899" cy="5358231"/>
        </p:xfrm>
        <a:graphic>
          <a:graphicData uri="http://schemas.openxmlformats.org/drawingml/2006/table">
            <a:tbl>
              <a:tblPr/>
              <a:tblGrid>
                <a:gridCol w="466943">
                  <a:extLst>
                    <a:ext uri="{9D8B030D-6E8A-4147-A177-3AD203B41FA5}">
                      <a16:colId xmlns:a16="http://schemas.microsoft.com/office/drawing/2014/main" val="62772251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4058305294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919384253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184111991"/>
                    </a:ext>
                  </a:extLst>
                </a:gridCol>
                <a:gridCol w="90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4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타입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-1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평일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-2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ko-KR" altLang="en-US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주말반</a:t>
                      </a:r>
                      <a:endParaRPr lang="ko-KR" altLang="en-US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특강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보강</a:t>
                      </a: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54545"/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세미</a:t>
                      </a:r>
                      <a:endParaRPr lang="ko-KR" altLang="en-US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74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96256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06.12~07.05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6646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267208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84776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강의시간표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50863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1317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59916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23214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13:00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001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ACP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시험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정원 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15(0)</a:t>
                      </a:r>
                      <a:b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7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배정</a:t>
                      </a:r>
                      <a:r>
                        <a:rPr lang="en-US" altLang="ko-KR" sz="7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:0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altLang="ko-KR" sz="7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:2023-06-03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ko-KR" altLang="en-US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7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:2023-06-25</a:t>
                      </a: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8149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14:00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디지털드로잉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</a:t>
                      </a:r>
                      <a:r>
                        <a:rPr lang="en-US" altLang="ko-KR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월수금월수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홍길동 강사</a:t>
                      </a: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06.12~07.05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색채학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(1,2)/B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129251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1930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84551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8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3876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플랫모션</a:t>
                      </a:r>
                      <a:r>
                        <a:rPr lang="en-US" altLang="ko-KR" sz="700" b="1" i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/B</a:t>
                      </a:r>
                      <a:endParaRPr lang="en-US" altLang="ko-KR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화목화목금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14:00~16:00</a:t>
                      </a:r>
                    </a:p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06.13~07.07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보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3333FF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</a:t>
                      </a:r>
                      <a:r>
                        <a:rPr lang="en-US" altLang="ko-KR" sz="700" b="1" i="0" u="none" strike="noStrike" baseline="0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2H </a:t>
                      </a:r>
                      <a:r>
                        <a:rPr lang="ko-KR" altLang="en-US" sz="700" b="1" i="0" u="none" strike="noStrike" baseline="0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baseline="0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인물일러스트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6D6D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ctr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게임 아이템 그리기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특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3D 2H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임소연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1" i="0" u="none" strike="noStrike" dirty="0" err="1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굿즈</a:t>
                      </a:r>
                      <a:r>
                        <a:rPr lang="ko-KR" altLang="en-US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+mn-ea"/>
                          <a:ea typeface="+mn-ea"/>
                        </a:rPr>
                        <a:t> 만들기</a:t>
                      </a:r>
                      <a:endParaRPr lang="en-US" altLang="ko-KR" sz="7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70710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166972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17:00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040975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t">
                        <a:lnSpc>
                          <a:spcPts val="12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896124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18:00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24902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117458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19:00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90824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689525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93725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76963"/>
                  </a:ext>
                </a:extLst>
              </a:tr>
              <a:tr h="19845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ko-KR" sz="700" b="1" i="0" u="none" strike="noStrike" dirty="0" smtClean="0">
                          <a:solidFill>
                            <a:srgbClr val="454545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21:00</a:t>
                      </a: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63189"/>
                  </a:ext>
                </a:extLst>
              </a:tr>
              <a:tr h="198453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87" marR="4787" marT="4787" marB="0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altLang="ko-KR" sz="700" b="1" i="0" u="none" strike="noStrike" dirty="0">
                        <a:solidFill>
                          <a:srgbClr val="454545"/>
                        </a:solidFill>
                        <a:effectLst/>
                        <a:latin typeface="돋음"/>
                        <a:ea typeface="돋움" panose="020B0600000101010101" pitchFamily="50" charset="-127"/>
                      </a:endParaRPr>
                    </a:p>
                  </a:txBody>
                  <a:tcPr marL="4787" marR="4787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175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784350"/>
              </p:ext>
            </p:extLst>
          </p:nvPr>
        </p:nvGraphicFramePr>
        <p:xfrm>
          <a:off x="5139563" y="1733417"/>
          <a:ext cx="5614364" cy="4430682"/>
        </p:xfrm>
        <a:graphic>
          <a:graphicData uri="http://schemas.openxmlformats.org/drawingml/2006/table">
            <a:tbl>
              <a:tblPr bandRow="1"/>
              <a:tblGrid>
                <a:gridCol w="40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3781675344"/>
                    </a:ext>
                  </a:extLst>
                </a:gridCol>
                <a:gridCol w="401026">
                  <a:extLst>
                    <a:ext uri="{9D8B030D-6E8A-4147-A177-3AD203B41FA5}">
                      <a16:colId xmlns:a16="http://schemas.microsoft.com/office/drawing/2014/main" val="1353312861"/>
                    </a:ext>
                  </a:extLst>
                </a:gridCol>
              </a:tblGrid>
              <a:tr h="25066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46131" marR="46131" marT="23067" marB="23067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49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dirty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481" marR="14665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/>
                        <a:t>커리큘럼 </a:t>
                      </a:r>
                      <a:r>
                        <a:rPr lang="en-US" altLang="ko-KR" sz="600" dirty="0" smtClean="0"/>
                        <a:t>/ </a:t>
                      </a:r>
                      <a:r>
                        <a:rPr lang="ko-KR" altLang="en-US" sz="600" dirty="0" smtClean="0"/>
                        <a:t>소제목</a:t>
                      </a: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b="1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b="1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992" marR="16992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>
                      <a:noFill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97944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/>
                        <a:t>커리큘럼 </a:t>
                      </a:r>
                      <a:r>
                        <a:rPr lang="en-US" altLang="ko-KR" sz="600" smtClean="0"/>
                        <a:t>/ </a:t>
                      </a:r>
                      <a:r>
                        <a:rPr lang="ko-KR" altLang="en-US" sz="600" smtClean="0"/>
                        <a:t>소제목</a:t>
                      </a: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267928"/>
                  </a:ext>
                </a:extLst>
              </a:tr>
              <a:tr h="2985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16992" marT="16992" marB="16992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600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ko-KR" altLang="en-US" sz="600" b="1" kern="1200" cap="none" spc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ko-KR" altLang="en-US" sz="6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600" b="1" kern="1200" cap="none" spc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algn="l" defTabSz="864017" rtl="0" eaLnBrk="1" latinLnBrk="1" hangingPunct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46131" marT="23067" marB="23067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600" b="1" kern="1200" cap="none" spc="0" smtClean="0">
                          <a:ln w="0"/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ko-KR" altLang="en-US" sz="600" b="1" kern="1200" cap="none" spc="0" dirty="0">
                        <a:ln w="0"/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984" marR="33984" marT="15241" marB="15241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5241" marT="30481" marB="152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763213"/>
                  </a:ext>
                </a:extLst>
              </a:tr>
              <a:tr h="29857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/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600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6131" marR="46131" marT="23067" marB="23067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74209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6544413"/>
              </p:ext>
            </p:extLst>
          </p:nvPr>
        </p:nvGraphicFramePr>
        <p:xfrm>
          <a:off x="5139563" y="6422304"/>
          <a:ext cx="4030185" cy="65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37">
                  <a:extLst>
                    <a:ext uri="{9D8B030D-6E8A-4147-A177-3AD203B41FA5}">
                      <a16:colId xmlns:a16="http://schemas.microsoft.com/office/drawing/2014/main" val="3917458172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712560433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3232892150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1108802007"/>
                    </a:ext>
                  </a:extLst>
                </a:gridCol>
                <a:gridCol w="806037">
                  <a:extLst>
                    <a:ext uri="{9D8B030D-6E8A-4147-A177-3AD203B41FA5}">
                      <a16:colId xmlns:a16="http://schemas.microsoft.com/office/drawing/2014/main" val="2469097325"/>
                    </a:ext>
                  </a:extLst>
                </a:gridCol>
              </a:tblGrid>
              <a:tr h="648999"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연결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과목</a:t>
                      </a:r>
                      <a:endParaRPr lang="en-US" altLang="ko-KR" sz="800" b="1" i="0" u="none" strike="noStrike" dirty="0" smtClean="0">
                        <a:solidFill>
                          <a:srgbClr val="454545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05</a:t>
                      </a:r>
                      <a:r>
                        <a:rPr lang="ko-KR" altLang="en-US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층 </a:t>
                      </a:r>
                      <a:r>
                        <a:rPr lang="en-US" altLang="ko-KR" sz="700" b="1" i="0" dirty="0" smtClean="0">
                          <a:solidFill>
                            <a:srgbClr val="3333FF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C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dirty="0" smtClean="0">
                        <a:solidFill>
                          <a:srgbClr val="3333FF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디지털드로잉 </a:t>
                      </a:r>
                      <a:r>
                        <a:rPr lang="en-US" altLang="ko-KR" sz="700" b="1" i="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A...</a:t>
                      </a:r>
                      <a:endParaRPr lang="en-US" altLang="ko-KR" sz="700" b="1" dirty="0" smtClean="0">
                        <a:solidFill>
                          <a:srgbClr val="C00000"/>
                        </a:solidFill>
                        <a:latin typeface="+mj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06.12~07-05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D </a:t>
                      </a:r>
                      <a:r>
                        <a:rPr lang="ko-KR" altLang="en-US" sz="700" b="1" i="0" kern="120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B...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07.12~09-11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05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층 </a:t>
                      </a:r>
                      <a:r>
                        <a:rPr lang="en-US" altLang="ko-KR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 </a:t>
                      </a:r>
                      <a:r>
                        <a:rPr lang="ko-KR" altLang="en-US" sz="700" b="1" i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강의실</a:t>
                      </a:r>
                      <a:endParaRPr lang="en-US" altLang="ko-KR" sz="700" b="1" i="0" kern="120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ts val="1100"/>
                        </a:lnSpc>
                      </a:pPr>
                      <a:r>
                        <a:rPr lang="ko-KR" altLang="en-US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디지털드로잉 </a:t>
                      </a:r>
                      <a:r>
                        <a:rPr lang="en-US" altLang="ko-KR" sz="700" b="1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  <a:cs typeface="+mn-cs"/>
                        </a:rPr>
                        <a:t>C...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09:30~11:30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+mn-ea"/>
                        </a:rPr>
                        <a:t>08.12~10-11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kumimoji="0" lang="ko-KR" alt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061477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 userDrawn="1"/>
        </p:nvGrpSpPr>
        <p:grpSpPr>
          <a:xfrm>
            <a:off x="10914465" y="1188342"/>
            <a:ext cx="122493" cy="122493"/>
            <a:chOff x="12054259" y="3136751"/>
            <a:chExt cx="144016" cy="144016"/>
          </a:xfrm>
        </p:grpSpPr>
        <p:cxnSp>
          <p:nvCxnSpPr>
            <p:cNvPr id="82" name="직선 연결선 81"/>
            <p:cNvCxnSpPr/>
            <p:nvPr/>
          </p:nvCxnSpPr>
          <p:spPr bwMode="auto">
            <a:xfrm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H="1">
              <a:off x="12054259" y="3136751"/>
              <a:ext cx="144016" cy="144016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4" name="자유형 83"/>
          <p:cNvSpPr/>
          <p:nvPr userDrawn="1"/>
        </p:nvSpPr>
        <p:spPr bwMode="auto">
          <a:xfrm>
            <a:off x="10844362" y="1404367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5" name="자유형 84"/>
          <p:cNvSpPr/>
          <p:nvPr userDrawn="1"/>
        </p:nvSpPr>
        <p:spPr bwMode="auto">
          <a:xfrm>
            <a:off x="10844362" y="1713063"/>
            <a:ext cx="288032" cy="301923"/>
          </a:xfrm>
          <a:custGeom>
            <a:avLst/>
            <a:gdLst>
              <a:gd name="connsiteX0" fmla="*/ 57988 w 331914"/>
              <a:gd name="connsiteY0" fmla="*/ 0 h 347921"/>
              <a:gd name="connsiteX1" fmla="*/ 331914 w 331914"/>
              <a:gd name="connsiteY1" fmla="*/ 0 h 347921"/>
              <a:gd name="connsiteX2" fmla="*/ 331914 w 331914"/>
              <a:gd name="connsiteY2" fmla="*/ 347921 h 347921"/>
              <a:gd name="connsiteX3" fmla="*/ 57988 w 331914"/>
              <a:gd name="connsiteY3" fmla="*/ 347921 h 347921"/>
              <a:gd name="connsiteX4" fmla="*/ 0 w 331914"/>
              <a:gd name="connsiteY4" fmla="*/ 289933 h 347921"/>
              <a:gd name="connsiteX5" fmla="*/ 0 w 331914"/>
              <a:gd name="connsiteY5" fmla="*/ 57988 h 347921"/>
              <a:gd name="connsiteX6" fmla="*/ 57988 w 331914"/>
              <a:gd name="connsiteY6" fmla="*/ 0 h 34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914" h="347921">
                <a:moveTo>
                  <a:pt x="57988" y="0"/>
                </a:moveTo>
                <a:lnTo>
                  <a:pt x="331914" y="0"/>
                </a:lnTo>
                <a:lnTo>
                  <a:pt x="331914" y="347921"/>
                </a:lnTo>
                <a:lnTo>
                  <a:pt x="57988" y="347921"/>
                </a:lnTo>
                <a:cubicBezTo>
                  <a:pt x="25962" y="347921"/>
                  <a:pt x="0" y="321959"/>
                  <a:pt x="0" y="289933"/>
                </a:cubicBezTo>
                <a:lnTo>
                  <a:pt x="0" y="57988"/>
                </a:lnTo>
                <a:cubicBezTo>
                  <a:pt x="0" y="25962"/>
                  <a:pt x="25962" y="0"/>
                  <a:pt x="5798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rgbClr val="2E2E2E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828" y="1452707"/>
            <a:ext cx="142479" cy="18273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46771" y="1769449"/>
            <a:ext cx="128071" cy="150817"/>
          </a:xfrm>
          <a:prstGeom prst="rect">
            <a:avLst/>
          </a:prstGeom>
        </p:spPr>
      </p:pic>
      <p:grpSp>
        <p:nvGrpSpPr>
          <p:cNvPr id="7" name="그룹 6"/>
          <p:cNvGrpSpPr/>
          <p:nvPr userDrawn="1"/>
        </p:nvGrpSpPr>
        <p:grpSpPr>
          <a:xfrm>
            <a:off x="7542015" y="1460512"/>
            <a:ext cx="809460" cy="276999"/>
            <a:chOff x="9999643" y="1368086"/>
            <a:chExt cx="809460" cy="276999"/>
          </a:xfrm>
        </p:grpSpPr>
        <p:sp>
          <p:nvSpPr>
            <p:cNvPr id="78" name="TextBox 77"/>
            <p:cNvSpPr txBox="1"/>
            <p:nvPr userDrawn="1"/>
          </p:nvSpPr>
          <p:spPr>
            <a:xfrm>
              <a:off x="10196883" y="1368086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6</a:t>
              </a:r>
              <a:r>
                <a:rPr kumimoji="0" lang="ko-KR" altLang="en-US" sz="1200" dirty="0" smtClean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월</a:t>
              </a:r>
              <a:endParaRPr kumimoji="0"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>
              <a:off x="10593079" y="1401946"/>
              <a:ext cx="216024" cy="216025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 userDrawn="1"/>
          </p:nvPicPr>
          <p:blipFill rotWithShape="1">
            <a:blip r:embed="rId4"/>
            <a:srcRect l="28814" t="36809" r="25758" b="32905"/>
            <a:stretch/>
          </p:blipFill>
          <p:spPr>
            <a:xfrm flipH="1">
              <a:off x="9999643" y="1397647"/>
              <a:ext cx="216024" cy="2160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20301110">
            <a:off x="2966695" y="2803780"/>
            <a:ext cx="219930" cy="26387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98619" y="1482231"/>
            <a:ext cx="1172116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개강일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88971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7085227"/>
              </p:ext>
            </p:extLst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6144420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4921278" y="6975548"/>
            <a:ext cx="2175029" cy="252000"/>
            <a:chOff x="3913163" y="6985432"/>
            <a:chExt cx="2175029" cy="252000"/>
          </a:xfrm>
        </p:grpSpPr>
        <p:sp>
          <p:nvSpPr>
            <p:cNvPr id="17" name="모서리가 둥근 직사각형 16"/>
            <p:cNvSpPr/>
            <p:nvPr/>
          </p:nvSpPr>
          <p:spPr bwMode="auto">
            <a:xfrm>
              <a:off x="391316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←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22766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tx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454217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2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485667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3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 bwMode="auto">
            <a:xfrm>
              <a:off x="5171183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4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 bwMode="auto">
            <a:xfrm>
              <a:off x="5485688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en-US" altLang="ko-KR" sz="700" dirty="0" smtClean="0">
                  <a:latin typeface="+mn-ea"/>
                  <a:ea typeface="+mn-ea"/>
                </a:rPr>
                <a:t>5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800192" y="6985432"/>
              <a:ext cx="28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latin typeface="+mn-ea"/>
                  <a:ea typeface="+mn-ea"/>
                </a:rPr>
                <a:t>→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1"/>
            <a:ext cx="10441160" cy="5511784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1" name="타원 10"/>
          <p:cNvSpPr/>
          <p:nvPr userDrawn="1"/>
        </p:nvSpPr>
        <p:spPr bwMode="auto">
          <a:xfrm>
            <a:off x="11052579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" name="타원 11"/>
          <p:cNvSpPr/>
          <p:nvPr userDrawn="1"/>
        </p:nvSpPr>
        <p:spPr bwMode="auto">
          <a:xfrm>
            <a:off x="10787118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 userDrawn="1"/>
        </p:nvSpPr>
        <p:spPr bwMode="auto">
          <a:xfrm>
            <a:off x="10519507" y="744941"/>
            <a:ext cx="180000" cy="180000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 defTabSz="817563"/>
            <a:r>
              <a:rPr lang="en-US" altLang="ko-KR" sz="800" dirty="0" smtClean="0">
                <a:latin typeface="+mn-ea"/>
                <a:ea typeface="+mn-ea"/>
              </a:rPr>
              <a:t>I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 userDrawn="1"/>
        </p:nvSpPr>
        <p:spPr bwMode="auto">
          <a:xfrm>
            <a:off x="518161" y="6876975"/>
            <a:ext cx="10981264" cy="4517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461675" y="6985010"/>
            <a:ext cx="1811377" cy="2330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검색결과 총 </a:t>
            </a:r>
            <a:r>
              <a:rPr lang="en-US" altLang="ko-KR" sz="700" b="1" dirty="0" smtClean="0">
                <a:latin typeface="+mn-ea"/>
                <a:ea typeface="+mn-ea"/>
              </a:rPr>
              <a:t>N</a:t>
            </a:r>
            <a:r>
              <a:rPr lang="ko-KR" altLang="en-US" sz="700" dirty="0" smtClean="0">
                <a:latin typeface="+mn-ea"/>
                <a:ea typeface="+mn-ea"/>
              </a:rPr>
              <a:t>건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79142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en-US" altLang="ko-KR" sz="700" dirty="0">
                <a:latin typeface="+mn-ea"/>
                <a:ea typeface="+mn-ea"/>
              </a:rPr>
              <a:t>5</a:t>
            </a:r>
            <a:r>
              <a:rPr lang="en-US" altLang="ko-KR" sz="700" dirty="0" smtClean="0">
                <a:latin typeface="+mn-ea"/>
                <a:ea typeface="+mn-ea"/>
              </a:rPr>
              <a:t>0       </a:t>
            </a:r>
            <a:r>
              <a:rPr lang="ko-KR" altLang="en-US" sz="700" dirty="0" smtClean="0">
                <a:latin typeface="+mn-ea"/>
                <a:ea typeface="+mn-ea"/>
              </a:rPr>
              <a:t>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10656583" y="6975548"/>
            <a:ext cx="576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smtClean="0">
                <a:solidFill>
                  <a:schemeClr val="bg1"/>
                </a:solidFill>
                <a:latin typeface="+mn-ea"/>
                <a:ea typeface="+mn-ea"/>
              </a:rPr>
              <a:t>엑셀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21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231865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/>
          </p:nvPr>
        </p:nvGraphicFramePr>
        <p:xfrm>
          <a:off x="159370" y="652345"/>
          <a:ext cx="363065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LNB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</a:t>
            </a:r>
            <a:r>
              <a:rPr lang="en-US" altLang="ko-KR" sz="700" b="1" dirty="0" smtClean="0">
                <a:latin typeface="+mn-ea"/>
                <a:ea typeface="+mn-ea"/>
              </a:rPr>
              <a:t>3DEPTH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 bwMode="auto">
          <a:xfrm>
            <a:off x="791423" y="1005150"/>
            <a:ext cx="10441160" cy="6323528"/>
          </a:xfrm>
          <a:prstGeom prst="roundRect">
            <a:avLst>
              <a:gd name="adj" fmla="val 358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16000" tIns="144000" rIns="0" bIns="0" rtlCol="0" anchor="t"/>
          <a:lstStyle/>
          <a:p>
            <a:pPr defTabSz="817563"/>
            <a:endParaRPr lang="ko-KR" altLang="en-US" sz="800" b="1" dirty="0">
              <a:latin typeface="+mn-ea"/>
              <a:ea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65" y="772201"/>
            <a:ext cx="144000" cy="144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74" y="779781"/>
            <a:ext cx="144000" cy="144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83" y="76673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464944" cy="6800699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51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화면번호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153075" y="652340"/>
            <a:ext cx="11346350" cy="6676341"/>
          </a:xfrm>
          <a:prstGeom prst="rect">
            <a:avLst/>
          </a:prstGeom>
          <a:solidFill>
            <a:schemeClr val="tx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2211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381" userDrawn="1">
          <p15:clr>
            <a:srgbClr val="FBAE40"/>
          </p15:clr>
        </p15:guide>
        <p15:guide id="2" pos="1649" userDrawn="1">
          <p15:clr>
            <a:srgbClr val="FBAE40"/>
          </p15:clr>
        </p15:guide>
        <p15:guide id="3" pos="559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72459624"/>
              </p:ext>
            </p:extLst>
          </p:nvPr>
        </p:nvGraphicFramePr>
        <p:xfrm>
          <a:off x="672803" y="649588"/>
          <a:ext cx="10394574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8" name="Rectangle 1307"/>
          <p:cNvSpPr>
            <a:spLocks noChangeArrowheads="1"/>
          </p:cNvSpPr>
          <p:nvPr userDrawn="1"/>
        </p:nvSpPr>
        <p:spPr bwMode="auto">
          <a:xfrm>
            <a:off x="672803" y="652345"/>
            <a:ext cx="10394574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501932" y="670472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346953" y="346079"/>
            <a:ext cx="3517608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307"/>
          <p:cNvSpPr>
            <a:spLocks noChangeArrowheads="1"/>
          </p:cNvSpPr>
          <p:nvPr userDrawn="1"/>
        </p:nvSpPr>
        <p:spPr bwMode="auto">
          <a:xfrm>
            <a:off x="96739" y="650449"/>
            <a:ext cx="13177464" cy="673058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0" name="Rectangle 1307"/>
          <p:cNvSpPr>
            <a:spLocks noChangeArrowheads="1"/>
          </p:cNvSpPr>
          <p:nvPr userDrawn="1"/>
        </p:nvSpPr>
        <p:spPr bwMode="auto">
          <a:xfrm>
            <a:off x="153075" y="652345"/>
            <a:ext cx="11346350" cy="66763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1654137"/>
              </p:ext>
            </p:extLst>
          </p:nvPr>
        </p:nvGraphicFramePr>
        <p:xfrm>
          <a:off x="159370" y="652345"/>
          <a:ext cx="1377529" cy="667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7633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 userDrawn="1"/>
        </p:nvSpPr>
        <p:spPr bwMode="auto">
          <a:xfrm>
            <a:off x="268060" y="1156838"/>
            <a:ext cx="1124824" cy="1147763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IMG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68060" y="2628503"/>
            <a:ext cx="1212022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컴퓨터강남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] 1-1</a:t>
            </a: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팀</a:t>
            </a:r>
            <a:endParaRPr lang="en-US" altLang="ko-KR" sz="7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+mn-ea"/>
                <a:ea typeface="+mn-ea"/>
              </a:rPr>
              <a:t>홍길동 대리 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  <a:ea typeface="+mn-ea"/>
              </a:rPr>
              <a:t>(IDIDIDIDID…)</a:t>
            </a:r>
            <a:endParaRPr lang="ko-KR" altLang="en-US" sz="7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161523" y="654493"/>
            <a:ext cx="1395815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Picture 2" descr="http://keg.xmx.kr/files/publishing/assets/img/logo-ligh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61" y="756067"/>
            <a:ext cx="702438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891" y="717572"/>
            <a:ext cx="216000" cy="2160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 userDrawn="1"/>
        </p:nvSpPr>
        <p:spPr bwMode="auto">
          <a:xfrm>
            <a:off x="268060" y="3060551"/>
            <a:ext cx="1124823" cy="252000"/>
          </a:xfrm>
          <a:prstGeom prst="roundRect">
            <a:avLst>
              <a:gd name="adj" fmla="val 12202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  <a:latin typeface="+mn-ea"/>
                <a:ea typeface="+mn-ea"/>
              </a:rPr>
              <a:t>마이페이지</a:t>
            </a:r>
            <a:endParaRPr lang="ko-KR" altLang="en-US" sz="7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 userDrawn="1"/>
        </p:nvSpPr>
        <p:spPr bwMode="auto">
          <a:xfrm>
            <a:off x="283623" y="6968706"/>
            <a:ext cx="1124823" cy="252000"/>
          </a:xfrm>
          <a:prstGeom prst="roundRect">
            <a:avLst>
              <a:gd name="adj" fmla="val 10979"/>
            </a:avLst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로그아웃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83623" y="6731307"/>
            <a:ext cx="121202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latin typeface="+mn-ea"/>
                <a:ea typeface="+mn-ea"/>
              </a:rPr>
              <a:t>로그인 </a:t>
            </a: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2023.11.10 21:34</a:t>
            </a:r>
            <a:endParaRPr lang="ko-KR" altLang="en-US" sz="6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253912" y="2387880"/>
            <a:ext cx="4909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+mn-ea"/>
                <a:ea typeface="+mn-ea"/>
              </a:rPr>
              <a:t>정규직</a:t>
            </a:r>
            <a:endParaRPr lang="ko-KR" altLang="en-US" sz="6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3922" y="2350922"/>
            <a:ext cx="71297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2023.11.10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Rectangle 1307"/>
          <p:cNvSpPr>
            <a:spLocks noChangeArrowheads="1"/>
          </p:cNvSpPr>
          <p:nvPr userDrawn="1"/>
        </p:nvSpPr>
        <p:spPr bwMode="auto">
          <a:xfrm>
            <a:off x="159425" y="652345"/>
            <a:ext cx="11340000" cy="6674445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9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28785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29260755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586675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5187314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9473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1003547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93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48335536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8137742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3A446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매출</a:t>
                      </a:r>
                      <a:endParaRPr lang="ko-KR" altLang="en-US" sz="700" b="0" dirty="0">
                        <a:solidFill>
                          <a:srgbClr val="3A446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총무팀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차량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거주비</a:t>
                      </a:r>
                      <a:endParaRPr lang="ko-KR" altLang="en-US" sz="700" b="0" i="0" u="none" strike="noStrike" dirty="0" smtClean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판촉물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소모품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3A4460"/>
                          </a:solidFill>
                          <a:effectLst/>
                          <a:latin typeface="+mn-ea"/>
                          <a:ea typeface="+mn-ea"/>
                        </a:rPr>
                        <a:t>경조사</a:t>
                      </a:r>
                      <a:endParaRPr lang="ko-KR" altLang="en-US" sz="700" b="0" i="0" u="none" strike="noStrike" dirty="0">
                        <a:solidFill>
                          <a:srgbClr val="3A446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5120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권한관리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6443"/>
                  </a:ext>
                </a:extLst>
              </a:tr>
              <a:tr h="501203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 userDrawn="1"/>
        </p:nvSpPr>
        <p:spPr bwMode="auto">
          <a:xfrm>
            <a:off x="793853" y="2412479"/>
            <a:ext cx="288032" cy="1479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17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관리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370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009490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9733301"/>
              </p:ext>
            </p:extLst>
          </p:nvPr>
        </p:nvGraphicFramePr>
        <p:xfrm>
          <a:off x="528786" y="939550"/>
          <a:ext cx="818167" cy="617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&amp; </a:t>
                      </a:r>
                      <a:r>
                        <a:rPr lang="ko-KR" altLang="en-US" sz="700" b="0" baseline="0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컨택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현황 관리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당직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1670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더블 규정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932715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컨텍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스크립트</a:t>
                      </a:r>
                      <a:endParaRPr lang="en-US" altLang="ko-KR" sz="700" b="0" i="0" u="none" strike="noStrike" dirty="0" smtClean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55372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원서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방문 상담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원서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강의 배정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4984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인터뷰 스크립트 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+mn-ea"/>
                          <a:ea typeface="+mn-ea"/>
                        </a:rPr>
                        <a:t>멘토 과정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6250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멘토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수수료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</a:t>
                      </a:r>
                      <a:r>
                        <a:rPr lang="en-US" altLang="ko-KR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멘토 급여 데이터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순위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2239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35387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86164299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453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시간표 기획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1251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수업</a:t>
                      </a:r>
                      <a:r>
                        <a:rPr lang="en-US" altLang="ko-KR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4104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</a:t>
                      </a:r>
                      <a:r>
                        <a:rPr lang="ko-KR" altLang="en-US" sz="700" b="0" baseline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설정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2684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강의실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966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표준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685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지점 과목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21318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패키지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5531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3623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0900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rgbClr val="7F7F7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할인율 관리</a:t>
                      </a:r>
                      <a:endParaRPr lang="ko-KR" altLang="en-US" sz="700" b="0" dirty="0">
                        <a:solidFill>
                          <a:srgbClr val="7F7F7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642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자격증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ACP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수강생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자격증 신청 관리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뷰티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85757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강사      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 평가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콘테스트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인센티브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 급여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686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6954" y="346079"/>
            <a:ext cx="5400000" cy="14400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4990719"/>
              </p:ext>
            </p:extLst>
          </p:nvPr>
        </p:nvGraphicFramePr>
        <p:xfrm>
          <a:off x="165720" y="939550"/>
          <a:ext cx="363065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2137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3745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수강생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03815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57563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4577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설문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시험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589396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16800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2215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0331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1809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1416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26797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2589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55584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28413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36481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8468"/>
                  </a:ext>
                </a:extLst>
              </a:tr>
              <a:tr h="19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4759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  <p:sp>
        <p:nvSpPr>
          <p:cNvPr id="12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7897650" y="345600"/>
            <a:ext cx="1806071" cy="144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err="1" smtClean="0"/>
              <a:t>화면번호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1340916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346954" y="935457"/>
            <a:ext cx="152638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43159800"/>
              </p:ext>
            </p:extLst>
          </p:nvPr>
        </p:nvGraphicFramePr>
        <p:xfrm>
          <a:off x="528786" y="939550"/>
          <a:ext cx="818167" cy="636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9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            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요청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598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3939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5022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1623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교보재</a:t>
                      </a: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수령 관리</a:t>
                      </a: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04417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국비관리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63554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월별훈련현황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56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면담일지관리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38148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사물함관리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^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131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사물함코드등록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42370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 </a:t>
                      </a:r>
                      <a:r>
                        <a:rPr lang="ko-KR" altLang="en-US" sz="7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신청등록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420142"/>
                  </a:ext>
                </a:extLst>
              </a:tr>
              <a:tr h="1939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 smtClean="0">
                          <a:solidFill>
                            <a:srgbClr val="7F7F7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사물함관리</a:t>
                      </a:r>
                      <a:endParaRPr lang="ko-KR" altLang="en-US" sz="700" b="0" i="0" u="none" strike="noStrike" dirty="0">
                        <a:solidFill>
                          <a:srgbClr val="7F7F7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2313"/>
                  </a:ext>
                </a:extLst>
              </a:tr>
              <a:tr h="384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07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3" name="Rectangle 1307"/>
          <p:cNvSpPr>
            <a:spLocks noChangeArrowheads="1"/>
          </p:cNvSpPr>
          <p:nvPr/>
        </p:nvSpPr>
        <p:spPr bwMode="auto">
          <a:xfrm>
            <a:off x="159425" y="935621"/>
            <a:ext cx="11340000" cy="63911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71" name="Group 13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04078"/>
              </p:ext>
            </p:extLst>
          </p:nvPr>
        </p:nvGraphicFramePr>
        <p:xfrm>
          <a:off x="159430" y="85725"/>
          <a:ext cx="13109788" cy="445269"/>
        </p:xfrm>
        <a:graphic>
          <a:graphicData uri="http://schemas.openxmlformats.org/drawingml/2006/table">
            <a:tbl>
              <a:tblPr/>
              <a:tblGrid>
                <a:gridCol w="1185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KEG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혁신 플랫폼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 성 자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기획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안 일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2024.03.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   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화면이름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   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2663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403" marR="126403" marT="49089" marB="4908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9" name="Rectangle 1343"/>
          <p:cNvSpPr>
            <a:spLocks noGrp="1" noChangeArrowheads="1"/>
          </p:cNvSpPr>
          <p:nvPr>
            <p:ph type="title"/>
          </p:nvPr>
        </p:nvSpPr>
        <p:spPr bwMode="auto">
          <a:xfrm>
            <a:off x="1346955" y="346079"/>
            <a:ext cx="495398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570" name="Rectangle 1354"/>
          <p:cNvSpPr>
            <a:spLocks noChangeArrowheads="1"/>
          </p:cNvSpPr>
          <p:nvPr/>
        </p:nvSpPr>
        <p:spPr bwMode="auto">
          <a:xfrm>
            <a:off x="6097053" y="346079"/>
            <a:ext cx="365250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defTabSz="817563"/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456815" y="343301"/>
            <a:ext cx="661756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05CBBB0-C0E3-4A1A-80AF-A92374F2BD7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3" y="6990697"/>
            <a:ext cx="1190625" cy="336092"/>
          </a:xfrm>
          <a:prstGeom prst="rect">
            <a:avLst/>
          </a:prstGeom>
        </p:spPr>
      </p:pic>
      <p:sp>
        <p:nvSpPr>
          <p:cNvPr id="18" name="직사각형 17"/>
          <p:cNvSpPr/>
          <p:nvPr userDrawn="1"/>
        </p:nvSpPr>
        <p:spPr>
          <a:xfrm>
            <a:off x="10339320" y="658477"/>
            <a:ext cx="107914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관리자님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컴퓨터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  <a:ea typeface="+mn-ea"/>
              </a:rPr>
              <a:t>강남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16168517"/>
              </p:ext>
            </p:extLst>
          </p:nvPr>
        </p:nvGraphicFramePr>
        <p:xfrm>
          <a:off x="181228" y="688072"/>
          <a:ext cx="477929" cy="16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2" name="Image" r:id="rId37" imgW="1371240" imgH="469800" progId="Photoshop.Image.13">
                  <p:embed/>
                </p:oleObj>
              </mc:Choice>
              <mc:Fallback>
                <p:oleObj name="Image" r:id="rId37" imgW="1371240" imgH="469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81228" y="688072"/>
                        <a:ext cx="477929" cy="16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11859" y="614617"/>
            <a:ext cx="97654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업무 혁신 플랫폼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374063" y="708297"/>
            <a:ext cx="88797" cy="100413"/>
            <a:chOff x="12230023" y="1548383"/>
            <a:chExt cx="216152" cy="244429"/>
          </a:xfrm>
        </p:grpSpPr>
        <p:sp>
          <p:nvSpPr>
            <p:cNvPr id="4" name="타원 3"/>
            <p:cNvSpPr/>
            <p:nvPr userDrawn="1"/>
          </p:nvSpPr>
          <p:spPr bwMode="auto">
            <a:xfrm>
              <a:off x="12230023" y="1661150"/>
              <a:ext cx="216152" cy="131662"/>
            </a:xfrm>
            <a:custGeom>
              <a:avLst/>
              <a:gdLst>
                <a:gd name="connsiteX0" fmla="*/ 0 w 216000"/>
                <a:gd name="connsiteY0" fmla="*/ 108012 h 216024"/>
                <a:gd name="connsiteX1" fmla="*/ 108000 w 216000"/>
                <a:gd name="connsiteY1" fmla="*/ 0 h 216024"/>
                <a:gd name="connsiteX2" fmla="*/ 216000 w 216000"/>
                <a:gd name="connsiteY2" fmla="*/ 108012 h 216024"/>
                <a:gd name="connsiteX3" fmla="*/ 108000 w 216000"/>
                <a:gd name="connsiteY3" fmla="*/ 216024 h 216024"/>
                <a:gd name="connsiteX4" fmla="*/ 0 w 216000"/>
                <a:gd name="connsiteY4" fmla="*/ 108012 h 216024"/>
                <a:gd name="connsiteX0" fmla="*/ 152 w 216152"/>
                <a:gd name="connsiteY0" fmla="*/ 108012 h 131153"/>
                <a:gd name="connsiteX1" fmla="*/ 108152 w 216152"/>
                <a:gd name="connsiteY1" fmla="*/ 0 h 131153"/>
                <a:gd name="connsiteX2" fmla="*/ 216152 w 216152"/>
                <a:gd name="connsiteY2" fmla="*/ 108012 h 131153"/>
                <a:gd name="connsiteX3" fmla="*/ 128155 w 216152"/>
                <a:gd name="connsiteY3" fmla="*/ 93152 h 131153"/>
                <a:gd name="connsiteX4" fmla="*/ 152 w 216152"/>
                <a:gd name="connsiteY4" fmla="*/ 108012 h 131153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  <a:gd name="connsiteX0" fmla="*/ 152 w 216152"/>
                <a:gd name="connsiteY0" fmla="*/ 108012 h 131662"/>
                <a:gd name="connsiteX1" fmla="*/ 108152 w 216152"/>
                <a:gd name="connsiteY1" fmla="*/ 0 h 131662"/>
                <a:gd name="connsiteX2" fmla="*/ 216152 w 216152"/>
                <a:gd name="connsiteY2" fmla="*/ 108012 h 131662"/>
                <a:gd name="connsiteX3" fmla="*/ 128155 w 216152"/>
                <a:gd name="connsiteY3" fmla="*/ 93152 h 131662"/>
                <a:gd name="connsiteX4" fmla="*/ 152 w 216152"/>
                <a:gd name="connsiteY4" fmla="*/ 108012 h 1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152" h="131662">
                  <a:moveTo>
                    <a:pt x="152" y="108012"/>
                  </a:moveTo>
                  <a:cubicBezTo>
                    <a:pt x="-3182" y="92487"/>
                    <a:pt x="48505" y="0"/>
                    <a:pt x="108152" y="0"/>
                  </a:cubicBezTo>
                  <a:cubicBezTo>
                    <a:pt x="167799" y="0"/>
                    <a:pt x="216152" y="48359"/>
                    <a:pt x="216152" y="108012"/>
                  </a:cubicBezTo>
                  <a:cubicBezTo>
                    <a:pt x="216152" y="167665"/>
                    <a:pt x="167800" y="96009"/>
                    <a:pt x="128155" y="93152"/>
                  </a:cubicBezTo>
                  <a:cubicBezTo>
                    <a:pt x="34218" y="118870"/>
                    <a:pt x="3486" y="123537"/>
                    <a:pt x="152" y="108012"/>
                  </a:cubicBezTo>
                  <a:close/>
                </a:path>
              </a:pathLst>
            </a:cu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" name="타원 2"/>
            <p:cNvSpPr/>
            <p:nvPr userDrawn="1"/>
          </p:nvSpPr>
          <p:spPr bwMode="auto">
            <a:xfrm>
              <a:off x="12266091" y="1548383"/>
              <a:ext cx="144016" cy="144016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17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2E2E2E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sp>
        <p:nvSpPr>
          <p:cNvPr id="15" name="모서리가 둥근 직사각형 14"/>
          <p:cNvSpPr/>
          <p:nvPr userDrawn="1"/>
        </p:nvSpPr>
        <p:spPr>
          <a:xfrm>
            <a:off x="9610475" y="671807"/>
            <a:ext cx="752470" cy="180000"/>
          </a:xfrm>
          <a:prstGeom prst="roundRect">
            <a:avLst>
              <a:gd name="adj" fmla="val 29431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강의시간표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1570218" y="675730"/>
            <a:ext cx="504000" cy="180000"/>
          </a:xfrm>
          <a:prstGeom prst="roundRect">
            <a:avLst>
              <a:gd name="adj" fmla="val 29431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HOME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074218" y="633765"/>
            <a:ext cx="797013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2023.07.21(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금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3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66" r:id="rId4"/>
    <p:sldLayoutId id="2147483675" r:id="rId5"/>
    <p:sldLayoutId id="2147483677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50" r:id="rId12"/>
    <p:sldLayoutId id="2147483670" r:id="rId13"/>
    <p:sldLayoutId id="2147483673" r:id="rId14"/>
    <p:sldLayoutId id="2147483665" r:id="rId15"/>
    <p:sldLayoutId id="2147483660" r:id="rId16"/>
    <p:sldLayoutId id="2147483661" r:id="rId17"/>
    <p:sldLayoutId id="2147483653" r:id="rId18"/>
    <p:sldLayoutId id="2147483654" r:id="rId19"/>
    <p:sldLayoutId id="2147483664" r:id="rId20"/>
    <p:sldLayoutId id="2147483678" r:id="rId21"/>
    <p:sldLayoutId id="2147483680" r:id="rId22"/>
    <p:sldLayoutId id="2147483676" r:id="rId23"/>
    <p:sldLayoutId id="2147483655" r:id="rId24"/>
    <p:sldLayoutId id="2147483656" r:id="rId25"/>
    <p:sldLayoutId id="2147483682" r:id="rId26"/>
    <p:sldLayoutId id="2147483685" r:id="rId27"/>
    <p:sldLayoutId id="2147483686" r:id="rId28"/>
    <p:sldLayoutId id="2147483683" r:id="rId29"/>
    <p:sldLayoutId id="2147483681" r:id="rId30"/>
    <p:sldLayoutId id="2147483679" r:id="rId31"/>
    <p:sldLayoutId id="2147483684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7563" rtl="0" fontAlgn="base">
        <a:spcBef>
          <a:spcPct val="0"/>
        </a:spcBef>
        <a:spcAft>
          <a:spcPct val="0"/>
        </a:spcAft>
        <a:defRPr kumimoji="1" sz="8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2pPr>
      <a:lvl3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3pPr>
      <a:lvl4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4pPr>
      <a:lvl5pPr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5pPr>
      <a:lvl6pPr marL="4572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6pPr>
      <a:lvl7pPr marL="9144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7pPr>
      <a:lvl8pPr marL="13716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8pPr>
      <a:lvl9pPr marL="1828800" algn="l" defTabSz="817563" rtl="0" fontAlgn="base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굴림체" pitchFamily="49" charset="-127"/>
          <a:ea typeface="굴림체" pitchFamily="49" charset="-127"/>
        </a:defRPr>
      </a:lvl9pPr>
    </p:titleStyle>
    <p:bodyStyle>
      <a:lvl1pPr marL="368300" indent="-368300" algn="l" defTabSz="817563" rtl="0" fontAlgn="base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07975" algn="l" defTabSz="817563" rtl="0" fontAlgn="base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27138" indent="-244475" algn="l" defTabSz="817563" rtl="0" fontAlgn="base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17675" indent="-244475" algn="l" defTabSz="817563" rtl="0" fontAlgn="base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2098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5pPr>
      <a:lvl6pPr marL="26670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6pPr>
      <a:lvl7pPr marL="31242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7pPr>
      <a:lvl8pPr marL="35814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8pPr>
      <a:lvl9pPr marL="4038600" indent="-246063" algn="l" defTabSz="817563" rtl="0" fontAlgn="base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94903"/>
              </p:ext>
            </p:extLst>
          </p:nvPr>
        </p:nvGraphicFramePr>
        <p:xfrm>
          <a:off x="168747" y="756295"/>
          <a:ext cx="12553397" cy="107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224614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08356404"/>
                    </a:ext>
                  </a:extLst>
                </a:gridCol>
                <a:gridCol w="600066">
                  <a:extLst>
                    <a:ext uri="{9D8B030D-6E8A-4147-A177-3AD203B41FA5}">
                      <a16:colId xmlns:a16="http://schemas.microsoft.com/office/drawing/2014/main" val="15640920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368671748"/>
                    </a:ext>
                  </a:extLst>
                </a:gridCol>
                <a:gridCol w="4908209">
                  <a:extLst>
                    <a:ext uri="{9D8B030D-6E8A-4147-A177-3AD203B41FA5}">
                      <a16:colId xmlns:a16="http://schemas.microsoft.com/office/drawing/2014/main" val="2553479392"/>
                    </a:ext>
                  </a:extLst>
                </a:gridCol>
                <a:gridCol w="2076569">
                  <a:extLst>
                    <a:ext uri="{9D8B030D-6E8A-4147-A177-3AD203B41FA5}">
                      <a16:colId xmlns:a16="http://schemas.microsoft.com/office/drawing/2014/main" val="3490478969"/>
                    </a:ext>
                  </a:extLst>
                </a:gridCol>
              </a:tblGrid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 안 자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경로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세부내용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35995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v01-240415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재무회계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기안관리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11434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v02-240513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한수미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재무회계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재무문서관리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지출결의서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업무협조서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분리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670332"/>
                  </a:ext>
                </a:extLst>
              </a:tr>
              <a:tr h="1711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608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4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48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endParaRPr lang="ko-KR" altLang="en-US" sz="4800" b="1" dirty="0">
              <a:solidFill>
                <a:srgbClr val="FFFF9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464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정책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11" y="1156789"/>
            <a:ext cx="6696744" cy="6340962"/>
          </a:xfrm>
          <a:prstGeom prst="rect">
            <a:avLst/>
          </a:prstGeom>
          <a:ln>
            <a:solidFill>
              <a:srgbClr val="000000"/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67619"/>
              </p:ext>
            </p:extLst>
          </p:nvPr>
        </p:nvGraphicFramePr>
        <p:xfrm>
          <a:off x="724339" y="573965"/>
          <a:ext cx="6717216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lang="ko-KR" altLang="en-US" sz="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4000" marR="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107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65491" y="594849"/>
            <a:ext cx="461665" cy="2330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─   □   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Ⅹ</a:t>
            </a:r>
            <a:endParaRPr lang="ko-KR" altLang="en-US" sz="700" b="1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9627" y="900311"/>
            <a:ext cx="5112568" cy="25858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44000" rtlCol="0" anchor="t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※</a:t>
            </a:r>
            <a:r>
              <a:rPr lang="ko-KR" altLang="en-US" dirty="0" smtClean="0"/>
              <a:t>기본 정책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기안</a:t>
            </a:r>
            <a:r>
              <a:rPr lang="en-US" altLang="ko-KR" dirty="0" smtClean="0"/>
              <a:t>]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지출결의서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다우오피스의 기안 등록 화면 팝업 호출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</a:t>
            </a:r>
            <a:r>
              <a:rPr lang="ko-KR" altLang="en-US" dirty="0" smtClean="0"/>
              <a:t>화면 진입 전 로그인 진행 필수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</a:t>
            </a:r>
            <a:r>
              <a:rPr lang="ko-KR" altLang="en-US" dirty="0" smtClean="0"/>
              <a:t>확정된 데이터는 자동 불러오기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불가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*</a:t>
            </a:r>
            <a:r>
              <a:rPr lang="ko-KR" altLang="en-US" dirty="0" smtClean="0"/>
              <a:t>직접 입력 영역 별도 사용</a:t>
            </a:r>
            <a:endParaRPr lang="en-US" altLang="ko-KR" dirty="0" smtClean="0"/>
          </a:p>
          <a:p>
            <a:endParaRPr lang="en-US" altLang="ko-KR" b="0" dirty="0" smtClean="0"/>
          </a:p>
          <a:p>
            <a:pPr marL="228600" indent="-228600">
              <a:buAutoNum type="arabicPeriod"/>
            </a:pPr>
            <a:r>
              <a:rPr lang="ko-KR" altLang="en-US" b="0" dirty="0" smtClean="0"/>
              <a:t>기안이 속한 폴더 명칭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각 화면에 정리</a:t>
            </a:r>
            <a:endParaRPr lang="en-US" altLang="ko-KR" b="0" dirty="0" smtClean="0"/>
          </a:p>
          <a:p>
            <a:pPr marL="228600" indent="-228600">
              <a:buAutoNum type="arabicPeriod"/>
            </a:pPr>
            <a:r>
              <a:rPr lang="ko-KR" altLang="en-US" b="0" dirty="0" smtClean="0"/>
              <a:t>기안 명칭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각 화면에 정리</a:t>
            </a:r>
            <a:endParaRPr lang="en-US" altLang="ko-KR" b="0" dirty="0" smtClean="0"/>
          </a:p>
          <a:p>
            <a:pPr marL="228600" indent="-228600">
              <a:buAutoNum type="arabicPeriod"/>
            </a:pPr>
            <a:r>
              <a:rPr lang="ko-KR" altLang="en-US" b="0" dirty="0" err="1" smtClean="0"/>
              <a:t>기안서</a:t>
            </a:r>
            <a:r>
              <a:rPr lang="ko-KR" altLang="en-US" b="0" dirty="0" smtClean="0"/>
              <a:t> 상세 정보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: </a:t>
            </a:r>
            <a:r>
              <a:rPr lang="ko-KR" altLang="en-US" b="0" dirty="0" err="1" smtClean="0"/>
              <a:t>기안서</a:t>
            </a:r>
            <a:r>
              <a:rPr lang="ko-KR" altLang="en-US" b="0" dirty="0" smtClean="0"/>
              <a:t> 신청 시 설정된 정보 노출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: </a:t>
            </a:r>
            <a:r>
              <a:rPr lang="ko-KR" altLang="en-US" b="0" dirty="0" err="1"/>
              <a:t>기안자</a:t>
            </a:r>
            <a:r>
              <a:rPr lang="en-US" altLang="ko-KR" b="0" dirty="0"/>
              <a:t>(</a:t>
            </a:r>
            <a:r>
              <a:rPr lang="ko-KR" altLang="en-US" b="0" dirty="0">
                <a:solidFill>
                  <a:srgbClr val="FF0000"/>
                </a:solidFill>
              </a:rPr>
              <a:t>버튼 클릭한 사용자</a:t>
            </a:r>
            <a:r>
              <a:rPr lang="en-US" altLang="ko-KR" b="0" dirty="0" smtClean="0"/>
              <a:t>), </a:t>
            </a:r>
            <a:r>
              <a:rPr lang="ko-KR" altLang="en-US" b="0" dirty="0"/>
              <a:t>소속</a:t>
            </a:r>
            <a:r>
              <a:rPr lang="en-US" altLang="ko-KR" b="0" dirty="0"/>
              <a:t>(</a:t>
            </a:r>
            <a:r>
              <a:rPr lang="ko-KR" altLang="en-US" b="0" dirty="0">
                <a:solidFill>
                  <a:srgbClr val="FF0000"/>
                </a:solidFill>
              </a:rPr>
              <a:t>부서</a:t>
            </a:r>
            <a:r>
              <a:rPr lang="en-US" altLang="ko-KR" b="0" dirty="0"/>
              <a:t>),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기안일</a:t>
            </a:r>
            <a:r>
              <a:rPr lang="en-US" altLang="ko-KR" b="0" dirty="0" smtClean="0"/>
              <a:t>(</a:t>
            </a:r>
            <a:r>
              <a:rPr lang="en-US" altLang="ko-KR" b="0" dirty="0" smtClean="0">
                <a:solidFill>
                  <a:srgbClr val="FF0000"/>
                </a:solidFill>
              </a:rPr>
              <a:t>‘</a:t>
            </a:r>
            <a:r>
              <a:rPr lang="ko-KR" altLang="en-US" b="0" dirty="0" err="1">
                <a:solidFill>
                  <a:srgbClr val="FF0000"/>
                </a:solidFill>
              </a:rPr>
              <a:t>결재요청</a:t>
            </a:r>
            <a:r>
              <a:rPr lang="en-US" altLang="ko-KR" b="0" dirty="0">
                <a:solidFill>
                  <a:srgbClr val="FF0000"/>
                </a:solidFill>
              </a:rPr>
              <a:t>’</a:t>
            </a:r>
            <a:r>
              <a:rPr lang="ko-KR" altLang="en-US" b="0" dirty="0">
                <a:solidFill>
                  <a:srgbClr val="FF0000"/>
                </a:solidFill>
              </a:rPr>
              <a:t> 완료 시 날짜</a:t>
            </a:r>
            <a:r>
              <a:rPr lang="en-US" altLang="ko-KR" b="0" dirty="0" smtClean="0"/>
              <a:t>), </a:t>
            </a:r>
            <a:r>
              <a:rPr lang="ko-KR" altLang="en-US" b="0" dirty="0" smtClean="0"/>
              <a:t>문서번호</a:t>
            </a:r>
            <a:r>
              <a:rPr lang="en-US" altLang="ko-KR" b="0" dirty="0" smtClean="0"/>
              <a:t>(</a:t>
            </a:r>
            <a:r>
              <a:rPr lang="en-US" altLang="ko-KR" b="0" dirty="0" smtClean="0">
                <a:solidFill>
                  <a:srgbClr val="FF0000"/>
                </a:solidFill>
              </a:rPr>
              <a:t>’</a:t>
            </a:r>
            <a:r>
              <a:rPr lang="ko-KR" altLang="en-US" b="0" dirty="0" err="1" smtClean="0">
                <a:solidFill>
                  <a:srgbClr val="FF0000"/>
                </a:solidFill>
              </a:rPr>
              <a:t>결재요청</a:t>
            </a:r>
            <a:r>
              <a:rPr lang="en-US" altLang="ko-KR" b="0" dirty="0" smtClean="0">
                <a:solidFill>
                  <a:srgbClr val="FF0000"/>
                </a:solidFill>
              </a:rPr>
              <a:t>’</a:t>
            </a:r>
            <a:r>
              <a:rPr lang="ko-KR" altLang="en-US" b="0" dirty="0" smtClean="0">
                <a:solidFill>
                  <a:srgbClr val="FF0000"/>
                </a:solidFill>
              </a:rPr>
              <a:t> 완료 시 생성 노출</a:t>
            </a:r>
            <a:r>
              <a:rPr lang="en-US" altLang="ko-KR" b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="0" dirty="0" smtClean="0"/>
              <a:t>기안 내용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데이터 불러오기 영역 </a:t>
            </a:r>
            <a:r>
              <a:rPr lang="en-US" altLang="ko-KR" b="0" dirty="0" smtClean="0"/>
              <a:t>+ </a:t>
            </a:r>
            <a:r>
              <a:rPr lang="ko-KR" altLang="en-US" b="0" dirty="0" smtClean="0"/>
              <a:t>작성 영역</a:t>
            </a:r>
            <a:r>
              <a:rPr lang="en-US" altLang="ko-KR" b="0" dirty="0" smtClean="0"/>
              <a:t> (</a:t>
            </a:r>
            <a:r>
              <a:rPr lang="ko-KR" altLang="en-US" b="0" dirty="0" smtClean="0"/>
              <a:t>각 화면에 정리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2589723" y="2134412"/>
            <a:ext cx="1203664" cy="278067"/>
          </a:xfrm>
          <a:prstGeom prst="rect">
            <a:avLst/>
          </a:prstGeom>
          <a:solidFill>
            <a:srgbClr val="000000">
              <a:alpha val="60000"/>
            </a:srgbClr>
          </a:soli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819" y="1233851"/>
            <a:ext cx="530136" cy="278067"/>
          </a:xfrm>
          <a:prstGeom prst="rect">
            <a:avLst/>
          </a:prstGeom>
          <a:solidFill>
            <a:srgbClr val="000000">
              <a:alpha val="60000"/>
            </a:srgbClr>
          </a:soli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8827" y="3341759"/>
            <a:ext cx="4660048" cy="2808312"/>
          </a:xfrm>
          <a:prstGeom prst="rect">
            <a:avLst/>
          </a:prstGeom>
          <a:solidFill>
            <a:srgbClr val="000000">
              <a:alpha val="60000"/>
            </a:srgbClr>
          </a:soli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627" y="3873111"/>
            <a:ext cx="4971046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8089627" y="3575043"/>
            <a:ext cx="1211870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로그인 후 </a:t>
            </a:r>
            <a:r>
              <a:rPr lang="ko-KR" altLang="en-US" sz="700" b="1" dirty="0" err="1" smtClean="0">
                <a:latin typeface="맑은 고딕" pitchFamily="50" charset="-127"/>
                <a:ea typeface="맑은 고딕" pitchFamily="50" charset="-127"/>
              </a:rPr>
              <a:t>다우오피스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 진입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1243" y="2497778"/>
            <a:ext cx="1224000" cy="792480"/>
          </a:xfrm>
          <a:prstGeom prst="rect">
            <a:avLst/>
          </a:prstGeom>
          <a:solidFill>
            <a:srgbClr val="000000">
              <a:alpha val="60000"/>
            </a:srgbClr>
          </a:soli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144000" rtlCol="0" anchor="ctr"/>
          <a:lstStyle>
            <a:defPPr>
              <a:defRPr lang="ko-KR"/>
            </a:defPPr>
            <a:lvl1pPr>
              <a:lnSpc>
                <a:spcPct val="150000"/>
              </a:lnSpc>
              <a:defRPr sz="700" b="1">
                <a:latin typeface="+mn-ea"/>
                <a:ea typeface="+mn-ea"/>
              </a:defRPr>
            </a:lvl1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정책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16311"/>
              </p:ext>
            </p:extLst>
          </p:nvPr>
        </p:nvGraphicFramePr>
        <p:xfrm>
          <a:off x="186163" y="965495"/>
          <a:ext cx="12529655" cy="15704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010">
                  <a:extLst>
                    <a:ext uri="{9D8B030D-6E8A-4147-A177-3AD203B41FA5}">
                      <a16:colId xmlns:a16="http://schemas.microsoft.com/office/drawing/2014/main" val="896313483"/>
                    </a:ext>
                  </a:extLst>
                </a:gridCol>
                <a:gridCol w="1914814">
                  <a:extLst>
                    <a:ext uri="{9D8B030D-6E8A-4147-A177-3AD203B41FA5}">
                      <a16:colId xmlns:a16="http://schemas.microsoft.com/office/drawing/2014/main" val="623113410"/>
                    </a:ext>
                  </a:extLst>
                </a:gridCol>
                <a:gridCol w="2914639">
                  <a:extLst>
                    <a:ext uri="{9D8B030D-6E8A-4147-A177-3AD203B41FA5}">
                      <a16:colId xmlns:a16="http://schemas.microsoft.com/office/drawing/2014/main" val="10303730"/>
                    </a:ext>
                  </a:extLst>
                </a:gridCol>
                <a:gridCol w="825177">
                  <a:extLst>
                    <a:ext uri="{9D8B030D-6E8A-4147-A177-3AD203B41FA5}">
                      <a16:colId xmlns:a16="http://schemas.microsoft.com/office/drawing/2014/main" val="1562886984"/>
                    </a:ext>
                  </a:extLst>
                </a:gridCol>
                <a:gridCol w="2432099">
                  <a:extLst>
                    <a:ext uri="{9D8B030D-6E8A-4147-A177-3AD203B41FA5}">
                      <a16:colId xmlns:a16="http://schemas.microsoft.com/office/drawing/2014/main" val="3822998306"/>
                    </a:ext>
                  </a:extLst>
                </a:gridCol>
                <a:gridCol w="1476633">
                  <a:extLst>
                    <a:ext uri="{9D8B030D-6E8A-4147-A177-3AD203B41FA5}">
                      <a16:colId xmlns:a16="http://schemas.microsoft.com/office/drawing/2014/main" val="207007405"/>
                    </a:ext>
                  </a:extLst>
                </a:gridCol>
                <a:gridCol w="488619">
                  <a:extLst>
                    <a:ext uri="{9D8B030D-6E8A-4147-A177-3AD203B41FA5}">
                      <a16:colId xmlns:a16="http://schemas.microsoft.com/office/drawing/2014/main" val="1770612847"/>
                    </a:ext>
                  </a:extLst>
                </a:gridCol>
                <a:gridCol w="2249664">
                  <a:extLst>
                    <a:ext uri="{9D8B030D-6E8A-4147-A177-3AD203B41FA5}">
                      <a16:colId xmlns:a16="http://schemas.microsoft.com/office/drawing/2014/main" val="1774125277"/>
                    </a:ext>
                  </a:extLst>
                </a:gridCol>
              </a:tblGrid>
              <a:tr h="212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케이스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진행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7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승인 처리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4355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환불관리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공제금변경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원장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확인완료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처리 시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중퇴신청서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상태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멘토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지출결의서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 승인내역 취소 요청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재무팀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615465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환불관리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현금환불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원장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확인완료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처리 시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중퇴신청서 상태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멘토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지출결의서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현금환불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재무팀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736608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환불관리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공제금변경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현금환불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원장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확인완료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처리 시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중퇴신청서 상태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멘토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지출결의서</a:t>
                      </a:r>
                      <a:r>
                        <a:rPr lang="en-US" altLang="ko-KR" sz="700" u="none" strike="noStrike" dirty="0" smtClean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 dirty="0" smtClean="0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기 승인내역 취소 요청 및 현금환불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재무팀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922107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 ? &gt;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결제수단변경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최종 결재권자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처리 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최종 승인 완료 시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특별처리 상태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멘토 또는 팀장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지출결의서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변경된 결제수단으로 결제요청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재무팀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52697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 ? &gt;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과목변경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결재권자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처리 시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최종 승인 완료 시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상태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멘토 또는 팀장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지출결의서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차액 발생 시 결제 또는 취소 요청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재무팀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30919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지점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 ? &gt;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지점변경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결재권자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처리 시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최종 승인 완료 시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 상태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멘토 또는 팀장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지출결의서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매출 금액 이동 요청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재무팀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12449"/>
                  </a:ext>
                </a:extLst>
              </a:tr>
              <a:tr h="25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98" marR="5798" marT="579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지원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엠노베이션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마케팅예산관리</a:t>
                      </a:r>
                      <a:r>
                        <a:rPr lang="en-US" altLang="ko-KR" sz="700" u="none" strike="noStrike"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전계열월별마케팅예산정보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광고비 예산 기안 승인 처리 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목록 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지출결의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버튼 클릭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예산 지급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??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  <a:latin typeface="+mn-ea"/>
                          <a:ea typeface="+mn-ea"/>
                        </a:rPr>
                        <a:t>재무팀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5798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50669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6163" y="679607"/>
            <a:ext cx="1373774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지출결의서 및 기안 사용 메뉴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7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1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지원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재무회계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기안관리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4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3793" y="1071579"/>
            <a:ext cx="1944216" cy="2532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 smtClean="0">
                <a:latin typeface="+mn-ea"/>
                <a:ea typeface="+mn-ea"/>
              </a:rPr>
              <a:t>기안관리</a:t>
            </a:r>
            <a:endParaRPr lang="ko-KR" altLang="en-US" sz="800" b="1" dirty="0" smtClean="0">
              <a:latin typeface="+mn-ea"/>
              <a:ea typeface="+mn-ea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67013"/>
              </p:ext>
            </p:extLst>
          </p:nvPr>
        </p:nvGraphicFramePr>
        <p:xfrm>
          <a:off x="930608" y="2167783"/>
          <a:ext cx="10255360" cy="457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110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693229">
                  <a:extLst>
                    <a:ext uri="{9D8B030D-6E8A-4147-A177-3AD203B41FA5}">
                      <a16:colId xmlns:a16="http://schemas.microsoft.com/office/drawing/2014/main" val="391204387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3059426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9012973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  <a:gridCol w="1801419">
                  <a:extLst>
                    <a:ext uri="{9D8B030D-6E8A-4147-A177-3AD203B41FA5}">
                      <a16:colId xmlns:a16="http://schemas.microsoft.com/office/drawing/2014/main" val="3336104305"/>
                    </a:ext>
                  </a:extLst>
                </a:gridCol>
                <a:gridCol w="1222917">
                  <a:extLst>
                    <a:ext uri="{9D8B030D-6E8A-4147-A177-3AD203B41FA5}">
                      <a16:colId xmlns:a16="http://schemas.microsoft.com/office/drawing/2014/main" val="4300939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1226120"/>
                    </a:ext>
                  </a:extLst>
                </a:gridCol>
                <a:gridCol w="1728189">
                  <a:extLst>
                    <a:ext uri="{9D8B030D-6E8A-4147-A177-3AD203B41FA5}">
                      <a16:colId xmlns:a16="http://schemas.microsoft.com/office/drawing/2014/main" val="2935194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515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69</a:t>
                      </a:r>
                      <a:endParaRPr lang="ko-KR" altLang="en-US" sz="7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지출결의서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환불신청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sng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11111111</a:t>
                      </a:r>
                      <a:endParaRPr lang="ko-KR" altLang="en-US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endParaRPr lang="ko-KR" altLang="en-US" sz="7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 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승인내역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취소 요청 건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별칭 직책</a:t>
                      </a:r>
                      <a:endParaRPr lang="ko-KR" altLang="en-US" sz="700" b="0" u="non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endParaRPr lang="ko-KR" altLang="en-US"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2140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결제수단변경</a:t>
                      </a: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sng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선임멘토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요청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8358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b="0" u="none" dirty="0" smtClean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b="0" u="none" dirty="0" smtClean="0">
                          <a:effectLst/>
                          <a:latin typeface="+mn-ea"/>
                          <a:ea typeface="+mn-ea"/>
                        </a:rPr>
                        <a:t> 부원장</a:t>
                      </a: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승인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YYYY-MM-DD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hh:mm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357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반려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YYYY-MM-DD </a:t>
                      </a:r>
                      <a:r>
                        <a:rPr kumimoji="0" lang="en-US" altLang="ko-KR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hh:mm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669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36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96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3712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30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62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906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61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084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94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59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017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58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8800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57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13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939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55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6041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54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3170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53</a:t>
                      </a:r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0" marB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5037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97769" y="718403"/>
            <a:ext cx="1944216" cy="25391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en-US" altLang="ko-KR" sz="700" dirty="0" smtClean="0">
                <a:latin typeface="+mn-ea"/>
                <a:ea typeface="+mn-ea"/>
              </a:rPr>
              <a:t>DEPTH &gt; 2DEPTH &gt; 3</a:t>
            </a:r>
            <a:r>
              <a:rPr lang="en-US" altLang="ko-KR" sz="700" b="1" dirty="0" smtClean="0">
                <a:latin typeface="+mn-ea"/>
                <a:ea typeface="+mn-ea"/>
              </a:rPr>
              <a:t>DEPTH</a:t>
            </a:r>
            <a:endParaRPr lang="ko-KR" altLang="en-US" sz="700" b="1" dirty="0" smtClean="0">
              <a:latin typeface="+mn-ea"/>
              <a:ea typeface="+mn-ea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11174234" y="2808943"/>
            <a:ext cx="0" cy="3960000"/>
          </a:xfrm>
          <a:prstGeom prst="line">
            <a:avLst/>
          </a:prstGeom>
          <a:noFill/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96E1F8-4426-419E-8BDA-6109BA4769CB}"/>
              </a:ext>
            </a:extLst>
          </p:cNvPr>
          <p:cNvSpPr/>
          <p:nvPr/>
        </p:nvSpPr>
        <p:spPr>
          <a:xfrm>
            <a:off x="11136134" y="2487278"/>
            <a:ext cx="83745" cy="1663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18096"/>
              </p:ext>
            </p:extLst>
          </p:nvPr>
        </p:nvGraphicFramePr>
        <p:xfrm>
          <a:off x="11520711" y="652340"/>
          <a:ext cx="2833612" cy="385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목록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소속되어 있는 지점 내 진행 중인 기안 목록을 확인 관리한다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목록 정렬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기안일 기준 내림차순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푸시메시지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요청 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=</a:t>
                      </a: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strike="sngStrike" baseline="0" dirty="0" smtClean="0">
                          <a:latin typeface="맑은 고딕" pitchFamily="50" charset="-127"/>
                          <a:ea typeface="+mn-ea"/>
                        </a:rPr>
                        <a:t>유형</a:t>
                      </a:r>
                      <a:endParaRPr lang="en-US" altLang="ko-KR" sz="700" b="1" strike="sngStrike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strike="sngStrike" baseline="0" dirty="0" smtClean="0">
                          <a:latin typeface="맑은 고딕" pitchFamily="50" charset="-127"/>
                          <a:ea typeface="+mn-ea"/>
                        </a:rPr>
                        <a:t>지출결의서</a:t>
                      </a:r>
                      <a:r>
                        <a:rPr lang="en-US" altLang="ko-KR" sz="700" strike="sngStrike" baseline="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strike="sngStrike" baseline="0" dirty="0" err="1" smtClean="0">
                          <a:latin typeface="맑은 고딕" pitchFamily="50" charset="-127"/>
                          <a:ea typeface="+mn-ea"/>
                        </a:rPr>
                        <a:t>업무협조서</a:t>
                      </a: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0513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+mn-ea"/>
                          <a:sym typeface="Wingdings" panose="05000000000000000000" pitchFamily="2" charset="2"/>
                        </a:rPr>
                        <a:t>메뉴 분리</a:t>
                      </a:r>
                      <a:endParaRPr lang="en-US" altLang="ko-KR" sz="700" baseline="0" dirty="0" smtClean="0">
                        <a:solidFill>
                          <a:srgbClr val="00B05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aseline="0" dirty="0" smtClean="0">
                          <a:latin typeface="맑은 고딕" pitchFamily="50" charset="-127"/>
                          <a:ea typeface="+mn-ea"/>
                        </a:rPr>
                        <a:t>구분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문서번호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결제요청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완료 시 생성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고유 번호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등록한 제목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err="1" smtClean="0">
                          <a:latin typeface="+mn-ea"/>
                          <a:ea typeface="+mn-ea"/>
                        </a:rPr>
                        <a:t>기안자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등록한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등록자 정보 </a:t>
                      </a:r>
                      <a:r>
                        <a:rPr lang="en-US" altLang="ko-KR" sz="7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latin typeface="+mn-ea"/>
                          <a:ea typeface="+mn-ea"/>
                        </a:rPr>
                        <a:t>별칭 직책</a:t>
                      </a:r>
                      <a:endParaRPr lang="en-US" altLang="ko-KR" sz="700" b="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기안일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신청서 등록 완료 시 기안일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159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작성 완료 시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요청 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기안서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상신 완료 시</a:t>
                      </a:r>
                      <a:endParaRPr lang="en-US" altLang="ko-KR" sz="7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 완료 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67452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 bwMode="auto">
          <a:xfrm>
            <a:off x="10446777" y="1799510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tx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검색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10445398" y="1469807"/>
            <a:ext cx="648000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>
                <a:latin typeface="+mn-ea"/>
                <a:ea typeface="+mn-ea"/>
              </a:rPr>
              <a:t>초기화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930608" y="1469807"/>
            <a:ext cx="2427781" cy="252000"/>
            <a:chOff x="1779994" y="1197868"/>
            <a:chExt cx="2427781" cy="252000"/>
          </a:xfrm>
        </p:grpSpPr>
        <p:sp>
          <p:nvSpPr>
            <p:cNvPr id="42" name="모서리가 둥근 직사각형 41"/>
            <p:cNvSpPr/>
            <p:nvPr/>
          </p:nvSpPr>
          <p:spPr bwMode="auto">
            <a:xfrm>
              <a:off x="1779994" y="1197868"/>
              <a:ext cx="531406" cy="252000"/>
            </a:xfrm>
            <a:prstGeom prst="roundRect">
              <a:avLst>
                <a:gd name="adj" fmla="val 10053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0" rIns="36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기안일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 bwMode="auto">
            <a:xfrm>
              <a:off x="3739775" y="1197868"/>
              <a:ext cx="468000" cy="252000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36000" tIns="0" rIns="36000" bIns="0" rtlCol="0" anchor="ctr"/>
            <a:lstStyle/>
            <a:p>
              <a:pPr algn="ctr" defTabSz="817563"/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오늘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 bwMode="auto">
            <a:xfrm>
              <a:off x="2282029" y="1197868"/>
              <a:ext cx="1487118" cy="252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ko-KR" altLang="en-US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날짜를 선택하세요</a:t>
              </a:r>
              <a:r>
                <a:rPr lang="en-US" altLang="ko-KR" sz="700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7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857" y="1261289"/>
              <a:ext cx="144000" cy="144000"/>
            </a:xfrm>
            <a:prstGeom prst="rect">
              <a:avLst/>
            </a:prstGeom>
          </p:spPr>
        </p:pic>
      </p:grpSp>
      <p:sp>
        <p:nvSpPr>
          <p:cNvPr id="46" name="모서리가 둥근 직사각형 45"/>
          <p:cNvSpPr/>
          <p:nvPr/>
        </p:nvSpPr>
        <p:spPr bwMode="auto">
          <a:xfrm>
            <a:off x="930607" y="1799510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유형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8580662" y="1469807"/>
            <a:ext cx="1418183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650" dirty="0" smtClean="0">
                <a:latin typeface="+mn-ea"/>
                <a:ea typeface="+mn-ea"/>
              </a:rPr>
              <a:t>담당자  </a:t>
            </a:r>
            <a:r>
              <a:rPr lang="en-US" altLang="ko-KR" sz="650" dirty="0" smtClean="0">
                <a:latin typeface="+mn-ea"/>
                <a:ea typeface="+mn-ea"/>
              </a:rPr>
              <a:t> </a:t>
            </a:r>
            <a:r>
              <a:rPr lang="ko-KR" altLang="en-US" sz="650" dirty="0" smtClean="0">
                <a:latin typeface="+mn-ea"/>
                <a:ea typeface="+mn-ea"/>
              </a:rPr>
              <a:t>                             ∨</a:t>
            </a:r>
            <a:endParaRPr lang="ko-KR" altLang="en-US" sz="650" dirty="0">
              <a:latin typeface="+mn-ea"/>
              <a:ea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3433067" y="1472585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계열선택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        ∨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5148933" y="1472585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err="1" smtClean="0">
                <a:latin typeface="+mn-ea"/>
                <a:ea typeface="+mn-ea"/>
              </a:rPr>
              <a:t>지점선택</a:t>
            </a:r>
            <a:r>
              <a:rPr lang="ko-KR" altLang="en-US" sz="700" dirty="0" smtClean="0">
                <a:latin typeface="+mn-ea"/>
                <a:ea typeface="+mn-ea"/>
              </a:rPr>
              <a:t>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6864797" y="1472585"/>
            <a:ext cx="1673724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팀                                         </a:t>
            </a:r>
            <a:r>
              <a:rPr lang="ko-KR" altLang="en-US" sz="700" dirty="0">
                <a:latin typeface="+mn-ea"/>
                <a:ea typeface="+mn-ea"/>
              </a:rPr>
              <a:t>∨ 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913163" y="1801869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상태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2426183" y="1800455"/>
            <a:ext cx="1427671" cy="25200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구분                               </a:t>
            </a:r>
            <a:r>
              <a:rPr lang="ko-KR" altLang="en-US" sz="700" dirty="0">
                <a:latin typeface="+mn-ea"/>
                <a:ea typeface="+mn-ea"/>
              </a:rPr>
              <a:t>∨</a:t>
            </a:r>
          </a:p>
        </p:txBody>
      </p:sp>
      <p:sp>
        <p:nvSpPr>
          <p:cNvPr id="62" name="타원 61"/>
          <p:cNvSpPr>
            <a:spLocks noChangeAspect="1"/>
          </p:cNvSpPr>
          <p:nvPr/>
        </p:nvSpPr>
        <p:spPr bwMode="auto">
          <a:xfrm>
            <a:off x="1589877" y="231470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5381979" y="1799510"/>
            <a:ext cx="961504" cy="25200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0" rIns="72000" bIns="0" rtlCol="0" anchor="ctr"/>
          <a:lstStyle/>
          <a:p>
            <a:pPr defTabSz="817563"/>
            <a:r>
              <a:rPr lang="ko-KR" altLang="en-US" sz="700" dirty="0" smtClean="0">
                <a:latin typeface="+mn-ea"/>
                <a:ea typeface="+mn-ea"/>
              </a:rPr>
              <a:t>제목          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6129965" y="1799510"/>
            <a:ext cx="1662268" cy="25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검색어를 입력하세요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83455"/>
              </p:ext>
            </p:extLst>
          </p:nvPr>
        </p:nvGraphicFramePr>
        <p:xfrm>
          <a:off x="11520711" y="4500711"/>
          <a:ext cx="2833612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기안일 컬럼 조회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종료일 설정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인풋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달력 아이콘 클릭 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calendar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p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laceholder=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날짜를 선택하세요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9-2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 공통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소속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로그인 사용자의 계열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지점을 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검색조건으로 설정 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부서는 사업부 고정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4902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9-3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endParaRPr lang="en-US" altLang="ko-KR" sz="700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7652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9-4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3495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9-5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9309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9-6</a:t>
                      </a:r>
                      <a:endParaRPr lang="ko-KR" altLang="en-US" sz="700" dirty="0" smtClean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(select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 선택된 컬럼 데이터 조회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select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문서번호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placeholder=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검색어를 입력하세요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select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 컬럼 내 입력된 데이터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like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346207"/>
                  </a:ext>
                </a:extLst>
              </a:tr>
            </a:tbl>
          </a:graphicData>
        </a:graphic>
      </p:graphicFrame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2256979" y="234869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 bwMode="auto">
          <a:xfrm>
            <a:off x="3553123" y="234682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 bwMode="auto">
          <a:xfrm>
            <a:off x="4345211" y="2344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 bwMode="auto">
          <a:xfrm>
            <a:off x="9731957" y="2339492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 bwMode="auto">
          <a:xfrm>
            <a:off x="5425331" y="2344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7225531" y="2344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 bwMode="auto">
          <a:xfrm>
            <a:off x="8593683" y="2344631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868046" y="1411294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3719309" y="133235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852679" y="1757480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3431277" y="17644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 bwMode="auto">
          <a:xfrm>
            <a:off x="4907421" y="1764407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6009711" y="169239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9-6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190672" y="2239455"/>
            <a:ext cx="668701" cy="461056"/>
          </a:xfrm>
          <a:prstGeom prst="rect">
            <a:avLst/>
          </a:prstGeom>
          <a:solidFill>
            <a:schemeClr val="tx1">
              <a:alpha val="50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 err="1" smtClean="0">
              <a:latin typeface="+mn-ea"/>
              <a:ea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190672" y="2084145"/>
            <a:ext cx="668701" cy="140533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0513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891867" y="1706952"/>
            <a:ext cx="1507922" cy="323317"/>
          </a:xfrm>
          <a:prstGeom prst="rect">
            <a:avLst/>
          </a:prstGeom>
          <a:solidFill>
            <a:schemeClr val="tx1">
              <a:alpha val="50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endParaRPr lang="ko-KR" altLang="en-US" sz="700" dirty="0" err="1" smtClean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906493" y="1710053"/>
            <a:ext cx="668701" cy="140533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0" rIns="36000" bIns="0" rtlCol="0" anchor="ctr"/>
          <a:lstStyle/>
          <a:p>
            <a:pPr algn="ctr" defTabSz="817563"/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0513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7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01066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329610" y="2556495"/>
            <a:ext cx="6783731" cy="1685801"/>
          </a:xfrm>
          <a:prstGeom prst="rect">
            <a:avLst/>
          </a:prstGeom>
          <a:solidFill>
            <a:srgbClr val="002060"/>
          </a:solidFill>
        </p:spPr>
        <p:txBody>
          <a:bodyPr wrap="none" anchor="ctr">
            <a:noAutofit/>
          </a:bodyPr>
          <a:lstStyle/>
          <a:p>
            <a:pPr algn="ctr" defTabSz="817563"/>
            <a:r>
              <a:rPr lang="ko-KR" altLang="en-US" sz="48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지출결의서</a:t>
            </a:r>
            <a:r>
              <a:rPr lang="en-US" altLang="ko-KR" sz="48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4800" b="1" dirty="0" err="1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플랫폼용</a:t>
            </a:r>
            <a:r>
              <a:rPr lang="en-US" altLang="ko-KR" sz="4800" b="1" dirty="0" smtClean="0">
                <a:solidFill>
                  <a:srgbClr val="FFFF93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81671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지출결의서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6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환불신청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9879"/>
              </p:ext>
            </p:extLst>
          </p:nvPr>
        </p:nvGraphicFramePr>
        <p:xfrm>
          <a:off x="776562" y="2421254"/>
          <a:ext cx="5030988" cy="48877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1-1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신청 처리 요청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신청 건의 기 승인 내역 취소 및 현금 환불 처리 요청합니다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2495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정보</a:t>
                      </a:r>
                      <a:endParaRPr lang="en-US" altLang="ko-KR" sz="700" b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 승인 내역 취소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kern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중퇴신청서</a:t>
                      </a:r>
                      <a:r>
                        <a:rPr kumimoji="0" lang="en-US" altLang="ko-KR" sz="700" b="0" u="none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2024-QU-001</a:t>
                      </a:r>
                      <a:endParaRPr kumimoji="0" lang="ko-KR" altLang="en-US" sz="70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68271"/>
              </p:ext>
            </p:extLst>
          </p:nvPr>
        </p:nvGraphicFramePr>
        <p:xfrm>
          <a:off x="11520711" y="652340"/>
          <a:ext cx="2833612" cy="5103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지출결의서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신청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공제금 변경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신청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현금환불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환불신청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공제금변경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현금환불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))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건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환불관리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지출결의서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과목 상태 변경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환불 완료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‘</a:t>
                      </a:r>
                      <a:b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플랫폼 환불 처리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  &gt;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공제금 변경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기 </a:t>
                      </a:r>
                      <a:r>
                        <a:rPr lang="ko-KR" altLang="en-US" sz="700" dirty="0" err="1" smtClean="0">
                          <a:latin typeface="맑은 고딕" pitchFamily="50" charset="-127"/>
                          <a:ea typeface="+mn-ea"/>
                        </a:rPr>
                        <a:t>승인내역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 취소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공제금 환불 매출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  &gt;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현금 환불 </a:t>
                      </a:r>
                      <a:r>
                        <a:rPr lang="en-US" altLang="ko-KR" sz="700" dirty="0" smtClean="0"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dirty="0" smtClean="0">
                          <a:latin typeface="맑은 고딕" pitchFamily="50" charset="-127"/>
                          <a:ea typeface="+mn-ea"/>
                        </a:rPr>
                        <a:t>환불 마이너스 매출</a:t>
                      </a: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지출결의서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신청 수강생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승인내역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수강생의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중퇴신청서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문서번호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윈도우팝업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72578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13765" y="5984459"/>
            <a:ext cx="4121777" cy="1007920"/>
            <a:chOff x="4169497" y="3341543"/>
            <a:chExt cx="3743026" cy="100792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00792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84731"/>
              </p:ext>
            </p:extLst>
          </p:nvPr>
        </p:nvGraphicFramePr>
        <p:xfrm>
          <a:off x="1637371" y="3640373"/>
          <a:ext cx="4104995" cy="49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73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921726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662450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065742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0901491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수강생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환불금액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계좌번호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은행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예금주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010-1111-1111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100,000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1234567890123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72803" y="521795"/>
            <a:ext cx="260327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공제금 변경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결제 내역 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카드결제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현금결제 모두 포함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27060" y="1759135"/>
            <a:ext cx="30444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사유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환불 신청 건의 </a:t>
            </a:r>
            <a:r>
              <a:rPr lang="ko-KR" altLang="en-US" sz="700" dirty="0">
                <a:latin typeface="+mn-ea"/>
                <a:ea typeface="+mn-ea"/>
              </a:rPr>
              <a:t>기 승인 내역 취소 </a:t>
            </a:r>
            <a:r>
              <a:rPr lang="ko-KR" altLang="en-US" sz="700" dirty="0" smtClean="0">
                <a:latin typeface="+mn-ea"/>
                <a:ea typeface="+mn-ea"/>
              </a:rPr>
              <a:t>및 현금 환불 처리 요청합니다</a:t>
            </a:r>
            <a:endParaRPr lang="en-US" altLang="ko-KR" sz="7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■ </a:t>
            </a:r>
            <a:r>
              <a:rPr lang="ko-KR" altLang="en-US" sz="700" b="1" dirty="0" smtClean="0">
                <a:latin typeface="+mn-ea"/>
                <a:ea typeface="+mn-ea"/>
              </a:rPr>
              <a:t>환불 정보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27060" y="4212679"/>
            <a:ext cx="24994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+mn-ea"/>
                <a:ea typeface="+mn-ea"/>
              </a:rPr>
              <a:t>사유 </a:t>
            </a:r>
            <a:r>
              <a:rPr lang="en-US" altLang="ko-KR" sz="700" dirty="0">
                <a:latin typeface="+mn-ea"/>
                <a:ea typeface="+mn-ea"/>
              </a:rPr>
              <a:t>: </a:t>
            </a:r>
            <a:r>
              <a:rPr lang="ko-KR" altLang="en-US" sz="700" dirty="0">
                <a:latin typeface="+mn-ea"/>
                <a:ea typeface="+mn-ea"/>
              </a:rPr>
              <a:t>환불 신청 건의 </a:t>
            </a:r>
            <a:r>
              <a:rPr lang="ko-KR" altLang="en-US" sz="700" dirty="0" smtClean="0">
                <a:latin typeface="+mn-ea"/>
                <a:ea typeface="+mn-ea"/>
              </a:rPr>
              <a:t>기 승인 내역 취소 처리 </a:t>
            </a:r>
            <a:r>
              <a:rPr lang="ko-KR" altLang="en-US" sz="700" dirty="0">
                <a:latin typeface="+mn-ea"/>
                <a:ea typeface="+mn-ea"/>
              </a:rPr>
              <a:t>요청합니다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■ </a:t>
            </a:r>
            <a:r>
              <a:rPr lang="ko-KR" altLang="en-US" sz="700" b="1" dirty="0" smtClean="0">
                <a:latin typeface="+mn-ea"/>
                <a:ea typeface="+mn-ea"/>
              </a:rPr>
              <a:t>기 승인 내역 취소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09782" y="1495425"/>
            <a:ext cx="189154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공제금 변경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결제 내역 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현금결제 포함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81773"/>
              </p:ext>
            </p:extLst>
          </p:nvPr>
        </p:nvGraphicFramePr>
        <p:xfrm>
          <a:off x="6644668" y="2179323"/>
          <a:ext cx="4104995" cy="49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73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921726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662450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065742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0901491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수강생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환불금액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계좌번호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은행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예금주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010-1111-1111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100,000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1234567890123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609782" y="3974046"/>
            <a:ext cx="189154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공제금 변경 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결제 내역 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카드결제 포함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25934"/>
              </p:ext>
            </p:extLst>
          </p:nvPr>
        </p:nvGraphicFramePr>
        <p:xfrm>
          <a:off x="6650208" y="4629414"/>
          <a:ext cx="4093913" cy="73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832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930832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승인번호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PG(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3333333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70479"/>
              </p:ext>
            </p:extLst>
          </p:nvPr>
        </p:nvGraphicFramePr>
        <p:xfrm>
          <a:off x="6648928" y="6300472"/>
          <a:ext cx="4104995" cy="49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73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921726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662450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065742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0901491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수강생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환불금액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계좌번호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은행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예금주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010-1111-1111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998,000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1234567890123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6527060" y="5891472"/>
            <a:ext cx="216597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사유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>
                <a:latin typeface="+mn-ea"/>
                <a:ea typeface="+mn-ea"/>
              </a:rPr>
              <a:t>환불 신청 건의 현금 환불 처리 요청합니다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■ </a:t>
            </a:r>
            <a:r>
              <a:rPr lang="ko-KR" altLang="en-US" sz="700" b="1" dirty="0" smtClean="0">
                <a:latin typeface="+mn-ea"/>
                <a:ea typeface="+mn-ea"/>
              </a:rPr>
              <a:t>환불 정보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09782" y="5652839"/>
            <a:ext cx="278281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현금 환불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공제금 변경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현금환불</a:t>
            </a:r>
            <a:r>
              <a:rPr lang="en-US" altLang="ko-KR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 </a:t>
            </a:r>
            <a:r>
              <a:rPr lang="ko-KR" altLang="en-US" sz="8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승인내역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취소 안함</a:t>
            </a:r>
            <a:endParaRPr lang="ko-KR" altLang="en-US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37900"/>
              </p:ext>
            </p:extLst>
          </p:nvPr>
        </p:nvGraphicFramePr>
        <p:xfrm>
          <a:off x="1641631" y="4470494"/>
          <a:ext cx="4104995" cy="122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89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1137750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승인번호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결제일시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PG(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11506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PG(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현금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2222222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11762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3333333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단말기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현금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4444444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</a:tbl>
          </a:graphicData>
        </a:graphic>
      </p:graphicFrame>
      <p:sp>
        <p:nvSpPr>
          <p:cNvPr id="40" name="모서리가 둥근 직사각형 39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 bwMode="auto">
          <a:xfrm>
            <a:off x="1235817" y="63946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 bwMode="auto">
          <a:xfrm>
            <a:off x="1235817" y="457271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 bwMode="auto">
          <a:xfrm>
            <a:off x="1500915" y="709490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76157"/>
              </p:ext>
            </p:extLst>
          </p:nvPr>
        </p:nvGraphicFramePr>
        <p:xfrm>
          <a:off x="6627319" y="3002342"/>
          <a:ext cx="4104995" cy="73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89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1137750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승인번호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결제일시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PG(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현금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2222222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단말기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현금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4444444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6505451" y="2752047"/>
            <a:ext cx="10310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■ </a:t>
            </a:r>
            <a:r>
              <a:rPr lang="ko-KR" altLang="en-US" sz="700" b="1" dirty="0" smtClean="0">
                <a:latin typeface="+mn-ea"/>
                <a:ea typeface="+mn-ea"/>
              </a:rPr>
              <a:t>기 승인 내역 취소</a:t>
            </a:r>
            <a:endParaRPr lang="ko-KR" altLang="en-US" sz="700" b="1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1806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지점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재무회계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기안관리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지출결의서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05CBBB0-C0E3-4A1A-80AF-A92374F2BD78}" type="slidenum">
              <a:rPr lang="ko-KR" altLang="en-US" sz="800" smtClean="0">
                <a:latin typeface="+mn-ea"/>
                <a:ea typeface="+mn-ea"/>
              </a:rPr>
              <a:pPr/>
              <a:t>7</a:t>
            </a:fld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307"/>
          <p:cNvSpPr>
            <a:spLocks noChangeArrowheads="1"/>
          </p:cNvSpPr>
          <p:nvPr/>
        </p:nvSpPr>
        <p:spPr bwMode="auto">
          <a:xfrm>
            <a:off x="694982" y="756295"/>
            <a:ext cx="5184576" cy="661881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216000" tIns="144000" rIns="144000" anchor="t"/>
          <a:lstStyle/>
          <a:p>
            <a:pPr algn="ctr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결제수단변경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28487"/>
              </p:ext>
            </p:extLst>
          </p:nvPr>
        </p:nvGraphicFramePr>
        <p:xfrm>
          <a:off x="776562" y="2421254"/>
          <a:ext cx="5030988" cy="48877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0765">
                  <a:extLst>
                    <a:ext uri="{9D8B030D-6E8A-4147-A177-3AD203B41FA5}">
                      <a16:colId xmlns:a16="http://schemas.microsoft.com/office/drawing/2014/main" val="2918733917"/>
                    </a:ext>
                  </a:extLst>
                </a:gridCol>
                <a:gridCol w="4210223">
                  <a:extLst>
                    <a:ext uri="{9D8B030D-6E8A-4147-A177-3AD203B41FA5}">
                      <a16:colId xmlns:a16="http://schemas.microsoft.com/office/drawing/2014/main" val="3513620863"/>
                    </a:ext>
                  </a:extLst>
                </a:gridCol>
              </a:tblGrid>
              <a:tr h="243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컴퓨터강남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1-1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905475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817563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수단 변경 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endParaRPr lang="ko-KR" altLang="en-US" sz="700" i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20926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수단 변경 건의 기 승인 내역 취소 및 현금 환불 요청합니다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8075"/>
                  </a:ext>
                </a:extLst>
              </a:tr>
              <a:tr h="2495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 정보</a:t>
                      </a:r>
                      <a:endParaRPr lang="en-US" altLang="ko-KR" sz="700" b="0" baseline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■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 승인 내역 취소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204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016133"/>
                  </a:ext>
                </a:extLst>
              </a:tr>
              <a:tr h="24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u="sng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특별처리신청서</a:t>
                      </a:r>
                      <a:r>
                        <a:rPr kumimoji="0" lang="en-US" altLang="ko-KR" sz="700" b="0" u="sng" kern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kumimoji="0" lang="en-US" altLang="ko-KR" sz="7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2024-SP-001</a:t>
                      </a:r>
                      <a:endParaRPr kumimoji="0" lang="ko-KR" altLang="en-US" sz="700" u="sng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91507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06276"/>
              </p:ext>
            </p:extLst>
          </p:nvPr>
        </p:nvGraphicFramePr>
        <p:xfrm>
          <a:off x="11520711" y="652340"/>
          <a:ext cx="2833612" cy="446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25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176F9B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700" dirty="0">
                        <a:solidFill>
                          <a:srgbClr val="176F9B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5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지출결의서 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결제수단변경 건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&gt;?&gt;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특별처리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목록의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지출결의서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클릭했을 때 호출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완료 시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■소속 폴더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지출결의서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플랫폼용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지점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기안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시 설정된 계열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팀 데이터 노출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77909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결제수단변경 신청 수강생 이름 노출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3760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사유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기본 문구 제공</a:t>
                      </a: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latin typeface="+mn-ea"/>
                          <a:ea typeface="+mn-ea"/>
                        </a:rPr>
                        <a:t>수정 가능</a:t>
                      </a:r>
                      <a:endParaRPr lang="en-US" altLang="ko-KR" sz="700" baseline="0" dirty="0" smtClean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176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기안 신청 시 해당 정보 불러오기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승인내역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정렬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내림차순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4093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입력</a:t>
                      </a:r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017808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수강생의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특별처리신청서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문서번호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링크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팝업 노출 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레이어팝업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36077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94307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4286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85732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754695"/>
                  </a:ext>
                </a:extLst>
              </a:tr>
              <a:tr h="228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946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4982" y="2160613"/>
            <a:ext cx="4174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■아래와 같은 내용으로 </a:t>
            </a:r>
            <a:r>
              <a:rPr kumimoji="0" lang="ko-KR" altLang="en-US" sz="700" kern="0" dirty="0" err="1">
                <a:solidFill>
                  <a:schemeClr val="tx1"/>
                </a:solidFill>
                <a:latin typeface="+mn-ea"/>
                <a:ea typeface="+mn-ea"/>
              </a:rPr>
              <a:t>기안서를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 제출하니</a:t>
            </a:r>
            <a:r>
              <a:rPr kumimoji="0" lang="en-US" altLang="ko-KR" sz="7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700" kern="0" dirty="0">
                <a:solidFill>
                  <a:schemeClr val="tx1"/>
                </a:solidFill>
                <a:latin typeface="+mn-ea"/>
                <a:ea typeface="+mn-ea"/>
              </a:rPr>
              <a:t>재가하여 주시기 </a:t>
            </a:r>
            <a:r>
              <a:rPr kumimoji="0" lang="ko-KR" altLang="en-US" sz="700" kern="0" dirty="0" smtClean="0">
                <a:solidFill>
                  <a:schemeClr val="tx1"/>
                </a:solidFill>
                <a:latin typeface="+mn-ea"/>
                <a:ea typeface="+mn-ea"/>
              </a:rPr>
              <a:t>바랍니다 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ko-KR" altLang="en-US" sz="700" kern="0" dirty="0" smtClean="0">
                <a:solidFill>
                  <a:srgbClr val="FF0000"/>
                </a:solidFill>
                <a:latin typeface="+mn-ea"/>
                <a:ea typeface="+mn-ea"/>
              </a:rPr>
              <a:t>플랫폼 용이라는 설명 추가</a:t>
            </a:r>
            <a:r>
              <a:rPr kumimoji="0" lang="en-US" altLang="ko-KR" sz="700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kumimoji="0" lang="ko-KR" altLang="en-US" sz="7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13765" y="5984459"/>
            <a:ext cx="4121777" cy="1007920"/>
            <a:chOff x="4169497" y="3341543"/>
            <a:chExt cx="3743026" cy="1007920"/>
          </a:xfrm>
        </p:grpSpPr>
        <p:sp>
          <p:nvSpPr>
            <p:cNvPr id="53" name="모서리가 둥근 직사각형 52"/>
            <p:cNvSpPr/>
            <p:nvPr/>
          </p:nvSpPr>
          <p:spPr bwMode="auto">
            <a:xfrm>
              <a:off x="4169497" y="3341543"/>
              <a:ext cx="3743026" cy="100792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4169497" y="3341701"/>
              <a:ext cx="3743026" cy="2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108000" tIns="0" rIns="72000" bIns="0" rtlCol="0" anchor="ctr"/>
            <a:lstStyle/>
            <a:p>
              <a:pPr defTabSz="817563"/>
              <a:r>
                <a:rPr lang="en-US" altLang="ko-KR" sz="700" dirty="0" smtClean="0">
                  <a:solidFill>
                    <a:schemeClr val="tx1"/>
                  </a:solidFill>
                  <a:latin typeface="+mn-ea"/>
                  <a:ea typeface="+mn-ea"/>
                </a:rPr>
                <a:t>Editor</a:t>
              </a:r>
              <a:endParaRPr lang="ko-KR" altLang="en-US" sz="7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26032"/>
              </p:ext>
            </p:extLst>
          </p:nvPr>
        </p:nvGraphicFramePr>
        <p:xfrm>
          <a:off x="1637371" y="3640373"/>
          <a:ext cx="4104995" cy="49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73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921726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662450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065742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0901491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수강생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환불금액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계좌번호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은행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예금주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010-1111-1111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100,000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1234567890123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553095" y="1620391"/>
            <a:ext cx="2483052" cy="25321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결제 내역 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현금결제 포함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현금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 결제 변경 건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2803" y="521795"/>
            <a:ext cx="4278415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결제 내역 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카드결제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현금결제 모두 포함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현금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현금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결제 변경 건</a:t>
            </a:r>
            <a:endParaRPr lang="ko-KR" altLang="en-US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15043"/>
              </p:ext>
            </p:extLst>
          </p:nvPr>
        </p:nvGraphicFramePr>
        <p:xfrm>
          <a:off x="6627319" y="3064121"/>
          <a:ext cx="4104995" cy="73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89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1137750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승인번호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결제일시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PG(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현금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2222222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단말기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현금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4444444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49860"/>
              </p:ext>
            </p:extLst>
          </p:nvPr>
        </p:nvGraphicFramePr>
        <p:xfrm>
          <a:off x="6623059" y="2256603"/>
          <a:ext cx="4104995" cy="49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73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921726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662450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1065742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0901491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수강생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환불금액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계좌번호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은행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예금주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0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010-1111-1111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100,000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1234567890123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kern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김환불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571368" y="4169598"/>
            <a:ext cx="3024867" cy="25321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결제 내역 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카드결제 포함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현금 결제 변경 건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38353"/>
              </p:ext>
            </p:extLst>
          </p:nvPr>
        </p:nvGraphicFramePr>
        <p:xfrm>
          <a:off x="6628599" y="4773430"/>
          <a:ext cx="4093913" cy="73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832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930832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승인번호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결제일시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PG(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3333333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6505451" y="1831143"/>
            <a:ext cx="30444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사유 </a:t>
            </a:r>
            <a:r>
              <a:rPr lang="en-US" altLang="ko-KR" sz="700" dirty="0" smtClean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결제 </a:t>
            </a:r>
            <a:r>
              <a:rPr lang="ko-KR" altLang="en-US" sz="700" dirty="0">
                <a:latin typeface="+mn-ea"/>
                <a:ea typeface="+mn-ea"/>
              </a:rPr>
              <a:t>수단 변경 건의 기 승인 내역 취소 및 현금 환불 요청합니다</a:t>
            </a:r>
            <a:endParaRPr lang="en-US" altLang="ko-KR" sz="7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■ </a:t>
            </a:r>
            <a:r>
              <a:rPr lang="ko-KR" altLang="en-US" sz="700" b="1" dirty="0">
                <a:latin typeface="+mn-ea"/>
                <a:ea typeface="+mn-ea"/>
              </a:rPr>
              <a:t>환불 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519099" y="4356695"/>
            <a:ext cx="31341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latin typeface="+mn-ea"/>
                <a:ea typeface="+mn-ea"/>
              </a:rPr>
              <a:t>사유 </a:t>
            </a:r>
            <a:r>
              <a:rPr lang="en-US" altLang="ko-KR" sz="700" dirty="0">
                <a:latin typeface="+mn-ea"/>
                <a:ea typeface="+mn-ea"/>
              </a:rPr>
              <a:t>: </a:t>
            </a:r>
            <a:r>
              <a:rPr lang="ko-KR" altLang="en-US" sz="700" dirty="0" smtClean="0">
                <a:latin typeface="+mn-ea"/>
                <a:ea typeface="+mn-ea"/>
              </a:rPr>
              <a:t>결제 </a:t>
            </a:r>
            <a:r>
              <a:rPr lang="ko-KR" altLang="en-US" sz="700" dirty="0">
                <a:latin typeface="+mn-ea"/>
                <a:ea typeface="+mn-ea"/>
              </a:rPr>
              <a:t>수단 변경 환불 신청 건의 </a:t>
            </a:r>
            <a:r>
              <a:rPr lang="ko-KR" altLang="en-US" sz="700" dirty="0" smtClean="0">
                <a:latin typeface="+mn-ea"/>
                <a:ea typeface="+mn-ea"/>
              </a:rPr>
              <a:t>기 승인 내역 취소 처리 </a:t>
            </a:r>
            <a:r>
              <a:rPr lang="ko-KR" altLang="en-US" sz="700" dirty="0">
                <a:latin typeface="+mn-ea"/>
                <a:ea typeface="+mn-ea"/>
              </a:rPr>
              <a:t>요청합니다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■ </a:t>
            </a:r>
            <a:r>
              <a:rPr lang="ko-KR" altLang="en-US" sz="700" b="1" dirty="0" smtClean="0">
                <a:latin typeface="+mn-ea"/>
                <a:ea typeface="+mn-ea"/>
              </a:rPr>
              <a:t>기 승인 내역 취소</a:t>
            </a:r>
            <a:endParaRPr lang="ko-KR" altLang="en-US" sz="700" b="1" dirty="0">
              <a:latin typeface="+mn-ea"/>
              <a:ea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3675"/>
              </p:ext>
            </p:extLst>
          </p:nvPr>
        </p:nvGraphicFramePr>
        <p:xfrm>
          <a:off x="1641631" y="4470494"/>
          <a:ext cx="4104995" cy="122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89">
                  <a:extLst>
                    <a:ext uri="{9D8B030D-6E8A-4147-A177-3AD203B41FA5}">
                      <a16:colId xmlns:a16="http://schemas.microsoft.com/office/drawing/2014/main" val="32801816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1079423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6613937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0706286"/>
                    </a:ext>
                  </a:extLst>
                </a:gridCol>
                <a:gridCol w="1137750">
                  <a:extLst>
                    <a:ext uri="{9D8B030D-6E8A-4147-A177-3AD203B41FA5}">
                      <a16:colId xmlns:a16="http://schemas.microsoft.com/office/drawing/2014/main" val="3001675125"/>
                    </a:ext>
                  </a:extLst>
                </a:gridCol>
              </a:tblGrid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승인번호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결제일시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7891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PG(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1111111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11506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PG(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현금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2222222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117623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3333333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30031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단말기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현금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4444444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YYYY-MM-DD </a:t>
                      </a: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hh:mm:ss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50,000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57734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82596"/>
              </p:ext>
            </p:extLst>
          </p:nvPr>
        </p:nvGraphicFramePr>
        <p:xfrm>
          <a:off x="781368" y="1191921"/>
          <a:ext cx="169163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07">
                  <a:extLst>
                    <a:ext uri="{9D8B030D-6E8A-4147-A177-3AD203B41FA5}">
                      <a16:colId xmlns:a16="http://schemas.microsoft.com/office/drawing/2014/main" val="24772270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6256970"/>
                    </a:ext>
                  </a:extLst>
                </a:gridCol>
              </a:tblGrid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김담당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1785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소     속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사업부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798043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기 안 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2024-04-16(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93089"/>
                  </a:ext>
                </a:extLst>
              </a:tr>
              <a:tr h="161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문서번호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902011"/>
                  </a:ext>
                </a:extLst>
              </a:tr>
            </a:tbl>
          </a:graphicData>
        </a:graphic>
      </p:graphicFrame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235817" y="639466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1235817" y="2456538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1235817" y="276677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1235817" y="313938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1235817" y="4572719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1500915" y="7094903"/>
            <a:ext cx="180000" cy="180000"/>
          </a:xfrm>
          <a:prstGeom prst="ellipse">
            <a:avLst/>
          </a:prstGeom>
          <a:solidFill>
            <a:srgbClr val="00319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17563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05451" y="2813826"/>
            <a:ext cx="10310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latin typeface="+mn-ea"/>
                <a:ea typeface="+mn-ea"/>
              </a:rPr>
              <a:t>■ </a:t>
            </a:r>
            <a:r>
              <a:rPr lang="ko-KR" altLang="en-US" sz="700" b="1" dirty="0" smtClean="0">
                <a:latin typeface="+mn-ea"/>
                <a:ea typeface="+mn-ea"/>
              </a:rPr>
              <a:t>기 승인 내역 취소</a:t>
            </a:r>
            <a:endParaRPr lang="ko-KR" altLang="en-US" sz="700" b="1" dirty="0">
              <a:latin typeface="+mn-ea"/>
              <a:ea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1624186" y="3094220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1624186" y="2731495"/>
            <a:ext cx="4140000" cy="252000"/>
          </a:xfrm>
          <a:prstGeom prst="roundRect">
            <a:avLst>
              <a:gd name="adj" fmla="val 10053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08000" tIns="0" rIns="72000" bIns="0" rtlCol="0" anchor="ctr"/>
          <a:lstStyle/>
          <a:p>
            <a:pPr defTabSz="817563"/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7439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26754&quot;&gt;&lt;/object&gt;&lt;object type=&quot;2&quot; unique_id=&quot;26755&quot;&gt;&lt;object type=&quot;3&quot; unique_id=&quot;26756&quot;&gt;&lt;property id=&quot;20148&quot; value=&quot;5&quot;/&gt;&lt;property id=&quot;20300&quot; value=&quot;Slide 1 - &amp;quot;Front 화면설계서&amp;quot;&quot;/&gt;&lt;property id=&quot;20307&quot; value=&quot;701&quot;/&gt;&lt;/object&gt;&lt;object type=&quot;3&quot; unique_id=&quot;26757&quot;&gt;&lt;property id=&quot;20148&quot; value=&quot;5&quot;/&gt;&lt;property id=&quot;20300&quot; value=&quot;Slide 2 - &amp;quot;사이트맵&amp;quot;&quot;/&gt;&lt;property id=&quot;20307&quot; value=&quot;791&quot;/&gt;&lt;/object&gt;&lt;object type=&quot;3&quot; unique_id=&quot;26758&quot;&gt;&lt;property id=&quot;20148&quot; value=&quot;5&quot;/&gt;&lt;property id=&quot;20300&quot; value=&quot;Slide 3 - &amp;quot;메인 페이지(상단)&amp;quot;&quot;/&gt;&lt;property id=&quot;20307&quot; value=&quot;872&quot;/&gt;&lt;/object&gt;&lt;object type=&quot;3&quot; unique_id=&quot;26834&quot;&gt;&lt;property id=&quot;20148&quot; value=&quot;5&quot;/&gt;&lt;property id=&quot;20300&quot; value=&quot;Slide 10 - &amp;quot;메인 페이지(상단)&amp;quot;&quot;/&gt;&lt;property id=&quot;20307&quot; value=&quot;873&quot;/&gt;&lt;/object&gt;&lt;object type=&quot;3&quot; unique_id=&quot;26883&quot;&gt;&lt;property id=&quot;20148&quot; value=&quot;5&quot;/&gt;&lt;property id=&quot;20300&quot; value=&quot;Slide 11 - &amp;quot;메인 페이지(상단)&amp;quot;&quot;/&gt;&lt;property id=&quot;20307&quot; value=&quot;874&quot;/&gt;&lt;/object&gt;&lt;object type=&quot;3&quot; unique_id=&quot;27073&quot;&gt;&lt;property id=&quot;20148&quot; value=&quot;5&quot;/&gt;&lt;property id=&quot;20300&quot; value=&quot;Slide 14 - &amp;quot;메인 페이지(상단)&amp;quot;&quot;/&gt;&lt;property id=&quot;20307&quot; value=&quot;875&quot;/&gt;&lt;/object&gt;&lt;object type=&quot;3&quot; unique_id=&quot;27354&quot;&gt;&lt;property id=&quot;20148&quot; value=&quot;5&quot;/&gt;&lt;property id=&quot;20300&quot; value=&quot;Slide 13 - &amp;quot;메인 페이지(상단)&amp;quot;&quot;/&gt;&lt;property id=&quot;20307&quot; value=&quot;876&quot;/&gt;&lt;/object&gt;&lt;object type=&quot;3&quot; unique_id=&quot;27436&quot;&gt;&lt;property id=&quot;20148&quot; value=&quot;5&quot;/&gt;&lt;property id=&quot;20300&quot; value=&quot;Slide 12 - &amp;quot;메인 페이지(상단)&amp;quot;&quot;/&gt;&lt;property id=&quot;20307&quot; value=&quot;877&quot;/&gt;&lt;/object&gt;&lt;object type=&quot;3&quot; unique_id=&quot;27467&quot;&gt;&lt;property id=&quot;20148&quot; value=&quot;5&quot;/&gt;&lt;property id=&quot;20300&quot; value=&quot;Slide 16 - &amp;quot;메인 페이지(상단)&amp;quot;&quot;/&gt;&lt;property id=&quot;20307&quot; value=&quot;878&quot;/&gt;&lt;/object&gt;&lt;object type=&quot;3&quot; unique_id=&quot;31149&quot;&gt;&lt;property id=&quot;20148&quot; value=&quot;5&quot;/&gt;&lt;property id=&quot;20300&quot; value=&quot;Slide 17 - &amp;quot;메인 페이지(상단)&amp;quot;&quot;/&gt;&lt;property id=&quot;20307&quot; value=&quot;879&quot;/&gt;&lt;/object&gt;&lt;object type=&quot;3&quot; unique_id=&quot;31174&quot;&gt;&lt;property id=&quot;20148&quot; value=&quot;5&quot;/&gt;&lt;property id=&quot;20300&quot; value=&quot;Slide 4&quot;/&gt;&lt;property id=&quot;20307&quot; value=&quot;880&quot;/&gt;&lt;/object&gt;&lt;object type=&quot;3&quot; unique_id=&quot;31175&quot;&gt;&lt;property id=&quot;20148&quot; value=&quot;5&quot;/&gt;&lt;property id=&quot;20300&quot; value=&quot;Slide 5&quot;/&gt;&lt;property id=&quot;20307&quot; value=&quot;881&quot;/&gt;&lt;/object&gt;&lt;object type=&quot;3&quot; unique_id=&quot;31316&quot;&gt;&lt;property id=&quot;20148&quot; value=&quot;5&quot;/&gt;&lt;property id=&quot;20300&quot; value=&quot;Slide 7&quot;/&gt;&lt;property id=&quot;20307&quot; value=&quot;882&quot;/&gt;&lt;/object&gt;&lt;object type=&quot;3&quot; unique_id=&quot;31362&quot;&gt;&lt;property id=&quot;20148&quot; value=&quot;5&quot;/&gt;&lt;property id=&quot;20300&quot; value=&quot;Slide 6 - &amp;quot;메인 페이지(상단)&amp;quot;&quot;/&gt;&lt;property id=&quot;20307&quot; value=&quot;883&quot;/&gt;&lt;/object&gt;&lt;object type=&quot;3&quot; unique_id=&quot;31507&quot;&gt;&lt;property id=&quot;20148&quot; value=&quot;5&quot;/&gt;&lt;property id=&quot;20300&quot; value=&quot;Slide 9 - &amp;quot;메인 페이지(상단)&amp;quot;&quot;/&gt;&lt;property id=&quot;20307&quot; value=&quot;884&quot;/&gt;&lt;/object&gt;&lt;object type=&quot;3&quot; unique_id=&quot;32051&quot;&gt;&lt;property id=&quot;20148&quot; value=&quot;5&quot;/&gt;&lt;property id=&quot;20300&quot; value=&quot;Slide 8&quot;/&gt;&lt;property id=&quot;20307&quot; value=&quot;885&quot;/&gt;&lt;/object&gt;&lt;object type=&quot;3&quot; unique_id=&quot;32070&quot;&gt;&lt;property id=&quot;20148&quot; value=&quot;5&quot;/&gt;&lt;property id=&quot;20300&quot; value=&quot;Slide 15 - &amp;quot;메인 페이지(상단)&amp;quot;&quot;/&gt;&lt;property id=&quot;20307&quot; value=&quot;886&quot;/&gt;&lt;/object&gt;&lt;/object&gt;&lt;/object&gt;&lt;/database&gt;"/>
  <p:tag name="SECTOMILLISECCONVERTED" val="1"/>
  <p:tag name="TAG_BACKING_FORM_KEY" val="660076-f:\01.project\비상\02.기획문서\비상_cms_저작관리_화면설계서_v6.5_20140714_최종7.pptx"/>
  <p:tag name="ARTICULATE_PRESENTER_VERSION" val="7"/>
  <p:tag name="ARTICULATE_USED_PAGE_ORIENTATION" val="1"/>
  <p:tag name="ARTICULATE_USED_PAGE_SIZE" val="7"/>
  <p:tag name="ARTICULATE_REFERENCE_ID" val="2f4c4bf5-048c-472d-b884-a25474e5233c"/>
  <p:tag name="ARTICULATE_PROJECT_OPEN" val="0"/>
  <p:tag name="ARTICULATE_SLIDE_COUNT" val="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912"/>
  <p:tag name="ARTICULATE_SLIDE_THUMBNAIL_REFRESH" val="1"/>
</p:tagLst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70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0" rIns="0" rtlCol="0">
        <a:spAutoFit/>
      </a:bodyPr>
      <a:lstStyle>
        <a:defPPr>
          <a:lnSpc>
            <a:spcPct val="150000"/>
          </a:lnSpc>
          <a:defRPr sz="700" dirty="0" err="1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144551</TotalTime>
  <Words>1366</Words>
  <Application>Microsoft Office PowerPoint</Application>
  <PresentationFormat>사용자 지정</PresentationFormat>
  <Paragraphs>527</Paragraphs>
  <Slides>8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굴림체</vt:lpstr>
      <vt:lpstr>돋움</vt:lpstr>
      <vt:lpstr>돋음</vt:lpstr>
      <vt:lpstr>맑은 고딕</vt:lpstr>
      <vt:lpstr>Arial</vt:lpstr>
      <vt:lpstr>Wingdings</vt:lpstr>
      <vt:lpstr>기본 디자인</vt:lpstr>
      <vt:lpstr>Image</vt:lpstr>
      <vt:lpstr>히스토리</vt:lpstr>
      <vt:lpstr>PowerPoint 프레젠테이션</vt:lpstr>
      <vt:lpstr>공통 &gt; 정책</vt:lpstr>
      <vt:lpstr>공통 &gt; 정책</vt:lpstr>
      <vt:lpstr>지점 &gt; 지원 &gt; 재무회계 &gt; 기안관리</vt:lpstr>
      <vt:lpstr>PowerPoint 프레젠테이션</vt:lpstr>
      <vt:lpstr>지점&gt;지원&gt;재무회계&gt;기안관리&gt;지출결의서</vt:lpstr>
      <vt:lpstr>지점&gt;지원&gt;재무회계&gt;기안관리&gt;지출결의서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류지언</dc:creator>
  <cp:lastModifiedBy>Windows 사용자</cp:lastModifiedBy>
  <cp:revision>29181</cp:revision>
  <cp:lastPrinted>2014-05-27T01:01:31Z</cp:lastPrinted>
  <dcterms:created xsi:type="dcterms:W3CDTF">1997-04-16T00:54:02Z</dcterms:created>
  <dcterms:modified xsi:type="dcterms:W3CDTF">2024-05-13T08:32:02Z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rojectFull">
    <vt:lpwstr>F:\01.Project\비상\02.기획문서\비상_CMS_저작관리_화면설계서_V6.5_20140714_최종7.ppta</vt:lpwstr>
  </property>
  <property fmtid="{D5CDD505-2E9C-101B-9397-08002B2CF9AE}" pid="4" name="ArticulateGUID">
    <vt:lpwstr>A4621325-33E3-4797-B440-446690DBF25A</vt:lpwstr>
  </property>
  <property fmtid="{D5CDD505-2E9C-101B-9397-08002B2CF9AE}" pid="5" name="ArticulatePath">
    <vt:lpwstr>비상_CMS_저작관리_화면설계서_V6.5_20140714_최종7</vt:lpwstr>
  </property>
  <property fmtid="{D5CDD505-2E9C-101B-9397-08002B2CF9AE}" pid="6" name="ArticulateProjectVersion">
    <vt:lpwstr>7</vt:lpwstr>
  </property>
</Properties>
</file>