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268" r:id="rId2"/>
    <p:sldId id="1269" r:id="rId3"/>
    <p:sldId id="1051" r:id="rId4"/>
    <p:sldId id="1236" r:id="rId5"/>
    <p:sldId id="1261" r:id="rId6"/>
    <p:sldId id="1271" r:id="rId7"/>
    <p:sldId id="1262" r:id="rId8"/>
    <p:sldId id="1275" r:id="rId9"/>
    <p:sldId id="1263" r:id="rId10"/>
    <p:sldId id="1265" r:id="rId11"/>
    <p:sldId id="1272" r:id="rId12"/>
    <p:sldId id="1274" r:id="rId13"/>
    <p:sldId id="1270" r:id="rId14"/>
    <p:sldId id="1266" r:id="rId15"/>
    <p:sldId id="1276" r:id="rId16"/>
  </p:sldIdLst>
  <p:sldSz cx="13442950" cy="7561263"/>
  <p:notesSz cx="6797675" cy="9928225"/>
  <p:custDataLst>
    <p:tags r:id="rId19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93" userDrawn="1">
          <p15:clr>
            <a:srgbClr val="A4A3A4"/>
          </p15:clr>
        </p15:guide>
        <p15:guide id="2" pos="260" userDrawn="1">
          <p15:clr>
            <a:srgbClr val="A4A3A4"/>
          </p15:clr>
        </p15:guide>
        <p15:guide id="3" pos="8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18F"/>
    <a:srgbClr val="3333FF"/>
    <a:srgbClr val="FF0000"/>
    <a:srgbClr val="6B7FC1"/>
    <a:srgbClr val="3A4460"/>
    <a:srgbClr val="D43462"/>
    <a:srgbClr val="D99815"/>
    <a:srgbClr val="34347A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93" autoAdjust="0"/>
    <p:restoredTop sz="94444" autoAdjust="0"/>
  </p:normalViewPr>
  <p:slideViewPr>
    <p:cSldViewPr>
      <p:cViewPr varScale="1">
        <p:scale>
          <a:sx n="112" d="100"/>
          <a:sy n="112" d="100"/>
        </p:scale>
        <p:origin x="618" y="102"/>
      </p:cViewPr>
      <p:guideLst>
        <p:guide orient="horz" pos="4393"/>
        <p:guide pos="260"/>
        <p:guide pos="820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52" d="100"/>
          <a:sy n="52" d="100"/>
        </p:scale>
        <p:origin x="-2982" y="-90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" y="738188"/>
            <a:ext cx="6678613" cy="3757612"/>
          </a:xfrm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  <p:sp>
        <p:nvSpPr>
          <p:cNvPr id="2" name="머리글 개체 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176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961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70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68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513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94854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1886975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 처리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휴복학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변경 로그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4430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985026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2753508"/>
              </p:ext>
            </p:extLst>
          </p:nvPr>
        </p:nvGraphicFramePr>
        <p:xfrm>
          <a:off x="528786" y="939550"/>
          <a:ext cx="818167" cy="58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총무팀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거주비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7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판촉물</a:t>
                      </a:r>
                      <a:r>
                        <a:rPr lang="en-US" altLang="ko-KR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94036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경조사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41667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33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발령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092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8962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406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교육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3133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재무회계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임대차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주주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표준화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5137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 집행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590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 수단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33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개발부문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526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7971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688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792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협조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7595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마케팅 관리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68111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광고계정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3279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99555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81953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예산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4605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결과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7770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7548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환불검색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22029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수강정보변경이력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9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304604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2348967"/>
              </p:ext>
            </p:extLst>
          </p:nvPr>
        </p:nvGraphicFramePr>
        <p:xfrm>
          <a:off x="528786" y="939550"/>
          <a:ext cx="818167" cy="535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입금 정보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 입급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무통장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현급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957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결제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입급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793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순위관리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 매출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따즈아 매출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139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r>
                        <a:rPr lang="en-US" altLang="ko-KR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489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735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광고자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자료 </a:t>
                      </a:r>
                      <a:r>
                        <a:rPr lang="ko-KR" altLang="en-US" sz="700" b="0" i="0" u="none" strike="noStrike" spc="-5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손익분기금액 </a:t>
                      </a:r>
                      <a:endParaRPr lang="ko-KR" altLang="en-US" sz="700" b="0" i="0" u="none" strike="noStrike" spc="-60" baseline="0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강의료입력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en-US" altLang="ko-KR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사업부수수료 입력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64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96249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510974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 통계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02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99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162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전화컨택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04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방문상담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8638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359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451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시간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398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교육통계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운영통계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강의장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수강생취업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93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37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896079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876821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758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5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6223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국비사업본부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온라인사업부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정보공유게시판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6754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직원신문고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7846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3266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2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18197261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987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481811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75289732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4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383559"/>
              </p:ext>
            </p:extLst>
          </p:nvPr>
        </p:nvGraphicFramePr>
        <p:xfrm>
          <a:off x="528786" y="939550"/>
          <a:ext cx="818167" cy="656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알림관리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푸시 알림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알림톡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내역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43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권한관리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포털관리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520595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33613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68489" y="684287"/>
            <a:ext cx="10669605" cy="6768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168489" y="684287"/>
            <a:ext cx="10669605" cy="288032"/>
          </a:xfrm>
          <a:prstGeom prst="rect">
            <a:avLst/>
          </a:prstGeom>
          <a:solidFill>
            <a:srgbClr val="6788CB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0586056" y="756295"/>
            <a:ext cx="168025" cy="144016"/>
            <a:chOff x="10013701" y="4895209"/>
            <a:chExt cx="144016" cy="144016"/>
          </a:xfrm>
        </p:grpSpPr>
        <p:cxnSp>
          <p:nvCxnSpPr>
            <p:cNvPr id="13" name="직선 연결선 12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" y="612280"/>
            <a:ext cx="13442950" cy="694898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0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 userDrawn="1"/>
        </p:nvSpPr>
        <p:spPr>
          <a:xfrm>
            <a:off x="312763" y="900311"/>
            <a:ext cx="85792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강의시간표</a:t>
            </a: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344567" y="1289694"/>
            <a:ext cx="10913412" cy="77671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10347615" y="1408009"/>
            <a:ext cx="720000" cy="216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검색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0347615" y="1695975"/>
            <a:ext cx="720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초기화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804873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계열선택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1962588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지점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선택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4062587" y="1408009"/>
            <a:ext cx="1022400" cy="1944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강사 이름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816125"/>
              </p:ext>
            </p:extLst>
          </p:nvPr>
        </p:nvGraphicFramePr>
        <p:xfrm>
          <a:off x="344567" y="2704153"/>
          <a:ext cx="11129426" cy="4358265"/>
        </p:xfrm>
        <a:graphic>
          <a:graphicData uri="http://schemas.openxmlformats.org/drawingml/2006/table">
            <a:tbl>
              <a:tblPr/>
              <a:tblGrid>
                <a:gridCol w="50588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3708757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5991355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279359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7786244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18070110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605946217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5915540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9696389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82101484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47312913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5214288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4800436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59472440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74306491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69739975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63507468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32251617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845635310"/>
                    </a:ext>
                  </a:extLst>
                </a:gridCol>
              </a:tblGrid>
              <a:tr h="15028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층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2031"/>
                  </a:ext>
                </a:extLst>
              </a:tr>
              <a:tr h="1502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C-3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C-4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정원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1816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전문가 정규과정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(SIGNATURE)</a:t>
                      </a: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월수금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에프터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이펙트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화목화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12:00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13:00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맥스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17:00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18:00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23439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3169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6971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639957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279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9507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398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07238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 userDrawn="1"/>
        </p:nvSpPr>
        <p:spPr>
          <a:xfrm>
            <a:off x="344567" y="2489323"/>
            <a:ext cx="10913401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과목명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요일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강의시간   ■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강사명</a:t>
            </a:r>
            <a:r>
              <a:rPr lang="ko-KR" altLang="en-US" sz="700" dirty="0" smtClean="0">
                <a:solidFill>
                  <a:schemeClr val="tx1"/>
                </a:solidFill>
              </a:rPr>
              <a:t>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전체출석율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□정원 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배정현황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□개강일 </a:t>
            </a:r>
            <a:r>
              <a:rPr lang="ko-KR" altLang="en-US" sz="700" dirty="0">
                <a:solidFill>
                  <a:schemeClr val="tx1"/>
                </a:solidFill>
              </a:rPr>
              <a:t>〮 </a:t>
            </a:r>
            <a:r>
              <a:rPr lang="ko-KR" altLang="en-US" sz="700" dirty="0" smtClean="0">
                <a:solidFill>
                  <a:schemeClr val="tx1"/>
                </a:solidFill>
              </a:rPr>
              <a:t>종강일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47501" y="2261838"/>
            <a:ext cx="8198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총강의수</a:t>
            </a:r>
            <a:r>
              <a:rPr lang="ko-KR" altLang="en-US" sz="700" dirty="0" smtClean="0">
                <a:latin typeface="+mn-ea"/>
                <a:ea typeface="+mn-ea"/>
              </a:rPr>
              <a:t> :192총정원수 :3942총배정수 :1639모집률 :41.58% 실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 장기결석자제외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246864" y="2122874"/>
            <a:ext cx="34483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FFC00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정원미달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0D97FF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F6D6D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정원초과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3A3A3A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폐강  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58FE2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계좌초과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125512" y="1408009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강의실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224885" y="1408009"/>
            <a:ext cx="1440000" cy="194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 smtClean="0">
                <a:solidFill>
                  <a:schemeClr val="tx1"/>
                </a:solidFill>
              </a:rPr>
              <a:t>포토샵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일러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4655521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평일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</a:rPr>
              <a:t>주말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5" name="모서리가 둥근 직사각형 34"/>
          <p:cNvSpPr/>
          <p:nvPr userDrawn="1"/>
        </p:nvSpPr>
        <p:spPr>
          <a:xfrm>
            <a:off x="6300944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시간대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r>
              <a:rPr lang="ko-KR" altLang="en-US" sz="700" dirty="0" smtClean="0">
                <a:solidFill>
                  <a:schemeClr val="tx1"/>
                </a:solidFill>
              </a:rPr>
              <a:t> 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 userDrawn="1"/>
        </p:nvSpPr>
        <p:spPr>
          <a:xfrm>
            <a:off x="5479115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요일 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4140052" y="169511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시간 선택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168747" y="7270880"/>
            <a:ext cx="11325600" cy="108000"/>
          </a:xfrm>
          <a:prstGeom prst="rect">
            <a:avLst/>
          </a:prstGeom>
          <a:solidFill>
            <a:srgbClr val="E6E6E6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직사각형 48"/>
          <p:cNvSpPr/>
          <p:nvPr userDrawn="1"/>
        </p:nvSpPr>
        <p:spPr bwMode="auto">
          <a:xfrm>
            <a:off x="168747" y="7270880"/>
            <a:ext cx="10440000" cy="10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026570" y="1689532"/>
            <a:ext cx="2011966" cy="215444"/>
            <a:chOff x="1600148" y="1689532"/>
            <a:chExt cx="2011966" cy="215444"/>
          </a:xfrm>
        </p:grpSpPr>
        <p:sp>
          <p:nvSpPr>
            <p:cNvPr id="43" name="모서리가 둥근 직사각형 42"/>
            <p:cNvSpPr/>
            <p:nvPr userDrawn="1"/>
          </p:nvSpPr>
          <p:spPr>
            <a:xfrm>
              <a:off x="190402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 userDrawn="1"/>
          </p:nvSpPr>
          <p:spPr>
            <a:xfrm>
              <a:off x="282175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2023.08.10 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1600148" y="1702135"/>
              <a:ext cx="3642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기간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58215" y="1732125"/>
              <a:ext cx="103796" cy="108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90487" y="1737034"/>
              <a:ext cx="103796" cy="10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 userDrawn="1"/>
          </p:nvSpPr>
          <p:spPr>
            <a:xfrm>
              <a:off x="2647346" y="1689532"/>
              <a:ext cx="2263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742074" y="1702135"/>
            <a:ext cx="1200971" cy="200055"/>
            <a:chOff x="399177" y="1702135"/>
            <a:chExt cx="1200971" cy="200055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09785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r>
                <a:rPr kumimoji="0" lang="ko-KR" altLang="en-US" sz="700" dirty="0" smtClean="0">
                  <a:solidFill>
                    <a:schemeClr val="tx1"/>
                  </a:solidFill>
                  <a:latin typeface="+mn-lt"/>
                  <a:ea typeface="+mn-ea"/>
                </a:rPr>
                <a:t>  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399177" y="1702135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개강일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75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직원창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562207" y="900241"/>
            <a:ext cx="9939557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5548191"/>
              </p:ext>
            </p:extLst>
          </p:nvPr>
        </p:nvGraphicFramePr>
        <p:xfrm>
          <a:off x="263691" y="1260351"/>
          <a:ext cx="120119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재증명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파일 관리</a:t>
                      </a: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 userDrawn="1"/>
        </p:nvSpPr>
        <p:spPr>
          <a:xfrm>
            <a:off x="273749" y="972308"/>
            <a:ext cx="1191142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직원 검색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2184971" y="987998"/>
            <a:ext cx="121058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" kern="0" dirty="0" err="1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컴퓨터강남</a:t>
            </a:r>
            <a:r>
              <a:rPr kumimoji="0" lang="ko-KR" altLang="en-US" sz="6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6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</a:t>
            </a:r>
            <a:r>
              <a:rPr kumimoji="0" lang="ko-KR" altLang="en-US" sz="6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사업부 </a:t>
            </a:r>
            <a:r>
              <a:rPr kumimoji="0" lang="en-US" altLang="ko-KR" sz="6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1_1</a:t>
            </a:r>
            <a:r>
              <a:rPr kumimoji="0" lang="ko-KR" altLang="en-US" sz="6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팀</a:t>
            </a:r>
            <a:endParaRPr kumimoji="0" lang="ko-KR" altLang="en-US" sz="6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1579633" y="972829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홍길동</a:t>
            </a:r>
            <a:r>
              <a:rPr kumimoji="0" lang="ko-KR" altLang="en-US" sz="8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차장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67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8489" y="891623"/>
            <a:ext cx="11340000" cy="648940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8489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25219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 bwMode="auto">
          <a:xfrm>
            <a:off x="545901" y="1107600"/>
            <a:ext cx="10585176" cy="60574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545901" y="1107600"/>
            <a:ext cx="10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컴퓨터강남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05</a:t>
            </a:r>
            <a:r>
              <a:rPr lang="ko-KR" altLang="en-US" sz="1100" b="1" dirty="0">
                <a:solidFill>
                  <a:schemeClr val="tx1"/>
                </a:solidFill>
              </a:rPr>
              <a:t>층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강의실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정원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:14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9441652"/>
              </p:ext>
            </p:extLst>
          </p:nvPr>
        </p:nvGraphicFramePr>
        <p:xfrm>
          <a:off x="888829" y="1734768"/>
          <a:ext cx="4073899" cy="5358231"/>
        </p:xfrm>
        <a:graphic>
          <a:graphicData uri="http://schemas.openxmlformats.org/drawingml/2006/table">
            <a:tbl>
              <a:tblPr/>
              <a:tblGrid>
                <a:gridCol w="46694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타입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-1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-2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주말반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특강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보강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세미</a:t>
                      </a:r>
                      <a:endParaRPr lang="ko-KR" altLang="en-US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06.12~07.05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강의시간표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ACP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시험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정원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15(0)</a:t>
                      </a:r>
                      <a:b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배정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:0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:2023-06-03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:2023-06-25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강사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색채학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(1,2)/B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플랫모션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보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2H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baseline="0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인물일러스트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6D6D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게임 아이템 그리기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만들기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824902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11745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082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68952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372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6963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63189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2175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3784350"/>
              </p:ext>
            </p:extLst>
          </p:nvPr>
        </p:nvGraphicFramePr>
        <p:xfrm>
          <a:off x="5139563" y="1733417"/>
          <a:ext cx="5614364" cy="4430682"/>
        </p:xfrm>
        <a:graphic>
          <a:graphicData uri="http://schemas.openxmlformats.org/drawingml/2006/table">
            <a:tbl>
              <a:tblPr bandRow="1"/>
              <a:tblGrid>
                <a:gridCol w="40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378167534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1353312861"/>
                    </a:ext>
                  </a:extLst>
                </a:gridCol>
              </a:tblGrid>
              <a:tr h="25066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커리큘럼 </a:t>
                      </a:r>
                      <a:r>
                        <a:rPr lang="en-US" altLang="ko-KR" sz="600" dirty="0" smtClean="0"/>
                        <a:t>/ </a:t>
                      </a:r>
                      <a:r>
                        <a:rPr lang="ko-KR" altLang="en-US" sz="600" dirty="0" smtClean="0"/>
                        <a:t>소제목</a:t>
                      </a: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16992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597944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26792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6321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4209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6544413"/>
              </p:ext>
            </p:extLst>
          </p:nvPr>
        </p:nvGraphicFramePr>
        <p:xfrm>
          <a:off x="5139563" y="6422304"/>
          <a:ext cx="4030185" cy="65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37">
                  <a:extLst>
                    <a:ext uri="{9D8B030D-6E8A-4147-A177-3AD203B41FA5}">
                      <a16:colId xmlns:a16="http://schemas.microsoft.com/office/drawing/2014/main" val="3917458172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712560433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3232892150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1108802007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469097325"/>
                    </a:ext>
                  </a:extLst>
                </a:gridCol>
              </a:tblGrid>
              <a:tr h="64899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연결</a:t>
                      </a:r>
                      <a:endParaRPr lang="en-US" altLang="ko-KR" sz="8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과목</a:t>
                      </a:r>
                      <a:endParaRPr lang="en-US" altLang="ko-KR" sz="8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05</a:t>
                      </a:r>
                      <a:r>
                        <a:rPr lang="ko-KR" altLang="en-US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층 </a:t>
                      </a: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C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dirty="0" smtClean="0">
                        <a:solidFill>
                          <a:srgbClr val="3333FF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디지털드로잉 </a:t>
                      </a:r>
                      <a:r>
                        <a:rPr lang="en-US" altLang="ko-KR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A...</a:t>
                      </a:r>
                      <a:endParaRPr lang="en-US" altLang="ko-KR" sz="700" b="1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06.12~07-05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D 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B...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07.12~09-11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08.12~10-11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kumimoji="0" lang="ko-KR" alt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61477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 userDrawn="1"/>
        </p:nvGrpSpPr>
        <p:grpSpPr>
          <a:xfrm>
            <a:off x="10914465" y="1188342"/>
            <a:ext cx="122493" cy="122493"/>
            <a:chOff x="12054259" y="3136751"/>
            <a:chExt cx="144016" cy="144016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자유형 83"/>
          <p:cNvSpPr/>
          <p:nvPr userDrawn="1"/>
        </p:nvSpPr>
        <p:spPr bwMode="auto">
          <a:xfrm>
            <a:off x="10844362" y="1404367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5" name="자유형 84"/>
          <p:cNvSpPr/>
          <p:nvPr userDrawn="1"/>
        </p:nvSpPr>
        <p:spPr bwMode="auto">
          <a:xfrm>
            <a:off x="10844362" y="1713063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828" y="1452707"/>
            <a:ext cx="142479" cy="18273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6771" y="1769449"/>
            <a:ext cx="128071" cy="150817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7542015" y="1460512"/>
            <a:ext cx="809460" cy="276999"/>
            <a:chOff x="9999643" y="1368086"/>
            <a:chExt cx="809460" cy="276999"/>
          </a:xfrm>
        </p:grpSpPr>
        <p:sp>
          <p:nvSpPr>
            <p:cNvPr id="78" name="TextBox 77"/>
            <p:cNvSpPr txBox="1"/>
            <p:nvPr userDrawn="1"/>
          </p:nvSpPr>
          <p:spPr>
            <a:xfrm>
              <a:off x="10196883" y="136808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6</a:t>
              </a:r>
              <a:r>
                <a:rPr kumimoji="0" lang="ko-KR" altLang="en-US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월</a:t>
              </a:r>
              <a:endParaRPr kumimoji="0"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>
              <a:off x="10593079" y="1401946"/>
              <a:ext cx="216024" cy="21602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 flipH="1">
              <a:off x="9999643" y="1397647"/>
              <a:ext cx="216024" cy="2160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0301110">
            <a:off x="2966695" y="2803780"/>
            <a:ext cx="219930" cy="26387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98619" y="1482231"/>
            <a:ext cx="117211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개강일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88971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159425" y="650449"/>
            <a:ext cx="13114778" cy="6676341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159425" y="650449"/>
            <a:ext cx="13114778" cy="66763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64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28785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2926075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0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586675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5187314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9473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1003547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93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4833553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38137742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3A446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endParaRPr lang="ko-KR" altLang="en-US" sz="700" b="0" dirty="0">
                        <a:solidFill>
                          <a:srgbClr val="3A44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총무팀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차량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거주비</a:t>
                      </a:r>
                      <a:endParaRPr lang="ko-KR" altLang="en-US" sz="700" b="0" i="0" u="none" strike="noStrike" dirty="0" smtClean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판촉물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소모품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경조사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512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권한관리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46443"/>
                  </a:ext>
                </a:extLst>
              </a:tr>
              <a:tr h="501203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2412479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537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5052864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07690742"/>
              </p:ext>
            </p:extLst>
          </p:nvPr>
        </p:nvGraphicFramePr>
        <p:xfrm>
          <a:off x="528786" y="939550"/>
          <a:ext cx="818167" cy="595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배정턴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상담 등록 관리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스크립트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컨택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방문상담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2849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0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1501173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3448918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645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기획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1251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104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설정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684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강의실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966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685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131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55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3623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자격증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ACP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수강생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합격관리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자격증 신청 관리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뷰티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7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강사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평가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 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20742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499071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315980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요청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02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162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0441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월별훈련현황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면담일지관리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사물함관리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사물함코드등록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92313"/>
                  </a:ext>
                </a:extLst>
              </a:tr>
              <a:tr h="3848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07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vmlDrawing" Target="../drawings/vmlDrawing1.v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" name="Rectangle 1307"/>
          <p:cNvSpPr>
            <a:spLocks noChangeArrowheads="1"/>
          </p:cNvSpPr>
          <p:nvPr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71" name="Group 1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29605"/>
              </p:ext>
            </p:extLst>
          </p:nvPr>
        </p:nvGraphicFramePr>
        <p:xfrm>
          <a:off x="159430" y="85725"/>
          <a:ext cx="13109788" cy="445269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2023.08.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9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570" name="Rectangle 1354"/>
          <p:cNvSpPr>
            <a:spLocks noChangeArrowheads="1"/>
          </p:cNvSpPr>
          <p:nvPr/>
        </p:nvSpPr>
        <p:spPr bwMode="auto">
          <a:xfrm>
            <a:off x="6097053" y="346079"/>
            <a:ext cx="365250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defTabSz="817563"/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  <p:sp>
        <p:nvSpPr>
          <p:cNvPr id="18" name="직사각형 1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16168517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9" name="Image" r:id="rId30" imgW="1371240" imgH="469800" progId="Photoshop.Image.13">
                  <p:embed/>
                </p:oleObj>
              </mc:Choice>
              <mc:Fallback>
                <p:oleObj name="Image" r:id="rId30" imgW="1371240" imgH="469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374063" y="708297"/>
            <a:ext cx="88797" cy="100413"/>
            <a:chOff x="12230023" y="1548383"/>
            <a:chExt cx="216152" cy="244429"/>
          </a:xfrm>
        </p:grpSpPr>
        <p:sp>
          <p:nvSpPr>
            <p:cNvPr id="4" name="타원 3"/>
            <p:cNvSpPr/>
            <p:nvPr userDrawn="1"/>
          </p:nvSpPr>
          <p:spPr bwMode="auto">
            <a:xfrm>
              <a:off x="12230023" y="1661150"/>
              <a:ext cx="216152" cy="131662"/>
            </a:xfrm>
            <a:custGeom>
              <a:avLst/>
              <a:gdLst>
                <a:gd name="connsiteX0" fmla="*/ 0 w 216000"/>
                <a:gd name="connsiteY0" fmla="*/ 108012 h 216024"/>
                <a:gd name="connsiteX1" fmla="*/ 108000 w 216000"/>
                <a:gd name="connsiteY1" fmla="*/ 0 h 216024"/>
                <a:gd name="connsiteX2" fmla="*/ 216000 w 216000"/>
                <a:gd name="connsiteY2" fmla="*/ 108012 h 216024"/>
                <a:gd name="connsiteX3" fmla="*/ 108000 w 216000"/>
                <a:gd name="connsiteY3" fmla="*/ 216024 h 216024"/>
                <a:gd name="connsiteX4" fmla="*/ 0 w 216000"/>
                <a:gd name="connsiteY4" fmla="*/ 108012 h 216024"/>
                <a:gd name="connsiteX0" fmla="*/ 152 w 216152"/>
                <a:gd name="connsiteY0" fmla="*/ 108012 h 131153"/>
                <a:gd name="connsiteX1" fmla="*/ 108152 w 216152"/>
                <a:gd name="connsiteY1" fmla="*/ 0 h 131153"/>
                <a:gd name="connsiteX2" fmla="*/ 216152 w 216152"/>
                <a:gd name="connsiteY2" fmla="*/ 108012 h 131153"/>
                <a:gd name="connsiteX3" fmla="*/ 128155 w 216152"/>
                <a:gd name="connsiteY3" fmla="*/ 93152 h 131153"/>
                <a:gd name="connsiteX4" fmla="*/ 152 w 216152"/>
                <a:gd name="connsiteY4" fmla="*/ 108012 h 131153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52" h="131662">
                  <a:moveTo>
                    <a:pt x="152" y="108012"/>
                  </a:moveTo>
                  <a:cubicBezTo>
                    <a:pt x="-3182" y="92487"/>
                    <a:pt x="48505" y="0"/>
                    <a:pt x="108152" y="0"/>
                  </a:cubicBezTo>
                  <a:cubicBezTo>
                    <a:pt x="167799" y="0"/>
                    <a:pt x="216152" y="48359"/>
                    <a:pt x="216152" y="108012"/>
                  </a:cubicBezTo>
                  <a:cubicBezTo>
                    <a:pt x="216152" y="167665"/>
                    <a:pt x="167800" y="96009"/>
                    <a:pt x="128155" y="93152"/>
                  </a:cubicBezTo>
                  <a:cubicBezTo>
                    <a:pt x="34218" y="118870"/>
                    <a:pt x="3486" y="123537"/>
                    <a:pt x="152" y="108012"/>
                  </a:cubicBez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" name="타원 2"/>
            <p:cNvSpPr/>
            <p:nvPr userDrawn="1"/>
          </p:nvSpPr>
          <p:spPr bwMode="auto">
            <a:xfrm>
              <a:off x="12266091" y="1548383"/>
              <a:ext cx="144016" cy="144016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5" name="모서리가 둥근 직사각형 14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강의시간표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2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66" r:id="rId4"/>
    <p:sldLayoutId id="2147483675" r:id="rId5"/>
    <p:sldLayoutId id="2147483677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50" r:id="rId12"/>
    <p:sldLayoutId id="2147483670" r:id="rId13"/>
    <p:sldLayoutId id="2147483673" r:id="rId14"/>
    <p:sldLayoutId id="2147483665" r:id="rId15"/>
    <p:sldLayoutId id="2147483660" r:id="rId16"/>
    <p:sldLayoutId id="2147483661" r:id="rId17"/>
    <p:sldLayoutId id="2147483653" r:id="rId18"/>
    <p:sldLayoutId id="2147483654" r:id="rId19"/>
    <p:sldLayoutId id="2147483664" r:id="rId20"/>
    <p:sldLayoutId id="2147483678" r:id="rId21"/>
    <p:sldLayoutId id="2147483676" r:id="rId22"/>
    <p:sldLayoutId id="2147483655" r:id="rId23"/>
    <p:sldLayoutId id="2147483656" r:id="rId24"/>
    <p:sldLayoutId id="2147483679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7563" rtl="0" fontAlgn="base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368300" indent="-368300" algn="l" defTabSz="817563" rtl="0" fontAlgn="base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07975" algn="l" defTabSz="817563" rtl="0" fontAlgn="base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27138" indent="-244475" algn="l" defTabSz="817563" rtl="0" fontAlgn="base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17675" indent="-244475" algn="l" defTabSz="817563" rtl="0" fontAlgn="base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2098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5pPr>
      <a:lvl6pPr marL="26670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6pPr>
      <a:lvl7pPr marL="31242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7pPr>
      <a:lvl8pPr marL="35814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8pPr>
      <a:lvl9pPr marL="40386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048869" y="1548383"/>
            <a:ext cx="7345213" cy="2916535"/>
          </a:xfrm>
          <a:prstGeom prst="rect">
            <a:avLst/>
          </a:prstGeom>
          <a:solidFill>
            <a:srgbClr val="4C3C6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KEG</a:t>
            </a:r>
            <a:r>
              <a: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업무 혁신 플랫폼 </a:t>
            </a:r>
            <a:r>
              <a:rPr lang="ko-KR" altLang="en-US" sz="4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endParaRPr lang="en-US" altLang="ko-KR" sz="4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150600" y="4680943"/>
            <a:ext cx="5141750" cy="698500"/>
          </a:xfrm>
          <a:noFill/>
          <a:ln/>
        </p:spPr>
        <p:txBody>
          <a:bodyPr/>
          <a:lstStyle/>
          <a:p>
            <a:pPr algn="ctr"/>
            <a:r>
              <a:rPr lang="ko-KR" altLang="en-US" sz="3200" dirty="0"/>
              <a:t>화면설계서</a:t>
            </a:r>
            <a:endParaRPr lang="ko-KR" altLang="en-US" sz="3200" dirty="0">
              <a:ea typeface="HY견고딕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26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지원 </a:t>
            </a:r>
            <a:r>
              <a:rPr lang="en-US" altLang="ko-KR"/>
              <a:t>&gt; </a:t>
            </a:r>
            <a:r>
              <a:rPr lang="ko-KR" altLang="en-US" smtClean="0"/>
              <a:t>재무회계 </a:t>
            </a:r>
            <a:r>
              <a:rPr lang="en-US" altLang="ko-KR" smtClean="0"/>
              <a:t>&gt; </a:t>
            </a:r>
            <a:r>
              <a:rPr lang="ko-KR" altLang="en-US" smtClean="0"/>
              <a:t>손익계산서 관리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9</a:t>
            </a:fld>
            <a:endParaRPr lang="ko-KR" altLang="en-US" sz="8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Sup_Per_Emp_01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574390" y="1324865"/>
            <a:ext cx="10369149" cy="449283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65854"/>
              </p:ext>
            </p:extLst>
          </p:nvPr>
        </p:nvGraphicFramePr>
        <p:xfrm>
          <a:off x="11520710" y="645990"/>
          <a:ext cx="1922239" cy="45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176F9B"/>
                          </a:solidFill>
                          <a:latin typeface="+mn-lt"/>
                          <a:ea typeface="맑은 고딕" pitchFamily="50" charset="-127"/>
                        </a:rPr>
                        <a:t>화면 설명</a:t>
                      </a:r>
                      <a:endParaRPr lang="ko-KR" altLang="en-US" sz="800" dirty="0">
                        <a:solidFill>
                          <a:srgbClr val="176F9B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  <a:ea typeface="맑은 고딕" pitchFamily="50" charset="-127"/>
                        </a:rPr>
                        <a:t>지점 손익 관리 목록</a:t>
                      </a:r>
                      <a:endParaRPr lang="ko-KR" altLang="en-US" sz="800" dirty="0">
                        <a:latin typeface="+mn-lt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470578" y="744570"/>
            <a:ext cx="1223412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손익계산서 </a:t>
            </a:r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73286"/>
              </p:ext>
            </p:extLst>
          </p:nvPr>
        </p:nvGraphicFramePr>
        <p:xfrm>
          <a:off x="574389" y="1904482"/>
          <a:ext cx="10369153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503">
                  <a:extLst>
                    <a:ext uri="{9D8B030D-6E8A-4147-A177-3AD203B41FA5}">
                      <a16:colId xmlns:a16="http://schemas.microsoft.com/office/drawing/2014/main" val="1707099288"/>
                    </a:ext>
                  </a:extLst>
                </a:gridCol>
                <a:gridCol w="729503">
                  <a:extLst>
                    <a:ext uri="{9D8B030D-6E8A-4147-A177-3AD203B41FA5}">
                      <a16:colId xmlns:a16="http://schemas.microsoft.com/office/drawing/2014/main" val="94276531"/>
                    </a:ext>
                  </a:extLst>
                </a:gridCol>
                <a:gridCol w="729503">
                  <a:extLst>
                    <a:ext uri="{9D8B030D-6E8A-4147-A177-3AD203B41FA5}">
                      <a16:colId xmlns:a16="http://schemas.microsoft.com/office/drawing/2014/main" val="1686551831"/>
                    </a:ext>
                  </a:extLst>
                </a:gridCol>
                <a:gridCol w="729503">
                  <a:extLst>
                    <a:ext uri="{9D8B030D-6E8A-4147-A177-3AD203B41FA5}">
                      <a16:colId xmlns:a16="http://schemas.microsoft.com/office/drawing/2014/main" val="3031352660"/>
                    </a:ext>
                  </a:extLst>
                </a:gridCol>
                <a:gridCol w="729503">
                  <a:extLst>
                    <a:ext uri="{9D8B030D-6E8A-4147-A177-3AD203B41FA5}">
                      <a16:colId xmlns:a16="http://schemas.microsoft.com/office/drawing/2014/main" val="2426815242"/>
                    </a:ext>
                  </a:extLst>
                </a:gridCol>
                <a:gridCol w="729503">
                  <a:extLst>
                    <a:ext uri="{9D8B030D-6E8A-4147-A177-3AD203B41FA5}">
                      <a16:colId xmlns:a16="http://schemas.microsoft.com/office/drawing/2014/main" val="3651609079"/>
                    </a:ext>
                  </a:extLst>
                </a:gridCol>
                <a:gridCol w="729503">
                  <a:extLst>
                    <a:ext uri="{9D8B030D-6E8A-4147-A177-3AD203B41FA5}">
                      <a16:colId xmlns:a16="http://schemas.microsoft.com/office/drawing/2014/main" val="536233099"/>
                    </a:ext>
                  </a:extLst>
                </a:gridCol>
                <a:gridCol w="729503">
                  <a:extLst>
                    <a:ext uri="{9D8B030D-6E8A-4147-A177-3AD203B41FA5}">
                      <a16:colId xmlns:a16="http://schemas.microsoft.com/office/drawing/2014/main" val="2578861353"/>
                    </a:ext>
                  </a:extLst>
                </a:gridCol>
                <a:gridCol w="729503">
                  <a:extLst>
                    <a:ext uri="{9D8B030D-6E8A-4147-A177-3AD203B41FA5}">
                      <a16:colId xmlns:a16="http://schemas.microsoft.com/office/drawing/2014/main" val="4025640413"/>
                    </a:ext>
                  </a:extLst>
                </a:gridCol>
                <a:gridCol w="729503">
                  <a:extLst>
                    <a:ext uri="{9D8B030D-6E8A-4147-A177-3AD203B41FA5}">
                      <a16:colId xmlns:a16="http://schemas.microsoft.com/office/drawing/2014/main" val="2479055030"/>
                    </a:ext>
                  </a:extLst>
                </a:gridCol>
                <a:gridCol w="729503">
                  <a:extLst>
                    <a:ext uri="{9D8B030D-6E8A-4147-A177-3AD203B41FA5}">
                      <a16:colId xmlns:a16="http://schemas.microsoft.com/office/drawing/2014/main" val="3070730300"/>
                    </a:ext>
                  </a:extLst>
                </a:gridCol>
                <a:gridCol w="729503">
                  <a:extLst>
                    <a:ext uri="{9D8B030D-6E8A-4147-A177-3AD203B41FA5}">
                      <a16:colId xmlns:a16="http://schemas.microsoft.com/office/drawing/2014/main" val="171172925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33705452"/>
                    </a:ext>
                  </a:extLst>
                </a:gridCol>
                <a:gridCol w="432039">
                  <a:extLst>
                    <a:ext uri="{9D8B030D-6E8A-4147-A177-3AD203B41FA5}">
                      <a16:colId xmlns:a16="http://schemas.microsoft.com/office/drawing/2014/main" val="2806707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89416787"/>
                    </a:ext>
                  </a:extLst>
                </a:gridCol>
              </a:tblGrid>
              <a:tr h="20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지점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년월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법인세율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매출액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매출원가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매출총이익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판관비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영업이익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당기순이익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이익율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환불율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파일수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요리강남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202311</a:t>
                      </a:r>
                      <a:endParaRPr lang="ko-KR" altLang="en-US" sz="800" b="0" u="none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19%</a:t>
                      </a:r>
                      <a:endParaRPr lang="ko-KR" altLang="en-US" sz="800" b="0" u="none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요리홍대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202311</a:t>
                      </a:r>
                      <a:endParaRPr lang="ko-KR" altLang="en-US" sz="800" b="0" u="none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19%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19.4%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11.2%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요리부산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202311</a:t>
                      </a:r>
                      <a:endParaRPr lang="ko-KR" altLang="en-US" sz="800" b="0" u="none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19%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19.4%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13.7%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요리대구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202311</a:t>
                      </a:r>
                      <a:endParaRPr lang="ko-KR" altLang="en-US" sz="800" b="0" u="none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19%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19.4%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18.5%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요리대전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202311</a:t>
                      </a:r>
                      <a:endParaRPr lang="ko-KR" altLang="en-US" sz="800" b="0" u="none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19%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19.4%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8.9%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66417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요리인천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202311</a:t>
                      </a:r>
                      <a:endParaRPr lang="ko-KR" altLang="en-US" sz="800" b="0" u="none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19%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79592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569846" y="1107409"/>
            <a:ext cx="1870343" cy="216867"/>
            <a:chOff x="2479788" y="1475532"/>
            <a:chExt cx="1870343" cy="216867"/>
          </a:xfrm>
        </p:grpSpPr>
        <p:sp>
          <p:nvSpPr>
            <p:cNvPr id="82" name="양쪽 모서리가 둥근 사각형 81"/>
            <p:cNvSpPr/>
            <p:nvPr/>
          </p:nvSpPr>
          <p:spPr>
            <a:xfrm>
              <a:off x="2479788" y="1475532"/>
              <a:ext cx="936000" cy="215444"/>
            </a:xfrm>
            <a:prstGeom prst="round2SameRect">
              <a:avLst>
                <a:gd name="adj1" fmla="val 9375"/>
                <a:gd name="adj2" fmla="val 0"/>
              </a:avLst>
            </a:prstGeom>
            <a:solidFill>
              <a:srgbClr val="34347A"/>
            </a:solidFill>
            <a:ln w="3175">
              <a:solidFill>
                <a:schemeClr val="tx1"/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chemeClr val="bg1"/>
                  </a:solidFill>
                  <a:latin typeface="+mn-ea"/>
                  <a:ea typeface="+mn-ea"/>
                </a:rPr>
                <a:t>지점 </a:t>
              </a:r>
              <a:r>
                <a:rPr lang="ko-KR" altLang="en-US" sz="800" smtClean="0">
                  <a:solidFill>
                    <a:schemeClr val="bg1"/>
                  </a:solidFill>
                  <a:latin typeface="+mn-ea"/>
                  <a:ea typeface="+mn-ea"/>
                </a:rPr>
                <a:t>손익</a:t>
              </a:r>
              <a:endParaRPr lang="ko-KR" altLang="en-US" sz="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4" name="양쪽 모서리가 둥근 사각형 73"/>
            <p:cNvSpPr/>
            <p:nvPr/>
          </p:nvSpPr>
          <p:spPr>
            <a:xfrm>
              <a:off x="3414131" y="1476955"/>
              <a:ext cx="936000" cy="215444"/>
            </a:xfrm>
            <a:prstGeom prst="round2SameRect">
              <a:avLst>
                <a:gd name="adj1" fmla="val 9375"/>
                <a:gd name="adj2" fmla="val 0"/>
              </a:avLst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rgbClr val="7F7F7F"/>
                  </a:solidFill>
                  <a:latin typeface="+mn-ea"/>
                  <a:ea typeface="+mn-ea"/>
                </a:rPr>
                <a:t>계열 </a:t>
              </a:r>
              <a:r>
                <a:rPr lang="ko-KR" altLang="en-US" sz="800" smtClean="0">
                  <a:solidFill>
                    <a:srgbClr val="7F7F7F"/>
                  </a:solidFill>
                  <a:latin typeface="+mn-ea"/>
                  <a:ea typeface="+mn-ea"/>
                </a:rPr>
                <a:t>손익</a:t>
              </a:r>
              <a:endParaRPr lang="ko-KR" altLang="en-US" sz="800" dirty="0">
                <a:solidFill>
                  <a:srgbClr val="7F7F7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7" name="모서리가 둥근 직사각형 96"/>
          <p:cNvSpPr/>
          <p:nvPr/>
        </p:nvSpPr>
        <p:spPr bwMode="auto">
          <a:xfrm>
            <a:off x="2609227" y="1411997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800" smtClean="0">
                <a:latin typeface="+mn-ea"/>
                <a:ea typeface="+mn-ea"/>
              </a:rPr>
              <a:t>계열선택                               </a:t>
            </a:r>
            <a:r>
              <a:rPr lang="ko-KR" altLang="en-US" sz="800" dirty="0">
                <a:latin typeface="+mn-ea"/>
                <a:ea typeface="+mn-ea"/>
              </a:rPr>
              <a:t>∨ </a:t>
            </a: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1651274" y="1412331"/>
            <a:ext cx="90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800" smtClean="0">
                <a:latin typeface="+mn-ea"/>
                <a:ea typeface="+mn-ea"/>
              </a:rPr>
              <a:t>월 선택        </a:t>
            </a:r>
            <a:r>
              <a:rPr lang="ko-KR" altLang="en-US" sz="800" smtClean="0">
                <a:latin typeface="+mn-ea"/>
                <a:ea typeface="+mn-ea"/>
              </a:rPr>
              <a:t>∨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713177" y="1405212"/>
            <a:ext cx="90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800" smtClean="0">
                <a:latin typeface="+mn-ea"/>
                <a:ea typeface="+mn-ea"/>
              </a:rPr>
              <a:t>년 선택        </a:t>
            </a:r>
            <a:r>
              <a:rPr lang="ko-KR" altLang="en-US" sz="800" smtClean="0">
                <a:latin typeface="+mn-ea"/>
                <a:ea typeface="+mn-ea"/>
              </a:rPr>
              <a:t>∨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8" name="타원 137"/>
          <p:cNvSpPr>
            <a:spLocks noChangeAspect="1"/>
          </p:cNvSpPr>
          <p:nvPr/>
        </p:nvSpPr>
        <p:spPr bwMode="auto">
          <a:xfrm>
            <a:off x="521960" y="144121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0568186" y="2138205"/>
            <a:ext cx="307962" cy="1225558"/>
            <a:chOff x="9369172" y="2703993"/>
            <a:chExt cx="307962" cy="122555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9369172" y="2917306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보기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9369172" y="3117856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보기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9369172" y="3338755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보기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9369172" y="3541638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보기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9369172" y="3762537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보기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9369172" y="2703993"/>
              <a:ext cx="307962" cy="1670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보기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타원 87"/>
          <p:cNvSpPr>
            <a:spLocks noChangeAspect="1"/>
          </p:cNvSpPr>
          <p:nvPr/>
        </p:nvSpPr>
        <p:spPr bwMode="auto">
          <a:xfrm>
            <a:off x="9377603" y="457271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42474"/>
              </p:ext>
            </p:extLst>
          </p:nvPr>
        </p:nvGraphicFramePr>
        <p:xfrm>
          <a:off x="569846" y="3722781"/>
          <a:ext cx="281285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63">
                  <a:extLst>
                    <a:ext uri="{9D8B030D-6E8A-4147-A177-3AD203B41FA5}">
                      <a16:colId xmlns:a16="http://schemas.microsoft.com/office/drawing/2014/main" val="894675912"/>
                    </a:ext>
                  </a:extLst>
                </a:gridCol>
                <a:gridCol w="2636590">
                  <a:extLst>
                    <a:ext uri="{9D8B030D-6E8A-4147-A177-3AD203B41FA5}">
                      <a16:colId xmlns:a16="http://schemas.microsoft.com/office/drawing/2014/main" val="3752164686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기간검색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년선택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올해를 기준으로 이전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년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월선택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- 12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개월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7227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계열검색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계열의 모든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지점 목록 나열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4349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목록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번 관리버튼을 통해 엑셀파일을 업로드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시 행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로우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저장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704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수정 버튼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엑셀 파일을 재업로드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다음슬라이드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업로드 후 재계산을 할 수 있다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947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계산 버튼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업로드한 엑셀파일을 로드하여 과목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계정과목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금액 저장</a:t>
                      </a:r>
                      <a:endParaRPr lang="en-US" altLang="ko-KR" sz="800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과목에 따른 금액을 디비에 등록 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디비구조는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</a:b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계열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지점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년월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과목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계정과목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금액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예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: 1 / 25 / 202311 / 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수강료수입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/ 41200 / 686,166,000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지점마다 엑셀수가 다름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파일이 있을 때 활성화</a:t>
                      </a:r>
                      <a:endParaRPr lang="en-US" altLang="ko-KR" sz="800" b="0" smtClean="0">
                        <a:solidFill>
                          <a:srgbClr val="C00000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u="sng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과목은 별도의 테이블로</a:t>
                      </a:r>
                      <a:r>
                        <a:rPr lang="ko-KR" altLang="en-US" sz="800" b="0" u="sng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빼도 된다</a:t>
                      </a:r>
                      <a:r>
                        <a:rPr lang="en-US" altLang="ko-KR" sz="800" b="0" u="sng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  <a:br>
                        <a:rPr lang="en-US" altLang="ko-KR" sz="800" b="0" u="sng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다음슬라이드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6025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보기버튼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손익계산서 보기 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다음 슬라이드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8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886700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015273"/>
              </p:ext>
            </p:extLst>
          </p:nvPr>
        </p:nvGraphicFramePr>
        <p:xfrm>
          <a:off x="3606625" y="3722781"/>
          <a:ext cx="2966444" cy="232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841">
                  <a:extLst>
                    <a:ext uri="{9D8B030D-6E8A-4147-A177-3AD203B41FA5}">
                      <a16:colId xmlns:a16="http://schemas.microsoft.com/office/drawing/2014/main" val="2494405806"/>
                    </a:ext>
                  </a:extLst>
                </a:gridCol>
                <a:gridCol w="1228841">
                  <a:extLst>
                    <a:ext uri="{9D8B030D-6E8A-4147-A177-3AD203B41FA5}">
                      <a16:colId xmlns:a16="http://schemas.microsoft.com/office/drawing/2014/main" val="2459648660"/>
                    </a:ext>
                  </a:extLst>
                </a:gridCol>
                <a:gridCol w="508762">
                  <a:extLst>
                    <a:ext uri="{9D8B030D-6E8A-4147-A177-3AD203B41FA5}">
                      <a16:colId xmlns:a16="http://schemas.microsoft.com/office/drawing/2014/main" val="3290341917"/>
                    </a:ext>
                  </a:extLst>
                </a:gridCol>
              </a:tblGrid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Ⅰ.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매   출   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642,005,417</a:t>
                      </a:r>
                      <a:r>
                        <a:rPr lang="en-US" altLang="ko-KR" sz="800" u="none" strike="noStrike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100.0%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618095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수강료수입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569,727,500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12.4%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65644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수강료환불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70,878,500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57058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교보재수입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514603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교재수입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48572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Ⅱ.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매 출 원 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214,795,643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43.1%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296069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교육원가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임대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75,655,539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15.2%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42178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교육원가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강사료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115,874,620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23.2%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19630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교육원가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감가상각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15,771,842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3.2%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12335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교육원가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7,493,642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1.5%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136097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교재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교보재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원가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0.0%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132054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Ⅲ.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매출총이익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smtClean="0"/>
                        <a:t>405,728,369</a:t>
                      </a:r>
                      <a:r>
                        <a:rPr lang="en-US" altLang="ko-KR" sz="800" u="none" strike="noStrike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56.9%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51247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38168"/>
              </p:ext>
            </p:extLst>
          </p:nvPr>
        </p:nvGraphicFramePr>
        <p:xfrm>
          <a:off x="6647277" y="3722781"/>
          <a:ext cx="2966444" cy="349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841">
                  <a:extLst>
                    <a:ext uri="{9D8B030D-6E8A-4147-A177-3AD203B41FA5}">
                      <a16:colId xmlns:a16="http://schemas.microsoft.com/office/drawing/2014/main" val="2494405806"/>
                    </a:ext>
                  </a:extLst>
                </a:gridCol>
                <a:gridCol w="1228841">
                  <a:extLst>
                    <a:ext uri="{9D8B030D-6E8A-4147-A177-3AD203B41FA5}">
                      <a16:colId xmlns:a16="http://schemas.microsoft.com/office/drawing/2014/main" val="2459648660"/>
                    </a:ext>
                  </a:extLst>
                </a:gridCol>
                <a:gridCol w="508762">
                  <a:extLst>
                    <a:ext uri="{9D8B030D-6E8A-4147-A177-3AD203B41FA5}">
                      <a16:colId xmlns:a16="http://schemas.microsoft.com/office/drawing/2014/main" val="3290341917"/>
                    </a:ext>
                  </a:extLst>
                </a:gridCol>
              </a:tblGrid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Ⅲ.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매출총이익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284,053,357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56.9%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5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Ⅳ.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판   관   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275,376,503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55.2%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543952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급      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39,124,294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7.8%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02624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감가상각비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4,653,202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0.8%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272728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광고비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키워드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10,018,528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2.0%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0435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광고비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키워드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40,395,257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8.1%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706332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광고비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송출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0.0%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41926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광고비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바이럴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7,435,655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1.5%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57013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수강생모집용역비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92,972,160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18.6%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123905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공통경비수수료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25,201,760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5.1%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486032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     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55,575,647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11.1%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033782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Ⅴ.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영업이익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8,676,854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1.7%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245219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Ⅵ.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영업외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수익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3,646,292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0.7%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67906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Ⅶ.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영업외 비용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0.0%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91115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Ⅷ.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법인세차감전손익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12,323,146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2.5%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47902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Ⅸ.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법인세등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2,464,629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0.5%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181888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Ⅹ.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당기순이익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9,858,517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2.0%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84907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이익률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(%)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2.0%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141615"/>
                  </a:ext>
                </a:extLst>
              </a:tr>
            </a:tbl>
          </a:graphicData>
        </a:graphic>
      </p:graphicFrame>
      <p:sp>
        <p:nvSpPr>
          <p:cNvPr id="14" name="오른쪽 화살표 13"/>
          <p:cNvSpPr/>
          <p:nvPr/>
        </p:nvSpPr>
        <p:spPr bwMode="auto">
          <a:xfrm>
            <a:off x="4996962" y="6300911"/>
            <a:ext cx="1368152" cy="593598"/>
          </a:xfrm>
          <a:prstGeom prst="rightArrow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800" smtClean="0">
                <a:solidFill>
                  <a:srgbClr val="C00000"/>
                </a:solidFill>
              </a:rPr>
              <a:t>손익계산서 </a:t>
            </a:r>
            <a:r>
              <a:rPr lang="en-US" altLang="ko-KR" sz="800" smtClean="0">
                <a:solidFill>
                  <a:srgbClr val="C00000"/>
                </a:solidFill>
              </a:rPr>
              <a:t>/</a:t>
            </a:r>
            <a:r>
              <a:rPr lang="ko-KR" altLang="en-US" sz="800" smtClean="0">
                <a:solidFill>
                  <a:srgbClr val="C00000"/>
                </a:solidFill>
              </a:rPr>
              <a:t> 연결됨</a:t>
            </a:r>
            <a:endParaRPr lang="ko-KR" altLang="en-US" sz="800">
              <a:solidFill>
                <a:srgbClr val="C0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686934" y="2136526"/>
            <a:ext cx="363061" cy="1227237"/>
            <a:chOff x="10517757" y="2208534"/>
            <a:chExt cx="330162" cy="1227237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10517757" y="2208534"/>
              <a:ext cx="307962" cy="167014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smtClean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수정</a:t>
              </a:r>
              <a:endParaRPr kumimoji="0" lang="ko-KR" altLang="en-US" sz="8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0523690" y="2416742"/>
              <a:ext cx="307962" cy="167014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smtClean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수정</a:t>
              </a:r>
              <a:endParaRPr kumimoji="0" lang="ko-KR" altLang="en-US" sz="8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10528857" y="2634040"/>
              <a:ext cx="307962" cy="167014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수정</a:t>
              </a:r>
              <a:endParaRPr kumimoji="0" lang="ko-KR" altLang="en-US" sz="8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0534790" y="2842248"/>
              <a:ext cx="307962" cy="167014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수정</a:t>
              </a:r>
              <a:endParaRPr kumimoji="0" lang="ko-KR" altLang="en-US" sz="8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10539957" y="3060549"/>
              <a:ext cx="307962" cy="167014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수정</a:t>
              </a:r>
              <a:endParaRPr kumimoji="0" lang="ko-KR" altLang="en-US" sz="8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0538118" y="3268757"/>
              <a:ext cx="307962" cy="167014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수정</a:t>
              </a:r>
              <a:endParaRPr kumimoji="0" lang="ko-KR" altLang="en-US" sz="8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102" name="타원 101"/>
          <p:cNvSpPr>
            <a:spLocks noChangeAspect="1"/>
          </p:cNvSpPr>
          <p:nvPr/>
        </p:nvSpPr>
        <p:spPr bwMode="auto">
          <a:xfrm>
            <a:off x="10689370" y="333492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/>
          <p:cNvSpPr>
            <a:spLocks noChangeAspect="1"/>
          </p:cNvSpPr>
          <p:nvPr/>
        </p:nvSpPr>
        <p:spPr bwMode="auto">
          <a:xfrm>
            <a:off x="9790692" y="3333248"/>
            <a:ext cx="197936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125883" y="2136526"/>
            <a:ext cx="336095" cy="1372266"/>
            <a:chOff x="10512331" y="2208534"/>
            <a:chExt cx="336095" cy="1372266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10512331" y="2208534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dirty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계산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10518264" y="2416742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dirty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계산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0523431" y="2634040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dirty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계산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10529364" y="2842248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dirty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계산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0534531" y="3060549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dirty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계산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0540464" y="3268757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dirty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계산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4" name="타원 103"/>
            <p:cNvSpPr>
              <a:spLocks noChangeAspect="1"/>
            </p:cNvSpPr>
            <p:nvPr/>
          </p:nvSpPr>
          <p:spPr bwMode="auto">
            <a:xfrm>
              <a:off x="10601593" y="3400800"/>
              <a:ext cx="180000" cy="180000"/>
            </a:xfrm>
            <a:prstGeom prst="ellipse">
              <a:avLst/>
            </a:prstGeom>
            <a:solidFill>
              <a:srgbClr val="003192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7563"/>
              <a:r>
                <a:rPr lang="en-US" altLang="ko-KR" sz="8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타원 104"/>
          <p:cNvSpPr>
            <a:spLocks noChangeAspect="1"/>
          </p:cNvSpPr>
          <p:nvPr/>
        </p:nvSpPr>
        <p:spPr bwMode="auto">
          <a:xfrm>
            <a:off x="4478113" y="144799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타원 105"/>
          <p:cNvSpPr>
            <a:spLocks noChangeAspect="1"/>
          </p:cNvSpPr>
          <p:nvPr/>
        </p:nvSpPr>
        <p:spPr bwMode="auto">
          <a:xfrm>
            <a:off x="479846" y="214163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528275" y="3636615"/>
            <a:ext cx="6175446" cy="3672408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17" name="직사각형 16"/>
          <p:cNvSpPr/>
          <p:nvPr/>
        </p:nvSpPr>
        <p:spPr bwMode="auto">
          <a:xfrm>
            <a:off x="3606625" y="3722781"/>
            <a:ext cx="2506400" cy="195644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111" name="직사각형 110"/>
          <p:cNvSpPr/>
          <p:nvPr/>
        </p:nvSpPr>
        <p:spPr bwMode="auto">
          <a:xfrm>
            <a:off x="3606625" y="4690657"/>
            <a:ext cx="2506400" cy="195644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112" name="직사각형 111"/>
          <p:cNvSpPr/>
          <p:nvPr/>
        </p:nvSpPr>
        <p:spPr bwMode="auto">
          <a:xfrm>
            <a:off x="3606625" y="5864471"/>
            <a:ext cx="2506400" cy="195644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113" name="직사각형 112"/>
          <p:cNvSpPr/>
          <p:nvPr/>
        </p:nvSpPr>
        <p:spPr bwMode="auto">
          <a:xfrm>
            <a:off x="6647277" y="3918425"/>
            <a:ext cx="2506400" cy="195644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114" name="직사각형 113"/>
          <p:cNvSpPr/>
          <p:nvPr/>
        </p:nvSpPr>
        <p:spPr bwMode="auto">
          <a:xfrm>
            <a:off x="6647277" y="5854177"/>
            <a:ext cx="2506400" cy="195644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115" name="직사각형 114"/>
          <p:cNvSpPr/>
          <p:nvPr/>
        </p:nvSpPr>
        <p:spPr bwMode="auto">
          <a:xfrm>
            <a:off x="6647277" y="6796687"/>
            <a:ext cx="2506400" cy="195644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116" name="직사각형 115"/>
          <p:cNvSpPr/>
          <p:nvPr/>
        </p:nvSpPr>
        <p:spPr bwMode="auto">
          <a:xfrm>
            <a:off x="6647277" y="7027347"/>
            <a:ext cx="2506400" cy="195644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72180"/>
              </p:ext>
            </p:extLst>
          </p:nvPr>
        </p:nvGraphicFramePr>
        <p:xfrm>
          <a:off x="9817309" y="4226923"/>
          <a:ext cx="29529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63">
                  <a:extLst>
                    <a:ext uri="{9D8B030D-6E8A-4147-A177-3AD203B41FA5}">
                      <a16:colId xmlns:a16="http://schemas.microsoft.com/office/drawing/2014/main" val="4127834683"/>
                    </a:ext>
                  </a:extLst>
                </a:gridCol>
                <a:gridCol w="2776702">
                  <a:extLst>
                    <a:ext uri="{9D8B030D-6E8A-4147-A177-3AD203B41FA5}">
                      <a16:colId xmlns:a16="http://schemas.microsoft.com/office/drawing/2014/main" val="780224942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등록 버튼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엑셀파일 최초 업로드 및 목록 등록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645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법인세율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전사현황관리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지점정보에서 가져옴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60684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매출액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수강료수입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교재수입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까지의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합</a:t>
                      </a:r>
                      <a:endParaRPr lang="en-US" altLang="ko-KR" sz="8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매출원가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교육원가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교재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교보재까지의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합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매출총이익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(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매출액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매출원가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판관비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급여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기타까지의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합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영업이익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(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매출총이익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판관비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법인세차감전손익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  <a:b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((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영업이익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+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영업외수익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영업외비용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법인세등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</a:t>
                      </a:r>
                      <a:b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ROUNDUP(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법인세차감전손익 * 법인세율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(19%), 0)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당기순이익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법인세차감전손익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–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법인세등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자세한 계산식은 다다다음 슬라이드</a:t>
                      </a:r>
                      <a:endParaRPr lang="en-US" altLang="ko-KR" sz="8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32412"/>
                  </a:ext>
                </a:extLst>
              </a:tr>
            </a:tbl>
          </a:graphicData>
        </a:graphic>
      </p:graphicFrame>
      <p:sp>
        <p:nvSpPr>
          <p:cNvPr id="57" name="타원 56"/>
          <p:cNvSpPr>
            <a:spLocks noChangeAspect="1"/>
          </p:cNvSpPr>
          <p:nvPr/>
        </p:nvSpPr>
        <p:spPr bwMode="auto">
          <a:xfrm>
            <a:off x="11084267" y="373842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2833043" y="330800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0395145" y="3714403"/>
            <a:ext cx="543387" cy="212400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 bwMode="auto">
          <a:xfrm>
            <a:off x="4639836" y="650456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483262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지원 </a:t>
            </a:r>
            <a:r>
              <a:rPr lang="en-US" altLang="ko-KR"/>
              <a:t>&gt; </a:t>
            </a:r>
            <a:r>
              <a:rPr lang="ko-KR" altLang="en-US"/>
              <a:t>재무회계 </a:t>
            </a:r>
            <a:r>
              <a:rPr lang="en-US" altLang="ko-KR"/>
              <a:t>&gt; </a:t>
            </a:r>
            <a:r>
              <a:rPr lang="ko-KR" altLang="en-US"/>
              <a:t>손익계산서 관리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10</a:t>
            </a:fld>
            <a:endParaRPr lang="ko-KR" altLang="en-US" sz="8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Sup_Per_Emp_01</a:t>
            </a:r>
            <a:endParaRPr lang="ko-KR" altLang="en-US" dirty="0"/>
          </a:p>
        </p:txBody>
      </p:sp>
      <p:sp>
        <p:nvSpPr>
          <p:cNvPr id="143" name="직사각형 142"/>
          <p:cNvSpPr/>
          <p:nvPr/>
        </p:nvSpPr>
        <p:spPr bwMode="auto">
          <a:xfrm>
            <a:off x="2842307" y="1692399"/>
            <a:ext cx="3410854" cy="255127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2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846370" y="1388925"/>
            <a:ext cx="3408107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손익계산서 등록</a:t>
            </a:r>
            <a:r>
              <a:rPr lang="en-US" altLang="ko-KR" sz="1100" b="1" smtClean="0">
                <a:solidFill>
                  <a:schemeClr val="tx1"/>
                </a:solidFill>
              </a:rPr>
              <a:t>/</a:t>
            </a:r>
            <a:r>
              <a:rPr lang="ko-KR" altLang="en-US" sz="1100" b="1" smtClean="0">
                <a:solidFill>
                  <a:schemeClr val="tx1"/>
                </a:solidFill>
              </a:rPr>
              <a:t>수정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030328" y="1479415"/>
            <a:ext cx="122496" cy="122493"/>
            <a:chOff x="11747278" y="3136751"/>
            <a:chExt cx="144019" cy="144016"/>
          </a:xfrm>
        </p:grpSpPr>
        <p:cxnSp>
          <p:nvCxnSpPr>
            <p:cNvPr id="147" name="직선 연결선 146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직선 연결선 147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9" name="모서리가 둥근 직사각형 148"/>
          <p:cNvSpPr/>
          <p:nvPr/>
        </p:nvSpPr>
        <p:spPr>
          <a:xfrm>
            <a:off x="2897606" y="2397671"/>
            <a:ext cx="3284864" cy="1402442"/>
          </a:xfrm>
          <a:prstGeom prst="roundRect">
            <a:avLst>
              <a:gd name="adj" fmla="val 437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050" kern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엑셀파일을 드레그해서 올려주세요</a:t>
            </a:r>
            <a:r>
              <a:rPr kumimoji="0" lang="en-US" altLang="ko-KR" sz="1050" kern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050" kern="0" dirty="0">
              <a:solidFill>
                <a:schemeClr val="bg1">
                  <a:lumMod val="6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0" name="타원 149"/>
          <p:cNvSpPr>
            <a:spLocks noChangeAspect="1"/>
          </p:cNvSpPr>
          <p:nvPr/>
        </p:nvSpPr>
        <p:spPr bwMode="auto">
          <a:xfrm>
            <a:off x="3105757" y="30015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 bwMode="auto">
          <a:xfrm>
            <a:off x="6451314" y="2803539"/>
            <a:ext cx="432048" cy="576064"/>
          </a:xfrm>
          <a:prstGeom prst="rightArrow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916120" y="1777560"/>
            <a:ext cx="1594534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chemeClr val="bg1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계열     </a:t>
            </a:r>
            <a:r>
              <a:rPr kumimoji="0" lang="ko-KR" altLang="en-US" sz="800" kern="0" smtClean="0">
                <a:solidFill>
                  <a:schemeClr val="bg1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               </a:t>
            </a:r>
            <a:r>
              <a:rPr kumimoji="0" lang="ko-KR" altLang="en-US" sz="800" smtClean="0">
                <a:solidFill>
                  <a:schemeClr val="bg1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bg1">
                  <a:lumMod val="7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584467" y="1777560"/>
            <a:ext cx="1594534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chemeClr val="bg1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지점                     </a:t>
            </a:r>
            <a:r>
              <a:rPr kumimoji="0" lang="ko-KR" altLang="en-US" sz="800" smtClean="0">
                <a:solidFill>
                  <a:schemeClr val="bg1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bg1">
                  <a:lumMod val="7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936409" y="2089371"/>
            <a:ext cx="1570747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2024 </a:t>
            </a: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년                     </a:t>
            </a:r>
            <a:r>
              <a:rPr kumimoji="0" lang="ko-KR" altLang="en-US" sz="80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7081515" y="1692399"/>
            <a:ext cx="3410854" cy="255127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2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085578" y="1388925"/>
            <a:ext cx="3408107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손익계산서 등록</a:t>
            </a:r>
            <a:r>
              <a:rPr lang="en-US" altLang="ko-KR" sz="1100" b="1" smtClean="0">
                <a:solidFill>
                  <a:schemeClr val="tx1"/>
                </a:solidFill>
              </a:rPr>
              <a:t>/</a:t>
            </a:r>
            <a:r>
              <a:rPr lang="ko-KR" altLang="en-US" sz="1100" b="1" smtClean="0">
                <a:solidFill>
                  <a:schemeClr val="tx1"/>
                </a:solidFill>
              </a:rPr>
              <a:t>수정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8363092" y="3914550"/>
            <a:ext cx="720000" cy="211155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등록하기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0269536" y="1479415"/>
            <a:ext cx="122496" cy="122493"/>
            <a:chOff x="11747278" y="3136751"/>
            <a:chExt cx="144019" cy="144016"/>
          </a:xfrm>
        </p:grpSpPr>
        <p:cxnSp>
          <p:nvCxnSpPr>
            <p:cNvPr id="77" name="직선 연결선 76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0" name="모서리가 둥근 직사각형 79"/>
          <p:cNvSpPr/>
          <p:nvPr/>
        </p:nvSpPr>
        <p:spPr>
          <a:xfrm>
            <a:off x="7136814" y="2397671"/>
            <a:ext cx="3284864" cy="1402442"/>
          </a:xfrm>
          <a:prstGeom prst="roundRect">
            <a:avLst>
              <a:gd name="adj" fmla="val 437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050" kern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엑셀파일을 드레그해서 올려주세요</a:t>
            </a:r>
            <a:r>
              <a:rPr kumimoji="0" lang="en-US" altLang="ko-KR" sz="1050" kern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050" kern="0" dirty="0">
              <a:solidFill>
                <a:schemeClr val="bg1">
                  <a:lumMod val="6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402" y="2552000"/>
            <a:ext cx="2590476" cy="838095"/>
          </a:xfrm>
          <a:prstGeom prst="rect">
            <a:avLst/>
          </a:prstGeom>
        </p:spPr>
      </p:pic>
      <p:sp>
        <p:nvSpPr>
          <p:cNvPr id="89" name="타원 88"/>
          <p:cNvSpPr>
            <a:spLocks noChangeAspect="1"/>
          </p:cNvSpPr>
          <p:nvPr/>
        </p:nvSpPr>
        <p:spPr bwMode="auto">
          <a:xfrm>
            <a:off x="8174016" y="393012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43572"/>
              </p:ext>
            </p:extLst>
          </p:nvPr>
        </p:nvGraphicFramePr>
        <p:xfrm>
          <a:off x="5250603" y="4527662"/>
          <a:ext cx="288024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51">
                  <a:extLst>
                    <a:ext uri="{9D8B030D-6E8A-4147-A177-3AD203B41FA5}">
                      <a16:colId xmlns:a16="http://schemas.microsoft.com/office/drawing/2014/main" val="894675912"/>
                    </a:ext>
                  </a:extLst>
                </a:gridCol>
                <a:gridCol w="2708496">
                  <a:extLst>
                    <a:ext uri="{9D8B030D-6E8A-4147-A177-3AD203B41FA5}">
                      <a16:colId xmlns:a16="http://schemas.microsoft.com/office/drawing/2014/main" val="3752164686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년 선택</a:t>
                      </a:r>
                      <a:endParaRPr lang="en-US" altLang="ko-KR" sz="800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기본값은 올해</a:t>
                      </a:r>
                      <a:endParaRPr lang="en-US" altLang="ko-KR" sz="800" b="0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7227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월 선택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기본값은 현재월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개월 표시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4349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업로드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필수값 선택 여부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“~~”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를 선택해 주세요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드래드앤드롭 및 파일선택 지원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플랫폼 전체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704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등록하기</a:t>
                      </a:r>
                      <a:endParaRPr lang="en-US" altLang="ko-KR" sz="800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등록하시겠습니까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?”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메세지</a:t>
                      </a:r>
                      <a:endParaRPr lang="en-US" altLang="ko-KR" sz="800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이미 년월 목록이 있습니다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.”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메세지</a:t>
                      </a:r>
                      <a:endParaRPr lang="en-US" altLang="ko-KR" sz="800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파일업로드 및 목록 나열</a:t>
                      </a:r>
                      <a:endParaRPr lang="en-US" altLang="ko-KR" sz="800" b="0" baseline="0" smtClean="0">
                        <a:solidFill>
                          <a:srgbClr val="C00000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ko-KR" sz="800" b="0" smtClean="0">
                        <a:solidFill>
                          <a:srgbClr val="C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60250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4072020" y="3323170"/>
            <a:ext cx="720000" cy="21115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파일선택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8354016" y="3470201"/>
            <a:ext cx="720000" cy="21115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파일선택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7164462" y="1777560"/>
            <a:ext cx="1594534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요리                     </a:t>
            </a:r>
            <a:r>
              <a:rPr kumimoji="0" lang="ko-KR" altLang="en-US" sz="80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8832809" y="1777560"/>
            <a:ext cx="1594534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강남                     </a:t>
            </a:r>
            <a:r>
              <a:rPr kumimoji="0" lang="ko-KR" altLang="en-US" sz="80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5" name="타원 94"/>
          <p:cNvSpPr>
            <a:spLocks noChangeAspect="1"/>
          </p:cNvSpPr>
          <p:nvPr/>
        </p:nvSpPr>
        <p:spPr bwMode="auto">
          <a:xfrm>
            <a:off x="4033884" y="21056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32146" y="2068657"/>
            <a:ext cx="377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endParaRPr lang="ko-KR" altLang="en-US" sz="7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/>
          <p:cNvSpPr>
            <a:spLocks noChangeAspect="1"/>
          </p:cNvSpPr>
          <p:nvPr/>
        </p:nvSpPr>
        <p:spPr bwMode="auto">
          <a:xfrm>
            <a:off x="5468333" y="211221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584467" y="2089371"/>
            <a:ext cx="1594534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2 </a:t>
            </a: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월                     </a:t>
            </a:r>
            <a:r>
              <a:rPr kumimoji="0" lang="ko-KR" altLang="en-US" sz="80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>
            <a:spLocks noChangeAspect="1"/>
          </p:cNvSpPr>
          <p:nvPr/>
        </p:nvSpPr>
        <p:spPr bwMode="auto">
          <a:xfrm>
            <a:off x="5679878" y="21056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179086" y="2089371"/>
            <a:ext cx="1570747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2024 </a:t>
            </a: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년                     </a:t>
            </a:r>
            <a:r>
              <a:rPr kumimoji="0" lang="ko-KR" altLang="en-US" sz="80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8827144" y="2089371"/>
            <a:ext cx="1594534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2 </a:t>
            </a: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월                     </a:t>
            </a:r>
            <a:r>
              <a:rPr kumimoji="0" lang="ko-KR" altLang="en-US" sz="80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016" y="1765850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endParaRPr lang="ko-KR" altLang="en-US" sz="7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857919" y="1765850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endParaRPr lang="ko-KR" altLang="en-US" sz="7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981732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지원 </a:t>
            </a:r>
            <a:r>
              <a:rPr lang="en-US" altLang="ko-KR"/>
              <a:t>&gt; </a:t>
            </a:r>
            <a:r>
              <a:rPr lang="ko-KR" altLang="en-US"/>
              <a:t>재무회계 </a:t>
            </a:r>
            <a:r>
              <a:rPr lang="en-US" altLang="ko-KR"/>
              <a:t>&gt; </a:t>
            </a:r>
            <a:r>
              <a:rPr lang="ko-KR" altLang="en-US"/>
              <a:t>손익계산서 관리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11</a:t>
            </a:fld>
            <a:endParaRPr lang="ko-KR" altLang="en-US" sz="8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Sup_Per_Emp_01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88304"/>
              </p:ext>
            </p:extLst>
          </p:nvPr>
        </p:nvGraphicFramePr>
        <p:xfrm>
          <a:off x="512936" y="3748739"/>
          <a:ext cx="315554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67">
                  <a:extLst>
                    <a:ext uri="{9D8B030D-6E8A-4147-A177-3AD203B41FA5}">
                      <a16:colId xmlns:a16="http://schemas.microsoft.com/office/drawing/2014/main" val="894675912"/>
                    </a:ext>
                  </a:extLst>
                </a:gridCol>
                <a:gridCol w="2967375">
                  <a:extLst>
                    <a:ext uri="{9D8B030D-6E8A-4147-A177-3AD203B41FA5}">
                      <a16:colId xmlns:a16="http://schemas.microsoft.com/office/drawing/2014/main" val="3752164686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더존 다운 파일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다운받은 그대로의 엑셀을 업로드한다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개의 파일을 로드하여 디비에 등록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</a:b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과목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과목과목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금액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가지 엑셀 템플릿이 존재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</a:b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맑은 고딕" pitchFamily="50" charset="-127"/>
                        </a:rPr>
                        <a:t>6-1 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맑은 고딕" pitchFamily="50" charset="-127"/>
                        </a:rPr>
                        <a:t>파일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맑은 고딕" pitchFamily="50" charset="-127"/>
                        </a:rPr>
                        <a:t>손익계산서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맑은 고딕" pitchFamily="50" charset="-127"/>
                        </a:rPr>
                        <a:t>과 나머지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맑은 고딕" pitchFamily="50" charset="-127"/>
                        </a:rPr>
                        <a:t>원가계산서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맑은 고딕" pitchFamily="50" charset="-127"/>
                        </a:rPr>
                        <a:t>로 구분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된다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7227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손익파일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번의 파일들로 지점 손익 파일을 만들어 낸다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4349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더존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_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손익계산서 파일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과목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A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열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금액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B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열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계정과목 </a:t>
                      </a:r>
                      <a:r>
                        <a:rPr lang="en-US" altLang="ko-KR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: Q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열</a:t>
                      </a:r>
                      <a:endParaRPr lang="en-US" altLang="ko-KR" sz="800" b="0" baseline="0" smtClean="0">
                        <a:solidFill>
                          <a:srgbClr val="C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704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더존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_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원가보고서 파일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과목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A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열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금액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B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열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계정과목 </a:t>
                      </a:r>
                      <a:r>
                        <a:rPr lang="en-US" altLang="ko-KR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: J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열</a:t>
                      </a:r>
                      <a:endParaRPr lang="en-US" altLang="ko-KR" sz="800" b="0" baseline="0" smtClean="0">
                        <a:solidFill>
                          <a:srgbClr val="C00000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6025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87" y="1116335"/>
            <a:ext cx="3180952" cy="1333333"/>
          </a:xfrm>
          <a:prstGeom prst="rect">
            <a:avLst/>
          </a:prstGeom>
        </p:spPr>
      </p:pic>
      <p:sp>
        <p:nvSpPr>
          <p:cNvPr id="44" name="타원 43"/>
          <p:cNvSpPr>
            <a:spLocks noChangeAspect="1"/>
          </p:cNvSpPr>
          <p:nvPr/>
        </p:nvSpPr>
        <p:spPr bwMode="auto">
          <a:xfrm>
            <a:off x="631507" y="160300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>
            <a:spLocks noChangeAspect="1"/>
          </p:cNvSpPr>
          <p:nvPr/>
        </p:nvSpPr>
        <p:spPr bwMode="auto">
          <a:xfrm>
            <a:off x="631507" y="208966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14227" y="1260351"/>
            <a:ext cx="2494807" cy="829316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022" y="1106259"/>
            <a:ext cx="8727383" cy="2026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5211" y="1079837"/>
            <a:ext cx="2722220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6-1. </a:t>
            </a:r>
            <a:r>
              <a:rPr lang="ko-KR" altLang="en-US" sz="11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요리강남 손익계산서 </a:t>
            </a:r>
            <a:r>
              <a:rPr lang="en-US" altLang="ko-KR" sz="11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1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11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1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더존</a:t>
            </a:r>
            <a:r>
              <a:rPr lang="en-US" altLang="ko-KR" sz="11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.xls</a:t>
            </a:r>
            <a:endParaRPr lang="ko-KR" altLang="en-US" sz="11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 bwMode="auto">
          <a:xfrm>
            <a:off x="8377659" y="111633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022" y="3748739"/>
            <a:ext cx="8727383" cy="191383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345212" y="3748739"/>
            <a:ext cx="2903359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6-2. </a:t>
            </a:r>
            <a:r>
              <a:rPr lang="ko-KR" altLang="en-US" sz="11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요리강남 원가보고서</a:t>
            </a:r>
            <a:r>
              <a:rPr lang="en-US" altLang="ko-KR" sz="11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(1) 11</a:t>
            </a:r>
            <a:r>
              <a:rPr lang="ko-KR" altLang="en-US" sz="11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11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1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더존</a:t>
            </a:r>
            <a:r>
              <a:rPr lang="en-US" altLang="ko-KR" sz="11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.xls</a:t>
            </a:r>
            <a:endParaRPr lang="ko-KR" altLang="en-US" sz="11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 bwMode="auto">
          <a:xfrm>
            <a:off x="8377660" y="381551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417219" y="1393384"/>
            <a:ext cx="2520280" cy="17391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54" name="직사각형 53"/>
          <p:cNvSpPr/>
          <p:nvPr/>
        </p:nvSpPr>
        <p:spPr bwMode="auto">
          <a:xfrm>
            <a:off x="4417219" y="4028476"/>
            <a:ext cx="2376264" cy="15523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55" name="직사각형 54"/>
          <p:cNvSpPr/>
          <p:nvPr/>
        </p:nvSpPr>
        <p:spPr bwMode="auto">
          <a:xfrm>
            <a:off x="12122075" y="1393384"/>
            <a:ext cx="838330" cy="17391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56" name="직사각형 55"/>
          <p:cNvSpPr/>
          <p:nvPr/>
        </p:nvSpPr>
        <p:spPr bwMode="auto">
          <a:xfrm>
            <a:off x="12194082" y="4028476"/>
            <a:ext cx="757353" cy="15523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1579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지원 </a:t>
            </a:r>
            <a:r>
              <a:rPr lang="en-US" altLang="ko-KR"/>
              <a:t>&gt; </a:t>
            </a:r>
            <a:r>
              <a:rPr lang="ko-KR" altLang="en-US"/>
              <a:t>재무회계 </a:t>
            </a:r>
            <a:r>
              <a:rPr lang="en-US" altLang="ko-KR"/>
              <a:t>&gt; </a:t>
            </a:r>
            <a:r>
              <a:rPr lang="ko-KR" altLang="en-US"/>
              <a:t>손익계산서 관리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12</a:t>
            </a:fld>
            <a:endParaRPr lang="ko-KR" altLang="en-US" sz="8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Sup_Per_Emp_01_pop</a:t>
            </a:r>
            <a:endParaRPr lang="ko-KR" altLang="en-US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55707"/>
              </p:ext>
            </p:extLst>
          </p:nvPr>
        </p:nvGraphicFramePr>
        <p:xfrm>
          <a:off x="11520711" y="645990"/>
          <a:ext cx="1753492" cy="91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" name="직사각형 89"/>
          <p:cNvSpPr/>
          <p:nvPr/>
        </p:nvSpPr>
        <p:spPr bwMode="auto">
          <a:xfrm>
            <a:off x="168747" y="645991"/>
            <a:ext cx="11338211" cy="6663032"/>
          </a:xfrm>
          <a:prstGeom prst="rect">
            <a:avLst/>
          </a:prstGeom>
          <a:solidFill>
            <a:schemeClr val="tx1">
              <a:alpha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6779" y="1194714"/>
            <a:ext cx="3410854" cy="58262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2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9526" y="906713"/>
            <a:ext cx="3408107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요리강남 </a:t>
            </a:r>
            <a:r>
              <a:rPr lang="en-US" altLang="ko-KR" sz="1100" b="1" smtClean="0">
                <a:solidFill>
                  <a:schemeClr val="tx1"/>
                </a:solidFill>
              </a:rPr>
              <a:t>202311 </a:t>
            </a:r>
            <a:r>
              <a:rPr lang="ko-KR" altLang="en-US" sz="1100" b="1" smtClean="0">
                <a:solidFill>
                  <a:schemeClr val="tx1"/>
                </a:solidFill>
              </a:rPr>
              <a:t>상세내역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82980"/>
              </p:ext>
            </p:extLst>
          </p:nvPr>
        </p:nvGraphicFramePr>
        <p:xfrm>
          <a:off x="678984" y="1296012"/>
          <a:ext cx="2966444" cy="562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841">
                  <a:extLst>
                    <a:ext uri="{9D8B030D-6E8A-4147-A177-3AD203B41FA5}">
                      <a16:colId xmlns:a16="http://schemas.microsoft.com/office/drawing/2014/main" val="2494405806"/>
                    </a:ext>
                  </a:extLst>
                </a:gridCol>
                <a:gridCol w="1228841">
                  <a:extLst>
                    <a:ext uri="{9D8B030D-6E8A-4147-A177-3AD203B41FA5}">
                      <a16:colId xmlns:a16="http://schemas.microsoft.com/office/drawing/2014/main" val="2459648660"/>
                    </a:ext>
                  </a:extLst>
                </a:gridCol>
                <a:gridCol w="508762">
                  <a:extLst>
                    <a:ext uri="{9D8B030D-6E8A-4147-A177-3AD203B41FA5}">
                      <a16:colId xmlns:a16="http://schemas.microsoft.com/office/drawing/2014/main" val="3290341917"/>
                    </a:ext>
                  </a:extLst>
                </a:gridCol>
              </a:tblGrid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Ⅰ.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매   출   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498,849,000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100.0%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618095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수강료수입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569,727,500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12.4%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65644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수강료환불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70,878,500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57058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교보재수입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514603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교재수입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48572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Ⅱ.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매 출 원 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214,795,643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43.1%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296069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교육원가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임대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75,655,539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15.2%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42178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교육원가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강사료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115,874,620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23.2%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19630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교육원가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감가상각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15,771,842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3.2%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12335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교육원가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7,493,642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1.5%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136097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교재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교보재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원가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0.0%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132054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Ⅲ.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매출총이익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284,053,357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56.9%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51247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Ⅳ.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판   관   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275,376,503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55.2%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543952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급      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39,124,294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7.8%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02624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감가상각비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4,653,202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0.8%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272728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광고비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키워드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10,018,528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2.0%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0435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광고비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키워드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40,395,257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8.1%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706332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광고비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송출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0.0%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41926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광고비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바이럴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7,435,655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1.5%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57013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수강생모집용역비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92,972,160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18.6%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123905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공통경비수수료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25,201,760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5.1%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486032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     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55,575,647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11.1%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033782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Ⅴ.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영업이익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8,676,854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1.7%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245219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Ⅵ.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영업외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수익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3,646,292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0.7%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67906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Ⅶ.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영업외 비용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0.0%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91115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Ⅷ.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법인세차감전손익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12,323,146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2.5%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47902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Ⅸ.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법인세등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2,464,629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0.5%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181888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Ⅹ.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당기순이익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9,858,517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2.0%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84907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이익률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(%)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2.0%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14161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 bwMode="auto">
          <a:xfrm>
            <a:off x="3773210" y="1296012"/>
            <a:ext cx="45719" cy="56236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101" y="838831"/>
            <a:ext cx="3970458" cy="62773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5093293" y="838831"/>
            <a:ext cx="980110" cy="62541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458426"/>
              </p:ext>
            </p:extLst>
          </p:nvPr>
        </p:nvGraphicFramePr>
        <p:xfrm>
          <a:off x="8198987" y="838831"/>
          <a:ext cx="3155542" cy="5287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67">
                  <a:extLst>
                    <a:ext uri="{9D8B030D-6E8A-4147-A177-3AD203B41FA5}">
                      <a16:colId xmlns:a16="http://schemas.microsoft.com/office/drawing/2014/main" val="894675912"/>
                    </a:ext>
                  </a:extLst>
                </a:gridCol>
                <a:gridCol w="2967375">
                  <a:extLst>
                    <a:ext uri="{9D8B030D-6E8A-4147-A177-3AD203B41FA5}">
                      <a16:colId xmlns:a16="http://schemas.microsoft.com/office/drawing/2014/main" val="3752164686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수강료수입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계정과목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: 41200.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7227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u="none" strike="noStrike" smtClean="0">
                          <a:effectLst/>
                          <a:latin typeface="+mn-ea"/>
                          <a:ea typeface="+mn-ea"/>
                        </a:rPr>
                        <a:t>교육원가</a:t>
                      </a:r>
                      <a:r>
                        <a:rPr lang="en-US" altLang="ko-KR" sz="800" u="none" strike="noStrike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smtClean="0">
                          <a:effectLst/>
                          <a:latin typeface="+mn-ea"/>
                          <a:ea typeface="+mn-ea"/>
                        </a:rPr>
                        <a:t>임대</a:t>
                      </a:r>
                      <a:r>
                        <a:rPr lang="en-US" altLang="ko-KR" sz="800" u="none" strike="noStrike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strike="noStrike" smtClean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800" u="none" strike="noStrike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계정과목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51500 + 51900 + 53800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4349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u="none" strike="noStrike" smtClean="0">
                          <a:effectLst/>
                          <a:latin typeface="+mn-ea"/>
                          <a:ea typeface="+mn-ea"/>
                        </a:rPr>
                        <a:t>급여</a:t>
                      </a:r>
                      <a:endParaRPr lang="en-US" altLang="ko-KR" sz="800" u="none" strike="noStrike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계정과목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80100 + 80200 + 80300 + 80400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704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기타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판관비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– 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급여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본사수수료까지의 합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6025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매출액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수강료수입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–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수강료환불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+ 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교재수입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–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교재환불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3532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매출원가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교육원가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재료비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까지의 합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04369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매출총이익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매출액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매출원가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63294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판관비 </a:t>
                      </a:r>
                      <a:r>
                        <a:rPr lang="en-US" altLang="ko-KR" sz="800" b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주의</a:t>
                      </a:r>
                      <a:r>
                        <a:rPr lang="en-US" altLang="ko-KR" sz="800" b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기타금액을 산출하기 위해 판관비는 엑셀에 있는 값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더존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_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손익계산서에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Ⅳ  . 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판  매  관  리  비 를 디비에 저장해서 가져온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4083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영업이익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(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매출총이익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판관비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0148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법인세차감전손익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((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영업이익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+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영업외수익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영업외비용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44908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법인세등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ROUNDUP(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법인세차감전손익 * 법인세율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0)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법인세율은 전사현황관리에서 가져옴</a:t>
                      </a:r>
                      <a:endParaRPr lang="en-US" altLang="ko-KR" sz="800" b="0" smtClean="0">
                        <a:solidFill>
                          <a:srgbClr val="C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3111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당기순이익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법인세차감전손익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–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법인세등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099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이익율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당기순이익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매출액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53133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환불율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수강료환불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+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재료교보재환불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수강료수입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+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재료교보재수입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+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교재수입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42994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나머지는 매출액 대비 비율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2696"/>
                  </a:ext>
                </a:extLst>
              </a:tr>
            </a:tbl>
          </a:graphicData>
        </a:graphic>
      </p:graphicFrame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4989540" y="128779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989540" y="247566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989540" y="40920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4989540" y="549744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98988" y="6444710"/>
            <a:ext cx="3155542" cy="6714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pPr marL="228600" indent="-228600" defTabSz="817563">
              <a:buAutoNum type="arabicPeriod"/>
            </a:pPr>
            <a:r>
              <a:rPr lang="ko-KR" altLang="en-US" sz="1200" b="1" smtClean="0">
                <a:solidFill>
                  <a:srgbClr val="C00000"/>
                </a:solidFill>
              </a:rPr>
              <a:t>나머지는 엑셀 참조</a:t>
            </a:r>
            <a:endParaRPr lang="en-US" altLang="ko-KR" sz="1200" b="1" smtClean="0">
              <a:solidFill>
                <a:srgbClr val="C00000"/>
              </a:solidFill>
            </a:endParaRPr>
          </a:p>
          <a:p>
            <a:pPr marL="228600" indent="-228600" defTabSz="817563">
              <a:buAutoNum type="arabicPeriod"/>
            </a:pPr>
            <a:r>
              <a:rPr lang="ko-KR" altLang="en-US" sz="1200" b="1" smtClean="0">
                <a:solidFill>
                  <a:srgbClr val="C00000"/>
                </a:solidFill>
              </a:rPr>
              <a:t>이미지 확대 가능</a:t>
            </a:r>
            <a:endParaRPr lang="en-US" altLang="ko-KR" sz="1200" b="1" smtClean="0">
              <a:solidFill>
                <a:srgbClr val="C00000"/>
              </a:solidFill>
            </a:endParaRPr>
          </a:p>
          <a:p>
            <a:pPr marL="228600" indent="-228600" defTabSz="817563">
              <a:buAutoNum type="arabicPeriod"/>
            </a:pPr>
            <a:r>
              <a:rPr lang="ko-KR" altLang="en-US" sz="1200" b="1" smtClean="0">
                <a:solidFill>
                  <a:srgbClr val="C00000"/>
                </a:solidFill>
              </a:rPr>
              <a:t>과목구성은 지점별로 다를 수 있음</a:t>
            </a:r>
            <a:endParaRPr lang="en-US" altLang="ko-KR" sz="1200" b="1" smtClean="0">
              <a:solidFill>
                <a:srgbClr val="C00000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5983403" y="1050713"/>
            <a:ext cx="180000" cy="180000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983403" y="2295664"/>
            <a:ext cx="180000" cy="180000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5983403" y="3658401"/>
            <a:ext cx="180000" cy="180000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983403" y="3875915"/>
            <a:ext cx="180000" cy="180000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983403" y="5713914"/>
            <a:ext cx="180000" cy="180000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5983403" y="6313456"/>
            <a:ext cx="180000" cy="180000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5983403" y="6499876"/>
            <a:ext cx="180000" cy="180000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5983403" y="6710876"/>
            <a:ext cx="180000" cy="180000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5983403" y="6904265"/>
            <a:ext cx="180000" cy="180000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746954" y="1230713"/>
            <a:ext cx="334561" cy="10253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7005240" y="1578577"/>
            <a:ext cx="180000" cy="180000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746954" y="2256090"/>
            <a:ext cx="334561" cy="48281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7005252" y="4379775"/>
            <a:ext cx="180000" cy="180000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3356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지원 </a:t>
            </a:r>
            <a:r>
              <a:rPr lang="en-US" altLang="ko-KR"/>
              <a:t>&gt; </a:t>
            </a:r>
            <a:r>
              <a:rPr lang="ko-KR" altLang="en-US"/>
              <a:t>재무회계 </a:t>
            </a:r>
            <a:r>
              <a:rPr lang="en-US" altLang="ko-KR"/>
              <a:t>&gt; </a:t>
            </a:r>
            <a:r>
              <a:rPr lang="ko-KR" altLang="en-US"/>
              <a:t>손익계산서 관리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13</a:t>
            </a:fld>
            <a:endParaRPr lang="ko-KR" altLang="en-US" sz="8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Sup_Per_Emp_01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600795" y="1394005"/>
            <a:ext cx="9864881" cy="449283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96983" y="813710"/>
            <a:ext cx="1223412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손익계산서 </a:t>
            </a:r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96251" y="1176549"/>
            <a:ext cx="1870343" cy="216867"/>
            <a:chOff x="2479788" y="1475532"/>
            <a:chExt cx="1870343" cy="216867"/>
          </a:xfrm>
        </p:grpSpPr>
        <p:sp>
          <p:nvSpPr>
            <p:cNvPr id="82" name="양쪽 모서리가 둥근 사각형 81"/>
            <p:cNvSpPr/>
            <p:nvPr/>
          </p:nvSpPr>
          <p:spPr>
            <a:xfrm>
              <a:off x="2479788" y="1475532"/>
              <a:ext cx="936000" cy="215444"/>
            </a:xfrm>
            <a:prstGeom prst="round2SameRect">
              <a:avLst>
                <a:gd name="adj1" fmla="val 9375"/>
                <a:gd name="adj2" fmla="val 0"/>
              </a:avLst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ko-KR" altLang="en-US" sz="800">
                  <a:solidFill>
                    <a:srgbClr val="7F7F7F"/>
                  </a:solidFill>
                  <a:latin typeface="+mn-ea"/>
                  <a:ea typeface="+mn-ea"/>
                </a:rPr>
                <a:t>지점 </a:t>
              </a:r>
              <a:r>
                <a:rPr lang="ko-KR" altLang="en-US" sz="800" smtClean="0">
                  <a:solidFill>
                    <a:srgbClr val="7F7F7F"/>
                  </a:solidFill>
                  <a:latin typeface="+mn-ea"/>
                  <a:ea typeface="+mn-ea"/>
                </a:rPr>
                <a:t>손익</a:t>
              </a:r>
              <a:endParaRPr lang="ko-KR" altLang="en-US" sz="800" dirty="0">
                <a:solidFill>
                  <a:srgbClr val="7F7F7F"/>
                </a:solidFill>
                <a:latin typeface="+mn-ea"/>
                <a:ea typeface="+mn-ea"/>
              </a:endParaRPr>
            </a:p>
          </p:txBody>
        </p:sp>
        <p:sp>
          <p:nvSpPr>
            <p:cNvPr id="74" name="양쪽 모서리가 둥근 사각형 73"/>
            <p:cNvSpPr/>
            <p:nvPr/>
          </p:nvSpPr>
          <p:spPr>
            <a:xfrm>
              <a:off x="3414131" y="1476955"/>
              <a:ext cx="936000" cy="215444"/>
            </a:xfrm>
            <a:prstGeom prst="round2SameRect">
              <a:avLst>
                <a:gd name="adj1" fmla="val 9375"/>
                <a:gd name="adj2" fmla="val 0"/>
              </a:avLst>
            </a:prstGeom>
            <a:solidFill>
              <a:srgbClr val="34347A"/>
            </a:solidFill>
            <a:ln w="3175">
              <a:solidFill>
                <a:schemeClr val="tx1"/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+mn-ea"/>
                  <a:ea typeface="+mn-ea"/>
                </a:rPr>
                <a:t>계열 </a:t>
              </a:r>
              <a:r>
                <a:rPr lang="ko-KR" altLang="en-US" sz="800" smtClean="0">
                  <a:solidFill>
                    <a:schemeClr val="bg1"/>
                  </a:solidFill>
                  <a:latin typeface="+mn-ea"/>
                  <a:ea typeface="+mn-ea"/>
                </a:rPr>
                <a:t>손익</a:t>
              </a:r>
              <a:endParaRPr lang="ko-KR" altLang="en-US" sz="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8" name="모서리가 둥근 직사각형 67"/>
          <p:cNvSpPr/>
          <p:nvPr/>
        </p:nvSpPr>
        <p:spPr bwMode="auto">
          <a:xfrm>
            <a:off x="1720395" y="1481471"/>
            <a:ext cx="90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smtClean="0">
                <a:latin typeface="+mn-ea"/>
                <a:ea typeface="+mn-ea"/>
              </a:rPr>
              <a:t>시작월선택     </a:t>
            </a:r>
            <a:r>
              <a:rPr lang="ko-KR" altLang="en-US" sz="70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739582" y="1474352"/>
            <a:ext cx="90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>
                <a:latin typeface="+mn-ea"/>
                <a:ea typeface="+mn-ea"/>
              </a:rPr>
              <a:t>년</a:t>
            </a:r>
            <a:r>
              <a:rPr lang="ko-KR" altLang="en-US" sz="700" smtClean="0">
                <a:latin typeface="+mn-ea"/>
                <a:ea typeface="+mn-ea"/>
              </a:rPr>
              <a:t>선택          ∨</a:t>
            </a:r>
            <a:endParaRPr lang="ko-KR" altLang="en-US" sz="7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551111"/>
                  </p:ext>
                </p:extLst>
              </p:nvPr>
            </p:nvGraphicFramePr>
            <p:xfrm>
              <a:off x="600795" y="1930754"/>
              <a:ext cx="10297144" cy="280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116">
                      <a:extLst>
                        <a:ext uri="{9D8B030D-6E8A-4147-A177-3AD203B41FA5}">
                          <a16:colId xmlns:a16="http://schemas.microsoft.com/office/drawing/2014/main" val="1707099288"/>
                        </a:ext>
                      </a:extLst>
                    </a:gridCol>
                    <a:gridCol w="1121458">
                      <a:extLst>
                        <a:ext uri="{9D8B030D-6E8A-4147-A177-3AD203B41FA5}">
                          <a16:colId xmlns:a16="http://schemas.microsoft.com/office/drawing/2014/main" val="3031352660"/>
                        </a:ext>
                      </a:extLst>
                    </a:gridCol>
                    <a:gridCol w="1121458">
                      <a:extLst>
                        <a:ext uri="{9D8B030D-6E8A-4147-A177-3AD203B41FA5}">
                          <a16:colId xmlns:a16="http://schemas.microsoft.com/office/drawing/2014/main" val="2426815242"/>
                        </a:ext>
                      </a:extLst>
                    </a:gridCol>
                    <a:gridCol w="1121458">
                      <a:extLst>
                        <a:ext uri="{9D8B030D-6E8A-4147-A177-3AD203B41FA5}">
                          <a16:colId xmlns:a16="http://schemas.microsoft.com/office/drawing/2014/main" val="3651609079"/>
                        </a:ext>
                      </a:extLst>
                    </a:gridCol>
                    <a:gridCol w="1121458">
                      <a:extLst>
                        <a:ext uri="{9D8B030D-6E8A-4147-A177-3AD203B41FA5}">
                          <a16:colId xmlns:a16="http://schemas.microsoft.com/office/drawing/2014/main" val="536233099"/>
                        </a:ext>
                      </a:extLst>
                    </a:gridCol>
                    <a:gridCol w="1121458">
                      <a:extLst>
                        <a:ext uri="{9D8B030D-6E8A-4147-A177-3AD203B41FA5}">
                          <a16:colId xmlns:a16="http://schemas.microsoft.com/office/drawing/2014/main" val="2578861353"/>
                        </a:ext>
                      </a:extLst>
                    </a:gridCol>
                    <a:gridCol w="1121458">
                      <a:extLst>
                        <a:ext uri="{9D8B030D-6E8A-4147-A177-3AD203B41FA5}">
                          <a16:colId xmlns:a16="http://schemas.microsoft.com/office/drawing/2014/main" val="4025640413"/>
                        </a:ext>
                      </a:extLst>
                    </a:gridCol>
                    <a:gridCol w="828090">
                      <a:extLst>
                        <a:ext uri="{9D8B030D-6E8A-4147-A177-3AD203B41FA5}">
                          <a16:colId xmlns:a16="http://schemas.microsoft.com/office/drawing/2014/main" val="2479055030"/>
                        </a:ext>
                      </a:extLst>
                    </a:gridCol>
                    <a:gridCol w="828090">
                      <a:extLst>
                        <a:ext uri="{9D8B030D-6E8A-4147-A177-3AD203B41FA5}">
                          <a16:colId xmlns:a16="http://schemas.microsoft.com/office/drawing/2014/main" val="35762900"/>
                        </a:ext>
                      </a:extLst>
                    </a:gridCol>
                    <a:gridCol w="432050">
                      <a:extLst>
                        <a:ext uri="{9D8B030D-6E8A-4147-A177-3AD203B41FA5}">
                          <a16:colId xmlns:a16="http://schemas.microsoft.com/office/drawing/2014/main" val="280670700"/>
                        </a:ext>
                      </a:extLst>
                    </a:gridCol>
                    <a:gridCol w="432050">
                      <a:extLst>
                        <a:ext uri="{9D8B030D-6E8A-4147-A177-3AD203B41FA5}">
                          <a16:colId xmlns:a16="http://schemas.microsoft.com/office/drawing/2014/main" val="2615966534"/>
                        </a:ext>
                      </a:extLst>
                    </a:gridCol>
                  </a:tblGrid>
                  <a:tr h="20551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dirty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계열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dirty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매출액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매출원가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매출총이익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판관비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영업이익</a:t>
                          </a:r>
                          <a:endParaRPr lang="en-US" altLang="ko-KR" sz="800" b="0" smtClean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당기순이익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dirty="0" err="1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이익율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환불율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dirty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관리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7294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kumimoji="0" lang="ko-KR" altLang="en-US" sz="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ea"/>
                              <a:ea typeface="+mn-ea"/>
                              <a:cs typeface="+mn-cs"/>
                            </a:rPr>
                            <a:t>컴퓨터 </a:t>
                          </a:r>
                          <a:r>
                            <a:rPr kumimoji="0" lang="ko-KR" altLang="en-US" sz="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ko-KR" altLang="en-US" sz="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∧</m:t>
                              </m:r>
                            </m:oMath>
                          </a14:m>
                          <a:endParaRPr lang="ko-KR" altLang="en-US" sz="8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19.4%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97294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800" b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강남</a:t>
                          </a:r>
                          <a:endParaRPr lang="ko-KR" altLang="en-US" sz="800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13.9%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935961"/>
                      </a:ext>
                    </a:extLst>
                  </a:tr>
                  <a:tr h="197294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800" b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홍대</a:t>
                          </a:r>
                          <a:endParaRPr lang="ko-KR" altLang="en-US" sz="800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</a:rPr>
                            <a:t>19.4%</a:t>
                          </a:r>
                          <a:endParaRPr lang="en-US" altLang="ko-KR" sz="800" b="0" i="0" u="none" strike="noStrik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8107475"/>
                      </a:ext>
                    </a:extLst>
                  </a:tr>
                  <a:tr h="197294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800" b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부산</a:t>
                          </a:r>
                          <a:endParaRPr lang="ko-KR" altLang="en-US" sz="800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</a:rPr>
                            <a:t>19.4%</a:t>
                          </a:r>
                          <a:endParaRPr lang="en-US" altLang="ko-KR" sz="800" b="0" i="0" u="none" strike="noStrik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9785494"/>
                      </a:ext>
                    </a:extLst>
                  </a:tr>
                  <a:tr h="197294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800" b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강남</a:t>
                          </a:r>
                          <a:endParaRPr lang="ko-KR" altLang="en-US" sz="800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</a:rPr>
                            <a:t>19.4%</a:t>
                          </a:r>
                          <a:endParaRPr lang="en-US" altLang="ko-KR" sz="800" b="0" i="0" u="none" strike="noStrik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311110"/>
                      </a:ext>
                    </a:extLst>
                  </a:tr>
                  <a:tr h="197294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800" b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홍대</a:t>
                          </a:r>
                          <a:endParaRPr lang="ko-KR" altLang="en-US" sz="800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</a:rPr>
                            <a:t>19.4%</a:t>
                          </a:r>
                          <a:endParaRPr lang="en-US" altLang="ko-KR" sz="800" b="0" i="0" u="none" strike="noStrik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473727"/>
                      </a:ext>
                    </a:extLst>
                  </a:tr>
                  <a:tr h="197294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800" b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IT </a:t>
                          </a:r>
                          <a:r>
                            <a:rPr kumimoji="0" lang="ko-KR" altLang="en-US" sz="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ea"/>
                              <a:ea typeface="+mn-ea"/>
                              <a:cs typeface="+mn-cs"/>
                            </a:rPr>
                            <a:t>∨</a:t>
                          </a:r>
                          <a:endParaRPr lang="ko-KR" altLang="en-US" sz="8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13.9%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97294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kumimoji="0" lang="ko-KR" altLang="en-US" sz="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ea"/>
                              <a:ea typeface="+mn-ea"/>
                              <a:cs typeface="+mn-cs"/>
                            </a:rPr>
                            <a:t>게임  ∨</a:t>
                          </a:r>
                          <a:endParaRPr lang="ko-KR" altLang="en-US" sz="8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379,904,000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379,904,000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379,904,000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379,904,000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379,904,000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379,904,000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28.4%</a:t>
                          </a:r>
                          <a:endParaRPr lang="en-US" altLang="ko-KR" sz="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97294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kumimoji="0" lang="ko-KR" altLang="en-US" sz="800" b="1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ea"/>
                              <a:ea typeface="+mn-ea"/>
                              <a:cs typeface="+mn-cs"/>
                            </a:rPr>
                            <a:t>뷰터</a:t>
                          </a:r>
                          <a:r>
                            <a:rPr kumimoji="0" lang="ko-KR" altLang="en-US" sz="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ea"/>
                              <a:ea typeface="+mn-ea"/>
                              <a:cs typeface="+mn-cs"/>
                            </a:rPr>
                            <a:t>  ∨</a:t>
                          </a:r>
                          <a:endParaRPr lang="ko-KR" altLang="en-US" sz="8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10.2%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97294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kumimoji="0" lang="ko-KR" altLang="en-US" sz="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ea"/>
                              <a:ea typeface="+mn-ea"/>
                              <a:cs typeface="+mn-cs"/>
                            </a:rPr>
                            <a:t>요리  ∨</a:t>
                          </a:r>
                          <a:endParaRPr lang="ko-KR" altLang="en-US" sz="8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2.5%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0466417"/>
                      </a:ext>
                    </a:extLst>
                  </a:tr>
                  <a:tr h="24000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kumimoji="0" lang="ko-KR" altLang="en-US" sz="800" b="1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ea"/>
                              <a:ea typeface="+mn-ea"/>
                              <a:cs typeface="+mn-cs"/>
                            </a:rPr>
                            <a:t>엔터</a:t>
                          </a:r>
                          <a:r>
                            <a:rPr kumimoji="0" lang="ko-KR" altLang="en-US" sz="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ea"/>
                              <a:ea typeface="+mn-ea"/>
                              <a:cs typeface="+mn-cs"/>
                            </a:rPr>
                            <a:t>  ∨</a:t>
                          </a:r>
                          <a:endParaRPr lang="ko-KR" altLang="en-US" sz="8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8.5%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3879592"/>
                      </a:ext>
                    </a:extLst>
                  </a:tr>
                  <a:tr h="197294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ko-KR" altLang="en-US" sz="800" b="1" dirty="0" smtClean="0">
                              <a:solidFill>
                                <a:srgbClr val="C00000"/>
                              </a:solidFill>
                              <a:latin typeface="+mn-ea"/>
                              <a:ea typeface="+mn-ea"/>
                            </a:rPr>
                            <a:t>합계</a:t>
                          </a:r>
                          <a:endParaRPr lang="ko-KR" altLang="en-US" sz="800" b="1" dirty="0">
                            <a:solidFill>
                              <a:srgbClr val="C0000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1" u="none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1" u="none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  <a:endParaRPr lang="en-US" altLang="ko-KR" sz="800" b="1" u="none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1" u="none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1" u="none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1" u="none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  <a:endParaRPr lang="en-US" altLang="ko-KR" sz="800" b="1" u="none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1" u="none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4866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551111"/>
                  </p:ext>
                </p:extLst>
              </p:nvPr>
            </p:nvGraphicFramePr>
            <p:xfrm>
              <a:off x="600795" y="1930754"/>
              <a:ext cx="10297144" cy="280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116">
                      <a:extLst>
                        <a:ext uri="{9D8B030D-6E8A-4147-A177-3AD203B41FA5}">
                          <a16:colId xmlns:a16="http://schemas.microsoft.com/office/drawing/2014/main" val="1707099288"/>
                        </a:ext>
                      </a:extLst>
                    </a:gridCol>
                    <a:gridCol w="1121458">
                      <a:extLst>
                        <a:ext uri="{9D8B030D-6E8A-4147-A177-3AD203B41FA5}">
                          <a16:colId xmlns:a16="http://schemas.microsoft.com/office/drawing/2014/main" val="3031352660"/>
                        </a:ext>
                      </a:extLst>
                    </a:gridCol>
                    <a:gridCol w="1121458">
                      <a:extLst>
                        <a:ext uri="{9D8B030D-6E8A-4147-A177-3AD203B41FA5}">
                          <a16:colId xmlns:a16="http://schemas.microsoft.com/office/drawing/2014/main" val="2426815242"/>
                        </a:ext>
                      </a:extLst>
                    </a:gridCol>
                    <a:gridCol w="1121458">
                      <a:extLst>
                        <a:ext uri="{9D8B030D-6E8A-4147-A177-3AD203B41FA5}">
                          <a16:colId xmlns:a16="http://schemas.microsoft.com/office/drawing/2014/main" val="3651609079"/>
                        </a:ext>
                      </a:extLst>
                    </a:gridCol>
                    <a:gridCol w="1121458">
                      <a:extLst>
                        <a:ext uri="{9D8B030D-6E8A-4147-A177-3AD203B41FA5}">
                          <a16:colId xmlns:a16="http://schemas.microsoft.com/office/drawing/2014/main" val="536233099"/>
                        </a:ext>
                      </a:extLst>
                    </a:gridCol>
                    <a:gridCol w="1121458">
                      <a:extLst>
                        <a:ext uri="{9D8B030D-6E8A-4147-A177-3AD203B41FA5}">
                          <a16:colId xmlns:a16="http://schemas.microsoft.com/office/drawing/2014/main" val="2578861353"/>
                        </a:ext>
                      </a:extLst>
                    </a:gridCol>
                    <a:gridCol w="1121458">
                      <a:extLst>
                        <a:ext uri="{9D8B030D-6E8A-4147-A177-3AD203B41FA5}">
                          <a16:colId xmlns:a16="http://schemas.microsoft.com/office/drawing/2014/main" val="4025640413"/>
                        </a:ext>
                      </a:extLst>
                    </a:gridCol>
                    <a:gridCol w="828090">
                      <a:extLst>
                        <a:ext uri="{9D8B030D-6E8A-4147-A177-3AD203B41FA5}">
                          <a16:colId xmlns:a16="http://schemas.microsoft.com/office/drawing/2014/main" val="2479055030"/>
                        </a:ext>
                      </a:extLst>
                    </a:gridCol>
                    <a:gridCol w="828090">
                      <a:extLst>
                        <a:ext uri="{9D8B030D-6E8A-4147-A177-3AD203B41FA5}">
                          <a16:colId xmlns:a16="http://schemas.microsoft.com/office/drawing/2014/main" val="35762900"/>
                        </a:ext>
                      </a:extLst>
                    </a:gridCol>
                    <a:gridCol w="432050">
                      <a:extLst>
                        <a:ext uri="{9D8B030D-6E8A-4147-A177-3AD203B41FA5}">
                          <a16:colId xmlns:a16="http://schemas.microsoft.com/office/drawing/2014/main" val="280670700"/>
                        </a:ext>
                      </a:extLst>
                    </a:gridCol>
                    <a:gridCol w="432050">
                      <a:extLst>
                        <a:ext uri="{9D8B030D-6E8A-4147-A177-3AD203B41FA5}">
                          <a16:colId xmlns:a16="http://schemas.microsoft.com/office/drawing/2014/main" val="2615966534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dirty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계열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dirty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매출액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매출원가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매출총이익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판관비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영업이익</a:t>
                          </a:r>
                          <a:endParaRPr lang="en-US" altLang="ko-KR" sz="800" b="0" smtClean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당기순이익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dirty="0" err="1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이익율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환불율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b="0" dirty="0" smtClean="0">
                              <a:solidFill>
                                <a:schemeClr val="bg1"/>
                              </a:solidFill>
                              <a:latin typeface="+mn-ea"/>
                              <a:ea typeface="+mn-ea"/>
                            </a:rPr>
                            <a:t>관리</a:t>
                          </a:r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800" b="0" dirty="0">
                            <a:solidFill>
                              <a:schemeClr val="bg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1" t="-102857" r="-883721" b="-112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19.4%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800" b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강남</a:t>
                          </a:r>
                          <a:endParaRPr lang="ko-KR" altLang="en-US" sz="800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13.9%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93596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800" b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홍대</a:t>
                          </a:r>
                          <a:endParaRPr lang="ko-KR" altLang="en-US" sz="800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</a:rPr>
                            <a:t>19.4%</a:t>
                          </a:r>
                          <a:endParaRPr lang="en-US" altLang="ko-KR" sz="800" b="0" i="0" u="none" strike="noStrik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810747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800" b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부산</a:t>
                          </a:r>
                          <a:endParaRPr lang="ko-KR" altLang="en-US" sz="800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</a:rPr>
                            <a:t>19.4%</a:t>
                          </a:r>
                          <a:endParaRPr lang="en-US" altLang="ko-KR" sz="800" b="0" i="0" u="none" strike="noStrik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978549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800" b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강남</a:t>
                          </a:r>
                          <a:endParaRPr lang="ko-KR" altLang="en-US" sz="800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</a:rPr>
                            <a:t>19.4%</a:t>
                          </a:r>
                          <a:endParaRPr lang="en-US" altLang="ko-KR" sz="800" b="0" i="0" u="none" strike="noStrik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31111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ko-KR" altLang="en-US" sz="800" b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홍대</a:t>
                          </a:r>
                          <a:endParaRPr lang="ko-KR" altLang="en-US" sz="800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642,005,417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</a:rPr>
                            <a:t>19.4%</a:t>
                          </a:r>
                          <a:endParaRPr lang="en-US" altLang="ko-KR" sz="800" b="0" i="0" u="none" strike="noStrik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47372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800" b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IT </a:t>
                          </a:r>
                          <a:r>
                            <a:rPr kumimoji="0" lang="ko-KR" altLang="en-US" sz="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ea"/>
                              <a:ea typeface="+mn-ea"/>
                              <a:cs typeface="+mn-cs"/>
                            </a:rPr>
                            <a:t>∨</a:t>
                          </a:r>
                          <a:endParaRPr lang="ko-KR" altLang="en-US" sz="8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344,777,340</a:t>
                          </a:r>
                          <a:endParaRPr lang="ko-KR" altLang="en-US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13.9%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kumimoji="0" lang="ko-KR" altLang="en-US" sz="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ea"/>
                              <a:ea typeface="+mn-ea"/>
                              <a:cs typeface="+mn-cs"/>
                            </a:rPr>
                            <a:t>게임  ∨</a:t>
                          </a:r>
                          <a:endParaRPr lang="ko-KR" altLang="en-US" sz="8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379,904,000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379,904,000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379,904,000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379,904,000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379,904,000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379,904,000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28.4%</a:t>
                          </a:r>
                          <a:endParaRPr lang="en-US" altLang="ko-KR" sz="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kumimoji="0" lang="ko-KR" altLang="en-US" sz="800" b="1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ea"/>
                              <a:ea typeface="+mn-ea"/>
                              <a:cs typeface="+mn-cs"/>
                            </a:rPr>
                            <a:t>뷰터</a:t>
                          </a:r>
                          <a:r>
                            <a:rPr kumimoji="0" lang="ko-KR" altLang="en-US" sz="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ea"/>
                              <a:ea typeface="+mn-ea"/>
                              <a:cs typeface="+mn-cs"/>
                            </a:rPr>
                            <a:t>  ∨</a:t>
                          </a:r>
                          <a:endParaRPr lang="ko-KR" altLang="en-US" sz="8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10.2%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kumimoji="0" lang="ko-KR" altLang="en-US" sz="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ea"/>
                              <a:ea typeface="+mn-ea"/>
                              <a:cs typeface="+mn-cs"/>
                            </a:rPr>
                            <a:t>요리  ∨</a:t>
                          </a:r>
                          <a:endParaRPr lang="ko-KR" altLang="en-US" sz="8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277,348,200</a:t>
                          </a:r>
                          <a:endParaRPr lang="ko-KR" altLang="en-US" sz="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2.5%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0466417"/>
                      </a:ext>
                    </a:extLst>
                  </a:tr>
                  <a:tr h="24000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kumimoji="0" lang="ko-KR" altLang="en-US" sz="800" b="1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ea"/>
                              <a:ea typeface="+mn-ea"/>
                              <a:cs typeface="+mn-cs"/>
                            </a:rPr>
                            <a:t>엔터</a:t>
                          </a:r>
                          <a:r>
                            <a:rPr kumimoji="0" lang="ko-KR" altLang="en-US" sz="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+mn-ea"/>
                              <a:ea typeface="+mn-ea"/>
                              <a:cs typeface="+mn-cs"/>
                            </a:rPr>
                            <a:t>  ∨</a:t>
                          </a:r>
                          <a:endParaRPr lang="ko-KR" altLang="en-US" sz="8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  <a:endParaRPr lang="en-US" altLang="ko-KR" sz="800" b="0" u="none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8.5%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FF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387959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ko-KR" altLang="en-US" sz="800" b="1" dirty="0" smtClean="0">
                              <a:solidFill>
                                <a:srgbClr val="C00000"/>
                              </a:solidFill>
                              <a:latin typeface="+mn-ea"/>
                              <a:ea typeface="+mn-ea"/>
                            </a:rPr>
                            <a:t>합계</a:t>
                          </a:r>
                          <a:endParaRPr lang="ko-KR" altLang="en-US" sz="800" b="1" dirty="0">
                            <a:solidFill>
                              <a:srgbClr val="C0000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1" u="none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1" u="none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  <a:endParaRPr lang="en-US" altLang="ko-KR" sz="800" b="1" u="none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1" u="none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1" u="none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1" u="none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  <a:endParaRPr lang="en-US" altLang="ko-KR" sz="800" b="1" u="none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1" u="none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158,078,650</a:t>
                          </a:r>
                        </a:p>
                      </a:txBody>
                      <a:tcPr marL="0" marR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12.5%</a:t>
                          </a:r>
                          <a:endParaRPr lang="en-US" altLang="ko-KR" sz="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ko-KR" altLang="en-US" sz="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4866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모서리가 둥근 직사각형 22"/>
          <p:cNvSpPr/>
          <p:nvPr/>
        </p:nvSpPr>
        <p:spPr bwMode="auto">
          <a:xfrm>
            <a:off x="2701208" y="1481471"/>
            <a:ext cx="90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smtClean="0">
                <a:latin typeface="+mn-ea"/>
                <a:ea typeface="+mn-ea"/>
              </a:rPr>
              <a:t>종료월선택     </a:t>
            </a:r>
            <a:r>
              <a:rPr lang="ko-KR" altLang="en-US" sz="70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14643"/>
              </p:ext>
            </p:extLst>
          </p:nvPr>
        </p:nvGraphicFramePr>
        <p:xfrm>
          <a:off x="596251" y="5004767"/>
          <a:ext cx="295296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63">
                  <a:extLst>
                    <a:ext uri="{9D8B030D-6E8A-4147-A177-3AD203B41FA5}">
                      <a16:colId xmlns:a16="http://schemas.microsoft.com/office/drawing/2014/main" val="4127834683"/>
                    </a:ext>
                  </a:extLst>
                </a:gridCol>
                <a:gridCol w="2776702">
                  <a:extLst>
                    <a:ext uri="{9D8B030D-6E8A-4147-A177-3AD203B41FA5}">
                      <a16:colId xmlns:a16="http://schemas.microsoft.com/office/drawing/2014/main" val="780224942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검색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년선택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현재년도를 기본으로 표시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2024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시작월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1~12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개월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종료월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시작월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 12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개월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645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지점 표시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처음에는 접혀져 있다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계열 목록만 나열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60684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보기 버튼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팝업으로 손익계산서를 보여준다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다음 슬라이드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3241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다운 버튼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손익계산서를 엑셀로 다운로드 한다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 (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다음 슬라이드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417108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0094489" y="2159264"/>
            <a:ext cx="307962" cy="2318074"/>
            <a:chOff x="9369172" y="2703993"/>
            <a:chExt cx="307962" cy="231807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9369172" y="2917306"/>
              <a:ext cx="307962" cy="16701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보기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9369172" y="3117856"/>
              <a:ext cx="307962" cy="16701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보기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9369172" y="3338755"/>
              <a:ext cx="307962" cy="16701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보기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9369172" y="3541638"/>
              <a:ext cx="307962" cy="16701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보기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9369172" y="3762537"/>
              <a:ext cx="307962" cy="16701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보기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9369172" y="2703993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보기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9369172" y="3983436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보기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9369172" y="4206982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보기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9369172" y="4423005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보기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9369172" y="4630483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보기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9369172" y="4855053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보기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타원 40"/>
          <p:cNvSpPr>
            <a:spLocks noChangeAspect="1"/>
          </p:cNvSpPr>
          <p:nvPr/>
        </p:nvSpPr>
        <p:spPr bwMode="auto">
          <a:xfrm>
            <a:off x="490189" y="15174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10158470" y="464107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0511809" y="2157839"/>
            <a:ext cx="307962" cy="2318074"/>
            <a:chOff x="9369172" y="2703993"/>
            <a:chExt cx="307962" cy="231807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369172" y="2917306"/>
              <a:ext cx="307962" cy="16701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다운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9369172" y="3117856"/>
              <a:ext cx="307962" cy="16701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다운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9369172" y="3338755"/>
              <a:ext cx="307962" cy="16701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다운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9369172" y="3541638"/>
              <a:ext cx="307962" cy="16701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다운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9369172" y="3762537"/>
              <a:ext cx="307962" cy="16701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다운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9369172" y="2703993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다운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9369172" y="3983436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다운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9369172" y="4206982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다운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9369172" y="4423005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다운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9369172" y="4630483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다운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9369172" y="4855053"/>
              <a:ext cx="307962" cy="167014"/>
            </a:xfrm>
            <a:prstGeom prst="roundRect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800" kern="0" smtClean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다운</a:t>
              </a:r>
              <a:endParaRPr kumimoji="0"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490189" y="277564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10575790" y="464107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25230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지원 </a:t>
            </a:r>
            <a:r>
              <a:rPr lang="en-US" altLang="ko-KR"/>
              <a:t>&gt; </a:t>
            </a:r>
            <a:r>
              <a:rPr lang="ko-KR" altLang="en-US"/>
              <a:t>재무회계 </a:t>
            </a:r>
            <a:r>
              <a:rPr lang="en-US" altLang="ko-KR"/>
              <a:t>&gt; </a:t>
            </a:r>
            <a:r>
              <a:rPr lang="ko-KR" altLang="en-US"/>
              <a:t>손익계산서 관리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14</a:t>
            </a:fld>
            <a:endParaRPr lang="ko-KR" altLang="en-US" sz="8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Sup_Per_Emp_01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 bwMode="auto">
          <a:xfrm>
            <a:off x="384772" y="828303"/>
            <a:ext cx="7632848" cy="62290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2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975776"/>
              </p:ext>
            </p:extLst>
          </p:nvPr>
        </p:nvGraphicFramePr>
        <p:xfrm>
          <a:off x="532851" y="986963"/>
          <a:ext cx="2966444" cy="5911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841">
                  <a:extLst>
                    <a:ext uri="{9D8B030D-6E8A-4147-A177-3AD203B41FA5}">
                      <a16:colId xmlns:a16="http://schemas.microsoft.com/office/drawing/2014/main" val="2494405806"/>
                    </a:ext>
                  </a:extLst>
                </a:gridCol>
                <a:gridCol w="1228841">
                  <a:extLst>
                    <a:ext uri="{9D8B030D-6E8A-4147-A177-3AD203B41FA5}">
                      <a16:colId xmlns:a16="http://schemas.microsoft.com/office/drawing/2014/main" val="2459648660"/>
                    </a:ext>
                  </a:extLst>
                </a:gridCol>
                <a:gridCol w="508762">
                  <a:extLst>
                    <a:ext uri="{9D8B030D-6E8A-4147-A177-3AD203B41FA5}">
                      <a16:colId xmlns:a16="http://schemas.microsoft.com/office/drawing/2014/main" val="3290341917"/>
                    </a:ext>
                  </a:extLst>
                </a:gridCol>
              </a:tblGrid>
              <a:tr h="2880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요리계열 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요리강남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/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437937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Ⅰ.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매   출   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498,849,000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100.0%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618095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수강료수입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569,727,500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12.4%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65644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수강료환불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70,878,500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57058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교보재수입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514603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교재수입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48572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Ⅱ.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매 출 원 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214,795,643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43.1%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296069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교육원가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임대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75,655,539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15.2%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42178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교육원가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강사료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115,874,620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23.2%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19630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교육원가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감가상각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15,771,842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3.2%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12335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 err="1" smtClean="0">
                          <a:effectLst/>
                          <a:latin typeface="+mn-ea"/>
                          <a:ea typeface="+mn-ea"/>
                        </a:rPr>
                        <a:t>교육원가</a:t>
                      </a:r>
                      <a:r>
                        <a:rPr lang="en-US" altLang="ko-KR" sz="8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7,493,642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1.5%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136097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교재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교보재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원가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0.0%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132054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Ⅲ.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매출총이익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284,053,357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56.9%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51247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Ⅳ.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판   관   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275,376,503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55.2%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543952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급      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39,124,294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7.8%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02624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감가상각비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4,653,202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0.8%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272728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광고비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키워드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10,018,528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2.0%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0435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광고비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키워드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40,395,257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8.1%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706332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광고비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송출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0.0%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41926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광고비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바이럴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7,435,655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1.5%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57013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수강생모집용역비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92,972,160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18.6%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123905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공통경비수수료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25,201,760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5.1%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486032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     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55,575,647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11.1%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033782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Ⅴ.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영업이익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8,676,854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1.7%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245219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Ⅵ.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영업외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수익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3,646,292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0.7%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67906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Ⅶ.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영업외 비용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0.0%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91115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Ⅷ.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법인세차감전손익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12,323,146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2.5%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47902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Ⅸ.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법인세등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2,464,629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0.5%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181888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Ⅹ.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당기순이익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9,858,517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2.0%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84907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이익률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(%)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2.0%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141615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7851931" y="986962"/>
            <a:ext cx="45719" cy="59690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751801"/>
              </p:ext>
            </p:extLst>
          </p:nvPr>
        </p:nvGraphicFramePr>
        <p:xfrm>
          <a:off x="3514444" y="986963"/>
          <a:ext cx="1737603" cy="5911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841">
                  <a:extLst>
                    <a:ext uri="{9D8B030D-6E8A-4147-A177-3AD203B41FA5}">
                      <a16:colId xmlns:a16="http://schemas.microsoft.com/office/drawing/2014/main" val="2786318679"/>
                    </a:ext>
                  </a:extLst>
                </a:gridCol>
                <a:gridCol w="508762">
                  <a:extLst>
                    <a:ext uri="{9D8B030D-6E8A-4147-A177-3AD203B41FA5}">
                      <a16:colId xmlns:a16="http://schemas.microsoft.com/office/drawing/2014/main" val="3133615877"/>
                    </a:ext>
                  </a:extLst>
                </a:gridCol>
              </a:tblGrid>
              <a:tr h="288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2023</a:t>
                      </a:r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/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326458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498,849,000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100.0%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45869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569,727,500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12.4%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729763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70,878,500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90687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095556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90978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214,795,643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43.1%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69554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75,655,539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15.2%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272185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115,874,620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23.2%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561918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15,771,842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3.2%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47768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7,493,642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1.5%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92136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0.0%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267593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284,053,357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56.9%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70136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275,376,503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55.2%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95042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39,124,294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7.8%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623773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4,653,202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0.8%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656934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10,018,528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2.0%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119764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40,395,257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8.1%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311506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0.0%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224463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7,435,655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1.5%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92607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92,972,160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18.6%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924605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25,201,760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5.1%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22548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55,575,647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11.1%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20212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8,676,854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1.7%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084956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3,646,292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0.7%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003414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0.0%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703128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12,323,146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2.5%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6880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2,464,629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0.5%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595723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9,858,517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2.0%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981974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2.0%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86348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70366"/>
              </p:ext>
            </p:extLst>
          </p:nvPr>
        </p:nvGraphicFramePr>
        <p:xfrm>
          <a:off x="5267196" y="986962"/>
          <a:ext cx="1737603" cy="5911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841">
                  <a:extLst>
                    <a:ext uri="{9D8B030D-6E8A-4147-A177-3AD203B41FA5}">
                      <a16:colId xmlns:a16="http://schemas.microsoft.com/office/drawing/2014/main" val="2786318679"/>
                    </a:ext>
                  </a:extLst>
                </a:gridCol>
                <a:gridCol w="508762">
                  <a:extLst>
                    <a:ext uri="{9D8B030D-6E8A-4147-A177-3AD203B41FA5}">
                      <a16:colId xmlns:a16="http://schemas.microsoft.com/office/drawing/2014/main" val="3133615877"/>
                    </a:ext>
                  </a:extLst>
                </a:gridCol>
              </a:tblGrid>
              <a:tr h="288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2023</a:t>
                      </a:r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/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326458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498,849,000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100.0%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45869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569,727,500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12.4%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729763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70,878,500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90687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095556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90978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214,795,643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43.1%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69554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75,655,539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15.2%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272185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115,874,620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23.2%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561918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15,771,842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3.2%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47768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7,493,642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1.5%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92136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0.0%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267593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284,053,357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56.9%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70136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275,376,503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55.2%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95042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39,124,294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7.8%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623773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4,653,202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0.8%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656934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10,018,528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2.0%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119764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40,395,257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8.1%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311506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0.0%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224463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7,435,655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1.5%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926071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92,972,160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18.6%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924605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25,201,760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5.1%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22548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55,575,647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11.1%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20212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8,676,854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1.7%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084956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3,646,292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0.7%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003414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0.0%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703128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12,323,146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2.5%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68800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2,464,629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0.5%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595723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9,858,517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2.0%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981974"/>
                  </a:ext>
                </a:extLst>
              </a:tr>
              <a:tr h="1787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2.0%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863482"/>
                  </a:ext>
                </a:extLst>
              </a:tr>
            </a:tbl>
          </a:graphicData>
        </a:graphic>
      </p:graphicFrame>
      <p:sp>
        <p:nvSpPr>
          <p:cNvPr id="6" name="순서도: 연결자 5"/>
          <p:cNvSpPr/>
          <p:nvPr/>
        </p:nvSpPr>
        <p:spPr bwMode="auto">
          <a:xfrm>
            <a:off x="7157587" y="3852639"/>
            <a:ext cx="144016" cy="144016"/>
          </a:xfrm>
          <a:prstGeom prst="flowChartConnector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47" name="순서도: 연결자 46"/>
          <p:cNvSpPr/>
          <p:nvPr/>
        </p:nvSpPr>
        <p:spPr bwMode="auto">
          <a:xfrm>
            <a:off x="7343852" y="3852639"/>
            <a:ext cx="144016" cy="144016"/>
          </a:xfrm>
          <a:prstGeom prst="flowChartConnector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48" name="순서도: 연결자 47"/>
          <p:cNvSpPr/>
          <p:nvPr/>
        </p:nvSpPr>
        <p:spPr bwMode="auto">
          <a:xfrm>
            <a:off x="7525959" y="3852639"/>
            <a:ext cx="144016" cy="144016"/>
          </a:xfrm>
          <a:prstGeom prst="flowChartConnector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687155"/>
              </p:ext>
            </p:extLst>
          </p:nvPr>
        </p:nvGraphicFramePr>
        <p:xfrm>
          <a:off x="8263597" y="1836415"/>
          <a:ext cx="2880247" cy="1614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51">
                  <a:extLst>
                    <a:ext uri="{9D8B030D-6E8A-4147-A177-3AD203B41FA5}">
                      <a16:colId xmlns:a16="http://schemas.microsoft.com/office/drawing/2014/main" val="894675912"/>
                    </a:ext>
                  </a:extLst>
                </a:gridCol>
                <a:gridCol w="2708496">
                  <a:extLst>
                    <a:ext uri="{9D8B030D-6E8A-4147-A177-3AD203B41FA5}">
                      <a16:colId xmlns:a16="http://schemas.microsoft.com/office/drawing/2014/main" val="3752164686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계열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지점</a:t>
                      </a:r>
                      <a:endParaRPr lang="en-US" altLang="ko-KR" sz="800" b="0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요리계열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계열목록에서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보기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]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맑은 고딕" pitchFamily="50" charset="-127"/>
                        </a:rPr>
                        <a:t>클릭 시</a:t>
                      </a:r>
                      <a:endParaRPr lang="en-US" altLang="ko-KR" sz="800" b="0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요리강남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지점목록에서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보기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클릭 시</a:t>
                      </a:r>
                      <a:endParaRPr lang="en-US" altLang="ko-KR" sz="800" b="0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개월 검색 시 </a:t>
                      </a:r>
                      <a:r>
                        <a:rPr lang="en-US" altLang="ko-KR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번</a:t>
                      </a:r>
                      <a:r>
                        <a:rPr lang="en-US" altLang="ko-KR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, 3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번만 보여준다</a:t>
                      </a:r>
                      <a:r>
                        <a:rPr lang="en-US" altLang="ko-KR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월 기간을 선택 시 월별로 우측으로 나열한다</a:t>
                      </a:r>
                      <a:r>
                        <a:rPr lang="en-US" altLang="ko-KR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.</a:t>
                      </a:r>
                      <a:endParaRPr lang="en-US" altLang="ko-KR" sz="800" b="0" baseline="0" smtClean="0">
                        <a:solidFill>
                          <a:srgbClr val="C00000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7227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합계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개월 이상 검색 시 합계 컬럼 추가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및 우측으로 년월 데이터 컬럼을 보여준다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4349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기간 개월 수에 따라 우측으로 보여준다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704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E18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ko-KR" sz="800" b="0" smtClean="0">
                        <a:solidFill>
                          <a:srgbClr val="C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60250"/>
                  </a:ext>
                </a:extLst>
              </a:tr>
            </a:tbl>
          </a:graphicData>
        </a:graphic>
      </p:graphicFrame>
      <p:sp>
        <p:nvSpPr>
          <p:cNvPr id="50" name="타원 49"/>
          <p:cNvSpPr>
            <a:spLocks noChangeAspect="1"/>
          </p:cNvSpPr>
          <p:nvPr/>
        </p:nvSpPr>
        <p:spPr bwMode="auto">
          <a:xfrm>
            <a:off x="442851" y="104432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 bwMode="auto">
          <a:xfrm>
            <a:off x="3550026" y="106116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 bwMode="auto">
          <a:xfrm>
            <a:off x="3514444" y="986962"/>
            <a:ext cx="1737603" cy="5911713"/>
          </a:xfrm>
          <a:prstGeom prst="flowChartProcess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  <p:sp>
        <p:nvSpPr>
          <p:cNvPr id="52" name="타원 51"/>
          <p:cNvSpPr>
            <a:spLocks noChangeAspect="1"/>
          </p:cNvSpPr>
          <p:nvPr/>
        </p:nvSpPr>
        <p:spPr bwMode="auto">
          <a:xfrm>
            <a:off x="2034502" y="104432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 bwMode="auto">
          <a:xfrm>
            <a:off x="7306767" y="359328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8776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</a:t>
            </a:fld>
            <a:endParaRPr lang="ko-KR" altLang="en-US" sz="800" dirty="0"/>
          </a:p>
        </p:txBody>
      </p:sp>
      <p:sp>
        <p:nvSpPr>
          <p:cNvPr id="1154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화면설계서</a:t>
            </a:r>
            <a:r>
              <a:rPr lang="ko-KR" altLang="en-US" dirty="0" smtClean="0"/>
              <a:t> 작업 내역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F082178-DBC1-4D1E-8303-1223BA144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23736"/>
              </p:ext>
            </p:extLst>
          </p:nvPr>
        </p:nvGraphicFramePr>
        <p:xfrm>
          <a:off x="1033475" y="1188343"/>
          <a:ext cx="11376000" cy="414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Ver.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2023.12.15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972329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761369"/>
                  </a:ext>
                </a:extLst>
              </a:tr>
              <a:tr h="16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30733"/>
                  </a:ext>
                </a:extLst>
              </a:tr>
              <a:tr h="16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63838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21134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48042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166328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264476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2553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73016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21812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30232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6890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957392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34240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224376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57914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88827" y="819011"/>
            <a:ext cx="2288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Document History</a:t>
            </a:r>
            <a:endParaRPr lang="ko-KR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17516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36900" y="1332358"/>
            <a:ext cx="10369152" cy="4854153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514350" indent="-514350" defTabSz="817563">
              <a:lnSpc>
                <a:spcPct val="150000"/>
              </a:lnSpc>
              <a:buAutoNum type="arabicPeriod"/>
            </a:pPr>
            <a:r>
              <a:rPr lang="ko-KR" altLang="en-US" sz="28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지원 </a:t>
            </a:r>
            <a:r>
              <a:rPr lang="en-US" altLang="ko-KR" sz="28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28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재무회계 </a:t>
            </a:r>
            <a:r>
              <a:rPr lang="en-US" altLang="ko-KR" sz="28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28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전사현황관리   </a:t>
            </a:r>
            <a:r>
              <a:rPr lang="en-US" altLang="ko-KR" sz="28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(3p)</a:t>
            </a:r>
          </a:p>
          <a:p>
            <a:pPr marL="514350" indent="-514350" defTabSz="817563">
              <a:lnSpc>
                <a:spcPct val="150000"/>
              </a:lnSpc>
              <a:buAutoNum type="arabicPeriod"/>
            </a:pPr>
            <a:r>
              <a:rPr lang="ko-KR" altLang="en-US" sz="2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지원 </a:t>
            </a:r>
            <a:r>
              <a:rPr lang="en-US" altLang="ko-KR" sz="2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2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재무회계 </a:t>
            </a:r>
            <a:r>
              <a:rPr lang="en-US" altLang="ko-KR" sz="2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28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손익계산서관리   </a:t>
            </a:r>
            <a:r>
              <a:rPr lang="en-US" altLang="ko-KR" sz="28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(6p</a:t>
            </a:r>
            <a:r>
              <a:rPr lang="en-US" altLang="ko-KR" sz="2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800" b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817563">
              <a:lnSpc>
                <a:spcPct val="150000"/>
              </a:lnSpc>
            </a:pPr>
            <a:endParaRPr lang="en-US" altLang="ko-KR" sz="2800" b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0307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16821" y="2556495"/>
            <a:ext cx="11809310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지원 </a:t>
            </a:r>
            <a:r>
              <a:rPr lang="en-US" altLang="ko-KR" sz="5400" b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5400" b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재무회계 </a:t>
            </a:r>
            <a:r>
              <a:rPr lang="en-US" altLang="ko-KR" sz="5400" b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5400" b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전사현황관리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14245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지원 </a:t>
            </a:r>
            <a:r>
              <a:rPr lang="en-US" altLang="ko-KR"/>
              <a:t>&gt; </a:t>
            </a:r>
            <a:r>
              <a:rPr lang="ko-KR" altLang="en-US"/>
              <a:t>재무회계 </a:t>
            </a:r>
            <a:r>
              <a:rPr lang="en-US" altLang="ko-KR"/>
              <a:t>&gt; </a:t>
            </a:r>
            <a:r>
              <a:rPr lang="ko-KR" altLang="en-US"/>
              <a:t>전사현황관리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4</a:t>
            </a:fld>
            <a:endParaRPr lang="ko-KR" altLang="en-US" sz="8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Sup_Per_Emp_01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533331" y="1409820"/>
            <a:ext cx="9864881" cy="449283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28859"/>
              </p:ext>
            </p:extLst>
          </p:nvPr>
        </p:nvGraphicFramePr>
        <p:xfrm>
          <a:off x="11401774" y="645990"/>
          <a:ext cx="2041176" cy="105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176F9B"/>
                          </a:solidFill>
                          <a:latin typeface="+mn-lt"/>
                          <a:ea typeface="맑은 고딕" pitchFamily="50" charset="-127"/>
                        </a:rPr>
                        <a:t>화면 설명</a:t>
                      </a:r>
                      <a:endParaRPr lang="ko-KR" altLang="en-US" sz="800" dirty="0">
                        <a:solidFill>
                          <a:srgbClr val="176F9B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+mn-lt"/>
                          <a:ea typeface="맑은 고딕" pitchFamily="50" charset="-127"/>
                        </a:rPr>
                        <a:t>전사현황 관리 목록</a:t>
                      </a:r>
                      <a:r>
                        <a:rPr lang="en-US" altLang="ko-KR" sz="800" smtClean="0">
                          <a:latin typeface="+mn-lt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smtClean="0">
                          <a:latin typeface="+mn-lt"/>
                          <a:ea typeface="맑은 고딕" pitchFamily="50" charset="-127"/>
                        </a:rPr>
                      </a:b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+mn-lt"/>
                          <a:ea typeface="맑은 고딕" pitchFamily="50" charset="-127"/>
                        </a:rPr>
                        <a:t>* 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지원 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인사 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조직관리에서 지점을 등록하면 목록이 추가됨</a:t>
                      </a:r>
                    </a:p>
                    <a:p>
                      <a:pPr algn="l" latinLnBrk="1"/>
                      <a:r>
                        <a:rPr lang="ko-KR" altLang="en-US" sz="800" smtClean="0">
                          <a:latin typeface="+mn-lt"/>
                          <a:ea typeface="맑은 고딕" pitchFamily="50" charset="-127"/>
                        </a:rPr>
                        <a:t>* 지점 테이블을 같이 사용하는 것을 권장</a:t>
                      </a:r>
                      <a:endParaRPr lang="en-US" altLang="ko-KR" sz="800" smtClean="0">
                        <a:latin typeface="+mn-lt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smtClean="0">
                          <a:latin typeface="+mn-lt"/>
                          <a:ea typeface="맑은 고딕" pitchFamily="50" charset="-127"/>
                        </a:rPr>
                        <a:t>* </a:t>
                      </a:r>
                      <a:r>
                        <a:rPr lang="ko-KR" altLang="en-US" sz="800" smtClean="0">
                          <a:latin typeface="+mn-lt"/>
                          <a:ea typeface="맑은 고딕" pitchFamily="50" charset="-127"/>
                        </a:rPr>
                        <a:t>단순 데이터 입력</a:t>
                      </a:r>
                      <a:endParaRPr lang="en-US" altLang="ko-KR" sz="800" smtClean="0">
                        <a:latin typeface="+mn-lt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smtClean="0">
                          <a:latin typeface="+mn-lt"/>
                          <a:ea typeface="맑은 고딕" pitchFamily="50" charset="-127"/>
                        </a:rPr>
                        <a:t>* </a:t>
                      </a:r>
                      <a:r>
                        <a:rPr lang="ko-KR" altLang="en-US" sz="800" smtClean="0">
                          <a:latin typeface="+mn-lt"/>
                          <a:ea typeface="맑은 고딕" pitchFamily="50" charset="-127"/>
                        </a:rPr>
                        <a:t>메모는 일부만 보여줌</a:t>
                      </a:r>
                      <a:endParaRPr lang="en-US" altLang="ko-KR" sz="800" smtClean="0">
                        <a:latin typeface="+mn-lt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429519" y="829525"/>
            <a:ext cx="1088760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전사현황 </a:t>
            </a:r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7612"/>
              </p:ext>
            </p:extLst>
          </p:nvPr>
        </p:nvGraphicFramePr>
        <p:xfrm>
          <a:off x="528787" y="1980431"/>
          <a:ext cx="1101722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392">
                  <a:extLst>
                    <a:ext uri="{9D8B030D-6E8A-4147-A177-3AD203B41FA5}">
                      <a16:colId xmlns:a16="http://schemas.microsoft.com/office/drawing/2014/main" val="2965794046"/>
                    </a:ext>
                  </a:extLst>
                </a:gridCol>
                <a:gridCol w="501392">
                  <a:extLst>
                    <a:ext uri="{9D8B030D-6E8A-4147-A177-3AD203B41FA5}">
                      <a16:colId xmlns:a16="http://schemas.microsoft.com/office/drawing/2014/main" val="1707099288"/>
                    </a:ext>
                  </a:extLst>
                </a:gridCol>
                <a:gridCol w="1454969">
                  <a:extLst>
                    <a:ext uri="{9D8B030D-6E8A-4147-A177-3AD203B41FA5}">
                      <a16:colId xmlns:a16="http://schemas.microsoft.com/office/drawing/2014/main" val="96779573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031352660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3651609079"/>
                    </a:ext>
                  </a:extLst>
                </a:gridCol>
                <a:gridCol w="720078">
                  <a:extLst>
                    <a:ext uri="{9D8B030D-6E8A-4147-A177-3AD203B41FA5}">
                      <a16:colId xmlns:a16="http://schemas.microsoft.com/office/drawing/2014/main" val="53623309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7886135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25640413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479055030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1233705452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280670700"/>
                    </a:ext>
                  </a:extLst>
                </a:gridCol>
                <a:gridCol w="936102">
                  <a:extLst>
                    <a:ext uri="{9D8B030D-6E8A-4147-A177-3AD203B41FA5}">
                      <a16:colId xmlns:a16="http://schemas.microsoft.com/office/drawing/2014/main" val="371470887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47789098"/>
                    </a:ext>
                  </a:extLst>
                </a:gridCol>
              </a:tblGrid>
              <a:tr h="20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계열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지점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법인명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학언명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세금구분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등기설립일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법인등록번호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사업록번호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대표이사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결산여부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본사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본사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주식회사 코리아교육그룹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과세</a:t>
                      </a: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면세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2006-09-18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110111-3529629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214-87-96784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064-077190-04-114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정해승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㈜에스씨에이아카데미 강남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SBS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아카데미컴퓨터아트학원 강남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과세</a:t>
                      </a: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면세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2006-09-18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110111-5152684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214-87-96784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064-077190-04-114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정해승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800" b="1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강남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㈜에스씨에이아카데미 강남</a:t>
                      </a: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SBS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아카데미컴퓨터아트학원 강남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과세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2006-09-18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110111-3529629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264-81-17268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064-119388-01-016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정해승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800" b="1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신촌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㈜에스씨에이아카데미 신촌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SBS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아카데미컴퓨터아트학원 홍대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면세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2006-09-18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110111-5152684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110-86-12578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064-126588-04-013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노은석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부산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㈜에스씨에이아카데미 부산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SBS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아카데미컴퓨터아트학원 부산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과세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2006-09-18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110111-3529629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605-86-02578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064-101921-01-019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오도윤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66417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부평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㈜에스씨에이아카데미 부평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SBS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아카데미컴퓨터아트학원 부평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비영리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2006-09-18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110111-5152684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131-86-61760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064-126591-04-011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송준호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79592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528787" y="1192364"/>
            <a:ext cx="1870343" cy="216867"/>
            <a:chOff x="2479788" y="1475532"/>
            <a:chExt cx="1870343" cy="216867"/>
          </a:xfrm>
        </p:grpSpPr>
        <p:sp>
          <p:nvSpPr>
            <p:cNvPr id="82" name="양쪽 모서리가 둥근 사각형 81"/>
            <p:cNvSpPr/>
            <p:nvPr/>
          </p:nvSpPr>
          <p:spPr>
            <a:xfrm>
              <a:off x="2479788" y="1475532"/>
              <a:ext cx="936000" cy="215444"/>
            </a:xfrm>
            <a:prstGeom prst="round2SameRect">
              <a:avLst>
                <a:gd name="adj1" fmla="val 9375"/>
                <a:gd name="adj2" fmla="val 0"/>
              </a:avLst>
            </a:prstGeom>
            <a:solidFill>
              <a:srgbClr val="34347A"/>
            </a:solidFill>
            <a:ln w="3175">
              <a:solidFill>
                <a:schemeClr val="tx1"/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chemeClr val="bg1"/>
                  </a:solidFill>
                  <a:latin typeface="+mn-ea"/>
                  <a:ea typeface="+mn-ea"/>
                </a:rPr>
                <a:t>지점 정보 관리</a:t>
              </a:r>
              <a:endParaRPr lang="ko-KR" altLang="en-US" sz="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4" name="양쪽 모서리가 둥근 사각형 73"/>
            <p:cNvSpPr/>
            <p:nvPr/>
          </p:nvSpPr>
          <p:spPr>
            <a:xfrm>
              <a:off x="3414131" y="1476955"/>
              <a:ext cx="936000" cy="215444"/>
            </a:xfrm>
            <a:prstGeom prst="round2SameRect">
              <a:avLst>
                <a:gd name="adj1" fmla="val 9375"/>
                <a:gd name="adj2" fmla="val 0"/>
              </a:avLst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rgbClr val="7F7F7F"/>
                  </a:solidFill>
                  <a:latin typeface="+mn-ea"/>
                  <a:ea typeface="+mn-ea"/>
                </a:rPr>
                <a:t>계열 정보 관리</a:t>
              </a:r>
              <a:endParaRPr lang="ko-KR" altLang="en-US" sz="800" dirty="0">
                <a:solidFill>
                  <a:srgbClr val="7F7F7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7" name="모서리가 둥근 직사각형 96"/>
          <p:cNvSpPr/>
          <p:nvPr/>
        </p:nvSpPr>
        <p:spPr bwMode="auto">
          <a:xfrm>
            <a:off x="661918" y="1512815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800" smtClean="0">
                <a:latin typeface="+mn-ea"/>
                <a:ea typeface="+mn-ea"/>
              </a:rPr>
              <a:t>계열선택                              </a:t>
            </a:r>
            <a:r>
              <a:rPr lang="ko-KR" altLang="en-US" sz="800" dirty="0">
                <a:latin typeface="+mn-ea"/>
                <a:ea typeface="+mn-ea"/>
              </a:rPr>
              <a:t>∨ 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6418025" y="1500268"/>
            <a:ext cx="1947548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법인명 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학원명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대표이사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2590605" y="1500268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dist" defTabSz="817563"/>
            <a:r>
              <a:rPr lang="ko-KR" altLang="en-US" sz="800" smtClean="0">
                <a:latin typeface="+mn-ea"/>
                <a:ea typeface="+mn-ea"/>
              </a:rPr>
              <a:t>세금구분                               </a:t>
            </a:r>
            <a:r>
              <a:rPr lang="ko-KR" altLang="en-US" sz="800" dirty="0">
                <a:latin typeface="+mn-ea"/>
                <a:ea typeface="+mn-ea"/>
              </a:rPr>
              <a:t>∨ 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2590605" y="808432"/>
            <a:ext cx="960634" cy="6622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과세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면세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과세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면세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비영리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4494837" y="1500268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dist" defTabSz="817563"/>
            <a:r>
              <a:rPr lang="ko-KR" altLang="en-US" sz="800" smtClean="0">
                <a:latin typeface="+mn-ea"/>
                <a:ea typeface="+mn-ea"/>
              </a:rPr>
              <a:t>결산여부                               </a:t>
            </a:r>
            <a:r>
              <a:rPr lang="ko-KR" altLang="en-US" sz="800" dirty="0">
                <a:latin typeface="+mn-ea"/>
                <a:ea typeface="+mn-ea"/>
              </a:rPr>
              <a:t>∨ 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4494837" y="1016447"/>
            <a:ext cx="960634" cy="4542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결산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결산안함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11041953" y="3686534"/>
            <a:ext cx="1008112" cy="360040"/>
          </a:xfrm>
          <a:prstGeom prst="wedgeRoundRectCallout">
            <a:avLst>
              <a:gd name="adj1" fmla="val -15747"/>
              <a:gd name="adj2" fmla="val -110770"/>
              <a:gd name="adj3" fmla="val 16667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ko-KR" altLang="en-US" sz="800" smtClean="0">
                <a:solidFill>
                  <a:srgbClr val="C00000"/>
                </a:solidFill>
              </a:rPr>
              <a:t>다음 슬라이드</a:t>
            </a:r>
            <a:endParaRPr lang="ko-KR" altLang="en-US" sz="80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102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지원 </a:t>
            </a:r>
            <a:r>
              <a:rPr lang="en-US" altLang="ko-KR"/>
              <a:t>&gt; </a:t>
            </a:r>
            <a:r>
              <a:rPr lang="ko-KR" altLang="en-US"/>
              <a:t>재무회계 </a:t>
            </a:r>
            <a:r>
              <a:rPr lang="en-US" altLang="ko-KR"/>
              <a:t>&gt; </a:t>
            </a:r>
            <a:r>
              <a:rPr lang="ko-KR" altLang="en-US"/>
              <a:t>전사현황관리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5</a:t>
            </a:fld>
            <a:endParaRPr lang="ko-KR" altLang="en-US" sz="8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Sup_Per_Emp_01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 bwMode="auto">
          <a:xfrm>
            <a:off x="3913163" y="1836415"/>
            <a:ext cx="4324544" cy="43924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2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04631" y="1542012"/>
            <a:ext cx="4333076" cy="3239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지점정보 등록</a:t>
            </a:r>
            <a:r>
              <a:rPr lang="en-US" altLang="ko-KR" sz="1100" b="1" smtClean="0">
                <a:solidFill>
                  <a:schemeClr val="tx1"/>
                </a:solidFill>
              </a:rPr>
              <a:t>/</a:t>
            </a:r>
            <a:r>
              <a:rPr lang="ko-KR" altLang="en-US" sz="1100" b="1" smtClean="0">
                <a:solidFill>
                  <a:schemeClr val="tx1"/>
                </a:solidFill>
              </a:rPr>
              <a:t>수정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718523" y="5872189"/>
            <a:ext cx="720000" cy="211155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7978655" y="1636917"/>
            <a:ext cx="122496" cy="122493"/>
            <a:chOff x="11747278" y="3136751"/>
            <a:chExt cx="144019" cy="144016"/>
          </a:xfrm>
        </p:grpSpPr>
        <p:cxnSp>
          <p:nvCxnSpPr>
            <p:cNvPr id="64" name="직선 연결선 63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모서리가 둥근 직사각형 66"/>
          <p:cNvSpPr/>
          <p:nvPr/>
        </p:nvSpPr>
        <p:spPr>
          <a:xfrm>
            <a:off x="4172648" y="2293564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kern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법인명</a:t>
            </a:r>
            <a:endParaRPr kumimoji="0" lang="en-US" altLang="ko-KR" sz="800" kern="0" dirty="0">
              <a:solidFill>
                <a:schemeClr val="bg1">
                  <a:lumMod val="6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158771" y="2293564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학원명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79425" y="5288291"/>
            <a:ext cx="3786123" cy="459597"/>
          </a:xfrm>
          <a:prstGeom prst="roundRect">
            <a:avLst>
              <a:gd name="adj" fmla="val 437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kern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메모</a:t>
            </a:r>
            <a:endParaRPr kumimoji="0" lang="en-US" altLang="ko-KR" sz="800" kern="0" dirty="0">
              <a:solidFill>
                <a:schemeClr val="bg1">
                  <a:lumMod val="6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158769" y="2582207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대표이사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72648" y="1988517"/>
            <a:ext cx="1800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컴퓨터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169173" y="1990053"/>
            <a:ext cx="1800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강남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169173" y="3175657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세금구분                              </a:t>
            </a:r>
            <a:r>
              <a:rPr kumimoji="0" lang="ko-KR" altLang="en-US" sz="8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178391" y="2591679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등기설립일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178391" y="2882652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법인등록번호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158769" y="2882652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사업자번호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167423" y="3183097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대표계좌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178391" y="4654128"/>
            <a:ext cx="380175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161784" y="4062596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팩스번호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167423" y="3482126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대표전화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167423" y="3768193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대표메일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178391" y="4360711"/>
            <a:ext cx="3800264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홈페이지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169173" y="3485243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결산여부                              </a:t>
            </a:r>
            <a:r>
              <a:rPr kumimoji="0" lang="ko-KR" altLang="en-US" sz="8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194642" y="4990711"/>
            <a:ext cx="564773" cy="2213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</a:rPr>
              <a:t>로고등록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180766" y="4990711"/>
            <a:ext cx="564773" cy="2213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</a:rPr>
              <a:t>직인등록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303475" y="5002350"/>
            <a:ext cx="673001" cy="221337"/>
          </a:xfrm>
          <a:prstGeom prst="round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wrap="none" lIns="0" rIns="0" rtlCol="0" anchor="ctr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계열로고</a:t>
            </a:r>
            <a:r>
              <a:rPr kumimoji="0" lang="en-US" altLang="ko-KR" sz="700" kern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.jpg </a:t>
            </a:r>
            <a:r>
              <a:rPr kumimoji="0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anose="05020102010507070707" pitchFamily="18" charset="2"/>
              </a:rPr>
              <a:t>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289598" y="5002350"/>
            <a:ext cx="673001" cy="221337"/>
          </a:xfrm>
          <a:prstGeom prst="round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wrap="none" lIns="0" rIns="0" rtlCol="0" anchor="ctr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계열직인</a:t>
            </a:r>
            <a:r>
              <a:rPr kumimoji="0" lang="en-US" altLang="ko-KR" sz="700" kern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.jpg </a:t>
            </a:r>
            <a:r>
              <a:rPr kumimoji="0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anose="05020102010507070707" pitchFamily="18" charset="2"/>
              </a:rPr>
              <a:t>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92250"/>
              </p:ext>
            </p:extLst>
          </p:nvPr>
        </p:nvGraphicFramePr>
        <p:xfrm>
          <a:off x="8800685" y="1531152"/>
          <a:ext cx="240123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7">
                  <a:extLst>
                    <a:ext uri="{9D8B030D-6E8A-4147-A177-3AD203B41FA5}">
                      <a16:colId xmlns:a16="http://schemas.microsoft.com/office/drawing/2014/main" val="1793386091"/>
                    </a:ext>
                  </a:extLst>
                </a:gridCol>
                <a:gridCol w="2247521">
                  <a:extLst>
                    <a:ext uri="{9D8B030D-6E8A-4147-A177-3AD203B41FA5}">
                      <a16:colId xmlns:a16="http://schemas.microsoft.com/office/drawing/2014/main" val="1474918859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필수 선택값 외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나머지는 검증하지 않고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등록한다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세금구분을 선택해 주세요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.”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결산여부를 선택해 주세요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.”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법인세율을 입력해 주세요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.”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저장하시겠습니까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?”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메세지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78914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법인세율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소수정 자리로 등록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05698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69547" y="3153941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endParaRPr lang="ko-KR" altLang="en-US" sz="7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69547" y="3478568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endParaRPr lang="ko-KR" altLang="en-US" sz="7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58769" y="3768193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en-US" altLang="ko-KR" sz="80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0.19 </a:t>
            </a:r>
            <a:r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법인세율</a:t>
            </a:r>
            <a:r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69547" y="3753841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endParaRPr lang="ko-KR" altLang="en-US" sz="7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5435016" y="587808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7186383" y="3809226"/>
            <a:ext cx="163636" cy="163636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60935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지원 </a:t>
            </a:r>
            <a:r>
              <a:rPr lang="en-US" altLang="ko-KR"/>
              <a:t>&gt; </a:t>
            </a:r>
            <a:r>
              <a:rPr lang="ko-KR" altLang="en-US"/>
              <a:t>재무회계 </a:t>
            </a:r>
            <a:r>
              <a:rPr lang="en-US" altLang="ko-KR"/>
              <a:t>&gt; </a:t>
            </a:r>
            <a:r>
              <a:rPr lang="ko-KR" altLang="en-US"/>
              <a:t>전사현황관리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6</a:t>
            </a:fld>
            <a:endParaRPr lang="ko-KR" altLang="en-US" sz="8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Sup_Per_Emp_01</a:t>
            </a:r>
            <a:endParaRPr lang="ko-KR" altLang="en-US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78929"/>
              </p:ext>
            </p:extLst>
          </p:nvPr>
        </p:nvGraphicFramePr>
        <p:xfrm>
          <a:off x="11329988" y="645990"/>
          <a:ext cx="2112962" cy="105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176F9B"/>
                          </a:solidFill>
                          <a:latin typeface="+mn-lt"/>
                          <a:ea typeface="맑은 고딕" pitchFamily="50" charset="-127"/>
                        </a:rPr>
                        <a:t>화면 설명</a:t>
                      </a:r>
                      <a:endParaRPr lang="ko-KR" altLang="en-US" sz="800" dirty="0">
                        <a:solidFill>
                          <a:srgbClr val="176F9B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+mn-lt"/>
                          <a:ea typeface="+mn-ea"/>
                        </a:rPr>
                        <a:t>전사현황 관리 목록</a:t>
                      </a:r>
                      <a:r>
                        <a:rPr lang="en-US" altLang="ko-KR" sz="80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smtClean="0">
                          <a:latin typeface="+mn-lt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* 지원 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인사 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조직관리에서 계열을 등록하면 목록이 추가됨</a:t>
                      </a:r>
                    </a:p>
                    <a:p>
                      <a:pPr algn="l" latinLnBrk="1"/>
                      <a:r>
                        <a:rPr lang="ko-KR" altLang="en-US" sz="800" smtClean="0">
                          <a:latin typeface="+mn-lt"/>
                          <a:ea typeface="+mn-ea"/>
                        </a:rPr>
                        <a:t>* 계열 테이블을 같이 사용하는 것을 권장</a:t>
                      </a:r>
                      <a:endParaRPr lang="en-US" altLang="ko-KR" sz="80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smtClean="0">
                          <a:latin typeface="+mn-lt"/>
                          <a:ea typeface="+mn-ea"/>
                        </a:rPr>
                        <a:t>* </a:t>
                      </a:r>
                      <a:r>
                        <a:rPr lang="ko-KR" altLang="en-US" sz="800" smtClean="0">
                          <a:latin typeface="+mn-lt"/>
                          <a:ea typeface="+mn-ea"/>
                        </a:rPr>
                        <a:t>단순 데이터 입력</a:t>
                      </a:r>
                      <a:endParaRPr lang="en-US" altLang="ko-KR" sz="800" smtClean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smtClean="0">
                          <a:latin typeface="+mn-lt"/>
                          <a:ea typeface="+mn-ea"/>
                        </a:rPr>
                        <a:t>* </a:t>
                      </a:r>
                      <a:r>
                        <a:rPr lang="ko-KR" altLang="en-US" sz="800" smtClean="0">
                          <a:latin typeface="+mn-lt"/>
                          <a:ea typeface="+mn-ea"/>
                        </a:rPr>
                        <a:t>메모는 일부만 보여줌</a:t>
                      </a:r>
                      <a:endParaRPr lang="ko-KR" altLang="en-US" sz="800" dirty="0">
                        <a:latin typeface="+mn-lt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424975" y="817550"/>
            <a:ext cx="1088760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전사현황 </a:t>
            </a:r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24243" y="1180389"/>
            <a:ext cx="1870343" cy="216867"/>
            <a:chOff x="2479788" y="1475532"/>
            <a:chExt cx="1870343" cy="216867"/>
          </a:xfrm>
        </p:grpSpPr>
        <p:sp>
          <p:nvSpPr>
            <p:cNvPr id="82" name="양쪽 모서리가 둥근 사각형 81"/>
            <p:cNvSpPr/>
            <p:nvPr/>
          </p:nvSpPr>
          <p:spPr>
            <a:xfrm>
              <a:off x="2479788" y="1475532"/>
              <a:ext cx="936000" cy="215444"/>
            </a:xfrm>
            <a:prstGeom prst="round2SameRect">
              <a:avLst>
                <a:gd name="adj1" fmla="val 9375"/>
                <a:gd name="adj2" fmla="val 0"/>
              </a:avLst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ko-KR" altLang="en-US" sz="800">
                  <a:solidFill>
                    <a:srgbClr val="7F7F7F"/>
                  </a:solidFill>
                  <a:latin typeface="+mn-ea"/>
                  <a:ea typeface="+mn-ea"/>
                </a:rPr>
                <a:t>지점 정보 관리</a:t>
              </a:r>
              <a:endParaRPr lang="ko-KR" altLang="en-US" sz="800" dirty="0">
                <a:solidFill>
                  <a:srgbClr val="7F7F7F"/>
                </a:solidFill>
                <a:latin typeface="+mn-ea"/>
                <a:ea typeface="+mn-ea"/>
              </a:endParaRPr>
            </a:p>
          </p:txBody>
        </p:sp>
        <p:sp>
          <p:nvSpPr>
            <p:cNvPr id="74" name="양쪽 모서리가 둥근 사각형 73"/>
            <p:cNvSpPr/>
            <p:nvPr/>
          </p:nvSpPr>
          <p:spPr>
            <a:xfrm>
              <a:off x="3414131" y="1476955"/>
              <a:ext cx="936000" cy="215444"/>
            </a:xfrm>
            <a:prstGeom prst="round2SameRect">
              <a:avLst>
                <a:gd name="adj1" fmla="val 9375"/>
                <a:gd name="adj2" fmla="val 0"/>
              </a:avLst>
            </a:prstGeom>
            <a:solidFill>
              <a:srgbClr val="34347A"/>
            </a:solidFill>
            <a:ln w="3175">
              <a:solidFill>
                <a:schemeClr val="tx1"/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+mn-ea"/>
                  <a:ea typeface="+mn-ea"/>
                </a:rPr>
                <a:t>계열 정보 관리</a:t>
              </a:r>
              <a:endParaRPr lang="ko-KR" altLang="en-US" sz="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342789"/>
              </p:ext>
            </p:extLst>
          </p:nvPr>
        </p:nvGraphicFramePr>
        <p:xfrm>
          <a:off x="517341" y="1975082"/>
          <a:ext cx="979308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425">
                  <a:extLst>
                    <a:ext uri="{9D8B030D-6E8A-4147-A177-3AD203B41FA5}">
                      <a16:colId xmlns:a16="http://schemas.microsoft.com/office/drawing/2014/main" val="3652370476"/>
                    </a:ext>
                  </a:extLst>
                </a:gridCol>
                <a:gridCol w="1312507">
                  <a:extLst>
                    <a:ext uri="{9D8B030D-6E8A-4147-A177-3AD203B41FA5}">
                      <a16:colId xmlns:a16="http://schemas.microsoft.com/office/drawing/2014/main" val="3031352660"/>
                    </a:ext>
                  </a:extLst>
                </a:gridCol>
                <a:gridCol w="1015502">
                  <a:extLst>
                    <a:ext uri="{9D8B030D-6E8A-4147-A177-3AD203B41FA5}">
                      <a16:colId xmlns:a16="http://schemas.microsoft.com/office/drawing/2014/main" val="3651609079"/>
                    </a:ext>
                  </a:extLst>
                </a:gridCol>
                <a:gridCol w="1885932">
                  <a:extLst>
                    <a:ext uri="{9D8B030D-6E8A-4147-A177-3AD203B41FA5}">
                      <a16:colId xmlns:a16="http://schemas.microsoft.com/office/drawing/2014/main" val="536233099"/>
                    </a:ext>
                  </a:extLst>
                </a:gridCol>
                <a:gridCol w="1378181">
                  <a:extLst>
                    <a:ext uri="{9D8B030D-6E8A-4147-A177-3AD203B41FA5}">
                      <a16:colId xmlns:a16="http://schemas.microsoft.com/office/drawing/2014/main" val="2578861353"/>
                    </a:ext>
                  </a:extLst>
                </a:gridCol>
                <a:gridCol w="942966">
                  <a:extLst>
                    <a:ext uri="{9D8B030D-6E8A-4147-A177-3AD203B41FA5}">
                      <a16:colId xmlns:a16="http://schemas.microsoft.com/office/drawing/2014/main" val="4025640413"/>
                    </a:ext>
                  </a:extLst>
                </a:gridCol>
                <a:gridCol w="876227">
                  <a:extLst>
                    <a:ext uri="{9D8B030D-6E8A-4147-A177-3AD203B41FA5}">
                      <a16:colId xmlns:a16="http://schemas.microsoft.com/office/drawing/2014/main" val="2479055030"/>
                    </a:ext>
                  </a:extLst>
                </a:gridCol>
                <a:gridCol w="1154778">
                  <a:extLst>
                    <a:ext uri="{9D8B030D-6E8A-4147-A177-3AD203B41FA5}">
                      <a16:colId xmlns:a16="http://schemas.microsoft.com/office/drawing/2014/main" val="1233705452"/>
                    </a:ext>
                  </a:extLst>
                </a:gridCol>
                <a:gridCol w="290891">
                  <a:extLst>
                    <a:ext uri="{9D8B030D-6E8A-4147-A177-3AD203B41FA5}">
                      <a16:colId xmlns:a16="http://schemas.microsoft.com/office/drawing/2014/main" val="147789098"/>
                    </a:ext>
                  </a:extLst>
                </a:gridCol>
              </a:tblGrid>
              <a:tr h="20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계열명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계열대표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대표전화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대표메일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홈페이지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계열로고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계열직인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본사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최묵호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1588-5530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privacy@koreaedugroup.com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https://www.sbsart.com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Logo.jpg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Stamp.jpg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1588-5530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privacy@koreaedugroup.com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https://www.sbsart.com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Logo.jpg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Stamp.jpg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게임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1588-5530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privacy@koreaedugroup.com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https://www.sbsart.com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Logo.jpg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Stamp.jpg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뷰티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1588-5530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privacy@koreaedugroup.com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https://www.sbsart.com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Logo.jpg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Stamp.jpg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IT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1588-5530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privacy@koreaedugroup.com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https://www.sbsart.com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Logo.jpg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Stamp.jpg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66417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요리</a:t>
                      </a:r>
                      <a:endParaRPr lang="ko-KR" altLang="en-US" sz="800" b="0" u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1588-5530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privacy@koreaedugroup.com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https://www.sbsart.com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Logo.jpg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Stamp.jpg</a:t>
                      </a:r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7959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533332" y="1409820"/>
            <a:ext cx="9777098" cy="449283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0458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지원 </a:t>
            </a:r>
            <a:r>
              <a:rPr lang="en-US" altLang="ko-KR" smtClean="0"/>
              <a:t>&gt; </a:t>
            </a:r>
            <a:r>
              <a:rPr lang="ko-KR" altLang="en-US" smtClean="0"/>
              <a:t>재무회계 </a:t>
            </a:r>
            <a:r>
              <a:rPr lang="en-US" altLang="ko-KR" smtClean="0"/>
              <a:t>&gt; </a:t>
            </a:r>
            <a:r>
              <a:rPr lang="ko-KR" altLang="en-US" smtClean="0"/>
              <a:t>전사현황관리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7</a:t>
            </a:fld>
            <a:endParaRPr lang="ko-KR" altLang="en-US" sz="8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Sup_Per_Emp_01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4057179" y="2628503"/>
            <a:ext cx="4396552" cy="23837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2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61242" y="2334100"/>
            <a:ext cx="4393011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계열정보 등록</a:t>
            </a:r>
            <a:r>
              <a:rPr lang="en-US" altLang="ko-KR" sz="1100" b="1" smtClean="0">
                <a:solidFill>
                  <a:schemeClr val="tx1"/>
                </a:solidFill>
              </a:rPr>
              <a:t>/</a:t>
            </a:r>
            <a:r>
              <a:rPr lang="ko-KR" altLang="en-US" sz="1100" b="1" smtClean="0">
                <a:solidFill>
                  <a:schemeClr val="tx1"/>
                </a:solidFill>
              </a:rPr>
              <a:t>수정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95455" y="4681790"/>
            <a:ext cx="720000" cy="211155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185555" y="2411577"/>
            <a:ext cx="122496" cy="122493"/>
            <a:chOff x="11747278" y="3136751"/>
            <a:chExt cx="144019" cy="144016"/>
          </a:xfrm>
        </p:grpSpPr>
        <p:cxnSp>
          <p:nvCxnSpPr>
            <p:cNvPr id="49" name="직선 연결선 48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모서리가 둥근 직사각형 55"/>
          <p:cNvSpPr/>
          <p:nvPr/>
        </p:nvSpPr>
        <p:spPr>
          <a:xfrm>
            <a:off x="4460680" y="3085651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kern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계열 대표 전화</a:t>
            </a:r>
            <a:endParaRPr kumimoji="0" lang="en-US" altLang="ko-KR" sz="800" kern="0" dirty="0">
              <a:solidFill>
                <a:schemeClr val="bg1">
                  <a:lumMod val="6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446803" y="2772519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kern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계열 대표명</a:t>
            </a:r>
            <a:endParaRPr kumimoji="0" lang="en-US" altLang="ko-KR" sz="800" kern="0" dirty="0">
              <a:solidFill>
                <a:schemeClr val="bg1">
                  <a:lumMod val="6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446803" y="3085651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계열 대표 메일</a:t>
            </a: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478846" y="4114220"/>
            <a:ext cx="3786123" cy="482447"/>
          </a:xfrm>
          <a:prstGeom prst="roundRect">
            <a:avLst>
              <a:gd name="adj" fmla="val 437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kern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메모</a:t>
            </a:r>
            <a:endParaRPr kumimoji="0" lang="en-US" altLang="ko-KR" sz="800" kern="0" dirty="0">
              <a:solidFill>
                <a:schemeClr val="bg1">
                  <a:lumMod val="6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60680" y="3398642"/>
            <a:ext cx="3786123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계열 홈페이지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478846" y="3740585"/>
            <a:ext cx="564773" cy="2213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</a:rPr>
              <a:t>로고등록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64970" y="3740585"/>
            <a:ext cx="564773" cy="22133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</a:rPr>
              <a:t>직인등록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587679" y="3752224"/>
            <a:ext cx="673001" cy="221337"/>
          </a:xfrm>
          <a:prstGeom prst="round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wrap="none" lIns="0" rIns="0" rtlCol="0" anchor="ctr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계열로고</a:t>
            </a:r>
            <a:r>
              <a:rPr kumimoji="0" lang="en-US" altLang="ko-KR" sz="700" kern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.jpg </a:t>
            </a:r>
            <a:r>
              <a:rPr kumimoji="0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anose="05020102010507070707" pitchFamily="18" charset="2"/>
              </a:rPr>
              <a:t>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573802" y="3752224"/>
            <a:ext cx="673001" cy="221337"/>
          </a:xfrm>
          <a:prstGeom prst="round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wrap="none" lIns="0" rIns="0" rtlCol="0" anchor="ctr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계열직인</a:t>
            </a:r>
            <a:r>
              <a:rPr kumimoji="0" lang="en-US" altLang="ko-KR" sz="700" kern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.jpg </a:t>
            </a:r>
            <a:r>
              <a:rPr kumimoji="0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anose="05020102010507070707" pitchFamily="18" charset="2"/>
              </a:rPr>
              <a:t>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460680" y="2780379"/>
            <a:ext cx="1800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컴퓨터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18700"/>
              </p:ext>
            </p:extLst>
          </p:nvPr>
        </p:nvGraphicFramePr>
        <p:xfrm>
          <a:off x="8857232" y="2356299"/>
          <a:ext cx="2401238" cy="563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7">
                  <a:extLst>
                    <a:ext uri="{9D8B030D-6E8A-4147-A177-3AD203B41FA5}">
                      <a16:colId xmlns:a16="http://schemas.microsoft.com/office/drawing/2014/main" val="1793386091"/>
                    </a:ext>
                  </a:extLst>
                </a:gridCol>
                <a:gridCol w="2247521">
                  <a:extLst>
                    <a:ext uri="{9D8B030D-6E8A-4147-A177-3AD203B41FA5}">
                      <a16:colId xmlns:a16="http://schemas.microsoft.com/office/drawing/2014/main" val="1474918859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저장하시겠습니까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?”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메세지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78914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단순 저장 입력페이지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056987"/>
                  </a:ext>
                </a:extLst>
              </a:tr>
            </a:tbl>
          </a:graphicData>
        </a:graphic>
      </p:graphicFrame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5587679" y="469613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659658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44813" y="2556495"/>
            <a:ext cx="11953326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지원 </a:t>
            </a:r>
            <a:r>
              <a:rPr lang="en-US" altLang="ko-KR" sz="5400" b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5400" b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재무회계 </a:t>
            </a:r>
            <a:r>
              <a:rPr lang="en-US" altLang="ko-KR" sz="5400" b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5400" b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손익계산서관리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52805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701"/>
  <p:tag name="ARTICULATE_USED_LAYOUT" val="1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3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0" tIns="0" rIns="0" bIns="0" anchor="ctr"/>
      <a:lstStyle>
        <a:defPPr defTabSz="817563">
          <a:defRPr sz="80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8175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2E2E2E"/>
            </a:solidFill>
            <a:effectLst/>
            <a:latin typeface="굴림체" pitchFamily="49" charset="-127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600" b="1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129594</TotalTime>
  <Words>2306</Words>
  <Application>Microsoft Office PowerPoint</Application>
  <PresentationFormat>사용자 지정</PresentationFormat>
  <Paragraphs>1136</Paragraphs>
  <Slides>15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HY견고딕</vt:lpstr>
      <vt:lpstr>굴림</vt:lpstr>
      <vt:lpstr>굴림체</vt:lpstr>
      <vt:lpstr>돋움</vt:lpstr>
      <vt:lpstr>돋음</vt:lpstr>
      <vt:lpstr>맑은 고딕</vt:lpstr>
      <vt:lpstr>바탕</vt:lpstr>
      <vt:lpstr>Arial</vt:lpstr>
      <vt:lpstr>Cambria Math</vt:lpstr>
      <vt:lpstr>Wingdings</vt:lpstr>
      <vt:lpstr>Wingdings 2</vt:lpstr>
      <vt:lpstr>기본 디자인</vt:lpstr>
      <vt:lpstr>Image</vt:lpstr>
      <vt:lpstr>화면설계서</vt:lpstr>
      <vt:lpstr>화면설계서 작업 내역</vt:lpstr>
      <vt:lpstr>PowerPoint 프레젠테이션</vt:lpstr>
      <vt:lpstr>PowerPoint 프레젠테이션</vt:lpstr>
      <vt:lpstr>지원 &gt; 재무회계 &gt; 전사현황관리</vt:lpstr>
      <vt:lpstr>지원 &gt; 재무회계 &gt; 전사현황관리</vt:lpstr>
      <vt:lpstr>지원 &gt; 재무회계 &gt; 전사현황관리</vt:lpstr>
      <vt:lpstr>지원 &gt; 재무회계 &gt; 전사현황관리</vt:lpstr>
      <vt:lpstr>PowerPoint 프레젠테이션</vt:lpstr>
      <vt:lpstr>지원 &gt; 재무회계 &gt; 손익계산서 관리</vt:lpstr>
      <vt:lpstr>지원 &gt; 재무회계 &gt; 손익계산서 관리</vt:lpstr>
      <vt:lpstr>지원 &gt; 재무회계 &gt; 손익계산서 관리</vt:lpstr>
      <vt:lpstr>지원 &gt; 재무회계 &gt; 손익계산서 관리</vt:lpstr>
      <vt:lpstr>지원 &gt; 재무회계 &gt; 손익계산서 관리</vt:lpstr>
      <vt:lpstr>지원 &gt; 재무회계 &gt; 손익계산서 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19188</cp:revision>
  <cp:lastPrinted>2014-05-27T01:01:31Z</cp:lastPrinted>
  <dcterms:created xsi:type="dcterms:W3CDTF">1997-04-16T00:54:02Z</dcterms:created>
  <dcterms:modified xsi:type="dcterms:W3CDTF">2024-02-28T09:22:30Z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