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337" r:id="rId2"/>
    <p:sldId id="1412" r:id="rId3"/>
    <p:sldId id="1333" r:id="rId4"/>
    <p:sldId id="1336" r:id="rId5"/>
    <p:sldId id="1418" r:id="rId6"/>
    <p:sldId id="1414" r:id="rId7"/>
    <p:sldId id="1415" r:id="rId8"/>
    <p:sldId id="1416" r:id="rId9"/>
    <p:sldId id="1417" r:id="rId10"/>
  </p:sldIdLst>
  <p:sldSz cx="13442950" cy="7561263"/>
  <p:notesSz cx="6797675" cy="9928225"/>
  <p:custDataLst>
    <p:tags r:id="rId13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7E56B5-79E4-4131-93D3-6290C509021B}">
          <p14:sldIdLst>
            <p14:sldId id="1337"/>
            <p14:sldId id="1412"/>
            <p14:sldId id="1333"/>
            <p14:sldId id="1336"/>
            <p14:sldId id="1418"/>
            <p14:sldId id="1414"/>
            <p14:sldId id="1415"/>
            <p14:sldId id="1416"/>
            <p14:sldId id="1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1" userDrawn="1">
          <p15:clr>
            <a:srgbClr val="A4A3A4"/>
          </p15:clr>
        </p15:guide>
        <p15:guide id="2" pos="542" userDrawn="1">
          <p15:clr>
            <a:srgbClr val="A4A3A4"/>
          </p15:clr>
        </p15:guide>
        <p15:guide id="3" pos="8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CE5F8"/>
    <a:srgbClr val="000000"/>
    <a:srgbClr val="35748B"/>
    <a:srgbClr val="6A8FE0"/>
    <a:srgbClr val="2C986C"/>
    <a:srgbClr val="32AC7B"/>
    <a:srgbClr val="C00000"/>
    <a:srgbClr val="D9D9D9"/>
    <a:srgbClr val="8E6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7" autoAdjust="0"/>
    <p:restoredTop sz="97478" autoAdjust="0"/>
  </p:normalViewPr>
  <p:slideViewPr>
    <p:cSldViewPr>
      <p:cViewPr varScale="1">
        <p:scale>
          <a:sx n="150" d="100"/>
          <a:sy n="150" d="100"/>
        </p:scale>
        <p:origin x="756" y="114"/>
      </p:cViewPr>
      <p:guideLst>
        <p:guide orient="horz" pos="1431"/>
        <p:guide pos="542"/>
        <p:guide pos="82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52" d="100"/>
          <a:sy n="52" d="100"/>
        </p:scale>
        <p:origin x="-2982" y="-90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82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423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562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481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768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91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94854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1886975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430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85026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2753508"/>
              </p:ext>
            </p:extLst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9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304604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348967"/>
              </p:ext>
            </p:extLst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</a:t>
                      </a:r>
                      <a:r>
                        <a:rPr lang="ko-KR" altLang="en-US" sz="700" b="0" i="0" u="none" strike="noStrike" spc="-5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96249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10974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7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896079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876821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2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8197261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5289732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383559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33613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" y="612280"/>
            <a:ext cx="13442950" cy="694898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선택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강사 이름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816125"/>
              </p:ext>
            </p:extLst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(SIGNATURE)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과목명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요일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강의시간   ■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강사명</a:t>
            </a:r>
            <a:r>
              <a:rPr lang="ko-KR" altLang="en-US" sz="700" dirty="0" smtClean="0">
                <a:solidFill>
                  <a:schemeClr val="tx1"/>
                </a:solidFill>
              </a:rPr>
              <a:t>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전체출석율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□정원 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배정현황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□개강일 </a:t>
            </a:r>
            <a:r>
              <a:rPr lang="ko-KR" altLang="en-US" sz="700" dirty="0">
                <a:solidFill>
                  <a:schemeClr val="tx1"/>
                </a:solidFill>
              </a:rPr>
              <a:t>〮 </a:t>
            </a:r>
            <a:r>
              <a:rPr lang="ko-KR" altLang="en-US" sz="700" dirty="0" smtClean="0">
                <a:solidFill>
                  <a:schemeClr val="tx1"/>
                </a:solidFill>
              </a:rPr>
              <a:t>종강일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총강의수</a:t>
            </a:r>
            <a:r>
              <a:rPr lang="ko-KR" altLang="en-US" sz="700" dirty="0" smtClean="0">
                <a:latin typeface="+mn-ea"/>
                <a:ea typeface="+mn-ea"/>
              </a:rPr>
              <a:t> :192총정원수 :3942총배정수 :1639모집률 :41.58% 실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 장기결석자제외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C00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정원미달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0D97FF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F6D6D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정원초과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3A3A3A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폐강  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58FE2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계좌초과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강의실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포토샵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일러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평일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</a:rPr>
              <a:t>주말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시간대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r>
              <a:rPr lang="ko-KR" altLang="en-US" sz="700" dirty="0" smtClean="0">
                <a:solidFill>
                  <a:schemeClr val="tx1"/>
                </a:solidFill>
              </a:rPr>
              <a:t> 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요일 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시간 선택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2023.08.10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기간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r>
                <a:rPr kumimoji="0" lang="ko-KR" altLang="en-US" sz="700" dirty="0" smtClean="0">
                  <a:solidFill>
                    <a:schemeClr val="tx1"/>
                  </a:solidFill>
                  <a:latin typeface="+mn-lt"/>
                  <a:ea typeface="+mn-ea"/>
                </a:rPr>
                <a:t>  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직원창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562207" y="900241"/>
            <a:ext cx="9939557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36938"/>
              </p:ext>
            </p:extLst>
          </p:nvPr>
        </p:nvGraphicFramePr>
        <p:xfrm>
          <a:off x="263691" y="1260351"/>
          <a:ext cx="12011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재증명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내학생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 차장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562206" y="978161"/>
            <a:ext cx="13837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err="1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컴퓨터강남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1_1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팀</a:t>
            </a:r>
            <a:endParaRPr kumimoji="0" lang="ko-KR" altLang="en-US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7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멘토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900241"/>
            <a:ext cx="11339999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487593" y="932355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박멘토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대리 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(1-1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7135927"/>
              </p:ext>
            </p:extLst>
          </p:nvPr>
        </p:nvGraphicFramePr>
        <p:xfrm>
          <a:off x="263691" y="1260351"/>
          <a:ext cx="1201199" cy="313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멘토정보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MY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872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사업정보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일지정보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수수료정보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근태정보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교육정보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설문정보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콘테스트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상담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민원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896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만족도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7183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47437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 userDrawn="1"/>
        </p:nvSpPr>
        <p:spPr bwMode="auto">
          <a:xfrm>
            <a:off x="263691" y="952527"/>
            <a:ext cx="1201199" cy="18398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6686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</a:rPr>
              <a:t>컴퓨터강남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05</a:t>
            </a:r>
            <a:r>
              <a:rPr lang="ko-KR" altLang="en-US" sz="1100" b="1" dirty="0">
                <a:solidFill>
                  <a:schemeClr val="tx1"/>
                </a:solidFill>
              </a:rPr>
              <a:t>층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강의실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:14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41652"/>
              </p:ext>
            </p:extLst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784350"/>
              </p:ext>
            </p:extLst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커리큘럼 </a:t>
                      </a:r>
                      <a:r>
                        <a:rPr lang="en-US" altLang="ko-KR" sz="600" dirty="0" smtClean="0"/>
                        <a:t>/ </a:t>
                      </a:r>
                      <a:r>
                        <a:rPr lang="ko-KR" altLang="en-US" sz="600" dirty="0" smtClean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6544413"/>
              </p:ext>
            </p:extLst>
          </p:nvPr>
        </p:nvGraphicFramePr>
        <p:xfrm>
          <a:off x="5139563" y="6422304"/>
          <a:ext cx="4030185" cy="64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 smtClean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ko-KR" altLang="en-US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endPara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개강일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88971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7085227"/>
              </p:ext>
            </p:extLst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728583" y="697554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lvl="0" algn="ctr" defTabSz="817563"/>
            <a:r>
              <a:rPr lang="ko-KR" altLang="en-US" sz="700" smtClean="0">
                <a:latin typeface="+mn-ea"/>
                <a:ea typeface="+mn-ea"/>
              </a:rPr>
              <a:t>엑셀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5511784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 userDrawn="1"/>
        </p:nvSpPr>
        <p:spPr bwMode="auto">
          <a:xfrm>
            <a:off x="11052579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 userDrawn="1"/>
        </p:nvSpPr>
        <p:spPr bwMode="auto">
          <a:xfrm>
            <a:off x="10787118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 userDrawn="1"/>
        </p:nvSpPr>
        <p:spPr bwMode="auto">
          <a:xfrm>
            <a:off x="10519507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65658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엑셀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1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464944" cy="68006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21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1649" userDrawn="1">
          <p15:clr>
            <a:srgbClr val="FBAE40"/>
          </p15:clr>
        </p15:guide>
        <p15:guide id="3" pos="5595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2459624"/>
              </p:ext>
            </p:extLst>
          </p:nvPr>
        </p:nvGraphicFramePr>
        <p:xfrm>
          <a:off x="672803" y="649588"/>
          <a:ext cx="1039457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672803" y="652345"/>
            <a:ext cx="10394574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501932" y="670472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53075" y="652345"/>
            <a:ext cx="11346350" cy="66763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1654137"/>
              </p:ext>
            </p:extLst>
          </p:nvPr>
        </p:nvGraphicFramePr>
        <p:xfrm>
          <a:off x="159370" y="652345"/>
          <a:ext cx="1377529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 userDrawn="1"/>
        </p:nvSpPr>
        <p:spPr bwMode="auto">
          <a:xfrm>
            <a:off x="268060" y="1156838"/>
            <a:ext cx="1124824" cy="1147763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IMG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8060" y="2628503"/>
            <a:ext cx="1212022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err="1" smtClean="0">
                <a:solidFill>
                  <a:schemeClr val="bg1"/>
                </a:solidFill>
                <a:latin typeface="+mn-ea"/>
                <a:ea typeface="+mn-ea"/>
              </a:rPr>
              <a:t>컴퓨터강남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] 1-1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팀</a:t>
            </a:r>
            <a:endParaRPr lang="en-US" altLang="ko-KR" sz="7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홍길동 대리 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(IDIDIDIDID…)</a:t>
            </a:r>
            <a:endParaRPr lang="ko-KR" altLang="en-US" sz="7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61523" y="654493"/>
            <a:ext cx="1395815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http://keg.xmx.kr/files/publishing/assets/img/logo-ligh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61" y="756067"/>
            <a:ext cx="702438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891" y="717572"/>
            <a:ext cx="216000" cy="216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 bwMode="auto">
          <a:xfrm>
            <a:off x="268060" y="3060551"/>
            <a:ext cx="1124823" cy="252000"/>
          </a:xfrm>
          <a:prstGeom prst="roundRect">
            <a:avLst>
              <a:gd name="adj" fmla="val 12202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마이페이지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283623" y="6968706"/>
            <a:ext cx="1124823" cy="252000"/>
          </a:xfrm>
          <a:prstGeom prst="roundRect">
            <a:avLst>
              <a:gd name="adj" fmla="val 10979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로그아웃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83623" y="6731307"/>
            <a:ext cx="121202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</a:rPr>
              <a:t>로그인 </a:t>
            </a: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2023.11.10 21:34</a:t>
            </a:r>
            <a:endParaRPr lang="ko-KR" altLang="en-US" sz="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253912" y="2387880"/>
            <a:ext cx="4909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+mn-ea"/>
                <a:ea typeface="+mn-ea"/>
              </a:rPr>
              <a:t>정규직</a:t>
            </a:r>
            <a:endParaRPr lang="ko-KR" altLang="en-US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3922" y="2350922"/>
            <a:ext cx="71297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2023.11.10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Rectangle 1307"/>
          <p:cNvSpPr>
            <a:spLocks noChangeArrowheads="1"/>
          </p:cNvSpPr>
          <p:nvPr userDrawn="1"/>
        </p:nvSpPr>
        <p:spPr bwMode="auto">
          <a:xfrm>
            <a:off x="159425" y="652345"/>
            <a:ext cx="11340000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9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28785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2926075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86675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187314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93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833553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8137742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3A446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endParaRPr lang="ko-KR" altLang="en-US" sz="700" b="0" dirty="0">
                        <a:solidFill>
                          <a:srgbClr val="3A44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총무팀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차량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거주비</a:t>
                      </a:r>
                      <a:endParaRPr lang="ko-KR" altLang="en-US" sz="700" b="0" i="0" u="none" strike="noStrike" dirty="0" smtClean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판촉물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소모품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경조사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1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권한관리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6443"/>
                  </a:ext>
                </a:extLst>
              </a:tr>
              <a:tr h="501203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2412479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37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09490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733301"/>
              </p:ext>
            </p:extLst>
          </p:nvPr>
        </p:nvGraphicFramePr>
        <p:xfrm>
          <a:off x="528786" y="939550"/>
          <a:ext cx="818167" cy="617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&amp; </a:t>
                      </a:r>
                      <a:r>
                        <a:rPr lang="ko-KR" altLang="en-US" sz="700" b="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컨택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 관리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670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더블 규정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27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컨텍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스크립트</a:t>
                      </a:r>
                      <a:endParaRPr lang="en-US" altLang="ko-KR" sz="700" b="0" i="0" u="none" strike="noStrike" dirty="0" smtClean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5372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원서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방문 상담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원서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강의 배정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4984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스크립트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멘토 과정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625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멘토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데이터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순위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239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3538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8616429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설정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3623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090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642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68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499071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15980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69087"/>
              </p:ext>
            </p:extLst>
          </p:nvPr>
        </p:nvGraphicFramePr>
        <p:xfrm>
          <a:off x="159430" y="85725"/>
          <a:ext cx="13109788" cy="452388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2023.08.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84" name="Image" r:id="rId35" imgW="1371240" imgH="469800" progId="Photoshop.Image.13">
                  <p:embed/>
                </p:oleObj>
              </mc:Choice>
              <mc:Fallback>
                <p:oleObj name="Image" r:id="rId35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3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6" r:id="rId4"/>
    <p:sldLayoutId id="2147483675" r:id="rId5"/>
    <p:sldLayoutId id="2147483677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50" r:id="rId12"/>
    <p:sldLayoutId id="2147483670" r:id="rId13"/>
    <p:sldLayoutId id="2147483673" r:id="rId14"/>
    <p:sldLayoutId id="2147483665" r:id="rId15"/>
    <p:sldLayoutId id="2147483660" r:id="rId16"/>
    <p:sldLayoutId id="2147483661" r:id="rId17"/>
    <p:sldLayoutId id="2147483653" r:id="rId18"/>
    <p:sldLayoutId id="2147483654" r:id="rId19"/>
    <p:sldLayoutId id="2147483664" r:id="rId20"/>
    <p:sldLayoutId id="2147483678" r:id="rId21"/>
    <p:sldLayoutId id="2147483680" r:id="rId22"/>
    <p:sldLayoutId id="2147483676" r:id="rId23"/>
    <p:sldLayoutId id="2147483655" r:id="rId24"/>
    <p:sldLayoutId id="2147483656" r:id="rId25"/>
    <p:sldLayoutId id="2147483682" r:id="rId26"/>
    <p:sldLayoutId id="2147483683" r:id="rId27"/>
    <p:sldLayoutId id="2147483681" r:id="rId28"/>
    <p:sldLayoutId id="2147483679" r:id="rId29"/>
    <p:sldLayoutId id="2147483684" r:id="rId3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54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endParaRPr lang="ko-KR" altLang="en-US" sz="54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489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36387"/>
              </p:ext>
            </p:extLst>
          </p:nvPr>
        </p:nvGraphicFramePr>
        <p:xfrm>
          <a:off x="168747" y="756295"/>
          <a:ext cx="12553397" cy="804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224614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08356404"/>
                    </a:ext>
                  </a:extLst>
                </a:gridCol>
                <a:gridCol w="600066">
                  <a:extLst>
                    <a:ext uri="{9D8B030D-6E8A-4147-A177-3AD203B41FA5}">
                      <a16:colId xmlns:a16="http://schemas.microsoft.com/office/drawing/2014/main" val="15640920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368671748"/>
                    </a:ext>
                  </a:extLst>
                </a:gridCol>
                <a:gridCol w="4908209">
                  <a:extLst>
                    <a:ext uri="{9D8B030D-6E8A-4147-A177-3AD203B41FA5}">
                      <a16:colId xmlns:a16="http://schemas.microsoft.com/office/drawing/2014/main" val="2553479392"/>
                    </a:ext>
                  </a:extLst>
                </a:gridCol>
                <a:gridCol w="2076569">
                  <a:extLst>
                    <a:ext uri="{9D8B030D-6E8A-4147-A177-3AD203B41FA5}">
                      <a16:colId xmlns:a16="http://schemas.microsoft.com/office/drawing/2014/main" val="3490478969"/>
                    </a:ext>
                  </a:extLst>
                </a:gridCol>
              </a:tblGrid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경로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99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v0.1-240603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손재현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 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11434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v0.2-240610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영수증 팝업 추가 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400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6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공통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메뉴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2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1965"/>
              </p:ext>
            </p:extLst>
          </p:nvPr>
        </p:nvGraphicFramePr>
        <p:xfrm>
          <a:off x="11520711" y="652340"/>
          <a:ext cx="2833612" cy="68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en-US" altLang="ko-KR" sz="7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검색조건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미설정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시 전체 목록 노출</a:t>
                      </a:r>
                      <a:endParaRPr lang="en-US" altLang="ko-KR" sz="7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검색조건 설정 후 검색 버튼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클릭 시 데이터 조회 후 노출 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날짜 검색조건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 설정 시 공통 캘린더 적용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시작일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~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종료일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&gt; default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조건 없을 시 전체 날짜 데이터 조회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오늘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등 버튼 클릭 시 오늘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(D day)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을 종료일로 계산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ex: [7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일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버튼 존재 시 시작일은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D-6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일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종료일은 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D day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- (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멘토 검색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지점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부서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팀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담당자 검색 공통 적용 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1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/2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/3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부서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/4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팀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/5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담당자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STEP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별 목록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공통 코드 내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담당자 목록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 선택 시 선택된 계열 내 지점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담당자 목록 노출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 선택 시 선택된 지점 내 부서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담당자 목록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부서 선택 시 선택된 부서 내 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담당자 목록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 선택 시 선택된 팀 내 담당자 목록 노출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앞 조건 선택 없을 시 전체 목록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STEP(ex: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설정없이 후행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STEP(ex: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 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 후 선행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STEP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변경 시 이후 후행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STEP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설정은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변경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ex: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 검색 조건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1-1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 설정 후 지점을 강남지점으로 설정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STEP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인 계열은 유지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② 후행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STEP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인 소속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담당자 는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default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로 변경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- [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검색조건 설정 후 버튼 클릭 시 하단 그리드 내 검색조건에 부합하는 목록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- [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초기화</a:t>
                      </a:r>
                      <a:r>
                        <a:rPr lang="en-US" altLang="ko-KR" sz="700" b="0" dirty="0" smtClean="0">
                          <a:latin typeface="맑은 고딕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700" b="0" dirty="0" smtClean="0">
                          <a:latin typeface="맑은 고딕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버튼 클릭 시 검색조건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상태로 변경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현재 하단 그리드 내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노출중인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목록은 유지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공통</a:t>
                      </a:r>
                      <a:r>
                        <a:rPr lang="en-US" altLang="ko-KR" sz="700" b="1" dirty="0" smtClean="0">
                          <a:latin typeface="맑은 고딕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1" dirty="0" smtClean="0">
                          <a:latin typeface="맑은 고딕" pitchFamily="50" charset="-127"/>
                          <a:ea typeface="+mn-ea"/>
                        </a:rPr>
                        <a:t>그리드 </a:t>
                      </a:r>
                      <a:endParaRPr lang="en-US" altLang="ko-KR" sz="700" b="1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노출 컬럼이 많아질 경우 좌우 스크롤 적용 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화면 진입 시 검색조건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설정에 부합하는 데이터 노출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목록 많을 경우 스크롤 적용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스크롤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시 하단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푸터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영역은 고정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소속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표기형식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부서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※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메뉴에 따라 부서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팀 등 노출 제외될 수 있음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화면 참조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담당자 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latin typeface="+mn-ea"/>
                          <a:ea typeface="+mn-ea"/>
                        </a:rPr>
                        <a:t>직원정보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직원정보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내 등록된 별칭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표기형식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별칭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직위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+(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직책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직책은 존재 시에만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err="1" smtClean="0">
                          <a:latin typeface="+mn-ea"/>
                          <a:ea typeface="+mn-ea"/>
                        </a:rPr>
                        <a:t>담당자명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 텍스트 버튼 형태로 제공되며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클릭 시 해당 직원의 </a:t>
                      </a:r>
                      <a:r>
                        <a:rPr lang="ko-KR" altLang="en-US" sz="700" b="0" baseline="0" dirty="0" err="1" smtClean="0">
                          <a:latin typeface="+mn-ea"/>
                          <a:ea typeface="+mn-ea"/>
                        </a:rPr>
                        <a:t>직원창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 팝업 노출 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푸터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그리드 내 목록이 노출 개수보다 많을 경우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페이지 내비게이션 적용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목록 한 화면 내 노출 개수 설정 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&gt; select= 50(default), 100, 200, 300,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500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현재 검색된 결과 수 노출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엑셀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버튼 클릭 시 현재 조회된 데이터 전체 다운로드 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검색결과 전체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모서리가 둥근 직사각형 56"/>
          <p:cNvSpPr/>
          <p:nvPr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921278" y="6976826"/>
            <a:ext cx="2175029" cy="252000"/>
            <a:chOff x="3913163" y="6985432"/>
            <a:chExt cx="2175029" cy="252000"/>
          </a:xfrm>
        </p:grpSpPr>
        <p:sp>
          <p:nvSpPr>
            <p:cNvPr id="60" name="모서리가 둥근 직사각형 59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…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10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+mn-ea"/>
                <a:ea typeface="+mn-ea"/>
              </a:rPr>
              <a:t>3DEPTH (</a:t>
            </a:r>
            <a:r>
              <a:rPr lang="ko-KR" altLang="en-US" sz="800" b="1" dirty="0" smtClean="0">
                <a:latin typeface="+mn-ea"/>
                <a:ea typeface="+mn-ea"/>
              </a:rPr>
              <a:t>마지막 </a:t>
            </a:r>
            <a:r>
              <a:rPr lang="en-US" altLang="ko-KR" sz="800" b="1" dirty="0" smtClean="0">
                <a:latin typeface="+mn-ea"/>
                <a:ea typeface="+mn-ea"/>
              </a:rPr>
              <a:t>DEPTH </a:t>
            </a:r>
            <a:r>
              <a:rPr lang="ko-KR" altLang="en-US" sz="800" b="1" dirty="0" err="1" smtClean="0">
                <a:latin typeface="+mn-ea"/>
                <a:ea typeface="+mn-ea"/>
              </a:rPr>
              <a:t>메뉴명</a:t>
            </a:r>
            <a:r>
              <a:rPr lang="ko-KR" altLang="en-US" sz="800" b="1" dirty="0" smtClean="0">
                <a:latin typeface="+mn-ea"/>
                <a:ea typeface="+mn-ea"/>
              </a:rPr>
              <a:t> 노출</a:t>
            </a:r>
            <a:r>
              <a:rPr lang="en-US" altLang="ko-KR" sz="800" b="1" dirty="0" smtClean="0">
                <a:latin typeface="+mn-ea"/>
                <a:ea typeface="+mn-ea"/>
              </a:rPr>
              <a:t>)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10446777" y="1799510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10445398" y="1469807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930608" y="1469807"/>
            <a:ext cx="2427781" cy="252000"/>
            <a:chOff x="1779994" y="1197868"/>
            <a:chExt cx="2427781" cy="252000"/>
          </a:xfrm>
        </p:grpSpPr>
        <p:sp>
          <p:nvSpPr>
            <p:cNvPr id="100" name="모서리가 둥근 직사각형 99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날짜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104" name="모서리가 둥근 직사각형 103"/>
          <p:cNvSpPr/>
          <p:nvPr/>
        </p:nvSpPr>
        <p:spPr bwMode="auto">
          <a:xfrm>
            <a:off x="930607" y="1799510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검색조건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2410553" y="1799510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>
                <a:latin typeface="+mn-ea"/>
                <a:ea typeface="+mn-ea"/>
              </a:rPr>
              <a:t>검색조건                          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8580662" y="1469807"/>
            <a:ext cx="141818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담당자  </a:t>
            </a:r>
            <a:r>
              <a:rPr lang="en-US" altLang="ko-KR" sz="650" dirty="0" smtClean="0">
                <a:latin typeface="+mn-ea"/>
                <a:ea typeface="+mn-ea"/>
              </a:rPr>
              <a:t> </a:t>
            </a:r>
            <a:r>
              <a:rPr lang="ko-KR" altLang="en-US" sz="650" dirty="0" smtClean="0">
                <a:latin typeface="+mn-ea"/>
                <a:ea typeface="+mn-ea"/>
              </a:rPr>
              <a:t>                        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3433067" y="1472585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계열선택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5148933" y="1472585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지점선택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6864797" y="1472585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팀   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3892860" y="1799510"/>
            <a:ext cx="1838097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검색어를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47912"/>
              </p:ext>
            </p:extLst>
          </p:nvPr>
        </p:nvGraphicFramePr>
        <p:xfrm>
          <a:off x="930608" y="2268463"/>
          <a:ext cx="10162790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3432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57900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586351">
                  <a:extLst>
                    <a:ext uri="{9D8B030D-6E8A-4147-A177-3AD203B41FA5}">
                      <a16:colId xmlns:a16="http://schemas.microsoft.com/office/drawing/2014/main" val="3859131142"/>
                    </a:ext>
                  </a:extLst>
                </a:gridCol>
                <a:gridCol w="946391">
                  <a:extLst>
                    <a:ext uri="{9D8B030D-6E8A-4147-A177-3AD203B41FA5}">
                      <a16:colId xmlns:a16="http://schemas.microsoft.com/office/drawing/2014/main" val="3336104305"/>
                    </a:ext>
                  </a:extLst>
                </a:gridCol>
                <a:gridCol w="946391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946391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  <a:gridCol w="750940">
                  <a:extLst>
                    <a:ext uri="{9D8B030D-6E8A-4147-A177-3AD203B41FA5}">
                      <a16:colId xmlns:a16="http://schemas.microsoft.com/office/drawing/2014/main" val="156179824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13561043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4232540093"/>
                    </a:ext>
                  </a:extLst>
                </a:gridCol>
                <a:gridCol w="915538">
                  <a:extLst>
                    <a:ext uri="{9D8B030D-6E8A-4147-A177-3AD203B41FA5}">
                      <a16:colId xmlns:a16="http://schemas.microsoft.com/office/drawing/2014/main" val="34224084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u="none" dirty="0" smtClean="0">
                          <a:effectLst/>
                          <a:latin typeface="+mn-ea"/>
                          <a:ea typeface="+mn-ea"/>
                        </a:rPr>
                        <a:t>별칭 </a:t>
                      </a:r>
                      <a:r>
                        <a:rPr lang="en-US" altLang="ko-KR" sz="700" b="1" u="none" dirty="0" smtClean="0"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="1" u="none" dirty="0" smtClean="0">
                          <a:effectLst/>
                          <a:latin typeface="+mn-ea"/>
                          <a:ea typeface="+mn-ea"/>
                        </a:rPr>
                        <a:t>직위 </a:t>
                      </a:r>
                      <a:r>
                        <a:rPr lang="en-US" altLang="ko-KR" sz="700" b="1" u="none" dirty="0" smtClean="0"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b="1" u="none" dirty="0" smtClean="0">
                          <a:effectLst/>
                          <a:latin typeface="+mn-ea"/>
                          <a:ea typeface="+mn-ea"/>
                        </a:rPr>
                        <a:t>직책</a:t>
                      </a:r>
                      <a:endParaRPr lang="ko-KR" altLang="en-US" sz="700" b="1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컴퓨터강남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u="sng" dirty="0" smtClean="0"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1" u="sng" dirty="0" smtClean="0"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700" b="1" u="sng" dirty="0" smtClean="0">
                          <a:effectLst/>
                          <a:latin typeface="+mn-ea"/>
                          <a:ea typeface="+mn-ea"/>
                        </a:rPr>
                        <a:t>대리</a:t>
                      </a:r>
                      <a:endParaRPr lang="ko-KR" altLang="en-US" sz="700" b="1" u="sng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컴퓨터강남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1-1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7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컴퓨터강남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1-1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요리홍대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교육부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요리학과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13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939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60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119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0696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047689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날짜 조회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72441"/>
              </p:ext>
            </p:extLst>
          </p:nvPr>
        </p:nvGraphicFramePr>
        <p:xfrm>
          <a:off x="10440591" y="620613"/>
          <a:ext cx="2833612" cy="522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날짜 조회 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공통 적용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날짜 조회 지점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포탈 등 공통 적용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① 영업일 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년도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select= 2006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당해년도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default=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당해년도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(2024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영업월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select=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년도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내 설정된 년도의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영업월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계열 설정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개강일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영업일 설정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default=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금일이 포함된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영업월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② 개강일 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년도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select= 2006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당해년도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default=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당해년도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(2024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개강월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select=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년도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select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내 설정된 년도의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개강월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설정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계열 설정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개강일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영업일 설정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default=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금일이 포함된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개강월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③ 결산일 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년도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select= 2006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당해년도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default=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당해년도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(2024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결산월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select= 01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~ 12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월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default=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금일이 포함된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결산월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④ 직접입력 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시작일자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종료일자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default=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상이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인풋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달력 아이콘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calendar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calendar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선택된 시작일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종료일을 기간 데이터로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max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조회 기간 각 </a:t>
                      </a:r>
                      <a:r>
                        <a:rPr lang="ko-KR" altLang="en-US" sz="700" baseline="0" dirty="0" err="1" smtClean="0">
                          <a:latin typeface="+mn-ea"/>
                          <a:ea typeface="+mn-ea"/>
                        </a:rPr>
                        <a:t>메뉴별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 상이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⑤ 직접입력 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단일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단일날짜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default=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메뉴별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상이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인풋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달력 아이콘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calendar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 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calendar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선택된 날짜를 데이터로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 bwMode="auto">
          <a:xfrm>
            <a:off x="1752850" y="1198263"/>
            <a:ext cx="1734221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(2024-06-10~2024-07-10)      </a:t>
            </a: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465057" y="1198263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영업일   ∨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63594" y="1836415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개강일   ∨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463594" y="2474567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결산일   ∨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463594" y="3112719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 ∨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384771" y="104854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 bwMode="auto">
          <a:xfrm>
            <a:off x="384771" y="167737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 bwMode="auto">
          <a:xfrm>
            <a:off x="384771" y="23109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 bwMode="auto">
          <a:xfrm>
            <a:off x="384771" y="294455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1098894" y="3750871"/>
            <a:ext cx="942061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2024-06-14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463594" y="3750871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 ∨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47" y="3804871"/>
            <a:ext cx="144000" cy="144000"/>
          </a:xfrm>
          <a:prstGeom prst="rect">
            <a:avLst/>
          </a:prstGeom>
        </p:spPr>
      </p:pic>
      <p:sp>
        <p:nvSpPr>
          <p:cNvPr id="71" name="타원 70"/>
          <p:cNvSpPr>
            <a:spLocks noChangeAspect="1"/>
          </p:cNvSpPr>
          <p:nvPr/>
        </p:nvSpPr>
        <p:spPr bwMode="auto">
          <a:xfrm>
            <a:off x="384771" y="358270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1104851" y="1198263"/>
            <a:ext cx="648000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  ∨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1746893" y="1836415"/>
            <a:ext cx="1734221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2024-06-12~2024-07-08)     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1098894" y="1836415"/>
            <a:ext cx="648000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  ∨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1746893" y="2474567"/>
            <a:ext cx="1734221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2024-06-01~2024-06-30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</a:t>
            </a:r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∨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1098894" y="2474567"/>
            <a:ext cx="648000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  ∨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1098894" y="4428703"/>
            <a:ext cx="942061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2024-06-14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463594" y="4428703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 ∨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47" y="4482703"/>
            <a:ext cx="144000" cy="144000"/>
          </a:xfrm>
          <a:prstGeom prst="rect">
            <a:avLst/>
          </a:prstGeom>
        </p:spPr>
      </p:pic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384771" y="4260535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1097059" y="3112719"/>
            <a:ext cx="942061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2024-06-14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12" y="3166719"/>
            <a:ext cx="144000" cy="144000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 bwMode="auto">
          <a:xfrm>
            <a:off x="2100377" y="3112719"/>
            <a:ext cx="942061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2024-06-14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30" y="3166719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담당자 조회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72803" y="3097854"/>
          <a:ext cx="7632848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699970" y="3118738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793579" y="3854569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담당자명</a:t>
            </a:r>
            <a:endParaRPr lang="en-US" altLang="ko-KR" sz="7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40800" y="4212679"/>
          <a:ext cx="7320834" cy="230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138">
                  <a:extLst>
                    <a:ext uri="{9D8B030D-6E8A-4147-A177-3AD203B41FA5}">
                      <a16:colId xmlns:a16="http://schemas.microsoft.com/office/drawing/2014/main" val="3015831075"/>
                    </a:ext>
                  </a:extLst>
                </a:gridCol>
                <a:gridCol w="745960">
                  <a:extLst>
                    <a:ext uri="{9D8B030D-6E8A-4147-A177-3AD203B41FA5}">
                      <a16:colId xmlns:a16="http://schemas.microsoft.com/office/drawing/2014/main" val="3499590186"/>
                    </a:ext>
                  </a:extLst>
                </a:gridCol>
                <a:gridCol w="745960">
                  <a:extLst>
                    <a:ext uri="{9D8B030D-6E8A-4147-A177-3AD203B41FA5}">
                      <a16:colId xmlns:a16="http://schemas.microsoft.com/office/drawing/2014/main" val="1575678643"/>
                    </a:ext>
                  </a:extLst>
                </a:gridCol>
                <a:gridCol w="920018">
                  <a:extLst>
                    <a:ext uri="{9D8B030D-6E8A-4147-A177-3AD203B41FA5}">
                      <a16:colId xmlns:a16="http://schemas.microsoft.com/office/drawing/2014/main" val="3852504998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3726984076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2906030440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3937730474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3869181911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1858985490"/>
                    </a:ext>
                  </a:extLst>
                </a:gridCol>
                <a:gridCol w="447413">
                  <a:extLst>
                    <a:ext uri="{9D8B030D-6E8A-4147-A177-3AD203B41FA5}">
                      <a16:colId xmlns:a16="http://schemas.microsoft.com/office/drawing/2014/main" val="18228923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별칭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계열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지점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부서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직책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010-1234-5678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강남지점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선임멘토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818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010-1234-3333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강남지점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신인멘토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435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김갑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김갑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010-1234-1111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강남지점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팀장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359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556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9945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6625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00713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 bwMode="auto">
          <a:xfrm>
            <a:off x="7729634" y="3854569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00" y="3833357"/>
            <a:ext cx="1811377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+mn-ea"/>
                <a:ea typeface="+mn-ea"/>
              </a:rPr>
              <a:t>담당자 조회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10440591" y="620613"/>
          <a:ext cx="2833612" cy="3413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담당자 조회 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공통 적용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적용 </a:t>
                      </a:r>
                      <a:r>
                        <a:rPr lang="ko-KR" altLang="en-US" sz="700" b="0" baseline="0" dirty="0" err="1" smtClean="0">
                          <a:latin typeface="+mn-ea"/>
                          <a:ea typeface="+mn-ea"/>
                        </a:rPr>
                        <a:t>메뉴별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 자동완성 검색 대상 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설정 상이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팀 등 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각 메뉴 내 설명 참조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로그인 사용자의 계열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지점을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검색조건으로 설정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① 인풋 내 데이터 입력 시 자동완성 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(autocomplete) </a:t>
                      </a:r>
                    </a:p>
                    <a:p>
                      <a:pPr algn="l" latinLnBrk="1"/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② 자동완성 시 목록 노출되며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첫 목록에 포커스 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baseline="0" dirty="0" err="1" smtClean="0">
                          <a:latin typeface="+mn-ea"/>
                          <a:ea typeface="+mn-ea"/>
                        </a:rPr>
                        <a:t>엔터키로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 선택 가능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③ 버튼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(    )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클릭 시 담당자 조회 팝업 호출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④ 담당자 조회 팝업 내 선택된 담당자 인풋 내 적용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담당자 조회 팝업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검색조건에 부합하는 사업부 직원 목록 노출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최초 접속 시 검색조건에 부합하는 목록 노출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부서는 사업부 고정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로그인 사용자의 계열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지점을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검색조건으로 설정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변경 불가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검색결과에 따라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height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가변 적용 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담당자 목록 내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버튼 클릭 시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팝업 종료 후 호출된 위치 내 선택된 담당자 데이터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insert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 bwMode="auto">
          <a:xfrm>
            <a:off x="3985365" y="3854569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부서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4921420" y="3854569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팀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5857475" y="3854569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직책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7730350" y="4531373"/>
            <a:ext cx="360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선택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7730350" y="4820945"/>
            <a:ext cx="360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선택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7730350" y="5110517"/>
            <a:ext cx="360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선택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672803" y="1047681"/>
            <a:ext cx="864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담당자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591861" y="1047681"/>
            <a:ext cx="252000" cy="216000"/>
            <a:chOff x="2468119" y="5148962"/>
            <a:chExt cx="252000" cy="216000"/>
          </a:xfrm>
        </p:grpSpPr>
        <p:sp>
          <p:nvSpPr>
            <p:cNvPr id="27" name="모서리가 둥근 직사각형 26"/>
            <p:cNvSpPr/>
            <p:nvPr/>
          </p:nvSpPr>
          <p:spPr bwMode="auto">
            <a:xfrm>
              <a:off x="2468119" y="5148962"/>
              <a:ext cx="252000" cy="216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algn="ctr"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9" y="5188018"/>
              <a:ext cx="144000" cy="144000"/>
            </a:xfrm>
            <a:prstGeom prst="rect">
              <a:avLst/>
            </a:prstGeom>
          </p:spPr>
        </p:pic>
      </p:grpSp>
      <p:cxnSp>
        <p:nvCxnSpPr>
          <p:cNvPr id="4" name="직선 화살표 연결선 3"/>
          <p:cNvCxnSpPr/>
          <p:nvPr/>
        </p:nvCxnSpPr>
        <p:spPr bwMode="auto">
          <a:xfrm>
            <a:off x="1968947" y="1154435"/>
            <a:ext cx="432048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모서리가 둥근 직사각형 30"/>
          <p:cNvSpPr/>
          <p:nvPr/>
        </p:nvSpPr>
        <p:spPr bwMode="auto">
          <a:xfrm>
            <a:off x="2545011" y="1047681"/>
            <a:ext cx="864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홍삼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464069" y="1047681"/>
            <a:ext cx="252000" cy="216000"/>
            <a:chOff x="2468119" y="5148962"/>
            <a:chExt cx="252000" cy="216000"/>
          </a:xfrm>
        </p:grpSpPr>
        <p:sp>
          <p:nvSpPr>
            <p:cNvPr id="33" name="모서리가 둥근 직사각형 32"/>
            <p:cNvSpPr/>
            <p:nvPr/>
          </p:nvSpPr>
          <p:spPr bwMode="auto">
            <a:xfrm>
              <a:off x="2468119" y="5148962"/>
              <a:ext cx="252000" cy="216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algn="ctr"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9" y="5188018"/>
              <a:ext cx="144000" cy="144000"/>
            </a:xfrm>
            <a:prstGeom prst="rect">
              <a:avLst/>
            </a:prstGeom>
          </p:spPr>
        </p:pic>
      </p:grpSp>
      <p:sp>
        <p:nvSpPr>
          <p:cNvPr id="38" name="모서리가 둥근 직사각형 37"/>
          <p:cNvSpPr/>
          <p:nvPr/>
        </p:nvSpPr>
        <p:spPr bwMode="auto">
          <a:xfrm>
            <a:off x="2545011" y="1263681"/>
            <a:ext cx="864000" cy="12953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홍삼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</a:p>
          <a:p>
            <a:pPr defTabSz="817563">
              <a:lnSpc>
                <a:spcPct val="20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홍삼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</a:p>
          <a:p>
            <a:pPr defTabSz="817563">
              <a:lnSpc>
                <a:spcPct val="200000"/>
              </a:lnSpc>
            </a:pPr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홍길삼</a:t>
            </a:r>
            <a:r>
              <a:rPr lang="en-US" altLang="ko-KR" sz="70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en-US" altLang="ko-KR" sz="7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defTabSz="817563">
              <a:lnSpc>
                <a:spcPct val="200000"/>
              </a:lnSpc>
            </a:pP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  <a:p>
            <a:pPr defTabSz="817563">
              <a:lnSpc>
                <a:spcPct val="200000"/>
              </a:lnSpc>
            </a:pPr>
            <a:r>
              <a:rPr lang="ko-KR" altLang="en-US" sz="700" dirty="0" err="1" smtClean="0">
                <a:solidFill>
                  <a:schemeClr val="tx1"/>
                </a:solidFill>
                <a:latin typeface="+mn-ea"/>
                <a:ea typeface="+mn-ea"/>
              </a:rPr>
              <a:t>홍홍홍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9</a:t>
            </a: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8161634" y="4500027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2177" y="2071157"/>
            <a:ext cx="161583" cy="170881"/>
          </a:xfrm>
          <a:prstGeom prst="rect">
            <a:avLst/>
          </a:prstGeom>
          <a:noFill/>
        </p:spPr>
        <p:txBody>
          <a:bodyPr vert="eaVert"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70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545011" y="1404367"/>
            <a:ext cx="864000" cy="216024"/>
          </a:xfrm>
          <a:prstGeom prst="rect">
            <a:avLst/>
          </a:prstGeom>
          <a:solidFill>
            <a:schemeClr val="tx1">
              <a:alpha val="3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3337099" y="1301881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41" name="직선 화살표 연결선 40"/>
          <p:cNvCxnSpPr/>
          <p:nvPr/>
        </p:nvCxnSpPr>
        <p:spPr bwMode="auto">
          <a:xfrm>
            <a:off x="3827675" y="1155412"/>
            <a:ext cx="432048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모서리가 둥근 직사각형 41"/>
          <p:cNvSpPr/>
          <p:nvPr/>
        </p:nvSpPr>
        <p:spPr bwMode="auto">
          <a:xfrm>
            <a:off x="4403739" y="1048658"/>
            <a:ext cx="864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홍삼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322797" y="1048658"/>
            <a:ext cx="252000" cy="216000"/>
            <a:chOff x="2468119" y="5148962"/>
            <a:chExt cx="252000" cy="216000"/>
          </a:xfrm>
        </p:grpSpPr>
        <p:sp>
          <p:nvSpPr>
            <p:cNvPr id="45" name="모서리가 둥근 직사각형 44"/>
            <p:cNvSpPr/>
            <p:nvPr/>
          </p:nvSpPr>
          <p:spPr bwMode="auto">
            <a:xfrm>
              <a:off x="2468119" y="5148962"/>
              <a:ext cx="252000" cy="216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algn="ctr"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9" y="5188018"/>
              <a:ext cx="144000" cy="144000"/>
            </a:xfrm>
            <a:prstGeom prst="rect">
              <a:avLst/>
            </a:prstGeom>
          </p:spPr>
        </p:pic>
      </p:grpSp>
      <p:cxnSp>
        <p:nvCxnSpPr>
          <p:cNvPr id="10" name="꺾인 연결선 9"/>
          <p:cNvCxnSpPr>
            <a:stCxn id="46" idx="2"/>
            <a:endCxn id="18" idx="0"/>
          </p:cNvCxnSpPr>
          <p:nvPr/>
        </p:nvCxnSpPr>
        <p:spPr bwMode="auto">
          <a:xfrm rot="5400000">
            <a:off x="4035873" y="1685068"/>
            <a:ext cx="1868898" cy="962190"/>
          </a:xfrm>
          <a:prstGeom prst="bentConnector3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모서리가 둥근 직사각형 46"/>
          <p:cNvSpPr/>
          <p:nvPr/>
        </p:nvSpPr>
        <p:spPr bwMode="auto">
          <a:xfrm>
            <a:off x="8881715" y="4531373"/>
            <a:ext cx="864000" cy="216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홍길동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9800773" y="4531373"/>
            <a:ext cx="252000" cy="216000"/>
            <a:chOff x="2468119" y="5148962"/>
            <a:chExt cx="252000" cy="216000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2468119" y="5148962"/>
              <a:ext cx="252000" cy="216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72000" tIns="0" rIns="72000" bIns="0" rtlCol="0" anchor="ctr"/>
            <a:lstStyle/>
            <a:p>
              <a:pPr algn="ctr" defTabSz="817563"/>
              <a:endParaRPr lang="ko-KR" altLang="en-US" sz="650" dirty="0">
                <a:latin typeface="+mn-ea"/>
                <a:ea typeface="+mn-ea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739" y="5188018"/>
              <a:ext cx="144000" cy="144000"/>
            </a:xfrm>
            <a:prstGeom prst="rect">
              <a:avLst/>
            </a:prstGeom>
          </p:spPr>
        </p:pic>
      </p:grpSp>
      <p:cxnSp>
        <p:nvCxnSpPr>
          <p:cNvPr id="51" name="직선 화살표 연결선 50"/>
          <p:cNvCxnSpPr>
            <a:stCxn id="35" idx="3"/>
            <a:endCxn id="47" idx="1"/>
          </p:cNvCxnSpPr>
          <p:nvPr/>
        </p:nvCxnSpPr>
        <p:spPr bwMode="auto">
          <a:xfrm>
            <a:off x="8090350" y="4639373"/>
            <a:ext cx="791365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459" y="2071489"/>
            <a:ext cx="108000" cy="108000"/>
          </a:xfrm>
          <a:prstGeom prst="rect">
            <a:avLst/>
          </a:prstGeom>
        </p:spPr>
      </p:pic>
      <p:sp>
        <p:nvSpPr>
          <p:cNvPr id="18" name="Rectangle 1307"/>
          <p:cNvSpPr>
            <a:spLocks noChangeArrowheads="1"/>
          </p:cNvSpPr>
          <p:nvPr/>
        </p:nvSpPr>
        <p:spPr bwMode="auto">
          <a:xfrm>
            <a:off x="672803" y="3100612"/>
            <a:ext cx="7632848" cy="3416323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3049261" y="3854569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>
                <a:latin typeface="+mn-ea"/>
                <a:ea typeface="+mn-ea"/>
              </a:rPr>
              <a:t>강남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2135269" y="3854569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>
                <a:latin typeface="+mn-ea"/>
                <a:ea typeface="+mn-ea"/>
              </a:rPr>
              <a:t>컴퓨터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97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공통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담당자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조회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다중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5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2" name="Rectangle 1307"/>
          <p:cNvSpPr>
            <a:spLocks noChangeArrowheads="1"/>
          </p:cNvSpPr>
          <p:nvPr/>
        </p:nvSpPr>
        <p:spPr bwMode="auto">
          <a:xfrm>
            <a:off x="1824931" y="952474"/>
            <a:ext cx="7776864" cy="310936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담당자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9283845" y="1138631"/>
            <a:ext cx="72008" cy="72016"/>
            <a:chOff x="10013701" y="4895209"/>
            <a:chExt cx="144016" cy="144016"/>
          </a:xfrm>
        </p:grpSpPr>
        <p:cxnSp>
          <p:nvCxnSpPr>
            <p:cNvPr id="54" name="직선 연결선 53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연결선 54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6" name="직선 연결선 55"/>
          <p:cNvCxnSpPr/>
          <p:nvPr/>
        </p:nvCxnSpPr>
        <p:spPr bwMode="auto">
          <a:xfrm>
            <a:off x="2040955" y="1426671"/>
            <a:ext cx="734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모서리가 둥근 직사각형 90"/>
          <p:cNvSpPr/>
          <p:nvPr/>
        </p:nvSpPr>
        <p:spPr bwMode="auto">
          <a:xfrm>
            <a:off x="2045290" y="3708623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7993734" y="1545465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담당자명</a:t>
            </a:r>
            <a:endParaRPr lang="en-US" altLang="ko-KR" sz="7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2040955" y="1900869"/>
          <a:ext cx="7320834" cy="172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138">
                  <a:extLst>
                    <a:ext uri="{9D8B030D-6E8A-4147-A177-3AD203B41FA5}">
                      <a16:colId xmlns:a16="http://schemas.microsoft.com/office/drawing/2014/main" val="3015831075"/>
                    </a:ext>
                  </a:extLst>
                </a:gridCol>
                <a:gridCol w="745960">
                  <a:extLst>
                    <a:ext uri="{9D8B030D-6E8A-4147-A177-3AD203B41FA5}">
                      <a16:colId xmlns:a16="http://schemas.microsoft.com/office/drawing/2014/main" val="3499590186"/>
                    </a:ext>
                  </a:extLst>
                </a:gridCol>
                <a:gridCol w="745960">
                  <a:extLst>
                    <a:ext uri="{9D8B030D-6E8A-4147-A177-3AD203B41FA5}">
                      <a16:colId xmlns:a16="http://schemas.microsoft.com/office/drawing/2014/main" val="1575678643"/>
                    </a:ext>
                  </a:extLst>
                </a:gridCol>
                <a:gridCol w="920018">
                  <a:extLst>
                    <a:ext uri="{9D8B030D-6E8A-4147-A177-3AD203B41FA5}">
                      <a16:colId xmlns:a16="http://schemas.microsoft.com/office/drawing/2014/main" val="3852504998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3726984076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2906030440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3937730474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3869181911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1707581281"/>
                    </a:ext>
                  </a:extLst>
                </a:gridCol>
                <a:gridCol w="447413">
                  <a:extLst>
                    <a:ext uri="{9D8B030D-6E8A-4147-A177-3AD203B41FA5}">
                      <a16:colId xmlns:a16="http://schemas.microsoft.com/office/drawing/2014/main" val="18228923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별칭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계열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지점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부서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직책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신담당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010-1234-5678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강남지점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선임멘토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818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010-1234-3333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강남지점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신인멘토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435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김갑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김갑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010-1234-1111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강남지점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신인멘토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359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556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994583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 bwMode="auto">
          <a:xfrm>
            <a:off x="8929789" y="1546546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6144938" y="1545465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팀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9361789" y="2188217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7074787" y="1545465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직책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8929789" y="3714958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32700"/>
              </p:ext>
            </p:extLst>
          </p:nvPr>
        </p:nvGraphicFramePr>
        <p:xfrm>
          <a:off x="11520711" y="652340"/>
          <a:ext cx="2833612" cy="271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담당자 선택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해당 지점에 속한 직원 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재직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상태만 목록으로 불러오기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근손년수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월기준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&gt;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별칭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가나나순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*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직책은 설정의 우선순위 적용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사용자의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지점에 속한 정보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지점에 속한 팀 목록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지점에 속한 지점 목록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하위 정보 아님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 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체크박스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전체 선택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개별 선택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닫힘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체크박스 선택 후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클릭 시 정보가 저장되며 팝업 닫힘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</a:tbl>
          </a:graphicData>
        </a:graphic>
      </p:graphicFrame>
      <p:sp>
        <p:nvSpPr>
          <p:cNvPr id="22" name="Rectangle 1307"/>
          <p:cNvSpPr>
            <a:spLocks noChangeArrowheads="1"/>
          </p:cNvSpPr>
          <p:nvPr/>
        </p:nvSpPr>
        <p:spPr bwMode="auto">
          <a:xfrm>
            <a:off x="1821077" y="4284003"/>
            <a:ext cx="7776864" cy="273698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담당자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279991" y="4470159"/>
            <a:ext cx="72008" cy="72016"/>
            <a:chOff x="10013701" y="4895209"/>
            <a:chExt cx="144016" cy="144016"/>
          </a:xfrm>
        </p:grpSpPr>
        <p:cxnSp>
          <p:nvCxnSpPr>
            <p:cNvPr id="25" name="직선 연결선 24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3" name="직선 연결선 32"/>
          <p:cNvCxnSpPr/>
          <p:nvPr/>
        </p:nvCxnSpPr>
        <p:spPr bwMode="auto">
          <a:xfrm>
            <a:off x="2037101" y="4758199"/>
            <a:ext cx="734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모서리가 둥근 직사각형 33"/>
          <p:cNvSpPr/>
          <p:nvPr/>
        </p:nvSpPr>
        <p:spPr bwMode="auto">
          <a:xfrm>
            <a:off x="2041436" y="6660950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2037101" y="4860750"/>
          <a:ext cx="7320834" cy="172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8138">
                  <a:extLst>
                    <a:ext uri="{9D8B030D-6E8A-4147-A177-3AD203B41FA5}">
                      <a16:colId xmlns:a16="http://schemas.microsoft.com/office/drawing/2014/main" val="3015831075"/>
                    </a:ext>
                  </a:extLst>
                </a:gridCol>
                <a:gridCol w="745960">
                  <a:extLst>
                    <a:ext uri="{9D8B030D-6E8A-4147-A177-3AD203B41FA5}">
                      <a16:colId xmlns:a16="http://schemas.microsoft.com/office/drawing/2014/main" val="3499590186"/>
                    </a:ext>
                  </a:extLst>
                </a:gridCol>
                <a:gridCol w="745960">
                  <a:extLst>
                    <a:ext uri="{9D8B030D-6E8A-4147-A177-3AD203B41FA5}">
                      <a16:colId xmlns:a16="http://schemas.microsoft.com/office/drawing/2014/main" val="1575678643"/>
                    </a:ext>
                  </a:extLst>
                </a:gridCol>
                <a:gridCol w="920018">
                  <a:extLst>
                    <a:ext uri="{9D8B030D-6E8A-4147-A177-3AD203B41FA5}">
                      <a16:colId xmlns:a16="http://schemas.microsoft.com/office/drawing/2014/main" val="3852504998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3726984076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2906030440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3937730474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3869181911"/>
                    </a:ext>
                  </a:extLst>
                </a:gridCol>
                <a:gridCol w="822669">
                  <a:extLst>
                    <a:ext uri="{9D8B030D-6E8A-4147-A177-3AD203B41FA5}">
                      <a16:colId xmlns:a16="http://schemas.microsoft.com/office/drawing/2014/main" val="1707581281"/>
                    </a:ext>
                  </a:extLst>
                </a:gridCol>
                <a:gridCol w="447413">
                  <a:extLst>
                    <a:ext uri="{9D8B030D-6E8A-4147-A177-3AD203B41FA5}">
                      <a16:colId xmlns:a16="http://schemas.microsoft.com/office/drawing/2014/main" val="18228923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별칭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계열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지점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부서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직책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신담당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010-1234-5678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강남지점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선임멘토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5818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010-1234-3333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강남지점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신인멘토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435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김갑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김갑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010-1234-1111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컴퓨터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강남지점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사업부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</a:t>
                      </a:r>
                      <a:r>
                        <a:rPr lang="ko-KR" altLang="en-US" sz="7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7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신인멘토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359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556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7625" marB="476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994583"/>
                  </a:ext>
                </a:extLst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 bwMode="auto">
          <a:xfrm>
            <a:off x="9357935" y="5148098"/>
            <a:ext cx="36000" cy="432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50131" y="1582499"/>
            <a:ext cx="495328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0/1000</a:t>
            </a:r>
            <a:endParaRPr lang="ko-KR" altLang="en-US" sz="700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860635" y="163478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2365459" y="3696376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9351999" y="371495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>
            <a:spLocks noChangeAspect="1"/>
          </p:cNvSpPr>
          <p:nvPr/>
        </p:nvSpPr>
        <p:spPr bwMode="auto">
          <a:xfrm>
            <a:off x="1914955" y="196941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4291325" y="1545465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>
                <a:latin typeface="+mn-ea"/>
                <a:ea typeface="+mn-ea"/>
              </a:rPr>
              <a:t>지점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5221174" y="1545465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부서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3364519" y="1545465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계열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6907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공통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수강생 선택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단일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6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2" name="Rectangle 1307"/>
          <p:cNvSpPr>
            <a:spLocks noChangeArrowheads="1"/>
          </p:cNvSpPr>
          <p:nvPr/>
        </p:nvSpPr>
        <p:spPr bwMode="auto">
          <a:xfrm>
            <a:off x="528787" y="1903967"/>
            <a:ext cx="4968552" cy="374441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수강생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209211" y="2090124"/>
            <a:ext cx="72008" cy="72016"/>
            <a:chOff x="10013701" y="4895209"/>
            <a:chExt cx="144016" cy="144016"/>
          </a:xfrm>
        </p:grpSpPr>
        <p:cxnSp>
          <p:nvCxnSpPr>
            <p:cNvPr id="54" name="직선 연결선 53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연결선 54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모서리가 둥근 직사각형 90"/>
          <p:cNvSpPr/>
          <p:nvPr/>
        </p:nvSpPr>
        <p:spPr bwMode="auto">
          <a:xfrm>
            <a:off x="749146" y="532883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4777259" y="5328831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738647" y="2664679"/>
          <a:ext cx="4614676" cy="180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378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5049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8591311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4479979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9739484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수강생상태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수강생등록일시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11111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김수강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011-123-4567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effectLst/>
                          <a:latin typeface="+mn-ea"/>
                          <a:ea typeface="+mn-ea"/>
                        </a:rPr>
                        <a:t>김담당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300"/>
                        </a:spcAft>
                      </a:pP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재학</a:t>
                      </a:r>
                      <a:endParaRPr lang="en-US" altLang="ko-KR" sz="700" b="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11111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김수강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011-123-4568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effectLst/>
                          <a:latin typeface="+mn-ea"/>
                          <a:ea typeface="+mn-ea"/>
                        </a:rPr>
                        <a:t>김담당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휴학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11111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김수강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latin typeface="+mn-ea"/>
                          <a:ea typeface="+mn-ea"/>
                        </a:rPr>
                        <a:t>010-1234-5554</a:t>
                      </a:r>
                      <a:endParaRPr lang="ko-KR" altLang="en-US" sz="700" b="0" u="none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effectLst/>
                          <a:latin typeface="+mn-ea"/>
                          <a:ea typeface="+mn-ea"/>
                        </a:rPr>
                        <a:t>김담당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수료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11111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김수강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latin typeface="+mn-ea"/>
                          <a:ea typeface="+mn-ea"/>
                        </a:rPr>
                        <a:t>010-1234-5553</a:t>
                      </a:r>
                      <a:endParaRPr lang="ko-KR" altLang="en-US" sz="700" b="0" u="none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effectLst/>
                          <a:latin typeface="+mn-ea"/>
                          <a:ea typeface="+mn-ea"/>
                        </a:rPr>
                        <a:t>김담당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중퇴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11111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김수강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011-123-4562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effectLst/>
                          <a:latin typeface="+mn-ea"/>
                          <a:ea typeface="+mn-ea"/>
                        </a:rPr>
                        <a:t>김담당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300"/>
                        </a:spcAft>
                      </a:pP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COD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2298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11111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김수강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010-1111-2221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effectLst/>
                          <a:latin typeface="+mn-ea"/>
                          <a:ea typeface="+mn-ea"/>
                        </a:rPr>
                        <a:t>김담당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300"/>
                        </a:spcAft>
                      </a:pP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재학</a:t>
                      </a:r>
                      <a:endParaRPr lang="en-US" altLang="ko-KR" sz="700" b="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02053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 bwMode="auto">
          <a:xfrm>
            <a:off x="5353323" y="2979885"/>
            <a:ext cx="36000" cy="648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66" name="Rectangle 1307"/>
          <p:cNvSpPr>
            <a:spLocks noChangeArrowheads="1"/>
          </p:cNvSpPr>
          <p:nvPr/>
        </p:nvSpPr>
        <p:spPr bwMode="auto">
          <a:xfrm>
            <a:off x="6001395" y="1908423"/>
            <a:ext cx="4968000" cy="374441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수강생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0753923" y="2094580"/>
            <a:ext cx="72008" cy="72016"/>
            <a:chOff x="10013701" y="4895209"/>
            <a:chExt cx="144016" cy="144016"/>
          </a:xfrm>
        </p:grpSpPr>
        <p:cxnSp>
          <p:nvCxnSpPr>
            <p:cNvPr id="69" name="직선 연결선 68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모서리가 둥근 직사각형 71"/>
          <p:cNvSpPr/>
          <p:nvPr/>
        </p:nvSpPr>
        <p:spPr bwMode="auto">
          <a:xfrm>
            <a:off x="6221754" y="5292799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049164" y="2328537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이름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985268" y="2328537"/>
            <a:ext cx="864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연락처</a:t>
            </a:r>
            <a:endParaRPr lang="en-US" altLang="ko-KR" sz="7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4921323" y="2328537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206006" y="2310612"/>
          <a:ext cx="4614676" cy="54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378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50491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8591311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4479979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97394843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멘토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수강생상태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수강생등록일시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11111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김수강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011-123-4567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effectLst/>
                          <a:latin typeface="+mn-ea"/>
                          <a:ea typeface="+mn-ea"/>
                        </a:rPr>
                        <a:t>김담당</a:t>
                      </a: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300"/>
                        </a:spcAft>
                      </a:pP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재학</a:t>
                      </a:r>
                      <a:endParaRPr lang="en-US" altLang="ko-KR" sz="700" b="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 bwMode="auto">
          <a:xfrm>
            <a:off x="10820682" y="2625818"/>
            <a:ext cx="36000" cy="648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endParaRPr lang="ko-KR" altLang="en-US" sz="650" dirty="0">
              <a:latin typeface="+mn-ea"/>
              <a:ea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28047"/>
              </p:ext>
            </p:extLst>
          </p:nvPr>
        </p:nvGraphicFramePr>
        <p:xfrm>
          <a:off x="11520711" y="652340"/>
          <a:ext cx="2833612" cy="166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 선택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단일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 전체 목록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수강생등록일시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연락처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닫힘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라디오버튼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선택 후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클릭 시 정보가 저장되며 팝업 닫힘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</a:tbl>
          </a:graphicData>
        </a:graphic>
      </p:graphicFrame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4921323" y="221844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4646348" y="529755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1060057" y="529755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3194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공통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수강생 선택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다중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7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2" name="Rectangle 1307"/>
          <p:cNvSpPr>
            <a:spLocks noChangeArrowheads="1"/>
          </p:cNvSpPr>
          <p:nvPr/>
        </p:nvSpPr>
        <p:spPr bwMode="auto">
          <a:xfrm>
            <a:off x="1104851" y="1903967"/>
            <a:ext cx="4392488" cy="374441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수강생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209307" y="2090124"/>
            <a:ext cx="72008" cy="72016"/>
            <a:chOff x="10013701" y="4895209"/>
            <a:chExt cx="144016" cy="144016"/>
          </a:xfrm>
        </p:grpSpPr>
        <p:cxnSp>
          <p:nvCxnSpPr>
            <p:cNvPr id="54" name="직선 연결선 53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연결선 54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모서리가 둥근 직사각형 90"/>
          <p:cNvSpPr/>
          <p:nvPr/>
        </p:nvSpPr>
        <p:spPr bwMode="auto">
          <a:xfrm>
            <a:off x="1325210" y="5292799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4777259" y="5292799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55838"/>
              </p:ext>
            </p:extLst>
          </p:nvPr>
        </p:nvGraphicFramePr>
        <p:xfrm>
          <a:off x="11520711" y="652340"/>
          <a:ext cx="2833612" cy="3093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 선택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이전 단계에서 선택한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멘토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의 수강생 목록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페이징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없음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스크롤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수강생등록일시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담당자정보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팝업에서 선택한 담당자 정보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담당자명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직책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 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선택 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전체 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기간검색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기간 설정 후 검색 시 해당 기간의 정보 노출</a:t>
                      </a:r>
                      <a:endParaRPr lang="en-US" altLang="ko-KR" sz="700" b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3-1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상태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Select : 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재학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휴학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수료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중퇴</a:t>
                      </a: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/COD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9570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체크박스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전체 선택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개별 선택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닫힘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7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체크박스 선택 후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클릭 시 정보가 저장되며 팝업 닫힘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1314711" y="3060551"/>
          <a:ext cx="3966604" cy="154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378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650491">
                  <a:extLst>
                    <a:ext uri="{9D8B030D-6E8A-4147-A177-3AD203B41FA5}">
                      <a16:colId xmlns:a16="http://schemas.microsoft.com/office/drawing/2014/main" val="385913114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수강생상태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수강생등록일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홍순이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011-123-4567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300"/>
                        </a:spcAft>
                      </a:pP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재학</a:t>
                      </a:r>
                      <a:endParaRPr lang="en-US" altLang="ko-KR" sz="700" b="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나디비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011-123-4567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휴학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제임스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latin typeface="+mn-ea"/>
                          <a:ea typeface="+mn-ea"/>
                        </a:rPr>
                        <a:t>010-1234-5555</a:t>
                      </a:r>
                      <a:endParaRPr lang="ko-KR" altLang="en-US" sz="700" b="0" u="none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수료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latin typeface="+mn-ea"/>
                          <a:ea typeface="+mn-ea"/>
                        </a:rPr>
                        <a:t>010-1234-5555</a:t>
                      </a:r>
                      <a:endParaRPr lang="ko-KR" altLang="en-US" sz="700" b="0" u="none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중퇴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홍순이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011-123-4567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300"/>
                        </a:spcAft>
                      </a:pP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COD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229810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 bwMode="auto">
          <a:xfrm>
            <a:off x="5269195" y="3375757"/>
            <a:ext cx="36000" cy="648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66" name="Rectangle 1307"/>
          <p:cNvSpPr>
            <a:spLocks noChangeArrowheads="1"/>
          </p:cNvSpPr>
          <p:nvPr/>
        </p:nvSpPr>
        <p:spPr bwMode="auto">
          <a:xfrm>
            <a:off x="6145411" y="1908423"/>
            <a:ext cx="4392488" cy="374441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수강생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0249867" y="2094580"/>
            <a:ext cx="72008" cy="72016"/>
            <a:chOff x="10013701" y="4895209"/>
            <a:chExt cx="144016" cy="144016"/>
          </a:xfrm>
        </p:grpSpPr>
        <p:cxnSp>
          <p:nvCxnSpPr>
            <p:cNvPr id="69" name="직선 연결선 68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모서리가 둥근 직사각형 71"/>
          <p:cNvSpPr/>
          <p:nvPr/>
        </p:nvSpPr>
        <p:spPr bwMode="auto">
          <a:xfrm>
            <a:off x="6365770" y="5292799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/>
          </p:nvPr>
        </p:nvGraphicFramePr>
        <p:xfrm>
          <a:off x="6355271" y="2759070"/>
          <a:ext cx="3966604" cy="154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378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20201948"/>
                    </a:ext>
                  </a:extLst>
                </a:gridCol>
                <a:gridCol w="722499">
                  <a:extLst>
                    <a:ext uri="{9D8B030D-6E8A-4147-A177-3AD203B41FA5}">
                      <a16:colId xmlns:a16="http://schemas.microsoft.com/office/drawing/2014/main" val="385913114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수강생상태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수강생등록일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홍순이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011-123-4567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300"/>
                        </a:spcAft>
                      </a:pPr>
                      <a:r>
                        <a:rPr lang="ko-KR" altLang="en-US" sz="700" b="0" dirty="0" smtClean="0">
                          <a:latin typeface="+mn-ea"/>
                          <a:ea typeface="+mn-ea"/>
                        </a:rPr>
                        <a:t>재학</a:t>
                      </a:r>
                      <a:endParaRPr lang="en-US" altLang="ko-KR" sz="700" b="0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나디비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011-123-4567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휴학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제임스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latin typeface="+mn-ea"/>
                          <a:ea typeface="+mn-ea"/>
                        </a:rPr>
                        <a:t>010-1234-5555</a:t>
                      </a:r>
                      <a:endParaRPr lang="ko-KR" altLang="en-US" sz="700" b="0" u="none" dirty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수료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latin typeface="+mn-ea"/>
                          <a:ea typeface="+mn-ea"/>
                        </a:rPr>
                        <a:t>010-1234-5555</a:t>
                      </a:r>
                      <a:endParaRPr lang="ko-KR" altLang="en-US" sz="700" b="0" u="none" dirty="0" smtClean="0"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중퇴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96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홍순이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011-123-4567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300"/>
                        </a:spcAft>
                      </a:pPr>
                      <a:r>
                        <a:rPr lang="en-US" altLang="ko-KR" sz="700" b="0" dirty="0" smtClean="0">
                          <a:latin typeface="+mn-ea"/>
                          <a:ea typeface="+mn-ea"/>
                        </a:rPr>
                        <a:t>COD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effectLst/>
                          <a:latin typeface="+mn-ea"/>
                          <a:ea typeface="+mn-ea"/>
                        </a:rPr>
                        <a:t>2023-11-10</a:t>
                      </a:r>
                      <a:r>
                        <a:rPr lang="en-US" altLang="ko-KR" sz="700" b="0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 23:11:33</a:t>
                      </a:r>
                      <a:endParaRPr lang="en-US" altLang="ko-KR" sz="700" b="0" i="0" u="none" strike="noStrike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229810"/>
                  </a:ext>
                </a:extLst>
              </a:tr>
            </a:tbl>
          </a:graphicData>
        </a:graphic>
      </p:graphicFrame>
      <p:sp>
        <p:nvSpPr>
          <p:cNvPr id="77" name="모서리가 둥근 직사각형 76"/>
          <p:cNvSpPr/>
          <p:nvPr/>
        </p:nvSpPr>
        <p:spPr bwMode="auto">
          <a:xfrm>
            <a:off x="10303435" y="3056031"/>
            <a:ext cx="36000" cy="648000"/>
          </a:xfrm>
          <a:prstGeom prst="roundRect">
            <a:avLst>
              <a:gd name="adj" fmla="val 10053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36000" tIns="0" rIns="36000" bIns="0" rtlCol="0" anchor="ctr"/>
          <a:lstStyle/>
          <a:p>
            <a:pPr algn="ctr" defTabSz="817563"/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20875" y="2772519"/>
            <a:ext cx="495328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00" dirty="0" smtClean="0">
                <a:latin typeface="맑은 고딕" pitchFamily="50" charset="-127"/>
                <a:ea typeface="맑은 고딕" pitchFamily="50" charset="-127"/>
              </a:rPr>
              <a:t>0/1000</a:t>
            </a:r>
            <a:endParaRPr lang="ko-KR" altLang="en-US" sz="700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184971" y="2736543"/>
            <a:ext cx="1989153" cy="252000"/>
            <a:chOff x="1779994" y="1197868"/>
            <a:chExt cx="1989153" cy="252000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유입일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 bwMode="auto">
          <a:xfrm>
            <a:off x="1307227" y="2307202"/>
            <a:ext cx="3997968" cy="2883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김담당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선임멘토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퇴사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323907" y="2292703"/>
            <a:ext cx="3997968" cy="2883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김담당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선임멘토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퇴사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4849315" y="2745964"/>
            <a:ext cx="432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4198503" y="2736543"/>
            <a:ext cx="62369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상태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4" name="타원 43"/>
          <p:cNvSpPr>
            <a:spLocks noChangeAspect="1"/>
          </p:cNvSpPr>
          <p:nvPr/>
        </p:nvSpPr>
        <p:spPr bwMode="auto">
          <a:xfrm>
            <a:off x="1171641" y="235779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>
            <a:spLocks noChangeAspect="1"/>
          </p:cNvSpPr>
          <p:nvPr/>
        </p:nvSpPr>
        <p:spPr bwMode="auto">
          <a:xfrm>
            <a:off x="2050239" y="275764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 bwMode="auto">
          <a:xfrm>
            <a:off x="1219377" y="305330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 bwMode="auto">
          <a:xfrm>
            <a:off x="1607620" y="51848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 bwMode="auto">
          <a:xfrm>
            <a:off x="5213861" y="52027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 bwMode="auto">
          <a:xfrm>
            <a:off x="1161619" y="271678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 bwMode="auto">
          <a:xfrm>
            <a:off x="4266076" y="261996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04403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영수증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단말기</a:t>
            </a:r>
            <a:r>
              <a:rPr lang="en-US" altLang="ko-KR" dirty="0" smtClean="0"/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CBBB0-C0E3-4A1A-80AF-A92374F2BD78}" type="slidenum"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83" name="표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28162"/>
              </p:ext>
            </p:extLst>
          </p:nvPr>
        </p:nvGraphicFramePr>
        <p:xfrm>
          <a:off x="11520710" y="560743"/>
          <a:ext cx="1922239" cy="234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영수증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 결제 시 제공되며 확인 후 단말기 전송 후 출력 가능하다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■자격증 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Aftereffects</a:t>
                      </a:r>
                      <a:b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Illustrator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InDesign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Premiere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Photoshop</a:t>
                      </a:r>
                    </a:p>
                    <a:p>
                      <a:pPr latinLnBrk="1"/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인공지능</a:t>
                      </a:r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b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클라우드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빅데이터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 </a:t>
                      </a:r>
                      <a:endParaRPr kumimoji="0" lang="en-US" altLang="ko-KR" sz="700" b="1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단말기로 내용 전송 영수증 출력</a:t>
                      </a:r>
                      <a:endParaRPr kumimoji="0" lang="en-US" altLang="ko-KR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</a:tbl>
          </a:graphicData>
        </a:graphic>
      </p:graphicFrame>
      <p:sp>
        <p:nvSpPr>
          <p:cNvPr id="66" name="Rectangle 1307"/>
          <p:cNvSpPr>
            <a:spLocks noChangeArrowheads="1"/>
          </p:cNvSpPr>
          <p:nvPr/>
        </p:nvSpPr>
        <p:spPr bwMode="auto">
          <a:xfrm>
            <a:off x="590626" y="1764406"/>
            <a:ext cx="2762151" cy="434795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44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영수증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781972" y="5702901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 flipV="1">
            <a:off x="722398" y="2196453"/>
            <a:ext cx="248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224777"/>
              </p:ext>
            </p:extLst>
          </p:nvPr>
        </p:nvGraphicFramePr>
        <p:xfrm>
          <a:off x="735159" y="2275100"/>
          <a:ext cx="2282524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40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거래일시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2024-06-10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단말기번호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9000001002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승인번호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12345678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3107231" y="1960383"/>
            <a:ext cx="72008" cy="72016"/>
            <a:chOff x="10013701" y="4895209"/>
            <a:chExt cx="144016" cy="144016"/>
          </a:xfrm>
        </p:grpSpPr>
        <p:cxnSp>
          <p:nvCxnSpPr>
            <p:cNvPr id="85" name="직선 연결선 84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>
            <a:off x="626218" y="1431844"/>
            <a:ext cx="886461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구매 결제 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단말기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41456" y="1454343"/>
            <a:ext cx="976229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공제금 결제 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단말기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2747191" y="5716348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출력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15160"/>
              </p:ext>
            </p:extLst>
          </p:nvPr>
        </p:nvGraphicFramePr>
        <p:xfrm>
          <a:off x="744133" y="4469828"/>
          <a:ext cx="2282524" cy="115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40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판매금액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     인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     금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42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     계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57457"/>
              </p:ext>
            </p:extLst>
          </p:nvPr>
        </p:nvGraphicFramePr>
        <p:xfrm>
          <a:off x="730967" y="3223966"/>
          <a:ext cx="2282524" cy="115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43857641"/>
                    </a:ext>
                  </a:extLst>
                </a:gridCol>
                <a:gridCol w="62634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단가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53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Aftereffects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sp>
        <p:nvSpPr>
          <p:cNvPr id="55" name="Rectangle 1307"/>
          <p:cNvSpPr>
            <a:spLocks noChangeArrowheads="1"/>
          </p:cNvSpPr>
          <p:nvPr/>
        </p:nvSpPr>
        <p:spPr bwMode="auto">
          <a:xfrm>
            <a:off x="3913163" y="1764407"/>
            <a:ext cx="2762151" cy="34838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44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영수증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4104509" y="4897165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57" name="직선 연결선 56"/>
          <p:cNvCxnSpPr/>
          <p:nvPr/>
        </p:nvCxnSpPr>
        <p:spPr bwMode="auto">
          <a:xfrm flipV="1">
            <a:off x="4044935" y="2196453"/>
            <a:ext cx="248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61055"/>
              </p:ext>
            </p:extLst>
          </p:nvPr>
        </p:nvGraphicFramePr>
        <p:xfrm>
          <a:off x="4057696" y="2275100"/>
          <a:ext cx="2282524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40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거래일시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2024-06-10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단말기번호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9000001002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승인번호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12345678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6429768" y="1960383"/>
            <a:ext cx="72008" cy="72016"/>
            <a:chOff x="10013701" y="4895209"/>
            <a:chExt cx="144016" cy="144016"/>
          </a:xfrm>
        </p:grpSpPr>
        <p:cxnSp>
          <p:nvCxnSpPr>
            <p:cNvPr id="61" name="직선 연결선 60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모서리가 둥근 직사각형 75"/>
          <p:cNvSpPr/>
          <p:nvPr/>
        </p:nvSpPr>
        <p:spPr bwMode="auto">
          <a:xfrm>
            <a:off x="6069728" y="4910612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출력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28460"/>
              </p:ext>
            </p:extLst>
          </p:nvPr>
        </p:nvGraphicFramePr>
        <p:xfrm>
          <a:off x="4066670" y="3880116"/>
          <a:ext cx="2282524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40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판매금액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      금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      계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7642"/>
              </p:ext>
            </p:extLst>
          </p:nvPr>
        </p:nvGraphicFramePr>
        <p:xfrm>
          <a:off x="4053504" y="3223966"/>
          <a:ext cx="2282524" cy="57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43857641"/>
                    </a:ext>
                  </a:extLst>
                </a:gridCol>
                <a:gridCol w="62634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단가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53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Photoshop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sp>
        <p:nvSpPr>
          <p:cNvPr id="79" name="타원 78"/>
          <p:cNvSpPr>
            <a:spLocks noChangeAspect="1"/>
          </p:cNvSpPr>
          <p:nvPr/>
        </p:nvSpPr>
        <p:spPr bwMode="auto">
          <a:xfrm>
            <a:off x="3179239" y="579617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Rectangle 1307"/>
          <p:cNvSpPr>
            <a:spLocks noChangeArrowheads="1"/>
          </p:cNvSpPr>
          <p:nvPr/>
        </p:nvSpPr>
        <p:spPr bwMode="auto">
          <a:xfrm>
            <a:off x="7484723" y="1758492"/>
            <a:ext cx="2762151" cy="434795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44000" tIns="144000" rIns="144000" anchor="t"/>
          <a:lstStyle/>
          <a:p>
            <a:pPr>
              <a:spcAft>
                <a:spcPts val="3600"/>
              </a:spcAft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영수증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7676069" y="5696987"/>
            <a:ext cx="360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latin typeface="+mn-ea"/>
                <a:ea typeface="+mn-ea"/>
              </a:rPr>
              <a:t>닫기</a:t>
            </a:r>
            <a:endParaRPr lang="ko-KR" altLang="en-US" sz="700" dirty="0">
              <a:latin typeface="+mn-ea"/>
              <a:ea typeface="+mn-ea"/>
            </a:endParaRPr>
          </a:p>
        </p:txBody>
      </p:sp>
      <p:cxnSp>
        <p:nvCxnSpPr>
          <p:cNvPr id="31" name="직선 연결선 30"/>
          <p:cNvCxnSpPr/>
          <p:nvPr/>
        </p:nvCxnSpPr>
        <p:spPr bwMode="auto">
          <a:xfrm flipV="1">
            <a:off x="7616495" y="2190539"/>
            <a:ext cx="24840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16579"/>
              </p:ext>
            </p:extLst>
          </p:nvPr>
        </p:nvGraphicFramePr>
        <p:xfrm>
          <a:off x="7629256" y="2269186"/>
          <a:ext cx="2282524" cy="86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40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거래일시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2024-06-10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단말기번호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9000001002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승인번호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12345678</a:t>
                      </a:r>
                      <a:endParaRPr lang="ko-KR" altLang="en-US" sz="700" b="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10001328" y="1954469"/>
            <a:ext cx="72008" cy="72016"/>
            <a:chOff x="10013701" y="4895209"/>
            <a:chExt cx="144016" cy="144016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7520315" y="1425930"/>
            <a:ext cx="886461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원서 결제 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단말기</a:t>
            </a:r>
            <a:r>
              <a:rPr lang="en-US" altLang="ko-KR" sz="7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9641288" y="5710434"/>
            <a:ext cx="504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650" b="1" dirty="0" smtClean="0">
                <a:solidFill>
                  <a:schemeClr val="bg1"/>
                </a:solidFill>
                <a:latin typeface="+mn-ea"/>
                <a:ea typeface="+mn-ea"/>
              </a:rPr>
              <a:t>출력</a:t>
            </a:r>
            <a:endParaRPr lang="ko-KR" altLang="en-US" sz="6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85309"/>
              </p:ext>
            </p:extLst>
          </p:nvPr>
        </p:nvGraphicFramePr>
        <p:xfrm>
          <a:off x="7638230" y="4463914"/>
          <a:ext cx="2282524" cy="115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240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판매금액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     인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     금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42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     계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97018"/>
              </p:ext>
            </p:extLst>
          </p:nvPr>
        </p:nvGraphicFramePr>
        <p:xfrm>
          <a:off x="7625064" y="3218052"/>
          <a:ext cx="2282524" cy="116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43857641"/>
                    </a:ext>
                  </a:extLst>
                </a:gridCol>
                <a:gridCol w="626340">
                  <a:extLst>
                    <a:ext uri="{9D8B030D-6E8A-4147-A177-3AD203B41FA5}">
                      <a16:colId xmlns:a16="http://schemas.microsoft.com/office/drawing/2014/main" val="26523067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단가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53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일러스트레이터 초급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999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포토샵 시작하기 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378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과목명은 </a:t>
                      </a:r>
                      <a:r>
                        <a:rPr lang="ko-KR" altLang="en-US" sz="700" b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두줄까지</a:t>
                      </a: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700" b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줄이후</a:t>
                      </a:r>
                      <a:r>
                        <a:rPr lang="ko-KR" altLang="en-US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en-US" altLang="ko-KR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(…) </a:t>
                      </a:r>
                      <a:r>
                        <a:rPr lang="ko-KR" altLang="en-US" sz="700" b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30,000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108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339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171004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0" rIns="0" rtlCol="0">
        <a:spAutoFit/>
      </a:bodyPr>
      <a:lstStyle>
        <a:defPPr>
          <a:lnSpc>
            <a:spcPct val="150000"/>
          </a:lnSpc>
          <a:defRPr sz="7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132055</TotalTime>
  <Words>1821</Words>
  <Application>Microsoft Office PowerPoint</Application>
  <PresentationFormat>사용자 지정</PresentationFormat>
  <Paragraphs>680</Paragraphs>
  <Slides>9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굴림체</vt:lpstr>
      <vt:lpstr>돋움</vt:lpstr>
      <vt:lpstr>돋음</vt:lpstr>
      <vt:lpstr>맑은 고딕</vt:lpstr>
      <vt:lpstr>Arial</vt:lpstr>
      <vt:lpstr>Wingdings</vt:lpstr>
      <vt:lpstr>기본 디자인</vt:lpstr>
      <vt:lpstr>Image</vt:lpstr>
      <vt:lpstr>PowerPoint 프레젠테이션</vt:lpstr>
      <vt:lpstr>히스토리</vt:lpstr>
      <vt:lpstr>공통 &gt; 메뉴</vt:lpstr>
      <vt:lpstr>공통 &gt; 날짜 조회</vt:lpstr>
      <vt:lpstr>공통 &gt; 담당자 조회 (단일)</vt:lpstr>
      <vt:lpstr>공통 &gt; 담당자 조회 (다중)</vt:lpstr>
      <vt:lpstr>공통 &gt; 수강생 선택 (단일) </vt:lpstr>
      <vt:lpstr>공통 &gt; 수강생 선택 (다중) </vt:lpstr>
      <vt:lpstr>공통 &gt; 영수증(단말기)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24976</cp:revision>
  <cp:lastPrinted>2014-05-27T01:01:31Z</cp:lastPrinted>
  <dcterms:created xsi:type="dcterms:W3CDTF">1997-04-16T00:54:02Z</dcterms:created>
  <dcterms:modified xsi:type="dcterms:W3CDTF">2024-06-14T07:29:22Z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