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337" r:id="rId2"/>
    <p:sldId id="1412" r:id="rId3"/>
    <p:sldId id="1353" r:id="rId4"/>
    <p:sldId id="1472" r:id="rId5"/>
    <p:sldId id="1473" r:id="rId6"/>
    <p:sldId id="1481" r:id="rId7"/>
    <p:sldId id="1441" r:id="rId8"/>
    <p:sldId id="1452" r:id="rId9"/>
    <p:sldId id="1461" r:id="rId10"/>
    <p:sldId id="1443" r:id="rId11"/>
    <p:sldId id="1471" r:id="rId12"/>
    <p:sldId id="1470" r:id="rId13"/>
    <p:sldId id="1482" r:id="rId14"/>
    <p:sldId id="1467" r:id="rId15"/>
    <p:sldId id="1458" r:id="rId16"/>
    <p:sldId id="1459" r:id="rId17"/>
    <p:sldId id="1460" r:id="rId18"/>
    <p:sldId id="1457" r:id="rId19"/>
    <p:sldId id="1464" r:id="rId20"/>
    <p:sldId id="1478" r:id="rId21"/>
    <p:sldId id="1479" r:id="rId22"/>
    <p:sldId id="1480" r:id="rId23"/>
    <p:sldId id="1474" r:id="rId24"/>
  </p:sldIdLst>
  <p:sldSz cx="13442950" cy="7561263"/>
  <p:notesSz cx="6797675" cy="9928225"/>
  <p:custDataLst>
    <p:tags r:id="rId27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577359-3ACB-4F9C-BEB6-E4098F9F869B}">
          <p14:sldIdLst>
            <p14:sldId id="1337"/>
            <p14:sldId id="1412"/>
            <p14:sldId id="1353"/>
            <p14:sldId id="1472"/>
            <p14:sldId id="1473"/>
            <p14:sldId id="1481"/>
          </p14:sldIdLst>
        </p14:section>
        <p14:section name="게시판 관리" id="{32EE8C88-F184-43F9-82EB-D40DEF5F08B2}">
          <p14:sldIdLst>
            <p14:sldId id="1441"/>
            <p14:sldId id="1452"/>
            <p14:sldId id="1461"/>
            <p14:sldId id="1443"/>
            <p14:sldId id="1471"/>
            <p14:sldId id="1470"/>
            <p14:sldId id="1482"/>
          </p14:sldIdLst>
        </p14:section>
        <p14:section name="공통 게시판" id="{98727FEF-C6C6-4E62-A89F-170B70F400D1}">
          <p14:sldIdLst>
            <p14:sldId id="1467"/>
            <p14:sldId id="1458"/>
            <p14:sldId id="1459"/>
            <p14:sldId id="1460"/>
            <p14:sldId id="1457"/>
            <p14:sldId id="1464"/>
          </p14:sldIdLst>
        </p14:section>
        <p14:section name="계열/지점 게시판" id="{EAC72C59-2E47-430C-8E8D-BCD0740F2137}">
          <p14:sldIdLst>
            <p14:sldId id="1478"/>
            <p14:sldId id="1479"/>
            <p14:sldId id="1480"/>
          </p14:sldIdLst>
        </p14:section>
        <p14:section name="직원신문고" id="{A10094E2-4BBA-461A-A1A9-1C7E23F21BAE}">
          <p14:sldIdLst>
            <p14:sldId id="1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1" userDrawn="1">
          <p15:clr>
            <a:srgbClr val="A4A3A4"/>
          </p15:clr>
        </p15:guide>
        <p15:guide id="2" pos="542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00000"/>
    <a:srgbClr val="3333FF"/>
    <a:srgbClr val="FF0000"/>
    <a:srgbClr val="FFCC99"/>
    <a:srgbClr val="D9D9D9"/>
    <a:srgbClr val="FFFFCC"/>
    <a:srgbClr val="F2F2F2"/>
    <a:srgbClr val="DCE5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6441" autoAdjust="0"/>
  </p:normalViewPr>
  <p:slideViewPr>
    <p:cSldViewPr>
      <p:cViewPr varScale="1">
        <p:scale>
          <a:sx n="148" d="100"/>
          <a:sy n="148" d="100"/>
        </p:scale>
        <p:origin x="108" y="114"/>
      </p:cViewPr>
      <p:guideLst>
        <p:guide orient="horz" pos="1431"/>
        <p:guide pos="542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109" d="100"/>
          <a:sy n="109" d="100"/>
        </p:scale>
        <p:origin x="5232" y="108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8174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969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17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15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802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159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730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346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52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405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036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67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2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9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918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5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006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err="1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포탈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박포탈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포탈정보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컴퓨터강남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포탈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포탈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포탈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포탈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37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11123"/>
              </p:ext>
            </p:extLst>
          </p:nvPr>
        </p:nvGraphicFramePr>
        <p:xfrm>
          <a:off x="159430" y="85725"/>
          <a:ext cx="13109788" cy="445269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2024.02.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65" name="Image" r:id="rId36" imgW="1371240" imgH="469800" progId="Photoshop.Image.13">
                  <p:embed/>
                </p:oleObj>
              </mc:Choice>
              <mc:Fallback>
                <p:oleObj name="Image" r:id="rId36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5" r:id="rId26"/>
    <p:sldLayoutId id="2147483682" r:id="rId27"/>
    <p:sldLayoutId id="2147483683" r:id="rId28"/>
    <p:sldLayoutId id="2147483681" r:id="rId29"/>
    <p:sldLayoutId id="2147483679" r:id="rId30"/>
    <p:sldLayoutId id="2147483684" r:id="rId3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사내 게시판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489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 등록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9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47936"/>
              </p:ext>
            </p:extLst>
          </p:nvPr>
        </p:nvGraphicFramePr>
        <p:xfrm>
          <a:off x="11520711" y="652340"/>
          <a:ext cx="2833612" cy="576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메뉴 등록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신규등록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삭제 가능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게시판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삭제 후 메뉴 삭제 가능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유형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단계에서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위치한 메뉴 유형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메뉴 생성 시 선택한 값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변경 불가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공통 고정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지점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 전체 공통으로 보는 게시판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계열별 게시판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지점별 게시판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사용할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띄어쓰기포함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글자까지 추천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((default)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미사용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선택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 선택 시 해당 메뉴는 인트라넷에서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보여지지않는다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삭제와 별개의 기능으로 게시판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등의 데이터가 있어도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메모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관리자 확인용으로 사용하는 메모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해당 팝업에서만 보여진다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입력 정보가 저장된다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 입력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메뉴가 삭제된다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가능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삭제된 메뉴는 복구할 수 없습니다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정말 삭제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완료 시 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완료되었습니다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불가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삭제가 불가합니다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삭제를 원할 경우 메뉴 하위 게시판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 후 다시 진행해주세요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1229701" y="2340471"/>
            <a:ext cx="3835590" cy="244827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메뉴 등록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47496" y="3158379"/>
            <a:ext cx="2414458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err="1" smtClean="0">
                <a:solidFill>
                  <a:schemeClr val="bg1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메뉴명을</a:t>
            </a:r>
            <a:r>
              <a:rPr kumimoji="0" lang="ko-KR" altLang="en-US" sz="700" kern="0" dirty="0" smtClean="0">
                <a:solidFill>
                  <a:schemeClr val="bg1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입력하세요</a:t>
            </a:r>
            <a:endParaRPr kumimoji="0" lang="ko-KR" altLang="en-US" sz="700" kern="0" dirty="0">
              <a:solidFill>
                <a:schemeClr val="bg1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93526" y="3165277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err="1" smtClean="0">
                <a:latin typeface="+mn-ea"/>
                <a:ea typeface="+mn-ea"/>
              </a:rPr>
              <a:t>메뉴명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1756504" y="283567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03757" y="3466545"/>
            <a:ext cx="543739" cy="236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26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사용여부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86331" y="3789176"/>
            <a:ext cx="2906339" cy="405719"/>
          </a:xfrm>
          <a:prstGeom prst="roundRect">
            <a:avLst>
              <a:gd name="adj" fmla="val 437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schemeClr val="bg1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관리용으로 사용할 메모를 입력하세요</a:t>
            </a:r>
            <a:endParaRPr kumimoji="0" lang="en-US" altLang="ko-KR" sz="700" kern="0" dirty="0">
              <a:solidFill>
                <a:schemeClr val="bg1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864001" y="2455912"/>
            <a:ext cx="72008" cy="72016"/>
            <a:chOff x="10013701" y="4895209"/>
            <a:chExt cx="144016" cy="144016"/>
          </a:xfrm>
        </p:grpSpPr>
        <p:cxnSp>
          <p:nvCxnSpPr>
            <p:cNvPr id="94" name="직선 연결선 9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7" name="모서리가 둥근 직사각형 106"/>
          <p:cNvSpPr/>
          <p:nvPr/>
        </p:nvSpPr>
        <p:spPr bwMode="auto">
          <a:xfrm>
            <a:off x="4576010" y="439272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201301" y="3494649"/>
            <a:ext cx="9092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●사용  </a:t>
            </a:r>
            <a:r>
              <a:rPr lang="ko-KR" altLang="en-US" sz="700" smtClean="0">
                <a:latin typeface="+mn-ea"/>
                <a:ea typeface="+mn-ea"/>
              </a:rPr>
              <a:t>○ 미사용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 bwMode="auto">
          <a:xfrm>
            <a:off x="1592773" y="35203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453534" y="2340471"/>
            <a:ext cx="3835590" cy="244827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메뉴 등록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471329" y="3243933"/>
            <a:ext cx="2414458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err="1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그룹게시판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017359" y="3250831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err="1" smtClean="0">
                <a:latin typeface="+mn-ea"/>
                <a:ea typeface="+mn-ea"/>
              </a:rPr>
              <a:t>메뉴명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927590" y="3552099"/>
            <a:ext cx="543739" cy="236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26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사용여부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010164" y="3874730"/>
            <a:ext cx="2906339" cy="405719"/>
          </a:xfrm>
          <a:prstGeom prst="roundRect">
            <a:avLst>
              <a:gd name="adj" fmla="val 437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공통으로 사용할 게시판으로 지정</a:t>
            </a:r>
            <a:endParaRPr kumimoji="0" lang="en-US" altLang="ko-KR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0087834" y="2455912"/>
            <a:ext cx="72008" cy="72016"/>
            <a:chOff x="10013701" y="4895209"/>
            <a:chExt cx="144016" cy="144016"/>
          </a:xfrm>
        </p:grpSpPr>
        <p:cxnSp>
          <p:nvCxnSpPr>
            <p:cNvPr id="131" name="직선 연결선 13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8" name="모서리가 둥근 직사각형 137"/>
          <p:cNvSpPr/>
          <p:nvPr/>
        </p:nvSpPr>
        <p:spPr bwMode="auto">
          <a:xfrm>
            <a:off x="7006570" y="4428703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삭제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9799843" y="4428703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425134" y="3580203"/>
            <a:ext cx="9092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●사용  </a:t>
            </a:r>
            <a:r>
              <a:rPr lang="ko-KR" altLang="en-US" sz="700" smtClean="0">
                <a:latin typeface="+mn-ea"/>
                <a:ea typeface="+mn-ea"/>
              </a:rPr>
              <a:t>○ 미사용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6574061" y="443051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1342829" y="437868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76099" y="2830980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latin typeface="+mn-ea"/>
                <a:ea typeface="+mn-ea"/>
              </a:rPr>
              <a:t>유형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088305" y="291291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latin typeface="+mn-ea"/>
                <a:ea typeface="+mn-ea"/>
              </a:rPr>
              <a:t>유형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37780" y="2815336"/>
            <a:ext cx="1086968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공통                   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v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471329" y="2896971"/>
            <a:ext cx="10872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공통                   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v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6" name="타원 85"/>
          <p:cNvSpPr>
            <a:spLocks noChangeAspect="1"/>
          </p:cNvSpPr>
          <p:nvPr/>
        </p:nvSpPr>
        <p:spPr bwMode="auto">
          <a:xfrm>
            <a:off x="1659088" y="31628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 bwMode="auto">
          <a:xfrm>
            <a:off x="1665250" y="383909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/>
          <p:cNvSpPr>
            <a:spLocks noChangeAspect="1"/>
          </p:cNvSpPr>
          <p:nvPr/>
        </p:nvSpPr>
        <p:spPr bwMode="auto">
          <a:xfrm>
            <a:off x="4432924" y="443086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>
            <a:spLocks noChangeAspect="1"/>
          </p:cNvSpPr>
          <p:nvPr/>
        </p:nvSpPr>
        <p:spPr bwMode="auto">
          <a:xfrm>
            <a:off x="7341211" y="44486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>
            <a:spLocks noChangeAspect="1"/>
          </p:cNvSpPr>
          <p:nvPr/>
        </p:nvSpPr>
        <p:spPr bwMode="auto">
          <a:xfrm>
            <a:off x="1673225" y="43937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9193" y="2032688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  <a:ea typeface="+mn-ea"/>
              </a:rPr>
              <a:t>메뉴 추가 클릭 시 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  <a:ea typeface="+mn-ea"/>
              </a:rPr>
              <a:t>신규추가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endParaRPr lang="ko-KR" altLang="en-US" sz="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32372" y="2026293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  <a:ea typeface="+mn-ea"/>
              </a:rPr>
              <a:t>메뉴 관리 클릭 시 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– 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  <a:ea typeface="+mn-ea"/>
              </a:rPr>
              <a:t>조회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endParaRPr lang="ko-KR" altLang="en-US" sz="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6885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게시판 등록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10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9" name="Rectangle 1307"/>
          <p:cNvSpPr>
            <a:spLocks noChangeArrowheads="1"/>
          </p:cNvSpPr>
          <p:nvPr/>
        </p:nvSpPr>
        <p:spPr bwMode="auto">
          <a:xfrm>
            <a:off x="456779" y="972318"/>
            <a:ext cx="5184576" cy="605135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게시판 등록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5281315" y="1158476"/>
            <a:ext cx="72008" cy="72016"/>
            <a:chOff x="10013701" y="4895209"/>
            <a:chExt cx="144016" cy="144016"/>
          </a:xfrm>
        </p:grpSpPr>
        <p:cxnSp>
          <p:nvCxnSpPr>
            <p:cNvPr id="81" name="직선 연결선 8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직선 연결선 82"/>
          <p:cNvCxnSpPr/>
          <p:nvPr/>
        </p:nvCxnSpPr>
        <p:spPr bwMode="auto">
          <a:xfrm>
            <a:off x="672803" y="1446516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8" name="표 107"/>
          <p:cNvGraphicFramePr>
            <a:graphicFrameLocks noGrp="1"/>
          </p:cNvGraphicFramePr>
          <p:nvPr>
            <p:extLst/>
          </p:nvPr>
        </p:nvGraphicFramePr>
        <p:xfrm>
          <a:off x="667469" y="1492088"/>
          <a:ext cx="4757334" cy="180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정보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2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게시판명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065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 bwMode="auto">
          <a:xfrm>
            <a:off x="1551661" y="2618521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게시판명을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1551661" y="1892003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지점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1551661" y="2254189"/>
            <a:ext cx="1512168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지점게시판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99" name="모서리가 둥근 직사각형 198"/>
          <p:cNvSpPr/>
          <p:nvPr/>
        </p:nvSpPr>
        <p:spPr bwMode="auto">
          <a:xfrm>
            <a:off x="1551661" y="2979277"/>
            <a:ext cx="374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관리용으로 사용할 게시판 설명을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 bwMode="auto">
          <a:xfrm>
            <a:off x="1353662" y="301244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/>
          <p:cNvSpPr>
            <a:spLocks noChangeAspect="1"/>
          </p:cNvSpPr>
          <p:nvPr/>
        </p:nvSpPr>
        <p:spPr bwMode="auto">
          <a:xfrm>
            <a:off x="1346953" y="229316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/>
          <p:cNvSpPr>
            <a:spLocks noChangeAspect="1"/>
          </p:cNvSpPr>
          <p:nvPr/>
        </p:nvSpPr>
        <p:spPr bwMode="auto">
          <a:xfrm>
            <a:off x="1346953" y="194175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>
            <a:spLocks noChangeAspect="1"/>
          </p:cNvSpPr>
          <p:nvPr/>
        </p:nvSpPr>
        <p:spPr bwMode="auto">
          <a:xfrm>
            <a:off x="1355846" y="264026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1307"/>
          <p:cNvSpPr>
            <a:spLocks noChangeArrowheads="1"/>
          </p:cNvSpPr>
          <p:nvPr/>
        </p:nvSpPr>
        <p:spPr bwMode="auto">
          <a:xfrm>
            <a:off x="5784279" y="4187858"/>
            <a:ext cx="5184576" cy="283581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6002426" y="665535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259389" y="6655357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/>
          </p:nvPr>
        </p:nvGraphicFramePr>
        <p:xfrm>
          <a:off x="6006055" y="4597179"/>
          <a:ext cx="4757334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설정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탭 사용여부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○사용  ●미사용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탭 수</a:t>
                      </a: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065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211223"/>
                  </a:ext>
                </a:extLst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/>
          </p:nvPr>
        </p:nvGraphicFramePr>
        <p:xfrm>
          <a:off x="6011546" y="6165479"/>
          <a:ext cx="4737640" cy="36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441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553230">
                  <a:extLst>
                    <a:ext uri="{9D8B030D-6E8A-4147-A177-3AD203B41FA5}">
                      <a16:colId xmlns:a16="http://schemas.microsoft.com/office/drawing/2014/main" val="20904737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사용여부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●사용  ○미사용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28" name="모서리가 둥근 직사각형 127"/>
          <p:cNvSpPr/>
          <p:nvPr/>
        </p:nvSpPr>
        <p:spPr bwMode="auto">
          <a:xfrm>
            <a:off x="9141428" y="5012489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latin typeface="+mn-ea"/>
                <a:ea typeface="+mn-ea"/>
              </a:rPr>
              <a:t>2             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6864399" y="5366743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탭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사용명을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6864399" y="5728877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탭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사용명을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394629" y="5389984"/>
            <a:ext cx="9092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latin typeface="+mn-ea"/>
              </a:rPr>
              <a:t>○</a:t>
            </a:r>
            <a:r>
              <a:rPr lang="ko-KR" altLang="en-US" sz="700" dirty="0" smtClean="0">
                <a:latin typeface="+mn-ea"/>
                <a:ea typeface="+mn-ea"/>
              </a:rPr>
              <a:t>사용  ●미사용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402874" y="5754849"/>
            <a:ext cx="9092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latin typeface="+mn-ea"/>
              </a:rPr>
              <a:t>○</a:t>
            </a:r>
            <a:r>
              <a:rPr lang="ko-KR" altLang="en-US" sz="700" dirty="0" smtClean="0">
                <a:latin typeface="+mn-ea"/>
                <a:ea typeface="+mn-ea"/>
              </a:rPr>
              <a:t>사용  ●미사용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 bwMode="auto">
          <a:xfrm>
            <a:off x="6470159" y="46747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 bwMode="auto">
          <a:xfrm>
            <a:off x="6327548" y="67020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 bwMode="auto">
          <a:xfrm>
            <a:off x="7081515" y="62417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 bwMode="auto">
          <a:xfrm>
            <a:off x="10135102" y="669218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7" name="이중 물결 86"/>
          <p:cNvSpPr/>
          <p:nvPr/>
        </p:nvSpPr>
        <p:spPr bwMode="auto">
          <a:xfrm>
            <a:off x="565355" y="6770399"/>
            <a:ext cx="5003992" cy="178584"/>
          </a:xfrm>
          <a:prstGeom prst="doubleWav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FF00"/>
                </a:solidFill>
                <a:latin typeface="+mn-ea"/>
                <a:ea typeface="+mn-ea"/>
              </a:rPr>
              <a:t>이어서</a:t>
            </a:r>
            <a:endParaRPr lang="ko-KR" altLang="en-US" sz="7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88" name="이중 물결 87"/>
          <p:cNvSpPr/>
          <p:nvPr/>
        </p:nvSpPr>
        <p:spPr bwMode="auto">
          <a:xfrm>
            <a:off x="5874571" y="4279213"/>
            <a:ext cx="5003992" cy="178584"/>
          </a:xfrm>
          <a:prstGeom prst="doubleWav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FF00"/>
                </a:solidFill>
                <a:latin typeface="+mn-ea"/>
                <a:ea typeface="+mn-ea"/>
              </a:rPr>
              <a:t>이어서</a:t>
            </a:r>
            <a:endParaRPr lang="ko-KR" altLang="en-US" sz="7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 bwMode="auto">
          <a:xfrm>
            <a:off x="8996520" y="50373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94812"/>
              </p:ext>
            </p:extLst>
          </p:nvPr>
        </p:nvGraphicFramePr>
        <p:xfrm>
          <a:off x="11520711" y="652340"/>
          <a:ext cx="2833612" cy="6964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게시판 등록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게시판 추가 클릭 시 </a:t>
                      </a:r>
                      <a:r>
                        <a:rPr lang="en-US" altLang="ko-KR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신규 추가</a:t>
                      </a:r>
                      <a:endParaRPr lang="en-US" altLang="ko-KR" sz="7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신규등록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삭제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삭제 후 게시판 삭제 가능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소속 메뉴 이동 가능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유형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지점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단계에서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위치한 메뉴 유형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메뉴 생성 시 선택한 값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변경 불가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게시판이 위치한 메뉴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게시판이 소속될 메뉴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메뉴 변경 시 게시판의 위치가 변경된다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공통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메뉴 리스트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메뉴 표시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메뉴이동불가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게시판명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사용할 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게시판명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 등록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띄어쓰기포함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글자까지 추천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관리자 확인용으로 사용하는 설명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설정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인 경우 해당 영역 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 계열 항목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 계열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항목 모두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 불러오기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첫번째 항목 디폴트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IT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선택 시 선택한 계열의 게시판으로 생성된다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6695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 불러오기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첫번째 항목 디폴트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~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선택 시 선택한 지점에서 게시판 사용 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 지점 선택 가능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지점을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분류값으로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지점게시판일 경우 지점 최소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 필수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9714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탬플릿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오픈 시 기본 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탬플릿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개만 존재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출력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9303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미사용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시 공지 등록 여부 선택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시 선택하면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 상단에 노출된다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파일첨부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미사용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시 파일첨부 기능 사용여부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1521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미사용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글작성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제한 선택 가능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무제한 작성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로그인 사용자 기준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개만 작성 또는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작성 선택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하단에 댓글 기능 사용여부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66473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/>
          </p:nvPr>
        </p:nvGraphicFramePr>
        <p:xfrm>
          <a:off x="14354323" y="900311"/>
          <a:ext cx="283361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글작성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제한 선택 가능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무제한 작성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default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로그인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기준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개만 작성 또는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작성 선택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확인 후 답글 기능 사용여부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3355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설정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선택 시 게시판 타이틀 하단에 탭 생성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0527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11-1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~ 9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설정 사용 클릭 시 탭 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이름 활성화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사용 시 탭은 최소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개는 필수 사용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수 변경 시 하단 탭 생성 및 변경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최대 탭  개수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탭 이름 최대 글자수 디자인 작업 후 업데이트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0829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사용여부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선택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 선택 시 해당 게시판은 인트라넷에서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보여지지않는다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삭제와 별개의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등의 데이터가 있어도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3166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2452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입력 정보가 저장된다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 입력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게시판명을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명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명을 입력해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33045"/>
                  </a:ext>
                </a:extLst>
              </a:tr>
            </a:tbl>
          </a:graphicData>
        </a:graphic>
      </p:graphicFrame>
      <p:sp>
        <p:nvSpPr>
          <p:cNvPr id="103" name="모서리가 둥근 직사각형 102"/>
          <p:cNvSpPr/>
          <p:nvPr/>
        </p:nvSpPr>
        <p:spPr bwMode="auto">
          <a:xfrm>
            <a:off x="11834043" y="2749659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계열게시판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/>
          </p:nvPr>
        </p:nvGraphicFramePr>
        <p:xfrm>
          <a:off x="680767" y="4573891"/>
          <a:ext cx="4757334" cy="216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98121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설정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탬플릿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●사용  ○미사용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507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파일첨부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●사용  ○미사용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81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●사용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●무제한 작성 ○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 제한 ○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 제한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 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○미사용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866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○사용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○무제한 작성 ○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 제한 ○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 제한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 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●미사용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4452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53652"/>
              </p:ext>
            </p:extLst>
          </p:nvPr>
        </p:nvGraphicFramePr>
        <p:xfrm>
          <a:off x="667106" y="3384584"/>
          <a:ext cx="4757334" cy="1131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98121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설정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12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■강남 □홍대 □부산 □부평 □대구 □대전 □광주 □수원 □일산 □구월 □울산 □노원 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□분당 □종로 □안산 □안양 □천안 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 bwMode="auto">
          <a:xfrm>
            <a:off x="1551661" y="3795744"/>
            <a:ext cx="1512168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컴퓨터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1552678" y="4985030"/>
            <a:ext cx="1512168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기본 </a:t>
            </a:r>
            <a:r>
              <a:rPr lang="ko-KR" altLang="en-US" sz="700" dirty="0" err="1" smtClean="0">
                <a:latin typeface="+mn-ea"/>
                <a:ea typeface="+mn-ea"/>
              </a:rPr>
              <a:t>목록형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3153899" y="4989830"/>
            <a:ext cx="45592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미리보기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 bwMode="auto">
          <a:xfrm>
            <a:off x="563267" y="347036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 bwMode="auto">
          <a:xfrm>
            <a:off x="1360116" y="538998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1371661" y="573872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1365910" y="50124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/>
          <p:cNvSpPr>
            <a:spLocks noChangeAspect="1"/>
          </p:cNvSpPr>
          <p:nvPr/>
        </p:nvSpPr>
        <p:spPr bwMode="auto">
          <a:xfrm>
            <a:off x="1372258" y="60934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>
            <a:spLocks noChangeAspect="1"/>
          </p:cNvSpPr>
          <p:nvPr/>
        </p:nvSpPr>
        <p:spPr bwMode="auto">
          <a:xfrm>
            <a:off x="1372258" y="64603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1343149" y="38280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1341500" y="417669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3286622" y="516934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9884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게시판 등록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11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64049"/>
              </p:ext>
            </p:extLst>
          </p:nvPr>
        </p:nvGraphicFramePr>
        <p:xfrm>
          <a:off x="11520711" y="652340"/>
          <a:ext cx="2833612" cy="190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게시판 등록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게시판 관리 클릭 시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메뉴가 삭제된다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가능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삭제된 게시판은 복구할 수 없습니다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정말 삭제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완료 시 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완료되었습니다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불가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삭제가 불가합니다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삭제를 원할 경우 게시판 내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 후 다시 진행해주세요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</a:tbl>
          </a:graphicData>
        </a:graphic>
      </p:graphicFrame>
      <p:sp>
        <p:nvSpPr>
          <p:cNvPr id="52" name="Rectangle 1307"/>
          <p:cNvSpPr>
            <a:spLocks noChangeArrowheads="1"/>
          </p:cNvSpPr>
          <p:nvPr/>
        </p:nvSpPr>
        <p:spPr bwMode="auto">
          <a:xfrm>
            <a:off x="456779" y="972318"/>
            <a:ext cx="5184576" cy="605135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게시판 등록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281315" y="1158476"/>
            <a:ext cx="72008" cy="72016"/>
            <a:chOff x="10013701" y="4895209"/>
            <a:chExt cx="144016" cy="144016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6" name="직선 연결선 55"/>
          <p:cNvCxnSpPr/>
          <p:nvPr/>
        </p:nvCxnSpPr>
        <p:spPr bwMode="auto">
          <a:xfrm>
            <a:off x="672803" y="1446516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63605"/>
              </p:ext>
            </p:extLst>
          </p:nvPr>
        </p:nvGraphicFramePr>
        <p:xfrm>
          <a:off x="667469" y="1492088"/>
          <a:ext cx="4757334" cy="180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정보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2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게시판명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065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1551661" y="1892003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지점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551661" y="2254189"/>
            <a:ext cx="1512168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지점게시판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6" name="이중 물결 65"/>
          <p:cNvSpPr/>
          <p:nvPr/>
        </p:nvSpPr>
        <p:spPr bwMode="auto">
          <a:xfrm>
            <a:off x="565355" y="6770399"/>
            <a:ext cx="5003992" cy="178584"/>
          </a:xfrm>
          <a:prstGeom prst="doubleWav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FF00"/>
                </a:solidFill>
                <a:latin typeface="+mn-ea"/>
                <a:ea typeface="+mn-ea"/>
              </a:rPr>
              <a:t>이어서</a:t>
            </a:r>
            <a:endParaRPr lang="ko-KR" altLang="en-US" sz="7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81282"/>
              </p:ext>
            </p:extLst>
          </p:nvPr>
        </p:nvGraphicFramePr>
        <p:xfrm>
          <a:off x="680767" y="4573891"/>
          <a:ext cx="4757334" cy="216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98121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설정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탬플릿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●사용  ○미사용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507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파일첨부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●사용  ○미사용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81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●사용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●무제한 작성 ○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 제한 ○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 제한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 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○미사용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866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○사용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○무제한 작성 ○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 제한 ○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 제한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 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●미사용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44526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13159"/>
              </p:ext>
            </p:extLst>
          </p:nvPr>
        </p:nvGraphicFramePr>
        <p:xfrm>
          <a:off x="667106" y="3384584"/>
          <a:ext cx="4757334" cy="1131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98121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설정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12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□강남 □홍대 □부산 □부평 □대구 □대전 □광주 □수원 □일산 □구월 □울산 □노원 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□분당 □종로 □안산 □안양 □천안 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 bwMode="auto">
          <a:xfrm>
            <a:off x="1551661" y="3795744"/>
            <a:ext cx="1512168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컴퓨터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1552678" y="4985030"/>
            <a:ext cx="1512168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기본 </a:t>
            </a:r>
            <a:r>
              <a:rPr lang="ko-KR" altLang="en-US" sz="700" dirty="0" err="1" smtClean="0">
                <a:latin typeface="+mn-ea"/>
                <a:ea typeface="+mn-ea"/>
              </a:rPr>
              <a:t>목록형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153899" y="4989830"/>
            <a:ext cx="45592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미리보기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1551661" y="2615161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지점공지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1551660" y="2975917"/>
            <a:ext cx="374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지점에서 사용하며 공지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내용을 등록하여 사용한다</a:t>
            </a:r>
          </a:p>
        </p:txBody>
      </p:sp>
      <p:sp>
        <p:nvSpPr>
          <p:cNvPr id="90" name="Rectangle 1307"/>
          <p:cNvSpPr>
            <a:spLocks noChangeArrowheads="1"/>
          </p:cNvSpPr>
          <p:nvPr/>
        </p:nvSpPr>
        <p:spPr bwMode="auto">
          <a:xfrm>
            <a:off x="5784279" y="3132559"/>
            <a:ext cx="5184576" cy="38911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6002426" y="665535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0259389" y="6655357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43875"/>
              </p:ext>
            </p:extLst>
          </p:nvPr>
        </p:nvGraphicFramePr>
        <p:xfrm>
          <a:off x="6011546" y="6165479"/>
          <a:ext cx="4737640" cy="36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441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553230">
                  <a:extLst>
                    <a:ext uri="{9D8B030D-6E8A-4147-A177-3AD203B41FA5}">
                      <a16:colId xmlns:a16="http://schemas.microsoft.com/office/drawing/2014/main" val="20904737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사용여부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●사용  ○미사용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16" name="이중 물결 115"/>
          <p:cNvSpPr/>
          <p:nvPr/>
        </p:nvSpPr>
        <p:spPr bwMode="auto">
          <a:xfrm>
            <a:off x="5874571" y="3276575"/>
            <a:ext cx="5003992" cy="178584"/>
          </a:xfrm>
          <a:prstGeom prst="doubleWav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FF00"/>
                </a:solidFill>
                <a:latin typeface="+mn-ea"/>
                <a:ea typeface="+mn-ea"/>
              </a:rPr>
              <a:t>이어서</a:t>
            </a:r>
            <a:endParaRPr lang="ko-KR" altLang="en-US" sz="7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6454068" y="666095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삭제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6" name="타원 85"/>
          <p:cNvSpPr>
            <a:spLocks noChangeAspect="1"/>
          </p:cNvSpPr>
          <p:nvPr/>
        </p:nvSpPr>
        <p:spPr bwMode="auto">
          <a:xfrm>
            <a:off x="6804060" y="67063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48680"/>
              </p:ext>
            </p:extLst>
          </p:nvPr>
        </p:nvGraphicFramePr>
        <p:xfrm>
          <a:off x="5991852" y="3534313"/>
          <a:ext cx="4757334" cy="25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설정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탭 사용여부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●사용  </a:t>
                      </a: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미사용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탭 수</a:t>
                      </a: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065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2112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474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06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5130"/>
                  </a:ext>
                </a:extLst>
              </a:tr>
            </a:tbl>
          </a:graphicData>
        </a:graphic>
      </p:graphicFrame>
      <p:sp>
        <p:nvSpPr>
          <p:cNvPr id="120" name="모서리가 둥근 직사각형 119"/>
          <p:cNvSpPr/>
          <p:nvPr/>
        </p:nvSpPr>
        <p:spPr bwMode="auto">
          <a:xfrm>
            <a:off x="9127225" y="3936077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latin typeface="+mn-ea"/>
                <a:ea typeface="+mn-ea"/>
              </a:rPr>
              <a:t>5             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6686042" y="4303877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탭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사용명을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6686042" y="4666011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탭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사용명을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6686042" y="5028145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탭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사용명을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6686042" y="5390279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탭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사용명을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6686042" y="5752413"/>
            <a:ext cx="151216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탭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사용명을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216272" y="4327118"/>
            <a:ext cx="9092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●사용  </a:t>
            </a:r>
            <a:r>
              <a:rPr lang="ko-KR" altLang="en-US" sz="700" smtClean="0">
                <a:latin typeface="+mn-ea"/>
                <a:ea typeface="+mn-ea"/>
              </a:rPr>
              <a:t>○ 미사용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224517" y="4691983"/>
            <a:ext cx="9092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●사용  </a:t>
            </a:r>
            <a:r>
              <a:rPr lang="ko-KR" altLang="en-US" sz="700" smtClean="0">
                <a:latin typeface="+mn-ea"/>
                <a:ea typeface="+mn-ea"/>
              </a:rPr>
              <a:t>○ 미사용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232762" y="5056848"/>
            <a:ext cx="9092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●사용  </a:t>
            </a:r>
            <a:r>
              <a:rPr lang="ko-KR" altLang="en-US" sz="700" smtClean="0">
                <a:latin typeface="+mn-ea"/>
                <a:ea typeface="+mn-ea"/>
              </a:rPr>
              <a:t>○ 미사용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241007" y="5421713"/>
            <a:ext cx="9092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●사용  </a:t>
            </a:r>
            <a:r>
              <a:rPr lang="ko-KR" altLang="en-US" sz="700" smtClean="0">
                <a:latin typeface="+mn-ea"/>
                <a:ea typeface="+mn-ea"/>
              </a:rPr>
              <a:t>○ 미사용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249252" y="5786578"/>
            <a:ext cx="9092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●사용  </a:t>
            </a:r>
            <a:r>
              <a:rPr lang="ko-KR" altLang="en-US" sz="700" smtClean="0">
                <a:latin typeface="+mn-ea"/>
                <a:ea typeface="+mn-ea"/>
              </a:rPr>
              <a:t>○ 미사용</a:t>
            </a:r>
            <a:endParaRPr lang="ko-KR" altLang="en-US" sz="90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4620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게시판 등록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탬플릿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미리보기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12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3196"/>
              </p:ext>
            </p:extLst>
          </p:nvPr>
        </p:nvGraphicFramePr>
        <p:xfrm>
          <a:off x="11520711" y="652340"/>
          <a:ext cx="2833612" cy="16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탬플릿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목록형의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고정화면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이미지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</a:tbl>
          </a:graphicData>
        </a:graphic>
      </p:graphicFrame>
      <p:sp>
        <p:nvSpPr>
          <p:cNvPr id="54" name="Rectangle 1307"/>
          <p:cNvSpPr>
            <a:spLocks noChangeArrowheads="1"/>
          </p:cNvSpPr>
          <p:nvPr/>
        </p:nvSpPr>
        <p:spPr bwMode="auto">
          <a:xfrm>
            <a:off x="2070742" y="903069"/>
            <a:ext cx="7632848" cy="608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31288"/>
              </p:ext>
            </p:extLst>
          </p:nvPr>
        </p:nvGraphicFramePr>
        <p:xfrm>
          <a:off x="2070873" y="900311"/>
          <a:ext cx="7632848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266044" y="1528687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기본 </a:t>
            </a:r>
            <a:r>
              <a:rPr lang="ko-KR" altLang="en-US" sz="800" b="1" dirty="0" err="1" smtClean="0">
                <a:latin typeface="+mn-ea"/>
                <a:ea typeface="+mn-ea"/>
              </a:rPr>
              <a:t>목록형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66944"/>
              </p:ext>
            </p:extLst>
          </p:nvPr>
        </p:nvGraphicFramePr>
        <p:xfrm>
          <a:off x="2233259" y="2262346"/>
          <a:ext cx="7380782" cy="5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399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8293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774480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991621">
                  <a:extLst>
                    <a:ext uri="{9D8B030D-6E8A-4147-A177-3AD203B41FA5}">
                      <a16:colId xmlns:a16="http://schemas.microsoft.com/office/drawing/2014/main" val="3336104305"/>
                    </a:ext>
                  </a:extLst>
                </a:gridCol>
                <a:gridCol w="78285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78478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공지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필독</a:t>
                      </a:r>
                      <a:r>
                        <a:rPr lang="en-US" altLang="ko-KR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공지사항 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[293]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latin typeface="+mn-ea"/>
                          <a:ea typeface="+mn-ea"/>
                        </a:rPr>
                        <a:t>9999</a:t>
                      </a:r>
                      <a:endParaRPr lang="ko-KR" altLang="en-US" sz="700" b="0" u="none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</a:tbl>
          </a:graphicData>
        </a:graphic>
      </p:graphicFrame>
      <p:sp>
        <p:nvSpPr>
          <p:cNvPr id="57" name="모서리가 둥근 직사각형 56"/>
          <p:cNvSpPr/>
          <p:nvPr/>
        </p:nvSpPr>
        <p:spPr bwMode="auto">
          <a:xfrm>
            <a:off x="8921548" y="1916238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검색</a:t>
            </a: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8171614" y="1910275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2204159" y="1916870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제목 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3704708" y="1916238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검색어를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2194510" y="6656870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81992" y="911470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94510" y="1849822"/>
            <a:ext cx="7449147" cy="1600596"/>
          </a:xfrm>
          <a:prstGeom prst="rect">
            <a:avLst/>
          </a:prstGeom>
          <a:solidFill>
            <a:srgbClr val="7F7F7F">
              <a:alpha val="2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2043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공통 게시판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목록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게시판명</a:t>
            </a:r>
            <a:r>
              <a:rPr lang="ko-KR" altLang="en-US" sz="800" b="1" dirty="0" smtClean="0">
                <a:latin typeface="+mn-ea"/>
                <a:ea typeface="+mn-ea"/>
              </a:rPr>
              <a:t> 노출</a:t>
            </a: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446777" y="1800439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검색</a:t>
            </a: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9696843" y="1794476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4559"/>
              </p:ext>
            </p:extLst>
          </p:nvPr>
        </p:nvGraphicFramePr>
        <p:xfrm>
          <a:off x="930608" y="2124927"/>
          <a:ext cx="10183355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343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02727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361043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공지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필독</a:t>
                      </a:r>
                      <a:r>
                        <a:rPr lang="en-US" altLang="ko-KR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불법 복제 소프트웨어 사용 및 배포 금지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[293]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latin typeface="+mn-ea"/>
                          <a:ea typeface="+mn-ea"/>
                        </a:rPr>
                        <a:t>9999</a:t>
                      </a:r>
                      <a:endParaRPr lang="ko-KR" altLang="en-US" sz="700" b="0" u="none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G-STAR 2023 ★ SBSGAMEMARKET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뜨거운 열정 속으로 떠나자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!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컴퓨터 강남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인사관리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부원장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9999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원글에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첫 답변 처리 했을 경우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코리아교육그룹 본사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effectLst/>
                          <a:latin typeface="+mn-ea"/>
                          <a:ea typeface="+mn-ea"/>
                        </a:rPr>
                        <a:t>홍길동 부사장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9999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답변 글에 답변 처리 했을 경우</a:t>
                      </a: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원글에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두번째 답변 처리 했을 경우</a:t>
                      </a: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3170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3898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 bwMode="auto">
          <a:xfrm>
            <a:off x="10729326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b="1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50" y="2478943"/>
            <a:ext cx="144000" cy="152471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98058"/>
              </p:ext>
            </p:extLst>
          </p:nvPr>
        </p:nvGraphicFramePr>
        <p:xfrm>
          <a:off x="11520711" y="652340"/>
          <a:ext cx="2833612" cy="713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디자인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공지글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텍스트 강조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댓글 표시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첨부파일 아이콘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새글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표시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앞 구분 표시 작업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탭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게시판 설정 탭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사용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‘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시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검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시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전체 목록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Select box :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등록자 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입력 후 버튼 클릭 시 하단 그리드 내 검색조건에 부합하는 목록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초기화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버튼 클릭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상태로 변경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하단 그리드 내 노출 중인 목록은 유지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그리드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노출 컬럼이 많아질 경우 좌우 스크롤 적용 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진입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설정에 부합하는 데이터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많을 경우 스크롤 적용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스크롤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시 하단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영역은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NO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길어지면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댓글이 있을 경우 숫자로 표시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 있을 경우 아이콘 표시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N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 글 있을 경우 아이콘 표시</a:t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로그인한 사용자가 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하지 않았을 경우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리뉴얼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오픈 시 데이터 이관 할 경우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리뉴얼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오픈 일자부터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표시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위치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3depth, 2depth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표기형식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등록자의 소속 정보를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표기형식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회원정보에 등록된 별칭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직책은 존재 시에만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완료 시 일자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그리드 내 목록이 노출 개수보다 많을 경우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페이지 내비게이션 적용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목록 한 화면 내 노출 개수 설정 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select= 50(default), 100, 200, 300,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500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시 공지 항목 사용 체크 할 경우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노출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기준 최신이 상단 위치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앞에는 이전 글과 연결된 표시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바로 아래 위치함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답변의 답변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답변글에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답변을 했을 경우 답글보다 들여쓰기하여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8013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등록페이지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7008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08029" y="1397594"/>
            <a:ext cx="99066" cy="315025"/>
            <a:chOff x="2585992" y="1683282"/>
            <a:chExt cx="238645" cy="2361712"/>
          </a:xfrm>
        </p:grpSpPr>
        <p:cxnSp>
          <p:nvCxnSpPr>
            <p:cNvPr id="34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35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37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744811" y="14404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08029" y="2084843"/>
            <a:ext cx="99066" cy="4681981"/>
            <a:chOff x="2585992" y="1683261"/>
            <a:chExt cx="238645" cy="3745746"/>
          </a:xfrm>
        </p:grpSpPr>
        <p:cxnSp>
          <p:nvCxnSpPr>
            <p:cNvPr id="40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5" y="1683261"/>
              <a:ext cx="0" cy="3744161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1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2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5429007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745831" y="39332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605551" y="6935536"/>
            <a:ext cx="99066" cy="315025"/>
            <a:chOff x="2585992" y="1683282"/>
            <a:chExt cx="238645" cy="2361712"/>
          </a:xfrm>
        </p:grpSpPr>
        <p:cxnSp>
          <p:nvCxnSpPr>
            <p:cNvPr id="45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6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7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542333" y="697844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960835" y="2416348"/>
            <a:ext cx="252000" cy="216000"/>
          </a:xfrm>
          <a:prstGeom prst="ellipse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112412" y="257891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1232274" y="2938243"/>
            <a:ext cx="252000" cy="216000"/>
          </a:xfrm>
          <a:prstGeom prst="ellipse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1131188" y="294115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 bwMode="auto">
          <a:xfrm>
            <a:off x="11044099" y="717456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039" y="2472949"/>
            <a:ext cx="144000" cy="172800"/>
          </a:xfrm>
          <a:prstGeom prst="rect">
            <a:avLst/>
          </a:prstGeom>
        </p:spPr>
      </p:pic>
      <p:cxnSp>
        <p:nvCxnSpPr>
          <p:cNvPr id="68" name="직선 연결선 67"/>
          <p:cNvCxnSpPr/>
          <p:nvPr/>
        </p:nvCxnSpPr>
        <p:spPr bwMode="auto">
          <a:xfrm>
            <a:off x="11174234" y="2446056"/>
            <a:ext cx="0" cy="3780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136134" y="2124391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08029" y="1735971"/>
            <a:ext cx="99066" cy="315025"/>
            <a:chOff x="2585992" y="1683282"/>
            <a:chExt cx="238645" cy="2361712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54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55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56" name="타원 55"/>
          <p:cNvSpPr>
            <a:spLocks noChangeAspect="1"/>
          </p:cNvSpPr>
          <p:nvPr/>
        </p:nvSpPr>
        <p:spPr bwMode="auto">
          <a:xfrm>
            <a:off x="754526" y="18020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934979" y="1794476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제목 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2435528" y="1793844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검색어를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11099"/>
              </p:ext>
            </p:extLst>
          </p:nvPr>
        </p:nvGraphicFramePr>
        <p:xfrm>
          <a:off x="931737" y="1393494"/>
          <a:ext cx="10182225" cy="7309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644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 (</a:t>
                      </a:r>
                      <a:r>
                        <a:rPr lang="ko-KR" altLang="en-US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ko-KR" altLang="en-US" sz="65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사용명</a:t>
                      </a:r>
                      <a:r>
                        <a:rPr lang="ko-KR" altLang="en-US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(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사용명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442953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6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75716"/>
                  </a:ext>
                </a:extLst>
              </a:tr>
            </a:tbl>
          </a:graphicData>
        </a:graphic>
      </p:graphicFrame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1268274" y="321745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8219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공통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게시판명</a:t>
            </a:r>
            <a:r>
              <a:rPr lang="ko-KR" altLang="en-US" sz="800" b="1" dirty="0">
                <a:latin typeface="+mn-ea"/>
                <a:ea typeface="+mn-ea"/>
              </a:rPr>
              <a:t> 노출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14116"/>
              </p:ext>
            </p:extLst>
          </p:nvPr>
        </p:nvGraphicFramePr>
        <p:xfrm>
          <a:off x="11520711" y="652340"/>
          <a:ext cx="2833612" cy="551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상세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내용 확인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댓글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답변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제목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등록된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제목이 보여진다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사용자의 소속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사용자 등록자 정보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 등록 완료 일시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내용이 보여진다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첨부파일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첨부파일이 있을 경우 노출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첨부파일 없을 경우 해당 영역 자체 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비노출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파일 형식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파일이 여러 개일 경우 등록 순으로 노출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 등록 최대 개수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최대 용량은 확인 후 업데이트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파일 클릭 시 다운로드 진행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댓글등록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하단에 댓글이 보여진다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 댓글 상단에 위치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댓글이 없을 경우 빈 공간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인채로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기능은 현행 유지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띄어쓰기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설정에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되었을 경우 해당 영역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게시판 목록으로 이동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복구할 수 없습니다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정말 삭제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완료 시 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완료되었습니다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수정 페이지 이동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6606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답변 페이지 이동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설정에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되었을 경우 버튼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6364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88714"/>
              </p:ext>
            </p:extLst>
          </p:nvPr>
        </p:nvGraphicFramePr>
        <p:xfrm>
          <a:off x="1007020" y="1390675"/>
          <a:ext cx="10090486" cy="397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935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76490151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  <a:gridCol w="775631">
                  <a:extLst>
                    <a:ext uri="{9D8B030D-6E8A-4147-A177-3AD203B41FA5}">
                      <a16:colId xmlns:a16="http://schemas.microsoft.com/office/drawing/2014/main" val="491036021"/>
                    </a:ext>
                  </a:extLst>
                </a:gridCol>
              </a:tblGrid>
              <a:tr h="313784">
                <a:tc gridSpan="5"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영상편집 디자인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실무자 양성과정 훈련생 모집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2023-11-15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9999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6484"/>
                  </a:ext>
                </a:extLst>
              </a:tr>
              <a:tr h="3058532">
                <a:tc gridSpan="4">
                  <a:txBody>
                    <a:bodyPr/>
                    <a:lstStyle/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18256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sng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실무자양성</a:t>
                      </a: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신청서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i="0" u="sng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docx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2.pptx</a:t>
                      </a:r>
                    </a:p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1380" marT="72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1380" marT="72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5282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861829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목록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11174234" y="2736156"/>
            <a:ext cx="0" cy="4104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136134" y="1370459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80075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072835" y="7022479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4956" y="2071277"/>
            <a:ext cx="2780216" cy="2942337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1002831" y="5436815"/>
            <a:ext cx="9478300" cy="6998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/>
          <a:lstStyle/>
          <a:p>
            <a:pPr defTabSz="817563"/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endParaRPr lang="en-US" altLang="ko-KR" sz="700" dirty="0" smtClean="0">
              <a:latin typeface="+mn-ea"/>
              <a:ea typeface="+mn-ea"/>
            </a:endParaRPr>
          </a:p>
          <a:p>
            <a:pPr defTabSz="817563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댓글을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10537955" y="56583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b="1" dirty="0" err="1" smtClean="0">
                <a:solidFill>
                  <a:schemeClr val="bg1"/>
                </a:solidFill>
                <a:latin typeface="+mn-ea"/>
                <a:ea typeface="+mn-ea"/>
              </a:rPr>
              <a:t>댓글등록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687092" y="7027637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답변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6" name="이중 물결 55"/>
          <p:cNvSpPr/>
          <p:nvPr/>
        </p:nvSpPr>
        <p:spPr bwMode="auto">
          <a:xfrm>
            <a:off x="998816" y="6675078"/>
            <a:ext cx="10152000" cy="178584"/>
          </a:xfrm>
          <a:prstGeom prst="doubleWav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FF00"/>
                </a:solidFill>
                <a:latin typeface="+mn-ea"/>
                <a:ea typeface="+mn-ea"/>
              </a:rPr>
              <a:t>이어서</a:t>
            </a:r>
            <a:endParaRPr lang="ko-KR" altLang="en-US" sz="7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10409123" y="5459675"/>
            <a:ext cx="0" cy="648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0375149" y="5457902"/>
            <a:ext cx="72000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0037" y="1403269"/>
            <a:ext cx="99066" cy="315025"/>
            <a:chOff x="2585992" y="1683282"/>
            <a:chExt cx="238645" cy="2361712"/>
          </a:xfrm>
        </p:grpSpPr>
        <p:cxnSp>
          <p:nvCxnSpPr>
            <p:cNvPr id="60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1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2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816819" y="144617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0037" y="2090539"/>
            <a:ext cx="99066" cy="2952000"/>
            <a:chOff x="2585992" y="1683282"/>
            <a:chExt cx="238645" cy="2361712"/>
          </a:xfrm>
        </p:grpSpPr>
        <p:cxnSp>
          <p:nvCxnSpPr>
            <p:cNvPr id="65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6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7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68" name="타원 67"/>
          <p:cNvSpPr>
            <a:spLocks noChangeAspect="1"/>
          </p:cNvSpPr>
          <p:nvPr/>
        </p:nvSpPr>
        <p:spPr bwMode="auto">
          <a:xfrm>
            <a:off x="817839" y="357888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1089" y="5050487"/>
            <a:ext cx="99066" cy="315025"/>
            <a:chOff x="2585992" y="1683282"/>
            <a:chExt cx="238645" cy="2361712"/>
          </a:xfrm>
        </p:grpSpPr>
        <p:cxnSp>
          <p:nvCxnSpPr>
            <p:cNvPr id="70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1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2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817871" y="509339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0037" y="1714554"/>
            <a:ext cx="99066" cy="315025"/>
            <a:chOff x="2585992" y="1683282"/>
            <a:chExt cx="238645" cy="2361712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6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7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78" name="타원 77"/>
          <p:cNvSpPr>
            <a:spLocks noChangeAspect="1"/>
          </p:cNvSpPr>
          <p:nvPr/>
        </p:nvSpPr>
        <p:spPr bwMode="auto">
          <a:xfrm>
            <a:off x="826534" y="17806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9752" y="5424480"/>
            <a:ext cx="99066" cy="720000"/>
            <a:chOff x="2585992" y="1683282"/>
            <a:chExt cx="238645" cy="2361712"/>
          </a:xfrm>
        </p:grpSpPr>
        <p:cxnSp>
          <p:nvCxnSpPr>
            <p:cNvPr id="80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81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82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83" name="타원 82"/>
          <p:cNvSpPr>
            <a:spLocks noChangeAspect="1"/>
          </p:cNvSpPr>
          <p:nvPr/>
        </p:nvSpPr>
        <p:spPr bwMode="auto">
          <a:xfrm>
            <a:off x="826534" y="56888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744811" y="69402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9954215" y="69560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 bwMode="auto">
          <a:xfrm>
            <a:off x="1478437" y="69362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/>
          <p:cNvSpPr>
            <a:spLocks noChangeAspect="1"/>
          </p:cNvSpPr>
          <p:nvPr/>
        </p:nvSpPr>
        <p:spPr bwMode="auto">
          <a:xfrm>
            <a:off x="10656806" y="695546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1053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 bwMode="auto">
          <a:xfrm>
            <a:off x="2130826" y="3985904"/>
            <a:ext cx="1332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1704833" y="2614842"/>
            <a:ext cx="1476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645027" y="1670027"/>
            <a:ext cx="1080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공통 게시판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15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게시판명</a:t>
            </a:r>
            <a:r>
              <a:rPr lang="ko-KR" altLang="en-US" sz="800" b="1" dirty="0">
                <a:latin typeface="+mn-ea"/>
                <a:ea typeface="+mn-ea"/>
              </a:rPr>
              <a:t> 노출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35313"/>
              </p:ext>
            </p:extLst>
          </p:nvPr>
        </p:nvGraphicFramePr>
        <p:xfrm>
          <a:off x="11520711" y="652340"/>
          <a:ext cx="2833612" cy="437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상세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프로필사진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회원정보에 등록된 프로필 사진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 작성자 회원정보에 등록된 별칭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직위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댓글작성자의 계열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직위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등록일시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댓글 등록 완료 시 일시 노출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작성글자수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 삭제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히든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기능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댓글이 삭제된다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있는 자에게 버튼 노출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삭제된 댓글은 복구할 수 없습니다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정말 삭제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완료 시 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완료되었습니다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72139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댓글에 답글 등록 가능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답글입력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 하단의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클릭 시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인풋박스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6-2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답글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인풋박스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6-3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등록한 답글 출력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 하단에 위치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댓글과 구분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댓글보다 들여쓰기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답글에 답글을 하여도 답글의 위치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동일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 작성 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과거글이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상단에 위치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1664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1829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목록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11174234" y="1404823"/>
            <a:ext cx="0" cy="5436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136134" y="3773129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80075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072835" y="7022479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687092" y="7027637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답변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013793" y="161345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latin typeface="+mn-ea"/>
                <a:ea typeface="+mn-ea"/>
              </a:rPr>
              <a:t>프로필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06694" y="1606459"/>
            <a:ext cx="3888000" cy="57708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latin typeface="+mn-ea"/>
                <a:ea typeface="+mn-ea"/>
              </a:rPr>
              <a:t>별칭  </a:t>
            </a:r>
            <a:r>
              <a:rPr lang="en-US" altLang="ko-KR" sz="700" b="1" dirty="0" smtClean="0">
                <a:latin typeface="+mn-ea"/>
                <a:ea typeface="+mn-ea"/>
              </a:rPr>
              <a:t> </a:t>
            </a:r>
            <a:r>
              <a:rPr lang="ko-KR" altLang="en-US" sz="700" b="1" dirty="0" smtClean="0">
                <a:latin typeface="+mn-ea"/>
                <a:ea typeface="+mn-ea"/>
              </a:rPr>
              <a:t>계열</a:t>
            </a:r>
            <a:r>
              <a:rPr lang="en-US" altLang="ko-KR" sz="700" b="1" dirty="0" smtClean="0">
                <a:latin typeface="+mn-ea"/>
                <a:ea typeface="+mn-ea"/>
              </a:rPr>
              <a:t>+</a:t>
            </a:r>
            <a:r>
              <a:rPr lang="ko-KR" altLang="en-US" sz="700" b="1" dirty="0" smtClean="0">
                <a:latin typeface="+mn-ea"/>
                <a:ea typeface="+mn-ea"/>
              </a:rPr>
              <a:t>지점 팀 직위</a:t>
            </a:r>
            <a:r>
              <a:rPr lang="en-US" altLang="ko-KR" sz="700" b="1" dirty="0" smtClean="0">
                <a:latin typeface="+mn-ea"/>
                <a:ea typeface="+mn-ea"/>
              </a:rPr>
              <a:t>(</a:t>
            </a:r>
            <a:r>
              <a:rPr lang="ko-KR" altLang="en-US" sz="700" b="1" dirty="0" smtClean="0">
                <a:latin typeface="+mn-ea"/>
                <a:ea typeface="+mn-ea"/>
              </a:rPr>
              <a:t>직책</a:t>
            </a:r>
            <a:r>
              <a:rPr lang="en-US" altLang="ko-KR" sz="700" b="1" dirty="0" smtClean="0">
                <a:latin typeface="+mn-ea"/>
                <a:ea typeface="+mn-ea"/>
              </a:rPr>
              <a:t>)  YYYY-MM-DD </a:t>
            </a:r>
            <a:r>
              <a:rPr lang="en-US" altLang="ko-KR" sz="700" b="1" dirty="0" err="1" smtClean="0">
                <a:latin typeface="+mn-ea"/>
                <a:ea typeface="+mn-ea"/>
              </a:rPr>
              <a:t>hh:mm</a:t>
            </a:r>
            <a:endParaRPr lang="en-US" altLang="ko-KR" sz="7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latin typeface="+mn-ea"/>
                <a:ea typeface="+mn-ea"/>
              </a:rPr>
              <a:t>댓글입력한</a:t>
            </a:r>
            <a:r>
              <a:rPr lang="ko-KR" altLang="en-US" sz="700" dirty="0" smtClean="0">
                <a:latin typeface="+mn-ea"/>
                <a:ea typeface="+mn-ea"/>
              </a:rPr>
              <a:t> 내용이 보여집니다</a:t>
            </a:r>
            <a:endParaRPr lang="en-US" altLang="ko-KR" sz="7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댓글 </a:t>
            </a:r>
            <a:r>
              <a:rPr lang="ko-KR" altLang="en-US" sz="700" dirty="0" err="1" smtClean="0">
                <a:latin typeface="+mn-ea"/>
                <a:ea typeface="+mn-ea"/>
              </a:rPr>
              <a:t>입력창에서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ko-KR" altLang="en-US" sz="700" dirty="0" err="1" smtClean="0">
                <a:latin typeface="+mn-ea"/>
                <a:ea typeface="+mn-ea"/>
              </a:rPr>
              <a:t>엔터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줄바꿈</a:t>
            </a:r>
            <a:r>
              <a:rPr lang="en-US" altLang="ko-KR" sz="700" dirty="0" smtClean="0">
                <a:latin typeface="+mn-ea"/>
                <a:ea typeface="+mn-ea"/>
              </a:rPr>
              <a:t>) </a:t>
            </a:r>
            <a:r>
              <a:rPr lang="ko-KR" altLang="en-US" sz="700" dirty="0" smtClean="0">
                <a:latin typeface="+mn-ea"/>
                <a:ea typeface="+mn-ea"/>
              </a:rPr>
              <a:t>가능하고 글자수 제한도 없는 듯합니다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406694" y="2197943"/>
            <a:ext cx="32400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답글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0" name="이중 물결 49"/>
          <p:cNvSpPr/>
          <p:nvPr/>
        </p:nvSpPr>
        <p:spPr bwMode="auto">
          <a:xfrm>
            <a:off x="998816" y="1348578"/>
            <a:ext cx="10152000" cy="178584"/>
          </a:xfrm>
          <a:prstGeom prst="doubleWav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FF00"/>
                </a:solidFill>
                <a:latin typeface="+mn-ea"/>
                <a:ea typeface="+mn-ea"/>
              </a:rPr>
              <a:t>이어서</a:t>
            </a:r>
            <a:endParaRPr lang="ko-KR" altLang="en-US" sz="7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1013793" y="256349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latin typeface="+mn-ea"/>
                <a:ea typeface="+mn-ea"/>
              </a:rPr>
              <a:t>프로필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6694" y="2556495"/>
            <a:ext cx="3946629" cy="57708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latin typeface="+mn-ea"/>
                <a:ea typeface="+mn-ea"/>
              </a:rPr>
              <a:t>홍길동 </a:t>
            </a:r>
            <a:r>
              <a:rPr lang="en-US" altLang="ko-KR" sz="700" b="1" dirty="0" smtClean="0">
                <a:latin typeface="+mn-ea"/>
                <a:ea typeface="+mn-ea"/>
              </a:rPr>
              <a:t> </a:t>
            </a:r>
            <a:r>
              <a:rPr lang="ko-KR" altLang="en-US" sz="700" b="1" dirty="0" smtClean="0">
                <a:latin typeface="+mn-ea"/>
                <a:ea typeface="+mn-ea"/>
              </a:rPr>
              <a:t>코리아교육그룹 본사 </a:t>
            </a:r>
            <a:r>
              <a:rPr lang="ko-KR" altLang="en-US" sz="700" b="1" dirty="0" err="1" smtClean="0">
                <a:latin typeface="+mn-ea"/>
                <a:ea typeface="+mn-ea"/>
              </a:rPr>
              <a:t>관리팀</a:t>
            </a:r>
            <a:r>
              <a:rPr lang="ko-KR" altLang="en-US" sz="700" b="1" dirty="0" smtClean="0">
                <a:latin typeface="+mn-ea"/>
                <a:ea typeface="+mn-ea"/>
              </a:rPr>
              <a:t> 부사장</a:t>
            </a:r>
            <a:r>
              <a:rPr lang="en-US" altLang="ko-KR" sz="700" b="1" dirty="0" smtClean="0">
                <a:latin typeface="+mn-ea"/>
                <a:ea typeface="+mn-ea"/>
              </a:rPr>
              <a:t>  YYYY-MM-DD </a:t>
            </a:r>
            <a:r>
              <a:rPr lang="en-US" altLang="ko-KR" sz="700" b="1" dirty="0" err="1" smtClean="0">
                <a:latin typeface="+mn-ea"/>
                <a:ea typeface="+mn-ea"/>
              </a:rPr>
              <a:t>hh:mm</a:t>
            </a:r>
            <a:endParaRPr lang="en-US" altLang="ko-KR" sz="7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latin typeface="+mn-ea"/>
                <a:ea typeface="+mn-ea"/>
              </a:rPr>
              <a:t>댓글입력한</a:t>
            </a:r>
            <a:r>
              <a:rPr lang="ko-KR" altLang="en-US" sz="700" dirty="0" smtClean="0">
                <a:latin typeface="+mn-ea"/>
                <a:ea typeface="+mn-ea"/>
              </a:rPr>
              <a:t> 내용이 보여집니다</a:t>
            </a:r>
            <a:endParaRPr lang="en-US" altLang="ko-KR" sz="7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댓글 </a:t>
            </a:r>
            <a:r>
              <a:rPr lang="ko-KR" altLang="en-US" sz="700" dirty="0" err="1" smtClean="0">
                <a:latin typeface="+mn-ea"/>
                <a:ea typeface="+mn-ea"/>
              </a:rPr>
              <a:t>입력창에서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ko-KR" altLang="en-US" sz="700" dirty="0" err="1" smtClean="0">
                <a:latin typeface="+mn-ea"/>
                <a:ea typeface="+mn-ea"/>
              </a:rPr>
              <a:t>엔터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줄바꿈</a:t>
            </a:r>
            <a:r>
              <a:rPr lang="en-US" altLang="ko-KR" sz="700" dirty="0" smtClean="0">
                <a:latin typeface="+mn-ea"/>
                <a:ea typeface="+mn-ea"/>
              </a:rPr>
              <a:t>) </a:t>
            </a:r>
            <a:r>
              <a:rPr lang="ko-KR" altLang="en-US" sz="700" dirty="0" smtClean="0">
                <a:latin typeface="+mn-ea"/>
                <a:ea typeface="+mn-ea"/>
              </a:rPr>
              <a:t>가능하고 글자수 제한도 없는 듯합니다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06694" y="3165231"/>
            <a:ext cx="32400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답글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1392883" y="39273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latin typeface="+mn-ea"/>
                <a:ea typeface="+mn-ea"/>
              </a:rPr>
              <a:t>프로필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94833" y="3920344"/>
            <a:ext cx="3946629" cy="57708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latin typeface="+mn-ea"/>
                <a:ea typeface="+mn-ea"/>
              </a:rPr>
              <a:t>홍길동</a:t>
            </a:r>
            <a:r>
              <a:rPr lang="en-US" altLang="ko-KR" sz="700" b="1" dirty="0" smtClean="0">
                <a:latin typeface="+mn-ea"/>
                <a:ea typeface="+mn-ea"/>
              </a:rPr>
              <a:t>2 </a:t>
            </a:r>
            <a:r>
              <a:rPr lang="ko-KR" altLang="en-US" sz="700" b="1" dirty="0" smtClean="0">
                <a:latin typeface="+mn-ea"/>
                <a:ea typeface="+mn-ea"/>
              </a:rPr>
              <a:t>컴퓨터 강남 사업부 임원</a:t>
            </a:r>
            <a:r>
              <a:rPr lang="en-US" altLang="ko-KR" sz="700" b="1" dirty="0" smtClean="0">
                <a:latin typeface="+mn-ea"/>
                <a:ea typeface="+mn-ea"/>
              </a:rPr>
              <a:t>(</a:t>
            </a:r>
            <a:r>
              <a:rPr lang="ko-KR" altLang="en-US" sz="700" b="1" dirty="0" smtClean="0">
                <a:latin typeface="+mn-ea"/>
                <a:ea typeface="+mn-ea"/>
              </a:rPr>
              <a:t>부원장</a:t>
            </a:r>
            <a:r>
              <a:rPr lang="en-US" altLang="ko-KR" sz="700" b="1" dirty="0" smtClean="0">
                <a:latin typeface="+mn-ea"/>
                <a:ea typeface="+mn-ea"/>
              </a:rPr>
              <a:t>)  YYYY-MM-DD </a:t>
            </a:r>
            <a:r>
              <a:rPr lang="en-US" altLang="ko-KR" sz="700" b="1" dirty="0" err="1" smtClean="0">
                <a:latin typeface="+mn-ea"/>
                <a:ea typeface="+mn-ea"/>
              </a:rPr>
              <a:t>hh:mm</a:t>
            </a:r>
            <a:endParaRPr lang="en-US" altLang="ko-KR" sz="7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latin typeface="+mn-ea"/>
                <a:ea typeface="+mn-ea"/>
              </a:rPr>
              <a:t>댓글입력한</a:t>
            </a:r>
            <a:r>
              <a:rPr lang="ko-KR" altLang="en-US" sz="700" dirty="0" smtClean="0">
                <a:latin typeface="+mn-ea"/>
                <a:ea typeface="+mn-ea"/>
              </a:rPr>
              <a:t> 내용이 보여집니다</a:t>
            </a:r>
            <a:endParaRPr lang="en-US" altLang="ko-KR" sz="7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댓글 </a:t>
            </a:r>
            <a:r>
              <a:rPr lang="ko-KR" altLang="en-US" sz="700" dirty="0" err="1" smtClean="0">
                <a:latin typeface="+mn-ea"/>
                <a:ea typeface="+mn-ea"/>
              </a:rPr>
              <a:t>입력창에서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ko-KR" altLang="en-US" sz="700" dirty="0" err="1" smtClean="0">
                <a:latin typeface="+mn-ea"/>
                <a:ea typeface="+mn-ea"/>
              </a:rPr>
              <a:t>엔터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줄바꿈</a:t>
            </a:r>
            <a:r>
              <a:rPr lang="en-US" altLang="ko-KR" sz="700" dirty="0" smtClean="0">
                <a:latin typeface="+mn-ea"/>
                <a:ea typeface="+mn-ea"/>
              </a:rPr>
              <a:t>) </a:t>
            </a:r>
            <a:r>
              <a:rPr lang="ko-KR" altLang="en-US" sz="700" dirty="0" smtClean="0">
                <a:latin typeface="+mn-ea"/>
                <a:ea typeface="+mn-ea"/>
              </a:rPr>
              <a:t>가능하고 글자수 제한도 없는 듯합니다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794833" y="4511828"/>
            <a:ext cx="32400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답글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401985" y="3436987"/>
            <a:ext cx="4464496" cy="3895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답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글을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915170" y="3510642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취소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500433" y="3510642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928214" y="16693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2028833" y="15056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1704833" y="22143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1405537" y="15164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3105757" y="150896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1266341" y="344370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6259534" y="335829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6849826" y="336212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1420259" y="483362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latin typeface="+mn-ea"/>
                <a:ea typeface="+mn-ea"/>
              </a:rPr>
              <a:t>프로필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13160" y="4826628"/>
            <a:ext cx="3946629" cy="57708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latin typeface="+mn-ea"/>
                <a:ea typeface="+mn-ea"/>
              </a:rPr>
              <a:t>별칭  계열</a:t>
            </a:r>
            <a:r>
              <a:rPr lang="en-US" altLang="ko-KR" sz="700" b="1" dirty="0" smtClean="0">
                <a:latin typeface="+mn-ea"/>
                <a:ea typeface="+mn-ea"/>
              </a:rPr>
              <a:t>+</a:t>
            </a:r>
            <a:r>
              <a:rPr lang="ko-KR" altLang="en-US" sz="700" b="1" dirty="0" smtClean="0">
                <a:latin typeface="+mn-ea"/>
                <a:ea typeface="+mn-ea"/>
              </a:rPr>
              <a:t>지점 팀 직위</a:t>
            </a:r>
            <a:r>
              <a:rPr lang="en-US" altLang="ko-KR" sz="700" b="1" dirty="0" smtClean="0">
                <a:latin typeface="+mn-ea"/>
                <a:ea typeface="+mn-ea"/>
              </a:rPr>
              <a:t>(</a:t>
            </a:r>
            <a:r>
              <a:rPr lang="ko-KR" altLang="en-US" sz="700" b="1" dirty="0" smtClean="0">
                <a:latin typeface="+mn-ea"/>
                <a:ea typeface="+mn-ea"/>
              </a:rPr>
              <a:t>직책</a:t>
            </a:r>
            <a:r>
              <a:rPr lang="en-US" altLang="ko-KR" sz="700" b="1" dirty="0" smtClean="0">
                <a:latin typeface="+mn-ea"/>
                <a:ea typeface="+mn-ea"/>
              </a:rPr>
              <a:t>)  YYYY-MM-DD </a:t>
            </a:r>
            <a:r>
              <a:rPr lang="en-US" altLang="ko-KR" sz="700" b="1" dirty="0" err="1" smtClean="0">
                <a:latin typeface="+mn-ea"/>
                <a:ea typeface="+mn-ea"/>
              </a:rPr>
              <a:t>hh:mm</a:t>
            </a:r>
            <a:endParaRPr lang="en-US" altLang="ko-KR" sz="7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latin typeface="+mn-ea"/>
                <a:ea typeface="+mn-ea"/>
              </a:rPr>
              <a:t>댓글입력한</a:t>
            </a:r>
            <a:r>
              <a:rPr lang="ko-KR" altLang="en-US" sz="700" dirty="0" smtClean="0">
                <a:latin typeface="+mn-ea"/>
                <a:ea typeface="+mn-ea"/>
              </a:rPr>
              <a:t> 내용이 보여집니다</a:t>
            </a:r>
            <a:endParaRPr lang="en-US" altLang="ko-KR" sz="7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댓글 </a:t>
            </a:r>
            <a:r>
              <a:rPr lang="ko-KR" altLang="en-US" sz="700" dirty="0" err="1" smtClean="0">
                <a:latin typeface="+mn-ea"/>
                <a:ea typeface="+mn-ea"/>
              </a:rPr>
              <a:t>입력창에서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ko-KR" altLang="en-US" sz="700" dirty="0" err="1" smtClean="0">
                <a:latin typeface="+mn-ea"/>
                <a:ea typeface="+mn-ea"/>
              </a:rPr>
              <a:t>엔터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줄바꿈</a:t>
            </a:r>
            <a:r>
              <a:rPr lang="en-US" altLang="ko-KR" sz="700" dirty="0" smtClean="0">
                <a:latin typeface="+mn-ea"/>
                <a:ea typeface="+mn-ea"/>
              </a:rPr>
              <a:t>) </a:t>
            </a:r>
            <a:r>
              <a:rPr lang="ko-KR" altLang="en-US" sz="700" dirty="0" smtClean="0">
                <a:latin typeface="+mn-ea"/>
                <a:ea typeface="+mn-ea"/>
              </a:rPr>
              <a:t>가능하고 글자수 제한도 없는 듯합니다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806826" y="5355729"/>
            <a:ext cx="32400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답글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41055" y="1685642"/>
            <a:ext cx="252000" cy="144000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 bwMode="auto">
          <a:xfrm>
            <a:off x="3944223" y="158068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1924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공통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게시판명</a:t>
            </a:r>
            <a:r>
              <a:rPr lang="ko-KR" altLang="en-US" sz="800" b="1" dirty="0">
                <a:latin typeface="+mn-ea"/>
                <a:ea typeface="+mn-ea"/>
              </a:rPr>
              <a:t> 노출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23304"/>
              </p:ext>
            </p:extLst>
          </p:nvPr>
        </p:nvGraphicFramePr>
        <p:xfrm>
          <a:off x="11520711" y="652340"/>
          <a:ext cx="2833612" cy="3138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등록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제목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제목 입력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공지 체크박스 선택 시 공지로 등록된다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사용자의 소속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등록자 정보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에디터 사용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등록 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파일첨부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기능은 공통가이드에 따름 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파일첨부 기능 확인 필요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게시판 설정에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파일첨부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기능을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으로 했을 경우 해당 영역 노출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게시판 목록으로 이동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내용 저장되며 목록으로 이동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제목을 입력해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내용을 입력해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1829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목록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689711" y="7022479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저장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744811" y="69402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10571091" y="69560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38099"/>
              </p:ext>
            </p:extLst>
          </p:nvPr>
        </p:nvGraphicFramePr>
        <p:xfrm>
          <a:off x="1016248" y="1424125"/>
          <a:ext cx="10090485" cy="5364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715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6833634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2160136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13784"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제목을 입력하세요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4390"/>
                  </a:ext>
                </a:extLst>
              </a:tr>
              <a:tr h="361540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내용을 입력하세요</a:t>
                      </a:r>
                      <a:r>
                        <a:rPr lang="en-US" altLang="ko-KR" sz="70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18256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sng" strike="noStrike" dirty="0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1380" marT="72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52823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0037" y="1403269"/>
            <a:ext cx="99066" cy="315025"/>
            <a:chOff x="2585992" y="1683282"/>
            <a:chExt cx="238645" cy="2361712"/>
          </a:xfrm>
        </p:grpSpPr>
        <p:cxnSp>
          <p:nvCxnSpPr>
            <p:cNvPr id="54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55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56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816819" y="144617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0037" y="2090539"/>
            <a:ext cx="99066" cy="4392000"/>
            <a:chOff x="2585992" y="1683282"/>
            <a:chExt cx="238645" cy="2361712"/>
          </a:xfrm>
        </p:grpSpPr>
        <p:cxnSp>
          <p:nvCxnSpPr>
            <p:cNvPr id="59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0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1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817839" y="357888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1089" y="6516935"/>
            <a:ext cx="99066" cy="315025"/>
            <a:chOff x="2585992" y="1683282"/>
            <a:chExt cx="238645" cy="2361712"/>
          </a:xfrm>
        </p:grpSpPr>
        <p:cxnSp>
          <p:nvCxnSpPr>
            <p:cNvPr id="64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5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6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817871" y="655983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11068318" y="3487037"/>
            <a:ext cx="0" cy="2952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030218" y="2121340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009976" y="1446173"/>
            <a:ext cx="9023868" cy="252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009018" y="2107798"/>
            <a:ext cx="9982786" cy="436625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i="1" dirty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032843" y="6545428"/>
            <a:ext cx="9414656" cy="18753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450850" lvl="0" algn="ctr" latinLnBrk="1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이쪽으로 드레그하면 업로드 됩니다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519501" y="6554231"/>
            <a:ext cx="535610" cy="1810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파일등록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032843" y="2145879"/>
            <a:ext cx="9936000" cy="2880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latin typeface="+mn-ea"/>
                <a:ea typeface="+mn-ea"/>
              </a:rPr>
              <a:t>에디터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10141499" y="1472044"/>
            <a:ext cx="612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defTabSz="817563"/>
            <a:r>
              <a:rPr lang="ko-KR" altLang="en-US" sz="900" dirty="0" smtClean="0">
                <a:latin typeface="+mn-ea"/>
                <a:ea typeface="+mn-ea"/>
              </a:rPr>
              <a:t>□</a:t>
            </a:r>
            <a:r>
              <a:rPr lang="ko-KR" altLang="en-US" sz="700" dirty="0" smtClean="0">
                <a:latin typeface="+mn-ea"/>
                <a:ea typeface="+mn-ea"/>
              </a:rPr>
              <a:t> 공지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0037" y="1714554"/>
            <a:ext cx="99066" cy="315025"/>
            <a:chOff x="2585992" y="1683282"/>
            <a:chExt cx="238645" cy="2361712"/>
          </a:xfrm>
        </p:grpSpPr>
        <p:cxnSp>
          <p:nvCxnSpPr>
            <p:cNvPr id="77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8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9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81" name="타원 80"/>
          <p:cNvSpPr>
            <a:spLocks noChangeAspect="1"/>
          </p:cNvSpPr>
          <p:nvPr/>
        </p:nvSpPr>
        <p:spPr bwMode="auto">
          <a:xfrm>
            <a:off x="826534" y="17806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834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공통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게시판명</a:t>
            </a:r>
            <a:r>
              <a:rPr lang="ko-KR" altLang="en-US" sz="800" b="1" dirty="0">
                <a:latin typeface="+mn-ea"/>
                <a:ea typeface="+mn-ea"/>
              </a:rPr>
              <a:t> 노출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5265"/>
              </p:ext>
            </p:extLst>
          </p:nvPr>
        </p:nvGraphicFramePr>
        <p:xfrm>
          <a:off x="11520711" y="652340"/>
          <a:ext cx="2833612" cy="2207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수정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게시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등록화면과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동일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첨부파일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X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클릭 시 첨부파일 삭제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1829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목록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689711" y="7022479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저장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24503"/>
              </p:ext>
            </p:extLst>
          </p:nvPr>
        </p:nvGraphicFramePr>
        <p:xfrm>
          <a:off x="1016248" y="1424125"/>
          <a:ext cx="10090485" cy="5333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715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6833634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2160136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13784">
                <a:tc gridSpan="3"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게시판 등록 글이 보여집니다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4390"/>
                  </a:ext>
                </a:extLst>
              </a:tr>
              <a:tr h="361540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내용이 보여집니다</a:t>
                      </a:r>
                      <a:endParaRPr lang="en-US" altLang="ko-KR" sz="70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에디터로 왼쪽 정렬</a:t>
                      </a:r>
                      <a:endParaRPr lang="en-US" altLang="ko-KR" sz="70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18256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실무자양성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신청서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docx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ⓧ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2.pptx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ⓧ</a:t>
                      </a:r>
                      <a:endParaRPr lang="en-US" altLang="ko-KR" sz="700" b="1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1380" marT="72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52823"/>
                  </a:ext>
                </a:extLst>
              </a:tr>
            </a:tbl>
          </a:graphicData>
        </a:graphic>
      </p:graphicFrame>
      <p:cxnSp>
        <p:nvCxnSpPr>
          <p:cNvPr id="68" name="직선 연결선 67"/>
          <p:cNvCxnSpPr/>
          <p:nvPr/>
        </p:nvCxnSpPr>
        <p:spPr bwMode="auto">
          <a:xfrm>
            <a:off x="11068318" y="3487037"/>
            <a:ext cx="0" cy="2916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030218" y="2121340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009976" y="1446173"/>
            <a:ext cx="9023868" cy="252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009018" y="2107798"/>
            <a:ext cx="9982786" cy="436625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i="1" dirty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032843" y="6521721"/>
            <a:ext cx="9414656" cy="18753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450850" lvl="0" algn="ctr" latinLnBrk="1">
              <a:lnSpc>
                <a:spcPct val="150000"/>
              </a:lnSpc>
            </a:pPr>
            <a:endParaRPr lang="en-US" altLang="ko-KR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519501" y="6516088"/>
            <a:ext cx="535610" cy="1810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파일등록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032843" y="2145879"/>
            <a:ext cx="9936000" cy="2880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latin typeface="+mn-ea"/>
                <a:ea typeface="+mn-ea"/>
              </a:rPr>
              <a:t>에디터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10141499" y="1472044"/>
            <a:ext cx="612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defTabSz="817563"/>
            <a:r>
              <a:rPr lang="ko-KR" altLang="en-US" sz="900" dirty="0" smtClean="0">
                <a:latin typeface="+mn-ea"/>
                <a:ea typeface="+mn-ea"/>
              </a:rPr>
              <a:t>□</a:t>
            </a:r>
            <a:r>
              <a:rPr lang="ko-KR" altLang="en-US" sz="700" dirty="0" smtClean="0">
                <a:latin typeface="+mn-ea"/>
                <a:ea typeface="+mn-ea"/>
              </a:rPr>
              <a:t> 공지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7516" y="2854518"/>
            <a:ext cx="2780216" cy="2942337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977459" y="652042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91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공통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답변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18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85721"/>
              </p:ext>
            </p:extLst>
          </p:nvPr>
        </p:nvGraphicFramePr>
        <p:xfrm>
          <a:off x="11520711" y="652340"/>
          <a:ext cx="2833612" cy="263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답변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원글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 영역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답변을 클릭한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원글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내용이 보여진다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영역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내용을 등록한다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게시판 목록으로 이동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내용 저장되며 목록으로 이동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제목을 입력해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내용을 입력해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16012"/>
              </p:ext>
            </p:extLst>
          </p:nvPr>
        </p:nvGraphicFramePr>
        <p:xfrm>
          <a:off x="992966" y="3708623"/>
          <a:ext cx="10090485" cy="302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715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6833634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2160136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13784"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제목을 입력하세요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4390"/>
                  </a:ext>
                </a:extLst>
              </a:tr>
              <a:tr h="183022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내용을 입력하세요</a:t>
                      </a:r>
                      <a:r>
                        <a:rPr lang="en-US" altLang="ko-KR" sz="70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 bwMode="auto">
          <a:xfrm>
            <a:off x="986694" y="3727802"/>
            <a:ext cx="9023868" cy="252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985736" y="4389427"/>
            <a:ext cx="9982786" cy="22715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i="1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009561" y="4427508"/>
            <a:ext cx="9936000" cy="2880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latin typeface="+mn-ea"/>
                <a:ea typeface="+mn-ea"/>
              </a:rPr>
              <a:t>에디터</a:t>
            </a:r>
            <a:endParaRPr lang="ko-KR" altLang="en-US" sz="700">
              <a:latin typeface="+mn-ea"/>
              <a:ea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22907"/>
              </p:ext>
            </p:extLst>
          </p:nvPr>
        </p:nvGraphicFramePr>
        <p:xfrm>
          <a:off x="1007020" y="1378079"/>
          <a:ext cx="10090486" cy="1957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935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76490151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  <a:gridCol w="775631">
                  <a:extLst>
                    <a:ext uri="{9D8B030D-6E8A-4147-A177-3AD203B41FA5}">
                      <a16:colId xmlns:a16="http://schemas.microsoft.com/office/drawing/2014/main" val="491036021"/>
                    </a:ext>
                  </a:extLst>
                </a:gridCol>
              </a:tblGrid>
              <a:tr h="313784">
                <a:tc gridSpan="5"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답변을 작성한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원글입니다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2023-11-15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6484"/>
                  </a:ext>
                </a:extLst>
              </a:tr>
              <a:tr h="1330340">
                <a:tc gridSpan="4">
                  <a:txBody>
                    <a:bodyPr/>
                    <a:lstStyle/>
                    <a:p>
                      <a:pPr marL="873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내용이 보여집니다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873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내용이 보여집니다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873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내용이 보여집니다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873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내용이 보여집니다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1380" marT="36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85164" y="3397297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  <a:ea typeface="+mn-ea"/>
              </a:rPr>
              <a:t>&gt; </a:t>
            </a:r>
            <a:r>
              <a:rPr lang="ko-KR" altLang="en-US" sz="800" b="1" dirty="0" err="1" smtClean="0">
                <a:latin typeface="+mn-ea"/>
                <a:ea typeface="+mn-ea"/>
              </a:rPr>
              <a:t>답변쓰기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게시판명</a:t>
            </a:r>
            <a:r>
              <a:rPr lang="ko-KR" altLang="en-US" sz="800" b="1" dirty="0">
                <a:latin typeface="+mn-ea"/>
                <a:ea typeface="+mn-ea"/>
              </a:rPr>
              <a:t> 노출</a:t>
            </a: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1174234" y="2736156"/>
            <a:ext cx="0" cy="4104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136134" y="1370459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61829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목록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689711" y="7022479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저장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88827" y="1397114"/>
            <a:ext cx="99066" cy="1908000"/>
            <a:chOff x="2585992" y="1683282"/>
            <a:chExt cx="238645" cy="2361712"/>
          </a:xfrm>
        </p:grpSpPr>
        <p:cxnSp>
          <p:nvCxnSpPr>
            <p:cNvPr id="86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87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88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89" name="타원 88"/>
          <p:cNvSpPr>
            <a:spLocks noChangeAspect="1"/>
          </p:cNvSpPr>
          <p:nvPr/>
        </p:nvSpPr>
        <p:spPr bwMode="auto">
          <a:xfrm>
            <a:off x="848360" y="21700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851318" y="3708623"/>
            <a:ext cx="99066" cy="3024000"/>
            <a:chOff x="2585992" y="1683282"/>
            <a:chExt cx="238645" cy="2361712"/>
          </a:xfrm>
        </p:grpSpPr>
        <p:cxnSp>
          <p:nvCxnSpPr>
            <p:cNvPr id="91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92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93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94" name="타원 93"/>
          <p:cNvSpPr>
            <a:spLocks noChangeAspect="1"/>
          </p:cNvSpPr>
          <p:nvPr/>
        </p:nvSpPr>
        <p:spPr bwMode="auto">
          <a:xfrm>
            <a:off x="810851" y="44815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 bwMode="auto">
          <a:xfrm>
            <a:off x="1346953" y="70262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 bwMode="auto">
          <a:xfrm>
            <a:off x="10560197" y="703566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8712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45686"/>
              </p:ext>
            </p:extLst>
          </p:nvPr>
        </p:nvGraphicFramePr>
        <p:xfrm>
          <a:off x="168747" y="756295"/>
          <a:ext cx="13105458" cy="262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3684611966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4908209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076569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2024-02-02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사내 게시판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가칭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11434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2024-02-16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사내 게시판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가칭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이력관리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등록일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등록자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는 개발에서 향후 일괄 적용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이동은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사용안함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삭제처리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멘토포탈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강사포탈과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게시판 공통 사용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 팝업 형태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503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7088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32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947861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992887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41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6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목록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19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게시판명</a:t>
            </a:r>
            <a:r>
              <a:rPr lang="ko-KR" altLang="en-US" sz="800" b="1" dirty="0" smtClean="0">
                <a:latin typeface="+mn-ea"/>
                <a:ea typeface="+mn-ea"/>
              </a:rPr>
              <a:t> 노출</a:t>
            </a: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446777" y="1800439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검색</a:t>
            </a: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9696843" y="1794476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01932"/>
              </p:ext>
            </p:extLst>
          </p:nvPr>
        </p:nvGraphicFramePr>
        <p:xfrm>
          <a:off x="930608" y="2124927"/>
          <a:ext cx="10183354" cy="462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026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294528030"/>
                    </a:ext>
                  </a:extLst>
                </a:gridCol>
                <a:gridCol w="489332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754435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980419">
                  <a:extLst>
                    <a:ext uri="{9D8B030D-6E8A-4147-A177-3AD203B41FA5}">
                      <a16:colId xmlns:a16="http://schemas.microsoft.com/office/drawing/2014/main" val="3336104305"/>
                    </a:ext>
                  </a:extLst>
                </a:gridCol>
                <a:gridCol w="774015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70813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공지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필독</a:t>
                      </a:r>
                      <a:r>
                        <a:rPr lang="en-US" altLang="ko-KR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불법 복제 소프트웨어 사용 및 배포 금지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[293]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latin typeface="+mn-ea"/>
                          <a:ea typeface="+mn-ea"/>
                        </a:rPr>
                        <a:t>9999</a:t>
                      </a:r>
                      <a:endParaRPr lang="ko-KR" altLang="en-US" sz="700" b="0" u="none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G-STAR 2023 ★ SBSGAMEMARKET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뜨거운 열정 속으로 떠나자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!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컴퓨터 강남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인사관리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부원장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9999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원글에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첫 답변 처리 했을 경우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코리아교육그룹 본사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effectLst/>
                          <a:latin typeface="+mn-ea"/>
                          <a:ea typeface="+mn-ea"/>
                        </a:rPr>
                        <a:t>홍길동 부사장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9999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답변 글에 답변 처리 했을 경우</a:t>
                      </a: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원글에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두번째 답변 처리 했을 경우</a:t>
                      </a: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3170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3898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 bwMode="auto">
          <a:xfrm>
            <a:off x="10729326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b="1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749" y="2472170"/>
            <a:ext cx="144000" cy="152471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76477"/>
              </p:ext>
            </p:extLst>
          </p:nvPr>
        </p:nvGraphicFramePr>
        <p:xfrm>
          <a:off x="11520711" y="652340"/>
          <a:ext cx="2833612" cy="304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목록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지점게시판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분류 항목 </a:t>
                      </a:r>
                      <a:r>
                        <a:rPr lang="en-US" altLang="ko-KR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 선택</a:t>
                      </a:r>
                      <a:r>
                        <a:rPr lang="en-US" altLang="ko-KR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endParaRPr lang="en-US" altLang="ko-KR" sz="7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지점 선택 분류 항목 추가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사용자가 소속된 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 …</a:t>
                      </a: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저장된 데이터 불러오기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본사의 경우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지점 전체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분류 항목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한 사용자가 소속된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디폴트로 보여진다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지점의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노출된다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지점 글 확인 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전체 일 경우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전지점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보기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8013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7008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538" y="2466176"/>
            <a:ext cx="144000" cy="172800"/>
          </a:xfrm>
          <a:prstGeom prst="rect">
            <a:avLst/>
          </a:prstGeom>
        </p:spPr>
      </p:pic>
      <p:cxnSp>
        <p:nvCxnSpPr>
          <p:cNvPr id="68" name="직선 연결선 67"/>
          <p:cNvCxnSpPr/>
          <p:nvPr/>
        </p:nvCxnSpPr>
        <p:spPr bwMode="auto">
          <a:xfrm>
            <a:off x="11174234" y="2446056"/>
            <a:ext cx="0" cy="3780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136134" y="2124391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434236" y="1794476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제목 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3934785" y="1793844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검색어를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31737" y="1393494"/>
          <a:ext cx="10182225" cy="7309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644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 (</a:t>
                      </a:r>
                      <a:r>
                        <a:rPr lang="ko-KR" altLang="en-US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ko-KR" altLang="en-US" sz="65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사용명</a:t>
                      </a:r>
                      <a:r>
                        <a:rPr lang="ko-KR" altLang="en-US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(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사용명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442953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6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75716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940516" y="1795777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지점 전체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924116" y="1761806"/>
            <a:ext cx="1459153" cy="3240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1434738" y="2147724"/>
            <a:ext cx="515334" cy="167782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1346953" y="21980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816819" y="175236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3196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20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게시판명</a:t>
            </a:r>
            <a:r>
              <a:rPr lang="ko-KR" altLang="en-US" sz="800" b="1" dirty="0">
                <a:latin typeface="+mn-ea"/>
                <a:ea typeface="+mn-ea"/>
              </a:rPr>
              <a:t> 노출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91035"/>
              </p:ext>
            </p:extLst>
          </p:nvPr>
        </p:nvGraphicFramePr>
        <p:xfrm>
          <a:off x="11520711" y="652340"/>
          <a:ext cx="2833612" cy="251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상세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지점게시판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6606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6364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12231"/>
              </p:ext>
            </p:extLst>
          </p:nvPr>
        </p:nvGraphicFramePr>
        <p:xfrm>
          <a:off x="1007020" y="1390675"/>
          <a:ext cx="10090486" cy="397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879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7649015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00184782"/>
                    </a:ext>
                  </a:extLst>
                </a:gridCol>
                <a:gridCol w="775631">
                  <a:extLst>
                    <a:ext uri="{9D8B030D-6E8A-4147-A177-3AD203B41FA5}">
                      <a16:colId xmlns:a16="http://schemas.microsoft.com/office/drawing/2014/main" val="491036021"/>
                    </a:ext>
                  </a:extLst>
                </a:gridCol>
              </a:tblGrid>
              <a:tr h="313784">
                <a:tc gridSpan="6"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영상편집 디자인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실무자 양성과정 훈련생 모집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지점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2023-11-15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9999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6484"/>
                  </a:ext>
                </a:extLst>
              </a:tr>
              <a:tr h="3058532">
                <a:tc gridSpan="5">
                  <a:txBody>
                    <a:bodyPr/>
                    <a:lstStyle/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18256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sng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실무자양성</a:t>
                      </a: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신청서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i="0" u="sng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docx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2.pptx</a:t>
                      </a:r>
                    </a:p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1380" marT="72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1380" marT="72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5282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861829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목록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11174234" y="2736156"/>
            <a:ext cx="0" cy="4104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136134" y="1370459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80075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072835" y="7022479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4956" y="2071277"/>
            <a:ext cx="2780216" cy="2942337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1002831" y="5436815"/>
            <a:ext cx="9478300" cy="6998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/>
          <a:lstStyle/>
          <a:p>
            <a:pPr defTabSz="817563"/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endParaRPr lang="en-US" altLang="ko-KR" sz="700" dirty="0" smtClean="0">
              <a:latin typeface="+mn-ea"/>
              <a:ea typeface="+mn-ea"/>
            </a:endParaRPr>
          </a:p>
          <a:p>
            <a:pPr defTabSz="817563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댓글을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10537955" y="56583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b="1" dirty="0" err="1" smtClean="0">
                <a:solidFill>
                  <a:schemeClr val="bg1"/>
                </a:solidFill>
                <a:latin typeface="+mn-ea"/>
                <a:ea typeface="+mn-ea"/>
              </a:rPr>
              <a:t>댓글등록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687092" y="7027637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답변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6" name="이중 물결 55"/>
          <p:cNvSpPr/>
          <p:nvPr/>
        </p:nvSpPr>
        <p:spPr bwMode="auto">
          <a:xfrm>
            <a:off x="998816" y="6675078"/>
            <a:ext cx="10152000" cy="178584"/>
          </a:xfrm>
          <a:prstGeom prst="doubleWav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FF00"/>
                </a:solidFill>
                <a:latin typeface="+mn-ea"/>
                <a:ea typeface="+mn-ea"/>
              </a:rPr>
              <a:t>이어서</a:t>
            </a:r>
            <a:endParaRPr lang="ko-KR" altLang="en-US" sz="7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10409123" y="5459675"/>
            <a:ext cx="0" cy="648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0375149" y="5457902"/>
            <a:ext cx="72000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975727" y="1748715"/>
            <a:ext cx="404289" cy="22906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8535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21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게시판명</a:t>
            </a:r>
            <a:r>
              <a:rPr lang="ko-KR" altLang="en-US" sz="800" b="1" dirty="0">
                <a:latin typeface="+mn-ea"/>
                <a:ea typeface="+mn-ea"/>
              </a:rPr>
              <a:t> 노출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55771"/>
              </p:ext>
            </p:extLst>
          </p:nvPr>
        </p:nvGraphicFramePr>
        <p:xfrm>
          <a:off x="11520711" y="652340"/>
          <a:ext cx="2833612" cy="200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등록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지점게시판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로그인 사용자의 지점 정보가 노출되며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본인이 소속한 지점으로만 글 등록 가능하다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1829" y="700893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목록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689711" y="7022479"/>
            <a:ext cx="535610" cy="21453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저장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32791"/>
              </p:ext>
            </p:extLst>
          </p:nvPr>
        </p:nvGraphicFramePr>
        <p:xfrm>
          <a:off x="1016248" y="1424125"/>
          <a:ext cx="10090485" cy="5364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643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6545602">
                  <a:extLst>
                    <a:ext uri="{9D8B030D-6E8A-4147-A177-3AD203B41FA5}">
                      <a16:colId xmlns:a16="http://schemas.microsoft.com/office/drawing/2014/main" val="697761461"/>
                    </a:ext>
                  </a:extLst>
                </a:gridCol>
                <a:gridCol w="2160136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13784">
                <a:tc gridSpan="3"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제목을 입력하세요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계열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4390"/>
                  </a:ext>
                </a:extLst>
              </a:tr>
              <a:tr h="3615406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내용을 입력하세요</a:t>
                      </a:r>
                      <a:r>
                        <a:rPr lang="en-US" altLang="ko-KR" sz="70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18256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sng" strike="noStrike" dirty="0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684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1380" marT="72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52823"/>
                  </a:ext>
                </a:extLst>
              </a:tr>
            </a:tbl>
          </a:graphicData>
        </a:graphic>
      </p:graphicFrame>
      <p:cxnSp>
        <p:nvCxnSpPr>
          <p:cNvPr id="68" name="직선 연결선 67"/>
          <p:cNvCxnSpPr/>
          <p:nvPr/>
        </p:nvCxnSpPr>
        <p:spPr bwMode="auto">
          <a:xfrm>
            <a:off x="11068318" y="3487037"/>
            <a:ext cx="0" cy="2952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030218" y="2121340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009976" y="1446173"/>
            <a:ext cx="9023868" cy="252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009018" y="2107798"/>
            <a:ext cx="9982786" cy="436625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i="1" dirty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032843" y="6545428"/>
            <a:ext cx="9414656" cy="18753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450850" lvl="0" algn="ctr" latinLnBrk="1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이쪽으로 드레그하면 업로드 됩니다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519501" y="6554231"/>
            <a:ext cx="535610" cy="1810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파일등록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032843" y="2145879"/>
            <a:ext cx="9936000" cy="2880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latin typeface="+mn-ea"/>
                <a:ea typeface="+mn-ea"/>
              </a:rPr>
              <a:t>에디터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10141499" y="1472044"/>
            <a:ext cx="612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defTabSz="817563"/>
            <a:r>
              <a:rPr lang="ko-KR" altLang="en-US" sz="900" dirty="0" smtClean="0">
                <a:latin typeface="+mn-ea"/>
                <a:ea typeface="+mn-ea"/>
              </a:rPr>
              <a:t>□</a:t>
            </a:r>
            <a:r>
              <a:rPr lang="ko-KR" altLang="en-US" sz="700" dirty="0" smtClean="0">
                <a:latin typeface="+mn-ea"/>
                <a:ea typeface="+mn-ea"/>
              </a:rPr>
              <a:t> 공지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975727" y="1782580"/>
            <a:ext cx="404289" cy="22906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6089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07"/>
          <p:cNvSpPr>
            <a:spLocks noChangeArrowheads="1"/>
          </p:cNvSpPr>
          <p:nvPr/>
        </p:nvSpPr>
        <p:spPr bwMode="auto">
          <a:xfrm>
            <a:off x="1986489" y="1040312"/>
            <a:ext cx="7632848" cy="5836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63651"/>
              </p:ext>
            </p:extLst>
          </p:nvPr>
        </p:nvGraphicFramePr>
        <p:xfrm>
          <a:off x="1986620" y="1037554"/>
          <a:ext cx="7632848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097739" y="1048713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직원신문고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22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58346"/>
              </p:ext>
            </p:extLst>
          </p:nvPr>
        </p:nvGraphicFramePr>
        <p:xfrm>
          <a:off x="11520711" y="652340"/>
          <a:ext cx="2833612" cy="2848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직원신문고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Asis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직원신문고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직원신문고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 있음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직원신문고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작성 내용 김영우 부사장에게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이메일발송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직원신문고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김영우 부사장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김양곤 전무에게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이메일발송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문자발송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팝업 창 닫힘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해당자에게 이메일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 발송된다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 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글을 발송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클릭 시 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 완료되었습니다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66994"/>
              </p:ext>
            </p:extLst>
          </p:nvPr>
        </p:nvGraphicFramePr>
        <p:xfrm>
          <a:off x="2103097" y="1705920"/>
          <a:ext cx="7456308" cy="474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994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5070178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13784"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● 직원신문고 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김영우 부사장님에게 이메일이 발송됩니다</a:t>
                      </a:r>
                      <a:endParaRPr lang="en-US" altLang="ko-KR" sz="7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직원신문고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김영우 부사장님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김양곤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전무님에게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이메일과 문자가 발송됩니다</a:t>
                      </a:r>
                      <a:endParaRPr lang="en-US" altLang="ko-KR" sz="7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제목을 입력하세요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1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20063"/>
                  </a:ext>
                </a:extLst>
              </a:tr>
              <a:tr h="403445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내용을 입력하세요</a:t>
                      </a:r>
                      <a:r>
                        <a:rPr lang="en-US" altLang="ko-KR" sz="70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504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8992493" y="6509007"/>
            <a:ext cx="421937" cy="262418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발송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9521969" y="3885540"/>
            <a:ext cx="0" cy="2484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9483869" y="2519843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096824" y="2124447"/>
            <a:ext cx="7462580" cy="252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095866" y="2498361"/>
            <a:ext cx="7361913" cy="387386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i="1" dirty="0">
              <a:latin typeface="+mn-ea"/>
              <a:ea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119691" y="2536442"/>
            <a:ext cx="7308000" cy="2880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latin typeface="+mn-ea"/>
                <a:ea typeface="+mn-ea"/>
              </a:rPr>
              <a:t>에디터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161066" y="651421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4417219" y="158192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2119691" y="157047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2495324" y="65575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9369722" y="653712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1753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220435" y="972319"/>
            <a:ext cx="11757623" cy="604867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메뉴 관리 기능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메뉴 신규 생성 가능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메뉴명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수정 가능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없을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경우 삭제 가능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메뉴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사용여부 설정 가능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비노출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처리 가능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게시판 관리 기능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게시판 신규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생성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가능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게시판명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수정 가능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게시글이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없을 경우 삭제 가능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사용여부 설정 가능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  <a:ea typeface="+mn-ea"/>
              </a:rPr>
              <a:t>비노출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처리 가능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게시판이 소속된 메뉴 이동 가능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(‘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공통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유형만 메뉴 이동 가능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권한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글작성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로그인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접속자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누구나 가능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수정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작성자 본인 수정 가능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삭제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작성자 본인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삭제 가능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댓글 또는 답변 있을 경우 삭제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불가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작성자 본인 외 권한이 있는 자 삭제 가능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소속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등록자 정보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소속 정보가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개 이상일 경우 대표로 설정된 정보가 노출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데이터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변경 시 데이터 베이스에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따름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ex)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소속 직위 직책 변경 시 이전 작성 글의 직위 직책도 일괄 변경 노출됨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LNB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메뉴 추가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게시판 추가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글쓰기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&gt; </a:t>
            </a:r>
            <a:r>
              <a:rPr lang="ko-KR" altLang="en-US" dirty="0"/>
              <a:t>정책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2293" y="71815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기본정책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8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62" y="952198"/>
            <a:ext cx="1551017" cy="421084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&gt; </a:t>
            </a:r>
            <a:r>
              <a:rPr lang="ko-KR" altLang="en-US" dirty="0"/>
              <a:t>정책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2293" y="718152"/>
            <a:ext cx="2308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 메뉴 위치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지점관리자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멘토포탈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강사포탈의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LNB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하단에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게시판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노출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72" y="5563831"/>
            <a:ext cx="1492571" cy="3569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3490962" y="952198"/>
            <a:ext cx="1548981" cy="500173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615382" y="5272678"/>
            <a:ext cx="1224136" cy="25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b="1" dirty="0" smtClean="0">
                <a:latin typeface="+mn-ea"/>
                <a:ea typeface="+mn-ea"/>
              </a:rPr>
              <a:t>사내 게시판 </a:t>
            </a:r>
            <a:r>
              <a:rPr lang="ko-KR" altLang="en-US" sz="700" b="1" dirty="0" smtClean="0">
                <a:latin typeface="+mn-ea"/>
                <a:ea typeface="+mn-ea"/>
              </a:rPr>
              <a:t>▷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31406" y="683018"/>
            <a:ext cx="8451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지점관리자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504061" y="5206756"/>
            <a:ext cx="1459153" cy="389677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714" y="952198"/>
            <a:ext cx="1355977" cy="64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948" y="933596"/>
            <a:ext cx="1375533" cy="6480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5677162" y="683018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멘토포탈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565150" y="683018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강사포탈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547899" y="5529692"/>
            <a:ext cx="1121587" cy="25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b="1" dirty="0" smtClean="0">
                <a:latin typeface="+mn-ea"/>
                <a:ea typeface="+mn-ea"/>
              </a:rPr>
              <a:t>사내 게시판 </a:t>
            </a:r>
            <a:r>
              <a:rPr lang="ko-KR" altLang="en-US" sz="700" b="1" dirty="0" smtClean="0">
                <a:latin typeface="+mn-ea"/>
                <a:ea typeface="+mn-ea"/>
              </a:rPr>
              <a:t>▷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5485448" y="5463360"/>
            <a:ext cx="1249274" cy="389677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7424733" y="5015664"/>
            <a:ext cx="1121587" cy="25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b="1" dirty="0" smtClean="0">
                <a:latin typeface="+mn-ea"/>
                <a:ea typeface="+mn-ea"/>
              </a:rPr>
              <a:t>사내 게시판 </a:t>
            </a:r>
            <a:r>
              <a:rPr lang="ko-KR" altLang="en-US" sz="700" b="1" dirty="0" smtClean="0">
                <a:latin typeface="+mn-ea"/>
                <a:ea typeface="+mn-ea"/>
              </a:rPr>
              <a:t>▷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7362282" y="4949332"/>
            <a:ext cx="1249274" cy="389677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307"/>
          <p:cNvSpPr>
            <a:spLocks noChangeArrowheads="1"/>
          </p:cNvSpPr>
          <p:nvPr/>
        </p:nvSpPr>
        <p:spPr bwMode="auto">
          <a:xfrm>
            <a:off x="2153470" y="1047085"/>
            <a:ext cx="7632848" cy="608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1" y="1044327"/>
            <a:ext cx="1551017" cy="421084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&gt; </a:t>
            </a:r>
            <a:r>
              <a:rPr lang="ko-KR" altLang="en-US" dirty="0"/>
              <a:t>정책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2293" y="718152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LNB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네비게이션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221168" y="1665307"/>
            <a:ext cx="1279334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관리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1" y="5655960"/>
            <a:ext cx="1492571" cy="3569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260351" y="1044327"/>
            <a:ext cx="1548981" cy="500173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84771" y="5364807"/>
            <a:ext cx="1224136" cy="25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b="1" dirty="0" smtClean="0">
                <a:latin typeface="+mn-ea"/>
                <a:ea typeface="+mn-ea"/>
              </a:rPr>
              <a:t>사내 게시판 </a:t>
            </a:r>
            <a:r>
              <a:rPr lang="ko-KR" altLang="en-US" sz="700" b="1" dirty="0" smtClean="0">
                <a:latin typeface="+mn-ea"/>
                <a:ea typeface="+mn-ea"/>
              </a:rPr>
              <a:t>▷</a:t>
            </a:r>
            <a:endParaRPr lang="ko-KR" altLang="en-US" sz="700" b="1" dirty="0">
              <a:latin typeface="+mn-ea"/>
              <a:ea typeface="+mn-ea"/>
            </a:endParaRPr>
          </a:p>
        </p:txBody>
      </p:sp>
      <p:cxnSp>
        <p:nvCxnSpPr>
          <p:cNvPr id="40" name="꺾인 연결선 39"/>
          <p:cNvCxnSpPr>
            <a:stCxn id="21" idx="3"/>
            <a:endCxn id="58" idx="1"/>
          </p:cNvCxnSpPr>
          <p:nvPr/>
        </p:nvCxnSpPr>
        <p:spPr bwMode="auto">
          <a:xfrm flipV="1">
            <a:off x="1608907" y="4089085"/>
            <a:ext cx="544563" cy="1404229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2153601" y="1044327"/>
          <a:ext cx="7632848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241755" y="1065211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>
            <a:off x="3597875" y="1620390"/>
            <a:ext cx="0" cy="550800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직사각형 69"/>
          <p:cNvSpPr/>
          <p:nvPr/>
        </p:nvSpPr>
        <p:spPr>
          <a:xfrm>
            <a:off x="1762012" y="4227305"/>
            <a:ext cx="364202" cy="20005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7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새창</a:t>
            </a:r>
            <a:endParaRPr lang="ko-KR" altLang="en-US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3697139" y="1874307"/>
            <a:ext cx="5976000" cy="5074676"/>
          </a:xfrm>
          <a:prstGeom prst="roundRect">
            <a:avLst>
              <a:gd name="adj" fmla="val 1815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2231950" y="3280424"/>
            <a:ext cx="1252746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컴퓨터                        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2270229" y="2836571"/>
            <a:ext cx="1224136" cy="257014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직원신문고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536262" y="1910087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69147" y="1620391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</a:t>
            </a:r>
            <a:r>
              <a:rPr lang="en-US" altLang="ko-KR" sz="700" smtClean="0">
                <a:latin typeface="+mn-ea"/>
                <a:ea typeface="+mn-ea"/>
              </a:rPr>
              <a:t>&gt; </a:t>
            </a:r>
            <a:r>
              <a:rPr lang="en-US" altLang="ko-KR" sz="700" b="1" smtClean="0">
                <a:latin typeface="+mn-ea"/>
                <a:ea typeface="+mn-ea"/>
              </a:rPr>
              <a:t>3DEPTH</a:t>
            </a:r>
            <a:r>
              <a:rPr lang="en-US" altLang="ko-KR" sz="700" smtClean="0">
                <a:latin typeface="+mn-ea"/>
                <a:ea typeface="+mn-ea"/>
              </a:rPr>
              <a:t> 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79354" y="1849961"/>
            <a:ext cx="857927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00" b="1" dirty="0" err="1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공통게시판</a:t>
            </a:r>
            <a:endParaRPr lang="en-US" altLang="ko-KR" sz="700" b="1" dirty="0" smtClean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6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6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공통게시판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공통게시판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09" y="2380069"/>
            <a:ext cx="114300" cy="9525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49" y="2541833"/>
            <a:ext cx="114300" cy="9525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326" y="1908734"/>
            <a:ext cx="209550" cy="17145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803" y="3796080"/>
            <a:ext cx="144000" cy="1728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767" y="1899535"/>
            <a:ext cx="144000" cy="1728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27609" y="1901650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  <a:ea typeface="+mn-ea"/>
              </a:rPr>
              <a:t>Title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63542"/>
              </p:ext>
            </p:extLst>
          </p:nvPr>
        </p:nvGraphicFramePr>
        <p:xfrm>
          <a:off x="3781202" y="2165188"/>
          <a:ext cx="5748585" cy="46397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971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4971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49717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149717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149717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6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4351779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6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75716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167150" y="3464723"/>
            <a:ext cx="8162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00" b="1" dirty="0" err="1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계열게시판</a:t>
            </a:r>
            <a:endParaRPr lang="en-US" altLang="ko-KR" sz="700" b="1" dirty="0" smtClean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6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컴퓨터계열</a:t>
            </a:r>
            <a:r>
              <a:rPr lang="en-US" altLang="ko-KR" sz="6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컴퓨터계열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지점게시판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컴퓨터지점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컴퓨터지점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358605" y="3994831"/>
            <a:ext cx="114300" cy="952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122" y="3523496"/>
            <a:ext cx="209550" cy="171450"/>
          </a:xfrm>
          <a:prstGeom prst="rect">
            <a:avLst/>
          </a:prstGeom>
        </p:spPr>
      </p:pic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3003803" y="166983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1311983" y="541382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2077816" y="204781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2077019" y="37004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 bwMode="auto">
          <a:xfrm>
            <a:off x="3022645" y="18849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2717544" y="203903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9889828" y="1044326"/>
            <a:ext cx="3456384" cy="6084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하단 별도 메뉴로 노출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메뉴 클릭 시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새창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출력</a:t>
            </a:r>
            <a:endParaRPr lang="en-US" altLang="ko-KR" sz="7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관리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메뉴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버튼 클릭 시 게시판 관리 화면으로 이동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공통게시판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영역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공통게시판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생성 시 해당 영역 내 하단에 추가 생성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지점 게시판 영역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계열게시판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생성 시 해당 영역 내 하단에 추가 생성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새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글 있을 경우 아이콘 표시</a:t>
            </a:r>
            <a:b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노출 위치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제목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포함된 게시판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메뉴 모두 노출</a:t>
            </a:r>
            <a:b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로그인한 사용자가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확인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클릭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하면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N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사라짐</a:t>
            </a:r>
            <a:b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게시판 내 모든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확인 시 게시판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N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사라짐</a:t>
            </a:r>
            <a:b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메뉴 기준 포함된 모든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확인 시 메뉴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N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사라짐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첫번째 메뉴 선택되어 있음</a:t>
            </a:r>
            <a:b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우측 해당 게시판 화면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노출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디폴트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계열 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지점은 게시판 내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분류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 제공되며 검색으로 타 지점 확인 가능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직원신문고 메뉴는 메뉴 최 하단에 배너 형태로 노출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기본 기능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현행유지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2141705" y="1898976"/>
            <a:ext cx="99066" cy="828000"/>
            <a:chOff x="2585992" y="1683282"/>
            <a:chExt cx="238645" cy="2361712"/>
          </a:xfrm>
        </p:grpSpPr>
        <p:cxnSp>
          <p:nvCxnSpPr>
            <p:cNvPr id="64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4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2157913" y="3274048"/>
            <a:ext cx="99066" cy="1224133"/>
            <a:chOff x="2585992" y="1683282"/>
            <a:chExt cx="238645" cy="956034"/>
          </a:xfrm>
        </p:grpSpPr>
        <p:cxnSp>
          <p:nvCxnSpPr>
            <p:cNvPr id="79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5" y="1683282"/>
              <a:ext cx="0" cy="955931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80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81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2639316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82" name="타원 81"/>
          <p:cNvSpPr>
            <a:spLocks noChangeAspect="1"/>
          </p:cNvSpPr>
          <p:nvPr/>
        </p:nvSpPr>
        <p:spPr bwMode="auto">
          <a:xfrm>
            <a:off x="3420621" y="327404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6760" y="2628503"/>
            <a:ext cx="144000" cy="172800"/>
          </a:xfrm>
          <a:prstGeom prst="rect">
            <a:avLst/>
          </a:prstGeom>
        </p:spPr>
      </p:pic>
      <p:sp>
        <p:nvSpPr>
          <p:cNvPr id="84" name="타원 83"/>
          <p:cNvSpPr>
            <a:spLocks noChangeAspect="1"/>
          </p:cNvSpPr>
          <p:nvPr/>
        </p:nvSpPr>
        <p:spPr bwMode="auto">
          <a:xfrm>
            <a:off x="3113426" y="287516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2155787" y="3163759"/>
            <a:ext cx="1440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47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307"/>
          <p:cNvSpPr>
            <a:spLocks noChangeArrowheads="1"/>
          </p:cNvSpPr>
          <p:nvPr/>
        </p:nvSpPr>
        <p:spPr bwMode="auto">
          <a:xfrm>
            <a:off x="2157879" y="565889"/>
            <a:ext cx="7632848" cy="741978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&gt; </a:t>
            </a:r>
            <a:r>
              <a:rPr lang="ko-KR" altLang="en-US" dirty="0"/>
              <a:t>정책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250206" y="608048"/>
            <a:ext cx="1279334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관리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>
            <a:off x="3602284" y="563131"/>
            <a:ext cx="0" cy="608400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모서리가 둥근 직사각형 90"/>
          <p:cNvSpPr/>
          <p:nvPr/>
        </p:nvSpPr>
        <p:spPr bwMode="auto">
          <a:xfrm>
            <a:off x="3701548" y="889054"/>
            <a:ext cx="5976000" cy="7053825"/>
          </a:xfrm>
          <a:prstGeom prst="roundRect">
            <a:avLst>
              <a:gd name="adj" fmla="val 1815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2236359" y="5862380"/>
            <a:ext cx="1252746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컴퓨터                        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73556" y="635139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사내 게시판</a:t>
            </a:r>
            <a:r>
              <a:rPr lang="en-US" altLang="ko-KR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&gt; </a:t>
            </a:r>
            <a:r>
              <a:rPr lang="ko-KR" altLang="en-US" sz="700" dirty="0" err="1" smtClean="0">
                <a:latin typeface="+mn-ea"/>
                <a:ea typeface="+mn-ea"/>
              </a:rPr>
              <a:t>그룹게시판</a:t>
            </a:r>
            <a:r>
              <a:rPr lang="en-US" altLang="ko-KR" sz="700" dirty="0" smtClean="0">
                <a:latin typeface="+mn-ea"/>
                <a:ea typeface="+mn-ea"/>
              </a:rPr>
              <a:t> &gt; </a:t>
            </a:r>
            <a:r>
              <a:rPr lang="ko-KR" altLang="en-US" sz="700" b="1" dirty="0" err="1" smtClean="0">
                <a:latin typeface="+mn-ea"/>
                <a:ea typeface="+mn-ea"/>
              </a:rPr>
              <a:t>그룹공지</a:t>
            </a:r>
            <a:r>
              <a:rPr lang="en-US" altLang="ko-KR" sz="700" b="1" dirty="0" smtClean="0">
                <a:latin typeface="+mn-ea"/>
                <a:ea typeface="+mn-ea"/>
              </a:rPr>
              <a:t> 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32018" y="916398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그룹공지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71559" y="6046679"/>
            <a:ext cx="102496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-87313">
              <a:lnSpc>
                <a:spcPct val="150000"/>
              </a:lnSpc>
              <a:buFontTx/>
              <a:buChar char="-"/>
            </a:pPr>
            <a:r>
              <a:rPr lang="ko-KR" altLang="en-US" sz="7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계열게시판</a:t>
            </a:r>
            <a:endParaRPr lang="en-US" altLang="ko-KR" sz="7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계열전체공지</a:t>
            </a: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계열사업부게시판</a:t>
            </a: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계열마케팅게시판</a:t>
            </a: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계열영업자료게시판</a:t>
            </a: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계열교육부게시판</a:t>
            </a: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명함신청</a:t>
            </a:r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lnSpc>
                <a:spcPct val="150000"/>
              </a:lnSpc>
              <a:buFontTx/>
              <a:buChar char="-"/>
            </a:pP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지점게시판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지점전체공지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지점사업부게시판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학사관리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지점이야기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국비출결</a:t>
            </a:r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2160196" y="5745715"/>
            <a:ext cx="1440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직사각형 64"/>
          <p:cNvSpPr/>
          <p:nvPr/>
        </p:nvSpPr>
        <p:spPr>
          <a:xfrm>
            <a:off x="182293" y="718152"/>
            <a:ext cx="6270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LNB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220236" y="796209"/>
            <a:ext cx="1055417" cy="4755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-87313">
              <a:lnSpc>
                <a:spcPct val="150000"/>
              </a:lnSpc>
              <a:buFontTx/>
              <a:buChar char="-"/>
            </a:pPr>
            <a:r>
              <a:rPr lang="ko-KR" altLang="en-US" sz="700" b="1" dirty="0" err="1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그룹게시판</a:t>
            </a:r>
            <a:endParaRPr lang="en-US" altLang="ko-KR" sz="700" b="1" dirty="0" smtClean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>
              <a:lnSpc>
                <a:spcPct val="150000"/>
              </a:lnSpc>
            </a:pPr>
            <a:r>
              <a:rPr lang="en-US" altLang="ko-KR" sz="6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그룹공지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취업상담문의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따즈아게시판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그룹운영부게시판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인사발령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위촉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사업부그룹공지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교육게시판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시설 및 청결관리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경조사 게시판</a:t>
            </a:r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lnSpc>
                <a:spcPct val="150000"/>
              </a:lnSpc>
              <a:buFontTx/>
              <a:buChar char="-"/>
            </a:pP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교육부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교육부전체공지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출판게시판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교육혁신위원회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커피큘럼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준비물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세미나일정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작품자료실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지점시간강사게시판</a:t>
            </a:r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lnSpc>
                <a:spcPct val="150000"/>
              </a:lnSpc>
              <a:buFontTx/>
              <a:buChar char="-"/>
            </a:pP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국비사업본부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정책마당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훈련 운영현황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이수자평가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통합심사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업무보고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소통마당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취업합격자게시판</a:t>
            </a:r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lnSpc>
                <a:spcPct val="150000"/>
              </a:lnSpc>
              <a:buFontTx/>
              <a:buChar char="-"/>
            </a:pP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공지사항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유지보수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컨텐츠요청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영상제작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편집요청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문자오류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도메인요청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본사에게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바란다</a:t>
            </a:r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3560990" y="854670"/>
            <a:ext cx="0" cy="4824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모서리가 둥근 직사각형 37"/>
          <p:cNvSpPr/>
          <p:nvPr/>
        </p:nvSpPr>
        <p:spPr bwMode="auto">
          <a:xfrm>
            <a:off x="3540671" y="852828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2423152" y="5514818"/>
            <a:ext cx="914087" cy="17743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직원신문고</a:t>
            </a:r>
            <a:endParaRPr lang="ko-KR" altLang="en-US" sz="600" dirty="0">
              <a:latin typeface="+mn-ea"/>
              <a:ea typeface="+mn-ea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3563309" y="6070880"/>
            <a:ext cx="0" cy="1872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모서리가 둥근 직사각형 70"/>
          <p:cNvSpPr/>
          <p:nvPr/>
        </p:nvSpPr>
        <p:spPr bwMode="auto">
          <a:xfrm>
            <a:off x="3542990" y="6069038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9889828" y="1044326"/>
            <a:ext cx="3456384" cy="6084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700" b="1" dirty="0" err="1" smtClean="0">
                <a:solidFill>
                  <a:schemeClr val="tx1"/>
                </a:solidFill>
                <a:latin typeface="+mn-ea"/>
                <a:ea typeface="+mn-ea"/>
              </a:rPr>
              <a:t>기준해상도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: 1920*1080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 버튼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상단고정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버튼 아래부터 스크롤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지점 영역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하단고정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계열 소트 아래부터 스크롤 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2-1. 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고정 영역 세로 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ea typeface="+mn-ea"/>
              </a:rPr>
              <a:t>1080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기준 사이즈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계열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소트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+ 1depth 2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개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+ 2depth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     ex) 1depth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가 열렸을 때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2depth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가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개여도 아래 두번째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1depth 1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개까지         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보여지도록 디자인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8" name="타원 87"/>
          <p:cNvSpPr>
            <a:spLocks noChangeAspect="1"/>
          </p:cNvSpPr>
          <p:nvPr/>
        </p:nvSpPr>
        <p:spPr bwMode="auto">
          <a:xfrm>
            <a:off x="2226478" y="60008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1939218" y="5752488"/>
            <a:ext cx="99066" cy="2232000"/>
            <a:chOff x="2585992" y="1683282"/>
            <a:chExt cx="238645" cy="16733093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5" y="1683282"/>
              <a:ext cx="0" cy="16733093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92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93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835096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95" name="타원 94"/>
          <p:cNvSpPr>
            <a:spLocks noChangeAspect="1"/>
          </p:cNvSpPr>
          <p:nvPr/>
        </p:nvSpPr>
        <p:spPr bwMode="auto">
          <a:xfrm>
            <a:off x="1886818" y="587823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3132117" y="5859961"/>
            <a:ext cx="99066" cy="1332000"/>
            <a:chOff x="2585992" y="1683282"/>
            <a:chExt cx="238645" cy="9985880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5" y="1683282"/>
              <a:ext cx="0" cy="998588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99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00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1607043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101" name="타원 100"/>
          <p:cNvSpPr>
            <a:spLocks noChangeAspect="1"/>
          </p:cNvSpPr>
          <p:nvPr/>
        </p:nvSpPr>
        <p:spPr bwMode="auto">
          <a:xfrm>
            <a:off x="3146207" y="62263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2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사내 게시판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공통 게시판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게시판 관리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86137"/>
              </p:ext>
            </p:extLst>
          </p:nvPr>
        </p:nvGraphicFramePr>
        <p:xfrm>
          <a:off x="11520711" y="652340"/>
          <a:ext cx="2833612" cy="716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게시판 관리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공통 게시판 관리 화면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메뉴 진입 시 첫번째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맨 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게시판이 선택되어 있음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게시판이 소속된 메뉴와 계열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지점이 선택되어 있음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선택된 메뉴 강조 표시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메뉴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사내 게시판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u="sng" dirty="0" err="1" smtClean="0">
                          <a:latin typeface="맑은 고딕" pitchFamily="50" charset="-127"/>
                          <a:ea typeface="+mn-ea"/>
                        </a:rPr>
                        <a:t>게시판메뉴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: 2depth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에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해당하는 메뉴를 관리한다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순서변경</a:t>
                      </a:r>
                      <a:endParaRPr lang="en-US" altLang="ko-KR" sz="7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버튼 클릭 시 메뉴 순서 변경 가능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저장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하단 목록 우측으로 순서 변경 가능 버튼 출력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p8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참고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순서변경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시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LNB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메뉴의 순서가 변경된다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475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메뉴 등록 팝업 출력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4774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게시판갯수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 전체 공통으로 보는 게시판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계열별 게시판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지점별 게시판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2depth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게시판갯수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메뉴에 소속된 게시판 개수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미사용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사용여부 중 미사용 선택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 메뉴는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폰트색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구분 적용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 선택 시 해당 메뉴는 인트라넷에서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보여지지않는다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삭제와 별개의 기능으로 게시판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등의 데이터가 있어도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091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메뉴 등록 팝업 출력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지점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공통게시판의 경우 계열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지점이 별도로 없으므로 공통으로 표기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사내 게시판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메뉴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u="sng" dirty="0" smtClean="0">
                          <a:latin typeface="맑은 고딕" pitchFamily="50" charset="-127"/>
                          <a:ea typeface="+mn-ea"/>
                        </a:rPr>
                        <a:t>게시판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: 3depth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에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해당하는 게시판을 관리한다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순서변경</a:t>
                      </a:r>
                      <a:endParaRPr lang="en-US" altLang="ko-KR" sz="7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버튼 클릭 시 게시판 순서 변경 가능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등록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하단 목록 우측으로 순서 변경 가능 버튼 출력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– p8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참고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순서변경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시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LNB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메뉴의 순서가 변경된다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028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게시판 등록 팝업 출력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48086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명이 보여진다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미사용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사용여부 중 미사용 선택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 메뉴는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폰트색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구분 적용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 선택 시 해당 게시판은 인트라넷에서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보여지지않는다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삭제와 별개의 기능으로 게시판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등의 데이터가 있어도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6696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게시판 등록 팝업 출력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사내 게시판</a:t>
            </a:r>
            <a:r>
              <a:rPr lang="en-US" altLang="ko-KR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&gt; </a:t>
            </a:r>
            <a:r>
              <a:rPr lang="ko-KR" altLang="en-US" sz="700" b="1" dirty="0" smtClean="0">
                <a:latin typeface="+mn-ea"/>
                <a:ea typeface="+mn-ea"/>
              </a:rPr>
              <a:t>게시판 관리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966330" y="2045291"/>
            <a:ext cx="2305663" cy="43276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공통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그룹게시판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미사용메뉴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지점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ea typeface="+mn-ea"/>
              </a:rPr>
              <a:t>계열게시판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지점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ea typeface="+mn-ea"/>
              </a:rPr>
              <a:t>지점게시판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441587" y="2045291"/>
            <a:ext cx="2305663" cy="43276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>
              <a:lnSpc>
                <a:spcPct val="20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공통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966330" y="1566936"/>
            <a:ext cx="2305663" cy="4783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900" b="1" dirty="0" smtClean="0">
                <a:latin typeface="+mn-ea"/>
                <a:ea typeface="+mn-ea"/>
              </a:rPr>
              <a:t>메뉴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41587" y="1566935"/>
            <a:ext cx="2305663" cy="4783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900" b="1" dirty="0" smtClean="0">
                <a:latin typeface="+mn-ea"/>
                <a:ea typeface="+mn-ea"/>
              </a:rPr>
              <a:t>계열</a:t>
            </a:r>
            <a:r>
              <a:rPr lang="en-US" altLang="ko-KR" sz="900" b="1" dirty="0" smtClean="0">
                <a:latin typeface="+mn-ea"/>
                <a:ea typeface="+mn-ea"/>
              </a:rPr>
              <a:t>/</a:t>
            </a:r>
            <a:r>
              <a:rPr lang="ko-KR" altLang="en-US" sz="900" b="1" dirty="0" smtClean="0">
                <a:latin typeface="+mn-ea"/>
                <a:ea typeface="+mn-ea"/>
              </a:rPr>
              <a:t>지점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74834" y="2426321"/>
            <a:ext cx="2289073" cy="1800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 bwMode="auto">
          <a:xfrm>
            <a:off x="809903" y="1404367"/>
            <a:ext cx="1040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모서리가 둥근 직사각형 87"/>
          <p:cNvSpPr/>
          <p:nvPr/>
        </p:nvSpPr>
        <p:spPr>
          <a:xfrm>
            <a:off x="2885056" y="2434725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885056" y="2660004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85056" y="3391559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885056" y="3623611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48360" y="2178651"/>
            <a:ext cx="2289073" cy="1800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 bwMode="auto">
          <a:xfrm>
            <a:off x="5950075" y="2045291"/>
            <a:ext cx="2305663" cy="43276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>
              <a:lnSpc>
                <a:spcPct val="20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공통게시판</a:t>
            </a:r>
            <a:r>
              <a:rPr lang="en-US" altLang="ko-KR" sz="800" dirty="0" smtClean="0">
                <a:latin typeface="+mn-ea"/>
                <a:ea typeface="+mn-ea"/>
              </a:rPr>
              <a:t>1</a:t>
            </a:r>
          </a:p>
          <a:p>
            <a:pPr defTabSz="817563">
              <a:lnSpc>
                <a:spcPct val="20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공통게시판</a:t>
            </a:r>
            <a:r>
              <a:rPr lang="en-US" altLang="ko-KR" sz="800" dirty="0" smtClean="0">
                <a:latin typeface="+mn-ea"/>
                <a:ea typeface="+mn-ea"/>
              </a:rPr>
              <a:t>2</a:t>
            </a:r>
          </a:p>
          <a:p>
            <a:pPr defTabSz="817563">
              <a:lnSpc>
                <a:spcPct val="20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공통게시판</a:t>
            </a:r>
            <a:r>
              <a:rPr lang="en-US" altLang="ko-KR" sz="800" dirty="0" smtClean="0">
                <a:latin typeface="+mn-ea"/>
                <a:ea typeface="+mn-ea"/>
              </a:rPr>
              <a:t>3</a:t>
            </a:r>
          </a:p>
          <a:p>
            <a:pPr defTabSz="817563">
              <a:lnSpc>
                <a:spcPct val="200000"/>
              </a:lnSpc>
            </a:pP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미사용게시판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950075" y="1566935"/>
            <a:ext cx="2305663" cy="4783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900" b="1" dirty="0" smtClean="0">
                <a:latin typeface="+mn-ea"/>
                <a:ea typeface="+mn-ea"/>
              </a:rPr>
              <a:t>게시판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71" name="직사각형 54"/>
          <p:cNvSpPr/>
          <p:nvPr/>
        </p:nvSpPr>
        <p:spPr bwMode="auto">
          <a:xfrm>
            <a:off x="7789235" y="1712466"/>
            <a:ext cx="360057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추가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846838" y="2186658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46838" y="2418710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846838" y="2667409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3" name="직사각형 54"/>
          <p:cNvSpPr/>
          <p:nvPr/>
        </p:nvSpPr>
        <p:spPr bwMode="auto">
          <a:xfrm>
            <a:off x="7272907" y="1707495"/>
            <a:ext cx="468000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+mn-ea"/>
                <a:ea typeface="+mn-ea"/>
              </a:rPr>
              <a:t>순서변경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846838" y="2897066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7" name="타원 136"/>
          <p:cNvSpPr>
            <a:spLocks noChangeAspect="1"/>
          </p:cNvSpPr>
          <p:nvPr/>
        </p:nvSpPr>
        <p:spPr bwMode="auto">
          <a:xfrm>
            <a:off x="884834" y="163482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 bwMode="auto">
          <a:xfrm>
            <a:off x="3389339" y="16214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 bwMode="auto">
          <a:xfrm>
            <a:off x="885148" y="241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>
            <a:spLocks noChangeAspect="1"/>
          </p:cNvSpPr>
          <p:nvPr/>
        </p:nvSpPr>
        <p:spPr bwMode="auto">
          <a:xfrm>
            <a:off x="2748374" y="24246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892747" y="338677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 bwMode="auto">
          <a:xfrm>
            <a:off x="5898304" y="16143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>
            <a:spLocks noChangeAspect="1"/>
          </p:cNvSpPr>
          <p:nvPr/>
        </p:nvSpPr>
        <p:spPr bwMode="auto">
          <a:xfrm>
            <a:off x="7155908" y="159697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/>
          <p:cNvSpPr>
            <a:spLocks noChangeAspect="1"/>
          </p:cNvSpPr>
          <p:nvPr/>
        </p:nvSpPr>
        <p:spPr bwMode="auto">
          <a:xfrm>
            <a:off x="8109770" y="161411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>
            <a:spLocks noChangeAspect="1"/>
          </p:cNvSpPr>
          <p:nvPr/>
        </p:nvSpPr>
        <p:spPr bwMode="auto">
          <a:xfrm>
            <a:off x="5898618" y="21468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>
            <a:spLocks noChangeAspect="1"/>
          </p:cNvSpPr>
          <p:nvPr/>
        </p:nvSpPr>
        <p:spPr bwMode="auto">
          <a:xfrm>
            <a:off x="7683703" y="216107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 bwMode="auto">
          <a:xfrm>
            <a:off x="5885898" y="288536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1050967" y="2130220"/>
            <a:ext cx="2135333" cy="243166"/>
          </a:xfrm>
          <a:prstGeom prst="roundRect">
            <a:avLst/>
          </a:prstGeom>
          <a:solidFill>
            <a:schemeClr val="bg1">
              <a:lumMod val="85000"/>
              <a:alpha val="2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50412" y="3098651"/>
            <a:ext cx="2135333" cy="243166"/>
          </a:xfrm>
          <a:prstGeom prst="roundRect">
            <a:avLst/>
          </a:prstGeom>
          <a:solidFill>
            <a:schemeClr val="bg1">
              <a:lumMod val="85000"/>
              <a:alpha val="2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54"/>
          <p:cNvSpPr/>
          <p:nvPr/>
        </p:nvSpPr>
        <p:spPr bwMode="auto">
          <a:xfrm>
            <a:off x="2272716" y="2167601"/>
            <a:ext cx="468000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+mn-ea"/>
                <a:ea typeface="+mn-ea"/>
              </a:rPr>
              <a:t>순서변경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6" name="타원 85"/>
          <p:cNvSpPr>
            <a:spLocks noChangeAspect="1"/>
          </p:cNvSpPr>
          <p:nvPr/>
        </p:nvSpPr>
        <p:spPr bwMode="auto">
          <a:xfrm>
            <a:off x="2146023" y="20768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54"/>
          <p:cNvSpPr/>
          <p:nvPr/>
        </p:nvSpPr>
        <p:spPr bwMode="auto">
          <a:xfrm>
            <a:off x="2783962" y="2167671"/>
            <a:ext cx="360057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추가</a:t>
            </a:r>
          </a:p>
        </p:txBody>
      </p:sp>
      <p:sp>
        <p:nvSpPr>
          <p:cNvPr id="72" name="타원 71"/>
          <p:cNvSpPr>
            <a:spLocks noChangeAspect="1"/>
          </p:cNvSpPr>
          <p:nvPr/>
        </p:nvSpPr>
        <p:spPr bwMode="auto">
          <a:xfrm>
            <a:off x="3096300" y="208859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280406" y="3123519"/>
            <a:ext cx="468000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+mn-ea"/>
                <a:ea typeface="+mn-ea"/>
              </a:rPr>
              <a:t>순서변경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7" name="직사각형 54"/>
          <p:cNvSpPr/>
          <p:nvPr/>
        </p:nvSpPr>
        <p:spPr bwMode="auto">
          <a:xfrm>
            <a:off x="2791652" y="3123589"/>
            <a:ext cx="360057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추가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88861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사내 게시판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게시판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계열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게시판 관리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8297"/>
              </p:ext>
            </p:extLst>
          </p:nvPr>
        </p:nvGraphicFramePr>
        <p:xfrm>
          <a:off x="11520711" y="652340"/>
          <a:ext cx="2833612" cy="178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게시판 관리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계열 게시판 관리 화면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지점게시판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동일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 정보는 해당 메뉴에서 관리하지 않는다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지점은 게시판 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제공되며 검색으로 타 지점 확인 가능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지점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계열게시판의 경우 게시판 생성 시 계열을 지정한다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계열 소트 시 해당하는 계열의 게시판이 보여진다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지점게시판의 경우 게시판 생성 시 계열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지점을 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지정ㅎ안다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저장된 데이터 정보 불러오기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게시판갯수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계열의 소속된 게시판 개수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사내 게시판</a:t>
            </a:r>
            <a:r>
              <a:rPr lang="en-US" altLang="ko-KR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&gt; </a:t>
            </a:r>
            <a:r>
              <a:rPr lang="ko-KR" altLang="en-US" sz="700" b="1" dirty="0" smtClean="0">
                <a:latin typeface="+mn-ea"/>
                <a:ea typeface="+mn-ea"/>
              </a:rPr>
              <a:t>게시판 관리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441587" y="2045291"/>
            <a:ext cx="2305663" cy="43276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>
              <a:lnSpc>
                <a:spcPct val="20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컴퓨터 </a:t>
            </a:r>
            <a:r>
              <a:rPr lang="en-US" altLang="ko-KR" sz="800" dirty="0" smtClean="0">
                <a:latin typeface="+mn-ea"/>
                <a:ea typeface="+mn-ea"/>
              </a:rPr>
              <a:t>(N)</a:t>
            </a:r>
          </a:p>
          <a:p>
            <a:pPr defTabSz="817563">
              <a:lnSpc>
                <a:spcPct val="20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게임 </a:t>
            </a:r>
            <a:r>
              <a:rPr lang="en-US" altLang="ko-KR" sz="800" dirty="0" smtClean="0">
                <a:latin typeface="+mn-ea"/>
                <a:ea typeface="+mn-ea"/>
              </a:rPr>
              <a:t>(N)</a:t>
            </a:r>
          </a:p>
          <a:p>
            <a:pPr defTabSz="817563">
              <a:lnSpc>
                <a:spcPct val="200000"/>
              </a:lnSpc>
            </a:pPr>
            <a:r>
              <a:rPr lang="en-US" altLang="ko-KR" sz="800" dirty="0" smtClean="0">
                <a:latin typeface="+mn-ea"/>
                <a:ea typeface="+mn-ea"/>
              </a:rPr>
              <a:t>IT (N)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3441587" y="1566935"/>
            <a:ext cx="2305663" cy="4783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900" b="1" dirty="0" smtClean="0">
                <a:latin typeface="+mn-ea"/>
                <a:ea typeface="+mn-ea"/>
              </a:rPr>
              <a:t>계열</a:t>
            </a:r>
            <a:r>
              <a:rPr lang="en-US" altLang="ko-KR" sz="900" b="1" dirty="0" smtClean="0">
                <a:latin typeface="+mn-ea"/>
                <a:ea typeface="+mn-ea"/>
              </a:rPr>
              <a:t>/</a:t>
            </a:r>
            <a:r>
              <a:rPr lang="ko-KR" altLang="en-US" sz="900" b="1" dirty="0" smtClean="0">
                <a:latin typeface="+mn-ea"/>
                <a:ea typeface="+mn-ea"/>
              </a:rPr>
              <a:t>지점</a:t>
            </a:r>
            <a:endParaRPr lang="ko-KR" altLang="en-US" sz="900" b="1" dirty="0">
              <a:latin typeface="+mn-ea"/>
              <a:ea typeface="+mn-ea"/>
            </a:endParaRPr>
          </a:p>
        </p:txBody>
      </p:sp>
      <p:cxnSp>
        <p:nvCxnSpPr>
          <p:cNvPr id="78" name="직선 연결선 77"/>
          <p:cNvCxnSpPr/>
          <p:nvPr/>
        </p:nvCxnSpPr>
        <p:spPr bwMode="auto">
          <a:xfrm>
            <a:off x="809903" y="1404367"/>
            <a:ext cx="1040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5950075" y="2045291"/>
            <a:ext cx="2305663" cy="43276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>
              <a:lnSpc>
                <a:spcPct val="20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계열게시판</a:t>
            </a:r>
            <a:r>
              <a:rPr lang="en-US" altLang="ko-KR" sz="800" dirty="0" smtClean="0">
                <a:latin typeface="+mn-ea"/>
                <a:ea typeface="+mn-ea"/>
              </a:rPr>
              <a:t>1</a:t>
            </a:r>
          </a:p>
          <a:p>
            <a:pPr defTabSz="817563">
              <a:lnSpc>
                <a:spcPct val="20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계열게시판</a:t>
            </a:r>
            <a:r>
              <a:rPr lang="en-US" altLang="ko-KR" sz="800" dirty="0" smtClean="0">
                <a:latin typeface="+mn-ea"/>
                <a:ea typeface="+mn-ea"/>
              </a:rPr>
              <a:t>2</a:t>
            </a:r>
          </a:p>
          <a:p>
            <a:pPr defTabSz="817563">
              <a:lnSpc>
                <a:spcPct val="20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계열게시판</a:t>
            </a:r>
            <a:r>
              <a:rPr lang="en-US" altLang="ko-KR" sz="800" dirty="0" smtClean="0">
                <a:latin typeface="+mn-ea"/>
                <a:ea typeface="+mn-ea"/>
              </a:rPr>
              <a:t>3</a:t>
            </a:r>
          </a:p>
          <a:p>
            <a:pPr defTabSz="817563">
              <a:lnSpc>
                <a:spcPct val="200000"/>
              </a:lnSpc>
            </a:pP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미사용게시판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950075" y="1566935"/>
            <a:ext cx="2305663" cy="4783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900" b="1" dirty="0" smtClean="0">
                <a:latin typeface="+mn-ea"/>
                <a:ea typeface="+mn-ea"/>
              </a:rPr>
              <a:t>게시판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79" name="직사각형 54"/>
          <p:cNvSpPr/>
          <p:nvPr/>
        </p:nvSpPr>
        <p:spPr bwMode="auto">
          <a:xfrm>
            <a:off x="7789235" y="1712466"/>
            <a:ext cx="360057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846838" y="2186658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846838" y="2418710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846838" y="2667409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1" name="직사각형 54"/>
          <p:cNvSpPr/>
          <p:nvPr/>
        </p:nvSpPr>
        <p:spPr bwMode="auto">
          <a:xfrm>
            <a:off x="7272907" y="1707495"/>
            <a:ext cx="468000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+mn-ea"/>
                <a:ea typeface="+mn-ea"/>
              </a:rPr>
              <a:t>순서변경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844660" y="2902422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3390523" y="163482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>
            <a:spLocks noChangeAspect="1"/>
          </p:cNvSpPr>
          <p:nvPr/>
        </p:nvSpPr>
        <p:spPr bwMode="auto">
          <a:xfrm>
            <a:off x="3419060" y="20634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966330" y="2045291"/>
            <a:ext cx="2305663" cy="43276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공통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그룹게시판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미사용메뉴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지점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ea typeface="+mn-ea"/>
              </a:rPr>
              <a:t>계열게시판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지점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ea typeface="+mn-ea"/>
              </a:rPr>
              <a:t>지점게시판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966330" y="1566936"/>
            <a:ext cx="2305663" cy="4783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900" b="1" dirty="0" smtClean="0">
                <a:latin typeface="+mn-ea"/>
                <a:ea typeface="+mn-ea"/>
              </a:rPr>
              <a:t>메뉴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85056" y="2434725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85056" y="2660004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85056" y="3391559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85056" y="3623611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1050967" y="2130220"/>
            <a:ext cx="2135333" cy="243166"/>
          </a:xfrm>
          <a:prstGeom prst="roundRect">
            <a:avLst/>
          </a:prstGeom>
          <a:solidFill>
            <a:schemeClr val="bg1">
              <a:lumMod val="85000"/>
              <a:alpha val="2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50412" y="3098651"/>
            <a:ext cx="2135333" cy="243166"/>
          </a:xfrm>
          <a:prstGeom prst="roundRect">
            <a:avLst/>
          </a:prstGeom>
          <a:solidFill>
            <a:schemeClr val="bg1">
              <a:lumMod val="85000"/>
              <a:alpha val="2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974834" y="3378013"/>
            <a:ext cx="2289073" cy="1800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448360" y="2178651"/>
            <a:ext cx="2289073" cy="1800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4"/>
          <p:cNvSpPr/>
          <p:nvPr/>
        </p:nvSpPr>
        <p:spPr bwMode="auto">
          <a:xfrm>
            <a:off x="2272716" y="2167601"/>
            <a:ext cx="468000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+mn-ea"/>
                <a:ea typeface="+mn-ea"/>
              </a:rPr>
              <a:t>순서변경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9" name="직사각형 54"/>
          <p:cNvSpPr/>
          <p:nvPr/>
        </p:nvSpPr>
        <p:spPr bwMode="auto">
          <a:xfrm>
            <a:off x="2783962" y="2167671"/>
            <a:ext cx="360057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추가</a:t>
            </a:r>
          </a:p>
        </p:txBody>
      </p:sp>
      <p:sp>
        <p:nvSpPr>
          <p:cNvPr id="70" name="직사각형 54"/>
          <p:cNvSpPr/>
          <p:nvPr/>
        </p:nvSpPr>
        <p:spPr bwMode="auto">
          <a:xfrm>
            <a:off x="2280406" y="3123519"/>
            <a:ext cx="468000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+mn-ea"/>
                <a:ea typeface="+mn-ea"/>
              </a:rPr>
              <a:t>순서변경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2" name="직사각형 54"/>
          <p:cNvSpPr/>
          <p:nvPr/>
        </p:nvSpPr>
        <p:spPr bwMode="auto">
          <a:xfrm>
            <a:off x="2791652" y="3123589"/>
            <a:ext cx="360057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추가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2527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순서변경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8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게시판 관리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8408"/>
              </p:ext>
            </p:extLst>
          </p:nvPr>
        </p:nvGraphicFramePr>
        <p:xfrm>
          <a:off x="11520711" y="652340"/>
          <a:ext cx="2833612" cy="239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메뉴 순서변경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게시판 순서변경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순서변경의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기능은 동일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순서변경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시 미사용 메뉴 포함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순서 변경 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공통게시판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영역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지점 게시판 영역 각각의 영역에서만 가능하다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순서변경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등록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버튼이 노출된다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변경정보는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저장되지않으며 메뉴 목록화면으로 돌아간다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변경 정보가 적용되며 메뉴 목록 화면으로 돌아간다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이동버튼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버튼을 마우스로 클릭한 채로 원하는 위치에 이동 후  마우스 해제 시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드래그 앤 드롭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순서 변경이 된다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사내 게시판</a:t>
            </a:r>
            <a:r>
              <a:rPr lang="en-US" altLang="ko-KR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&gt; </a:t>
            </a:r>
            <a:r>
              <a:rPr lang="ko-KR" altLang="en-US" sz="700" b="1" dirty="0" smtClean="0">
                <a:latin typeface="+mn-ea"/>
                <a:ea typeface="+mn-ea"/>
              </a:rPr>
              <a:t>게시판 관리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cxnSp>
        <p:nvCxnSpPr>
          <p:cNvPr id="78" name="직선 연결선 77"/>
          <p:cNvCxnSpPr/>
          <p:nvPr/>
        </p:nvCxnSpPr>
        <p:spPr bwMode="auto">
          <a:xfrm>
            <a:off x="809903" y="1404367"/>
            <a:ext cx="1040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/>
          <p:cNvSpPr/>
          <p:nvPr/>
        </p:nvSpPr>
        <p:spPr bwMode="auto">
          <a:xfrm>
            <a:off x="966330" y="2045291"/>
            <a:ext cx="2305663" cy="43276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공통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그룹게시판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미사용메뉴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지점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ea typeface="+mn-ea"/>
              </a:rPr>
              <a:t>계열게시판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지점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ea typeface="+mn-ea"/>
              </a:rPr>
              <a:t>지점게시판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966330" y="1566936"/>
            <a:ext cx="2305663" cy="4783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900" b="1" dirty="0" smtClean="0">
                <a:latin typeface="+mn-ea"/>
                <a:ea typeface="+mn-ea"/>
              </a:rPr>
              <a:t>메뉴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85056" y="2434725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885056" y="2660004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85056" y="3406417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885056" y="3638469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1050967" y="2130220"/>
            <a:ext cx="2135333" cy="243166"/>
          </a:xfrm>
          <a:prstGeom prst="roundRect">
            <a:avLst/>
          </a:prstGeom>
          <a:solidFill>
            <a:schemeClr val="bg1">
              <a:lumMod val="85000"/>
              <a:alpha val="2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050412" y="3113509"/>
            <a:ext cx="2135333" cy="243166"/>
          </a:xfrm>
          <a:prstGeom prst="roundRect">
            <a:avLst/>
          </a:prstGeom>
          <a:solidFill>
            <a:schemeClr val="bg1">
              <a:lumMod val="85000"/>
              <a:alpha val="2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54"/>
          <p:cNvSpPr/>
          <p:nvPr/>
        </p:nvSpPr>
        <p:spPr bwMode="auto">
          <a:xfrm>
            <a:off x="2272716" y="2167601"/>
            <a:ext cx="468000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+mn-ea"/>
                <a:ea typeface="+mn-ea"/>
              </a:rPr>
              <a:t>순서변경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4" name="직사각형 54"/>
          <p:cNvSpPr/>
          <p:nvPr/>
        </p:nvSpPr>
        <p:spPr bwMode="auto">
          <a:xfrm>
            <a:off x="2783962" y="2167671"/>
            <a:ext cx="360057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추가</a:t>
            </a:r>
          </a:p>
        </p:txBody>
      </p:sp>
      <p:sp>
        <p:nvSpPr>
          <p:cNvPr id="69" name="직사각형 54"/>
          <p:cNvSpPr/>
          <p:nvPr/>
        </p:nvSpPr>
        <p:spPr bwMode="auto">
          <a:xfrm>
            <a:off x="2280406" y="3138377"/>
            <a:ext cx="468000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+mn-ea"/>
                <a:ea typeface="+mn-ea"/>
              </a:rPr>
              <a:t>순서변경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0" name="직사각형 54"/>
          <p:cNvSpPr/>
          <p:nvPr/>
        </p:nvSpPr>
        <p:spPr bwMode="auto">
          <a:xfrm>
            <a:off x="2791652" y="3138447"/>
            <a:ext cx="360057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추가</a:t>
            </a:r>
          </a:p>
        </p:txBody>
      </p:sp>
      <p:sp>
        <p:nvSpPr>
          <p:cNvPr id="68" name="타원 67"/>
          <p:cNvSpPr>
            <a:spLocks noChangeAspect="1"/>
          </p:cNvSpPr>
          <p:nvPr/>
        </p:nvSpPr>
        <p:spPr bwMode="auto">
          <a:xfrm>
            <a:off x="2126509" y="21604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736229" y="2045290"/>
            <a:ext cx="2305663" cy="43276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공통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그룹게시판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미사용메뉴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지점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계열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ea typeface="+mn-ea"/>
              </a:rPr>
              <a:t>계열게시판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지점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ea typeface="+mn-ea"/>
              </a:rPr>
              <a:t>지점게시판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(N)</a:t>
            </a:r>
          </a:p>
          <a:p>
            <a:pPr>
              <a:lnSpc>
                <a:spcPct val="200000"/>
              </a:lnSpc>
            </a:pP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736229" y="1566935"/>
            <a:ext cx="2305663" cy="4783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900" b="1" dirty="0" smtClean="0">
                <a:latin typeface="+mn-ea"/>
                <a:ea typeface="+mn-ea"/>
              </a:rPr>
              <a:t>메뉴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654955" y="3399279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654955" y="3631331"/>
            <a:ext cx="324000" cy="1620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smtClean="0">
                <a:solidFill>
                  <a:schemeClr val="bg1"/>
                </a:solidFill>
                <a:latin typeface="+mn-ea"/>
                <a:ea typeface="+mn-ea"/>
              </a:rPr>
              <a:t>관리</a:t>
            </a:r>
            <a:endParaRPr kumimoji="0"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3820866" y="2130219"/>
            <a:ext cx="2135333" cy="243166"/>
          </a:xfrm>
          <a:prstGeom prst="roundRect">
            <a:avLst/>
          </a:prstGeom>
          <a:solidFill>
            <a:schemeClr val="bg1">
              <a:lumMod val="85000"/>
              <a:alpha val="2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3820311" y="3106371"/>
            <a:ext cx="2135333" cy="243166"/>
          </a:xfrm>
          <a:prstGeom prst="roundRect">
            <a:avLst/>
          </a:prstGeom>
          <a:solidFill>
            <a:schemeClr val="bg1">
              <a:lumMod val="85000"/>
              <a:alpha val="2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54"/>
          <p:cNvSpPr/>
          <p:nvPr/>
        </p:nvSpPr>
        <p:spPr bwMode="auto">
          <a:xfrm>
            <a:off x="5050305" y="3131239"/>
            <a:ext cx="468000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+mn-ea"/>
                <a:ea typeface="+mn-ea"/>
              </a:rPr>
              <a:t>순서변경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4" name="직사각형 54"/>
          <p:cNvSpPr/>
          <p:nvPr/>
        </p:nvSpPr>
        <p:spPr bwMode="auto">
          <a:xfrm>
            <a:off x="5561551" y="3131309"/>
            <a:ext cx="360057" cy="1728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추가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141870" y="2155396"/>
            <a:ext cx="360000" cy="172800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취소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560372" y="2155396"/>
            <a:ext cx="360000" cy="1728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저장</a:t>
            </a:r>
            <a:endParaRPr kumimoji="0" lang="ko-KR" altLang="en-US" sz="7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 bwMode="auto">
          <a:xfrm>
            <a:off x="5011210" y="210757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 bwMode="auto">
          <a:xfrm>
            <a:off x="5866259" y="208073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꺾인 연결선 7"/>
          <p:cNvCxnSpPr>
            <a:stCxn id="63" idx="0"/>
            <a:endCxn id="86" idx="0"/>
          </p:cNvCxnSpPr>
          <p:nvPr/>
        </p:nvCxnSpPr>
        <p:spPr bwMode="auto">
          <a:xfrm rot="5400000" flipH="1" flipV="1">
            <a:off x="3932140" y="652611"/>
            <a:ext cx="89566" cy="2940415"/>
          </a:xfrm>
          <a:prstGeom prst="bentConnector3">
            <a:avLst>
              <a:gd name="adj1" fmla="val 355231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130" y="2410482"/>
            <a:ext cx="276430" cy="180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405" y="2665072"/>
            <a:ext cx="276430" cy="180000"/>
          </a:xfrm>
          <a:prstGeom prst="rect">
            <a:avLst/>
          </a:prstGeom>
        </p:spPr>
      </p:pic>
      <p:sp>
        <p:nvSpPr>
          <p:cNvPr id="93" name="타원 92"/>
          <p:cNvSpPr>
            <a:spLocks noChangeAspect="1"/>
          </p:cNvSpPr>
          <p:nvPr/>
        </p:nvSpPr>
        <p:spPr bwMode="auto">
          <a:xfrm>
            <a:off x="5556647" y="240612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4853425" y="2078035"/>
            <a:ext cx="1187411" cy="767037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4149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131320</TotalTime>
  <Words>4889</Words>
  <Application>Microsoft Office PowerPoint</Application>
  <PresentationFormat>사용자 지정</PresentationFormat>
  <Paragraphs>1294</Paragraphs>
  <Slides>23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PowerPoint 프레젠테이션</vt:lpstr>
      <vt:lpstr>히스토리</vt:lpstr>
      <vt:lpstr>공통 &gt; 정책</vt:lpstr>
      <vt:lpstr>공통 &gt; 정책</vt:lpstr>
      <vt:lpstr>공통 &gt; 정책</vt:lpstr>
      <vt:lpstr>공통 &gt; 정책</vt:lpstr>
      <vt:lpstr>사내 게시판 &gt; 게시판 관리 &gt; 공통 게시판</vt:lpstr>
      <vt:lpstr>사내 게시판 &gt; 게시판 관리 &gt; 계열 게시판</vt:lpstr>
      <vt:lpstr>순서변경</vt:lpstr>
      <vt:lpstr>사내 게시판 &gt; 게시판 관리 &gt; 메뉴 등록</vt:lpstr>
      <vt:lpstr>사내 게시판 &gt; 게시판 관리 &gt; 게시판 등록</vt:lpstr>
      <vt:lpstr>사내 게시판 &gt; 게시판 관리 &gt; 게시판 등록</vt:lpstr>
      <vt:lpstr>사내 게시판 &gt; 게시판 관리 &gt; 게시판 등록 &gt; 탬플릿 미리보기</vt:lpstr>
      <vt:lpstr>사내 게시판 &gt; 게시판 관리 &gt; 공통 게시판 &gt; 목록</vt:lpstr>
      <vt:lpstr>사내 게시판 &gt; 게시판 관리 &gt; 공통 게시판 &gt; 상세</vt:lpstr>
      <vt:lpstr>사내 게시판 &gt; 게시판 관리 &gt; 공통 게시판 &gt; 상세</vt:lpstr>
      <vt:lpstr>사내 게시판 &gt; 게시판 관리 &gt; 공통 게시판 &gt; 등록</vt:lpstr>
      <vt:lpstr>사내 게시판 &gt; 게시판 관리 &gt; 공통 게시판 &gt; 수정</vt:lpstr>
      <vt:lpstr>사내 게시판 &gt; 게시판 관리 &gt; 공통 게시판 &gt; 답변</vt:lpstr>
      <vt:lpstr>사내 게시판 &gt; 게시판 관리 &gt; 계열/지점 게시판 &gt; 목록</vt:lpstr>
      <vt:lpstr>사내 게시판 &gt; 게시판 관리 &gt; 계열/지점 게시판 &gt; 상세</vt:lpstr>
      <vt:lpstr>사내 게시판 &gt; 게시판 관리 &gt; 계열/지점 게시판 &gt; 등록</vt:lpstr>
      <vt:lpstr>사내 게시판 &gt; 게시판 관리 &gt; 직원신문고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25924</cp:revision>
  <cp:lastPrinted>2014-05-27T01:01:31Z</cp:lastPrinted>
  <dcterms:created xsi:type="dcterms:W3CDTF">1997-04-16T00:54:02Z</dcterms:created>
  <dcterms:modified xsi:type="dcterms:W3CDTF">2024-05-29T11:57:52Z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