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1209" r:id="rId2"/>
    <p:sldId id="1210" r:id="rId3"/>
    <p:sldId id="1211" r:id="rId4"/>
    <p:sldId id="1212" r:id="rId5"/>
    <p:sldId id="1208" r:id="rId6"/>
    <p:sldId id="1213" r:id="rId7"/>
  </p:sldIdLst>
  <p:sldSz cx="13442950" cy="7561263"/>
  <p:notesSz cx="6797675" cy="9928225"/>
  <p:custDataLst>
    <p:tags r:id="rId10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93" userDrawn="1">
          <p15:clr>
            <a:srgbClr val="A4A3A4"/>
          </p15:clr>
        </p15:guide>
        <p15:guide id="2" pos="260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9999"/>
    <a:srgbClr val="EAEAEA"/>
    <a:srgbClr val="F5F5F5"/>
    <a:srgbClr val="FDFDFD"/>
    <a:srgbClr val="F7F7F7"/>
    <a:srgbClr val="34347A"/>
    <a:srgbClr val="F2F2F2"/>
    <a:srgbClr val="7F7F7F"/>
    <a:srgbClr val="D8E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7384" autoAdjust="0"/>
  </p:normalViewPr>
  <p:slideViewPr>
    <p:cSldViewPr>
      <p:cViewPr varScale="1">
        <p:scale>
          <a:sx n="115" d="100"/>
          <a:sy n="115" d="100"/>
        </p:scale>
        <p:origin x="588" y="96"/>
      </p:cViewPr>
      <p:guideLst>
        <p:guide orient="horz" pos="4393"/>
        <p:guide pos="260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91" d="100"/>
          <a:sy n="91" d="100"/>
        </p:scale>
        <p:origin x="3966" y="102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 편집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" y="738188"/>
            <a:ext cx="6678613" cy="3757612"/>
          </a:xfrm>
          <a:prstGeom prst="rect">
            <a:avLst/>
          </a:prstGeo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554" y="4733926"/>
            <a:ext cx="4972977" cy="4462463"/>
          </a:xfrm>
          <a:prstGeom prst="rect">
            <a:avLst/>
          </a:prstGeom>
        </p:spPr>
        <p:txBody>
          <a:bodyPr/>
          <a:lstStyle/>
          <a:p>
            <a:endParaRPr lang="ko-KR" altLang="ko-KR" dirty="0"/>
          </a:p>
        </p:txBody>
      </p:sp>
      <p:sp>
        <p:nvSpPr>
          <p:cNvPr id="2" name="머리글 개체 틀 1"/>
          <p:cNvSpPr>
            <a:spLocks noGrp="1"/>
          </p:cNvSpPr>
          <p:nvPr>
            <p:ph type="hdr" sz="quarter" idx="10"/>
          </p:nvPr>
        </p:nvSpPr>
        <p:spPr>
          <a:xfrm>
            <a:off x="-23863" y="-36513"/>
            <a:ext cx="2955788" cy="538163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8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150" y="738188"/>
            <a:ext cx="6678613" cy="3757612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1554" y="4733926"/>
            <a:ext cx="4972977" cy="44624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>
          <a:xfrm>
            <a:off x="-23863" y="-36513"/>
            <a:ext cx="2955788" cy="538163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531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697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40079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>
            <a:lvl1pPr>
              <a:defRPr sz="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67382084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2339074"/>
              </p:ext>
            </p:extLst>
          </p:nvPr>
        </p:nvGraphicFramePr>
        <p:xfrm>
          <a:off x="528786" y="939550"/>
          <a:ext cx="818167" cy="659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취업 현황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 조사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0866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교재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5759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일자리 발굴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산학협혁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체결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20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9416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8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75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" y="612280"/>
            <a:ext cx="13442950" cy="694898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8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9425" y="650449"/>
            <a:ext cx="13114778" cy="66763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37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9425" y="650449"/>
            <a:ext cx="13114778" cy="6676341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109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07"/>
          <p:cNvSpPr>
            <a:spLocks noChangeArrowheads="1"/>
          </p:cNvSpPr>
          <p:nvPr userDrawn="1"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135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6475538"/>
              </p:ext>
            </p:extLst>
          </p:nvPr>
        </p:nvGraphicFramePr>
        <p:xfrm>
          <a:off x="159430" y="85725"/>
          <a:ext cx="13109788" cy="445269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2023.07.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51266508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8" name="Image" r:id="rId9" imgW="1371240" imgH="469800" progId="Photoshop.Image.13">
                  <p:embed/>
                </p:oleObj>
              </mc:Choice>
              <mc:Fallback>
                <p:oleObj name="Image" r:id="rId9" imgW="1371240" imgH="469800" progId="Photoshop.Image.13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2" r:id="rId2"/>
    <p:sldLayoutId id="2147483679" r:id="rId3"/>
    <p:sldLayoutId id="2147483683" r:id="rId4"/>
    <p:sldLayoutId id="2147483684" r:id="rId5"/>
    <p:sldLayoutId id="2147483685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dustore.com/books/detail.asp?pdt_seq=1251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hyperlink" Target="https://www.kedustore.com/kstore/product_im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048869" y="1548383"/>
            <a:ext cx="7345213" cy="2916535"/>
          </a:xfrm>
          <a:prstGeom prst="rect">
            <a:avLst/>
          </a:prstGeom>
          <a:solidFill>
            <a:srgbClr val="4C3C6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KEG</a:t>
            </a:r>
            <a:r>
              <a: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업무 혁신 플랫폼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4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150600" y="4680943"/>
            <a:ext cx="5141750" cy="698500"/>
          </a:xfrm>
          <a:noFill/>
          <a:ln/>
        </p:spPr>
        <p:txBody>
          <a:bodyPr/>
          <a:lstStyle/>
          <a:p>
            <a:pPr algn="ctr"/>
            <a:r>
              <a:rPr lang="ko-KR" altLang="en-US" sz="3200" dirty="0"/>
              <a:t>화면설계서</a:t>
            </a:r>
            <a:endParaRPr lang="ko-KR" altLang="en-US" sz="3200" dirty="0">
              <a:ea typeface="HY견고딕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3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</a:t>
            </a:fld>
            <a:endParaRPr lang="ko-KR" altLang="en-US" sz="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F082178-DBC1-4D1E-8303-1223BA1441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3475" y="1188343"/>
          <a:ext cx="11376000" cy="414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Ver.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2023.07.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97232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761369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30733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63838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21134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804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166328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644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2553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73016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181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30232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6890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57392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4240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243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57914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88827" y="819011"/>
            <a:ext cx="2288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Document History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3318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84972" y="3060551"/>
            <a:ext cx="9073008" cy="1440160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운영 </a:t>
            </a:r>
            <a:r>
              <a:rPr lang="en-US" altLang="ko-KR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운영 </a:t>
            </a:r>
            <a:r>
              <a:rPr lang="en-US" altLang="ko-KR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교재관리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3472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en-US" altLang="ko-KR" smtClean="0"/>
              <a:t> 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</a:t>
            </a:fld>
            <a:endParaRPr lang="ko-KR" altLang="en-US" sz="800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960835" y="1076380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latin typeface="+mn-lt"/>
                <a:ea typeface="맑은 고딕" pitchFamily="50" charset="-127"/>
              </a:rPr>
              <a:t>교재 연동 프로세스</a:t>
            </a:r>
            <a:endParaRPr lang="ko-KR" altLang="en-US" sz="1600" b="1" dirty="0" smtClean="0">
              <a:latin typeface="+mn-lt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960835" y="1869207"/>
            <a:ext cx="2580562" cy="5028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 smtClean="0">
                <a:latin typeface="+mn-lt"/>
                <a:ea typeface="+mn-ea"/>
              </a:rPr>
              <a:t>지점 </a:t>
            </a:r>
            <a:r>
              <a:rPr lang="en-US" altLang="ko-KR" smtClean="0">
                <a:latin typeface="+mn-lt"/>
                <a:ea typeface="+mn-ea"/>
              </a:rPr>
              <a:t>&gt; </a:t>
            </a:r>
            <a:r>
              <a:rPr lang="ko-KR" altLang="en-US" smtClean="0">
                <a:latin typeface="+mn-lt"/>
                <a:ea typeface="+mn-ea"/>
              </a:rPr>
              <a:t>운영 </a:t>
            </a:r>
            <a:r>
              <a:rPr lang="en-US" altLang="ko-KR" smtClean="0">
                <a:latin typeface="+mn-lt"/>
                <a:ea typeface="+mn-ea"/>
              </a:rPr>
              <a:t>&gt; </a:t>
            </a:r>
            <a:r>
              <a:rPr lang="ko-KR" altLang="en-US" smtClean="0">
                <a:latin typeface="+mn-lt"/>
                <a:ea typeface="+mn-ea"/>
              </a:rPr>
              <a:t>교재몰 교재 관리</a:t>
            </a:r>
            <a:endParaRPr lang="en-US" altLang="ko-KR" smtClean="0">
              <a:latin typeface="+mn-lt"/>
              <a:ea typeface="+mn-ea"/>
            </a:endParaRPr>
          </a:p>
          <a:p>
            <a:pPr algn="ctr" defTabSz="817563">
              <a:lnSpc>
                <a:spcPct val="150000"/>
              </a:lnSpc>
            </a:pPr>
            <a:r>
              <a:rPr lang="en-US" altLang="ko-KR" smtClean="0">
                <a:latin typeface="+mn-lt"/>
                <a:ea typeface="+mn-ea"/>
              </a:rPr>
              <a:t>API </a:t>
            </a:r>
            <a:r>
              <a:rPr lang="ko-KR" altLang="en-US" smtClean="0">
                <a:latin typeface="+mn-lt"/>
                <a:ea typeface="+mn-ea"/>
              </a:rPr>
              <a:t>교재 정보 요청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4" name="순서도: 수행의 시작/종료 43"/>
          <p:cNvSpPr/>
          <p:nvPr/>
        </p:nvSpPr>
        <p:spPr bwMode="auto">
          <a:xfrm>
            <a:off x="4345211" y="1282112"/>
            <a:ext cx="2576052" cy="1686338"/>
          </a:xfrm>
          <a:prstGeom prst="flowChartTerminator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 sz="1200" b="1" smtClean="0">
                <a:latin typeface="+mn-lt"/>
              </a:rPr>
              <a:t>교재몰 </a:t>
            </a:r>
            <a:r>
              <a:rPr lang="en-US" altLang="ko-KR" sz="1200" b="1" smtClean="0">
                <a:latin typeface="+mn-lt"/>
              </a:rPr>
              <a:t>API</a:t>
            </a:r>
          </a:p>
          <a:p>
            <a:pPr marL="228600" indent="-228600" algn="ctr" defTabSz="817563">
              <a:lnSpc>
                <a:spcPct val="150000"/>
              </a:lnSpc>
              <a:buAutoNum type="arabicPeriod"/>
            </a:pPr>
            <a:r>
              <a:rPr lang="ko-KR" altLang="en-US" sz="1200" b="1" smtClean="0">
                <a:latin typeface="+mn-lt"/>
              </a:rPr>
              <a:t>교재 정보</a:t>
            </a:r>
            <a:r>
              <a:rPr lang="en-US" altLang="ko-KR" sz="1200" b="1"/>
              <a:t> </a:t>
            </a:r>
            <a:r>
              <a:rPr lang="ko-KR" altLang="en-US" sz="1200" b="1" smtClean="0"/>
              <a:t>전송</a:t>
            </a:r>
            <a:endParaRPr lang="en-US" altLang="ko-KR" sz="1200" b="1" smtClean="0">
              <a:latin typeface="+mn-lt"/>
            </a:endParaRPr>
          </a:p>
          <a:p>
            <a:pPr marL="228600" indent="-228600" algn="ctr" defTabSz="817563">
              <a:lnSpc>
                <a:spcPct val="150000"/>
              </a:lnSpc>
              <a:buAutoNum type="arabicPeriod"/>
            </a:pPr>
            <a:r>
              <a:rPr lang="en-US" altLang="ko-KR" sz="1200" b="1" smtClean="0">
                <a:latin typeface="+mn-lt"/>
              </a:rPr>
              <a:t>SSO </a:t>
            </a:r>
            <a:r>
              <a:rPr lang="ko-KR" altLang="en-US" sz="1200" b="1" smtClean="0">
                <a:latin typeface="+mn-lt"/>
              </a:rPr>
              <a:t>및 학생 등록 </a:t>
            </a:r>
            <a:endParaRPr lang="en-US" altLang="ko-KR" sz="1200" b="1" smtClean="0">
              <a:latin typeface="+mn-lt"/>
            </a:endParaRPr>
          </a:p>
          <a:p>
            <a:pPr marL="228600" indent="-228600" algn="ctr" defTabSz="817563">
              <a:lnSpc>
                <a:spcPct val="150000"/>
              </a:lnSpc>
              <a:buAutoNum type="arabicPeriod"/>
            </a:pPr>
            <a:r>
              <a:rPr lang="ko-KR" altLang="en-US" sz="1200" b="1" smtClean="0">
                <a:latin typeface="+mn-lt"/>
              </a:rPr>
              <a:t>결제내역 전송</a:t>
            </a:r>
            <a:endParaRPr lang="en-US" altLang="ko-KR" sz="1200" b="1" smtClean="0">
              <a:latin typeface="+mn-lt"/>
            </a:endParaRPr>
          </a:p>
        </p:txBody>
      </p:sp>
      <p:cxnSp>
        <p:nvCxnSpPr>
          <p:cNvPr id="55" name="직선 화살표 연결선 54"/>
          <p:cNvCxnSpPr>
            <a:stCxn id="33" idx="3"/>
            <a:endCxn id="23" idx="1"/>
          </p:cNvCxnSpPr>
          <p:nvPr/>
        </p:nvCxnSpPr>
        <p:spPr bwMode="auto">
          <a:xfrm>
            <a:off x="3541397" y="3791107"/>
            <a:ext cx="1191740" cy="0"/>
          </a:xfrm>
          <a:prstGeom prst="straightConnector1">
            <a:avLst/>
          </a:prstGeom>
          <a:ln w="127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 bwMode="auto">
          <a:xfrm>
            <a:off x="960835" y="3539673"/>
            <a:ext cx="2580562" cy="5028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 smtClean="0">
                <a:latin typeface="+mn-lt"/>
                <a:ea typeface="+mn-ea"/>
              </a:rPr>
              <a:t>강의에 배정된 학생이</a:t>
            </a:r>
            <a:endParaRPr lang="en-US" altLang="ko-KR" smtClean="0">
              <a:latin typeface="+mn-lt"/>
              <a:ea typeface="+mn-ea"/>
            </a:endParaRPr>
          </a:p>
          <a:p>
            <a:pPr algn="ctr" defTabSz="817563">
              <a:lnSpc>
                <a:spcPct val="150000"/>
              </a:lnSpc>
            </a:pPr>
            <a:r>
              <a:rPr lang="ko-KR" altLang="en-US" smtClean="0">
                <a:latin typeface="+mn-lt"/>
                <a:ea typeface="+mn-ea"/>
              </a:rPr>
              <a:t>시간표에서 교재 썸네일 클릭 시 </a:t>
            </a:r>
            <a:r>
              <a:rPr lang="en-US" altLang="ko-KR" smtClean="0">
                <a:latin typeface="+mn-lt"/>
                <a:ea typeface="+mn-ea"/>
              </a:rPr>
              <a:t>SSO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4733137" y="4372035"/>
            <a:ext cx="1800200" cy="5028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 smtClean="0">
                <a:latin typeface="+mn-lt"/>
                <a:ea typeface="+mn-ea"/>
              </a:rPr>
              <a:t>학생이 직접 교재몰 접속</a:t>
            </a:r>
            <a:endParaRPr lang="en-US" altLang="ko-KR" smtClean="0">
              <a:latin typeface="+mn-lt"/>
              <a:ea typeface="+mn-ea"/>
            </a:endParaRPr>
          </a:p>
          <a:p>
            <a:pPr algn="ctr" defTabSz="817563">
              <a:lnSpc>
                <a:spcPct val="150000"/>
              </a:lnSpc>
            </a:pPr>
            <a:r>
              <a:rPr lang="ko-KR" altLang="en-US" u="sng" smtClean="0">
                <a:solidFill>
                  <a:schemeClr val="tx1"/>
                </a:solidFill>
                <a:latin typeface="+mn-lt"/>
                <a:ea typeface="+mn-ea"/>
              </a:rPr>
              <a:t>학원</a:t>
            </a:r>
            <a:r>
              <a:rPr lang="en-US" altLang="ko-KR" u="sng" smtClean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ko-KR" altLang="en-US" u="sng" smtClean="0">
                <a:solidFill>
                  <a:schemeClr val="tx1"/>
                </a:solidFill>
                <a:latin typeface="+mn-lt"/>
                <a:ea typeface="+mn-ea"/>
              </a:rPr>
              <a:t>이름</a:t>
            </a:r>
            <a:r>
              <a:rPr lang="en-US" altLang="ko-KR" u="sng" smtClean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ko-KR" altLang="en-US" u="sng" smtClean="0">
                <a:solidFill>
                  <a:schemeClr val="tx1"/>
                </a:solidFill>
                <a:latin typeface="+mn-lt"/>
                <a:ea typeface="+mn-ea"/>
              </a:rPr>
              <a:t>핸드폰 로그인</a:t>
            </a:r>
            <a:endParaRPr lang="en-US" altLang="ko-KR" u="sng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50" name="직선 화살표 연결선 49"/>
          <p:cNvCxnSpPr>
            <a:stCxn id="150" idx="2"/>
            <a:endCxn id="27" idx="0"/>
          </p:cNvCxnSpPr>
          <p:nvPr/>
        </p:nvCxnSpPr>
        <p:spPr bwMode="auto">
          <a:xfrm>
            <a:off x="2251116" y="2372075"/>
            <a:ext cx="0" cy="331162"/>
          </a:xfrm>
          <a:prstGeom prst="straightConnector1">
            <a:avLst/>
          </a:prstGeom>
          <a:ln w="127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 bwMode="auto">
          <a:xfrm>
            <a:off x="960835" y="5204697"/>
            <a:ext cx="2580562" cy="12241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0" bIns="0" rtlCol="0" anchor="ctr"/>
          <a:lstStyle/>
          <a:p>
            <a:pPr defTabSz="817563">
              <a:lnSpc>
                <a:spcPct val="150000"/>
              </a:lnSpc>
            </a:pPr>
            <a:r>
              <a:rPr lang="en-US" altLang="ko-KR"/>
              <a:t>1-1</a:t>
            </a:r>
            <a:r>
              <a:rPr lang="en-US" altLang="ko-KR" smtClean="0"/>
              <a:t>) </a:t>
            </a:r>
            <a:r>
              <a:rPr lang="ko-KR" altLang="en-US" smtClean="0">
                <a:latin typeface="+mn-lt"/>
                <a:ea typeface="+mn-ea"/>
              </a:rPr>
              <a:t>지점 </a:t>
            </a:r>
            <a:r>
              <a:rPr lang="en-US" altLang="ko-KR" smtClean="0">
                <a:latin typeface="+mn-lt"/>
                <a:ea typeface="+mn-ea"/>
              </a:rPr>
              <a:t>&gt; </a:t>
            </a:r>
            <a:r>
              <a:rPr lang="ko-KR" altLang="en-US" smtClean="0">
                <a:latin typeface="+mn-lt"/>
                <a:ea typeface="+mn-ea"/>
              </a:rPr>
              <a:t>매출 </a:t>
            </a:r>
            <a:r>
              <a:rPr lang="en-US" altLang="ko-KR" smtClean="0">
                <a:latin typeface="+mn-lt"/>
                <a:ea typeface="+mn-ea"/>
              </a:rPr>
              <a:t>&gt; </a:t>
            </a:r>
            <a:r>
              <a:rPr lang="ko-KR" altLang="en-US" smtClean="0">
                <a:latin typeface="+mn-lt"/>
                <a:ea typeface="+mn-ea"/>
              </a:rPr>
              <a:t>교재 매출에서</a:t>
            </a:r>
            <a:endParaRPr lang="en-US" altLang="ko-KR" smtClean="0">
              <a:latin typeface="+mn-lt"/>
              <a:ea typeface="+mn-ea"/>
            </a:endParaRPr>
          </a:p>
          <a:p>
            <a:pPr defTabSz="817563">
              <a:lnSpc>
                <a:spcPct val="150000"/>
              </a:lnSpc>
            </a:pPr>
            <a:r>
              <a:rPr lang="en-US" altLang="ko-KR">
                <a:latin typeface="+mn-lt"/>
                <a:ea typeface="+mn-ea"/>
              </a:rPr>
              <a:t> </a:t>
            </a:r>
            <a:r>
              <a:rPr lang="en-US" altLang="ko-KR" smtClean="0">
                <a:latin typeface="+mn-lt"/>
                <a:ea typeface="+mn-ea"/>
              </a:rPr>
              <a:t>      </a:t>
            </a:r>
            <a:r>
              <a:rPr lang="ko-KR" altLang="en-US" smtClean="0">
                <a:latin typeface="+mn-lt"/>
                <a:ea typeface="+mn-ea"/>
              </a:rPr>
              <a:t>결제내역연동 버튼 실행</a:t>
            </a:r>
            <a:endParaRPr lang="en-US" altLang="ko-KR" smtClean="0">
              <a:latin typeface="+mn-lt"/>
              <a:ea typeface="+mn-ea"/>
            </a:endParaRPr>
          </a:p>
          <a:p>
            <a:pPr defTabSz="817563">
              <a:lnSpc>
                <a:spcPct val="150000"/>
              </a:lnSpc>
            </a:pPr>
            <a:r>
              <a:rPr lang="en-US" altLang="ko-KR" smtClean="0">
                <a:latin typeface="+mn-lt"/>
                <a:ea typeface="+mn-ea"/>
              </a:rPr>
              <a:t>1-2) MSSQL </a:t>
            </a:r>
            <a:r>
              <a:rPr lang="ko-KR" altLang="en-US" smtClean="0">
                <a:latin typeface="+mn-lt"/>
                <a:ea typeface="+mn-ea"/>
              </a:rPr>
              <a:t>스케쥴러를 통한 연동</a:t>
            </a:r>
            <a:endParaRPr lang="en-US" altLang="ko-KR" smtClean="0">
              <a:latin typeface="+mn-lt"/>
              <a:ea typeface="+mn-ea"/>
            </a:endParaRPr>
          </a:p>
          <a:p>
            <a:pPr defTabSz="817563">
              <a:lnSpc>
                <a:spcPct val="150000"/>
              </a:lnSpc>
            </a:pPr>
            <a:r>
              <a:rPr lang="en-US" altLang="ko-KR" smtClean="0">
                <a:latin typeface="+mn-lt"/>
                <a:ea typeface="+mn-ea"/>
              </a:rPr>
              <a:t>2) </a:t>
            </a:r>
            <a:r>
              <a:rPr lang="ko-KR" altLang="en-US" smtClean="0">
                <a:latin typeface="+mn-lt"/>
                <a:ea typeface="+mn-ea"/>
              </a:rPr>
              <a:t>강의실</a:t>
            </a:r>
            <a:r>
              <a:rPr lang="en-US" altLang="ko-KR" smtClean="0">
                <a:latin typeface="+mn-lt"/>
                <a:ea typeface="+mn-ea"/>
              </a:rPr>
              <a:t>/</a:t>
            </a:r>
            <a:r>
              <a:rPr lang="ko-KR" altLang="en-US" smtClean="0">
                <a:latin typeface="+mn-lt"/>
                <a:ea typeface="+mn-ea"/>
              </a:rPr>
              <a:t>교재와 학생</a:t>
            </a:r>
            <a:r>
              <a:rPr lang="en-US" altLang="ko-KR" smtClean="0">
                <a:latin typeface="+mn-lt"/>
                <a:ea typeface="+mn-ea"/>
              </a:rPr>
              <a:t>/</a:t>
            </a:r>
            <a:r>
              <a:rPr lang="ko-KR" altLang="en-US" smtClean="0">
                <a:latin typeface="+mn-lt"/>
                <a:ea typeface="+mn-ea"/>
              </a:rPr>
              <a:t>교재구매 연결</a:t>
            </a:r>
            <a:endParaRPr lang="en-US" altLang="ko-KR" smtClean="0">
              <a:latin typeface="+mn-lt"/>
              <a:ea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089627" y="1143734"/>
            <a:ext cx="4535316" cy="16938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 defTabSz="817563">
              <a:lnSpc>
                <a:spcPct val="150000"/>
              </a:lnSpc>
            </a:pPr>
            <a:r>
              <a:rPr lang="ko-KR" altLang="en-US" smtClean="0">
                <a:solidFill>
                  <a:srgbClr val="C00000"/>
                </a:solidFill>
                <a:latin typeface="+mn-lt"/>
              </a:rPr>
              <a:t>강의와 강사</a:t>
            </a:r>
            <a:r>
              <a:rPr lang="en-US" altLang="ko-KR" smtClean="0">
                <a:solidFill>
                  <a:srgbClr val="C00000"/>
                </a:solidFill>
                <a:latin typeface="+mn-lt"/>
              </a:rPr>
              <a:t>/</a:t>
            </a:r>
            <a:r>
              <a:rPr lang="ko-KR" altLang="en-US" smtClean="0">
                <a:solidFill>
                  <a:srgbClr val="C00000"/>
                </a:solidFill>
                <a:latin typeface="+mn-lt"/>
              </a:rPr>
              <a:t>멘토 연결 정책</a:t>
            </a:r>
            <a:r>
              <a:rPr lang="en-US" altLang="ko-KR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altLang="ko-KR" smtClean="0">
                <a:solidFill>
                  <a:srgbClr val="C00000"/>
                </a:solidFill>
                <a:latin typeface="+mn-lt"/>
              </a:rPr>
            </a:br>
            <a:r>
              <a:rPr lang="en-US" altLang="ko-KR" smtClean="0">
                <a:solidFill>
                  <a:srgbClr val="C00000"/>
                </a:solidFill>
                <a:latin typeface="+mn-lt"/>
              </a:rPr>
              <a:t>&gt; </a:t>
            </a:r>
            <a:r>
              <a:rPr lang="ko-KR" altLang="en-US" smtClean="0">
                <a:solidFill>
                  <a:srgbClr val="C00000"/>
                </a:solidFill>
                <a:latin typeface="+mn-lt"/>
              </a:rPr>
              <a:t>교재몰에서 목록을 가져온다</a:t>
            </a:r>
            <a:r>
              <a:rPr lang="en-US" altLang="ko-KR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altLang="ko-KR" smtClean="0">
                <a:solidFill>
                  <a:srgbClr val="C00000"/>
                </a:solidFill>
                <a:latin typeface="+mn-lt"/>
              </a:rPr>
            </a:br>
            <a:r>
              <a:rPr lang="en-US" altLang="ko-KR" smtClean="0">
                <a:solidFill>
                  <a:srgbClr val="C00000"/>
                </a:solidFill>
                <a:latin typeface="+mn-lt"/>
              </a:rPr>
              <a:t>&gt; </a:t>
            </a:r>
            <a:r>
              <a:rPr lang="ko-KR" altLang="en-US" smtClean="0">
                <a:solidFill>
                  <a:srgbClr val="C00000"/>
                </a:solidFill>
                <a:latin typeface="+mn-lt"/>
              </a:rPr>
              <a:t>교재정보를 강의에 등록한다</a:t>
            </a:r>
            <a:r>
              <a:rPr lang="en-US" altLang="ko-KR" smtClean="0">
                <a:solidFill>
                  <a:srgbClr val="C00000"/>
                </a:solidFill>
                <a:latin typeface="+mn-lt"/>
              </a:rPr>
              <a:t>.</a:t>
            </a:r>
            <a:br>
              <a:rPr lang="en-US" altLang="ko-KR" smtClean="0">
                <a:solidFill>
                  <a:srgbClr val="C00000"/>
                </a:solidFill>
                <a:latin typeface="+mn-lt"/>
              </a:rPr>
            </a:br>
            <a:r>
              <a:rPr lang="en-US" altLang="ko-KR" smtClean="0">
                <a:solidFill>
                  <a:srgbClr val="C00000"/>
                </a:solidFill>
                <a:latin typeface="+mn-lt"/>
              </a:rPr>
              <a:t>&gt; </a:t>
            </a:r>
            <a:r>
              <a:rPr lang="ko-KR" altLang="en-US" smtClean="0">
                <a:solidFill>
                  <a:srgbClr val="C00000"/>
                </a:solidFill>
                <a:latin typeface="+mn-lt"/>
              </a:rPr>
              <a:t>강의배정된 학생이 교재를 구입</a:t>
            </a:r>
            <a:r>
              <a:rPr lang="en-US" altLang="ko-KR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altLang="ko-KR" smtClean="0">
                <a:solidFill>
                  <a:srgbClr val="C00000"/>
                </a:solidFill>
                <a:latin typeface="+mn-lt"/>
              </a:rPr>
            </a:br>
            <a:r>
              <a:rPr lang="en-US" altLang="ko-KR" smtClean="0">
                <a:solidFill>
                  <a:srgbClr val="C00000"/>
                </a:solidFill>
                <a:latin typeface="+mn-lt"/>
              </a:rPr>
              <a:t>&gt; </a:t>
            </a:r>
            <a:r>
              <a:rPr lang="ko-KR" altLang="en-US" smtClean="0">
                <a:solidFill>
                  <a:srgbClr val="C00000"/>
                </a:solidFill>
                <a:latin typeface="+mn-lt"/>
              </a:rPr>
              <a:t>강의 등록 교재와  학생 구매 교재와 연결 </a:t>
            </a:r>
            <a:r>
              <a:rPr lang="en-US" altLang="ko-KR" smtClean="0">
                <a:solidFill>
                  <a:srgbClr val="C00000"/>
                </a:solidFill>
                <a:latin typeface="+mn-lt"/>
              </a:rPr>
              <a:t>/ </a:t>
            </a:r>
            <a:r>
              <a:rPr lang="ko-KR" altLang="en-US" smtClean="0">
                <a:solidFill>
                  <a:srgbClr val="C00000"/>
                </a:solidFill>
                <a:latin typeface="+mn-lt"/>
              </a:rPr>
              <a:t>연결이 안되면 수수료 미지급</a:t>
            </a:r>
            <a:r>
              <a:rPr lang="en-US" altLang="ko-KR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altLang="ko-KR" smtClean="0">
                <a:solidFill>
                  <a:srgbClr val="C00000"/>
                </a:solidFill>
                <a:latin typeface="+mn-lt"/>
              </a:rPr>
            </a:br>
            <a:r>
              <a:rPr lang="en-US" altLang="ko-KR" smtClean="0">
                <a:solidFill>
                  <a:srgbClr val="C00000"/>
                </a:solidFill>
                <a:latin typeface="+mn-lt"/>
              </a:rPr>
              <a:t>&gt; </a:t>
            </a:r>
            <a:r>
              <a:rPr lang="ko-KR" altLang="en-US" smtClean="0">
                <a:solidFill>
                  <a:srgbClr val="C00000"/>
                </a:solidFill>
                <a:latin typeface="+mn-lt"/>
              </a:rPr>
              <a:t>강의에 강사가 여러명이고 교재 및 결제 내역도  여러개일 경우 분배해서 매출 산출</a:t>
            </a:r>
            <a:endParaRPr lang="en-US" altLang="ko-KR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960835" y="2707011"/>
            <a:ext cx="2580562" cy="5028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/>
              <a:t>지점 </a:t>
            </a:r>
            <a:r>
              <a:rPr lang="en-US" altLang="ko-KR"/>
              <a:t>&gt; </a:t>
            </a:r>
            <a:r>
              <a:rPr lang="ko-KR" altLang="en-US" smtClean="0"/>
              <a:t>시간표 </a:t>
            </a:r>
            <a:r>
              <a:rPr lang="en-US" altLang="ko-KR"/>
              <a:t>&gt; </a:t>
            </a:r>
            <a:r>
              <a:rPr lang="ko-KR" altLang="en-US" smtClean="0"/>
              <a:t>강의 생성</a:t>
            </a:r>
            <a:endParaRPr lang="en-US" altLang="ko-KR"/>
          </a:p>
          <a:p>
            <a:pPr algn="ctr" defTabSz="817563">
              <a:lnSpc>
                <a:spcPct val="150000"/>
              </a:lnSpc>
            </a:pPr>
            <a:r>
              <a:rPr lang="ko-KR" altLang="en-US"/>
              <a:t>교재 등록</a:t>
            </a:r>
            <a:r>
              <a:rPr lang="en-US" altLang="ko-KR"/>
              <a:t>(</a:t>
            </a:r>
            <a:r>
              <a:rPr lang="ko-KR" altLang="en-US"/>
              <a:t>복수</a:t>
            </a:r>
            <a:r>
              <a:rPr lang="en-US" altLang="ko-KR"/>
              <a:t>)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4733137" y="3539673"/>
            <a:ext cx="1800200" cy="5028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en-US" altLang="ko-KR" smtClean="0">
                <a:latin typeface="+mn-lt"/>
                <a:ea typeface="+mn-ea"/>
              </a:rPr>
              <a:t>SSO </a:t>
            </a:r>
            <a:r>
              <a:rPr lang="ko-KR" altLang="en-US" smtClean="0">
                <a:latin typeface="+mn-lt"/>
                <a:ea typeface="+mn-ea"/>
              </a:rPr>
              <a:t>시 학생정보 제공</a:t>
            </a:r>
            <a:endParaRPr lang="en-US" altLang="ko-KR" smtClean="0">
              <a:latin typeface="+mn-lt"/>
              <a:ea typeface="+mn-ea"/>
            </a:endParaRPr>
          </a:p>
          <a:p>
            <a:pPr algn="ctr" defTabSz="817563">
              <a:lnSpc>
                <a:spcPct val="150000"/>
              </a:lnSpc>
            </a:pPr>
            <a:r>
              <a:rPr lang="ko-KR" altLang="en-US" smtClean="0">
                <a:latin typeface="+mn-lt"/>
                <a:ea typeface="+mn-ea"/>
              </a:rPr>
              <a:t>학생 교재몰에 등록</a:t>
            </a:r>
            <a:endParaRPr lang="en-US" altLang="ko-KR" smtClean="0">
              <a:latin typeface="+mn-lt"/>
              <a:ea typeface="+mn-ea"/>
            </a:endParaRPr>
          </a:p>
        </p:txBody>
      </p:sp>
      <p:cxnSp>
        <p:nvCxnSpPr>
          <p:cNvPr id="26" name="직선 화살표 연결선 25"/>
          <p:cNvCxnSpPr>
            <a:stCxn id="21" idx="2"/>
            <a:endCxn id="33" idx="0"/>
          </p:cNvCxnSpPr>
          <p:nvPr/>
        </p:nvCxnSpPr>
        <p:spPr bwMode="auto">
          <a:xfrm>
            <a:off x="2251116" y="3209879"/>
            <a:ext cx="0" cy="329794"/>
          </a:xfrm>
          <a:prstGeom prst="straightConnector1">
            <a:avLst/>
          </a:prstGeom>
          <a:ln w="127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순서도: 자기 디스크 11"/>
          <p:cNvSpPr/>
          <p:nvPr/>
        </p:nvSpPr>
        <p:spPr>
          <a:xfrm>
            <a:off x="7714022" y="3234655"/>
            <a:ext cx="1602761" cy="111081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교재 </a:t>
            </a:r>
            <a:r>
              <a:rPr lang="ko-KR" altLang="en-US" smtClean="0">
                <a:solidFill>
                  <a:schemeClr val="tx1"/>
                </a:solidFill>
              </a:rPr>
              <a:t>결재 및 내역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23" idx="3"/>
            <a:endCxn id="12" idx="2"/>
          </p:cNvCxnSpPr>
          <p:nvPr/>
        </p:nvCxnSpPr>
        <p:spPr>
          <a:xfrm flipV="1">
            <a:off x="6533337" y="3790061"/>
            <a:ext cx="1180685" cy="1046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07" idx="3"/>
            <a:endCxn id="12" idx="4"/>
          </p:cNvCxnSpPr>
          <p:nvPr/>
        </p:nvCxnSpPr>
        <p:spPr>
          <a:xfrm flipV="1">
            <a:off x="3541397" y="3790061"/>
            <a:ext cx="5775386" cy="2026704"/>
          </a:xfrm>
          <a:prstGeom prst="bentConnector3">
            <a:avLst>
              <a:gd name="adj1" fmla="val 103958"/>
            </a:avLst>
          </a:prstGeom>
          <a:ln w="127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50" idx="3"/>
            <a:endCxn id="44" idx="1"/>
          </p:cNvCxnSpPr>
          <p:nvPr/>
        </p:nvCxnSpPr>
        <p:spPr bwMode="auto">
          <a:xfrm>
            <a:off x="3541397" y="2120641"/>
            <a:ext cx="803814" cy="46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텍스트 개체 틀 45"/>
          <p:cNvSpPr txBox="1">
            <a:spLocks/>
          </p:cNvSpPr>
          <p:nvPr/>
        </p:nvSpPr>
        <p:spPr>
          <a:xfrm>
            <a:off x="1464891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mtClean="0"/>
              <a:t>지점 </a:t>
            </a:r>
            <a:r>
              <a:rPr kumimoji="0" lang="en-US" altLang="ko-KR" smtClean="0"/>
              <a:t>&gt; </a:t>
            </a:r>
            <a:r>
              <a:rPr kumimoji="0" lang="ko-KR" altLang="en-US" smtClean="0"/>
              <a:t>운영 </a:t>
            </a:r>
            <a:r>
              <a:rPr kumimoji="0" lang="en-US" altLang="ko-KR" smtClean="0"/>
              <a:t>&gt; </a:t>
            </a:r>
            <a:r>
              <a:rPr kumimoji="0" lang="ko-KR" altLang="en-US" smtClean="0"/>
              <a:t>교재몰 관리</a:t>
            </a:r>
            <a:endParaRPr kumimoji="0" lang="ko-KR" altLang="en-US"/>
          </a:p>
        </p:txBody>
      </p:sp>
      <p:sp>
        <p:nvSpPr>
          <p:cNvPr id="40" name="직사각형 39"/>
          <p:cNvSpPr/>
          <p:nvPr/>
        </p:nvSpPr>
        <p:spPr bwMode="auto">
          <a:xfrm>
            <a:off x="960835" y="4372335"/>
            <a:ext cx="2580562" cy="5028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>
              <a:lnSpc>
                <a:spcPct val="150000"/>
              </a:lnSpc>
            </a:pPr>
            <a:r>
              <a:rPr lang="ko-KR" altLang="en-US" smtClean="0">
                <a:latin typeface="+mn-lt"/>
                <a:ea typeface="+mn-ea"/>
              </a:rPr>
              <a:t>이름과 핸드폰으로 학생키 제공</a:t>
            </a:r>
            <a:endParaRPr lang="en-US" altLang="ko-KR" smtClean="0">
              <a:latin typeface="+mn-lt"/>
              <a:ea typeface="+mn-ea"/>
            </a:endParaRPr>
          </a:p>
        </p:txBody>
      </p:sp>
      <p:cxnSp>
        <p:nvCxnSpPr>
          <p:cNvPr id="25" name="직선 화살표 연결선 24"/>
          <p:cNvCxnSpPr>
            <a:stCxn id="40" idx="3"/>
            <a:endCxn id="37" idx="1"/>
          </p:cNvCxnSpPr>
          <p:nvPr/>
        </p:nvCxnSpPr>
        <p:spPr>
          <a:xfrm flipV="1">
            <a:off x="3541397" y="4623469"/>
            <a:ext cx="1191740" cy="3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7" idx="3"/>
            <a:endCxn id="12" idx="3"/>
          </p:cNvCxnSpPr>
          <p:nvPr/>
        </p:nvCxnSpPr>
        <p:spPr>
          <a:xfrm flipV="1">
            <a:off x="6533337" y="4345466"/>
            <a:ext cx="1982066" cy="278003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562390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05CBBB0-C0E3-4A1A-80AF-A92374F2BD78}" type="slidenum">
              <a:rPr lang="ko-KR" altLang="en-US" sz="800" smtClean="0"/>
              <a:pPr/>
              <a:t>4</a:t>
            </a:fld>
            <a:endParaRPr lang="ko-KR" altLang="en-US" sz="8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37507"/>
              </p:ext>
            </p:extLst>
          </p:nvPr>
        </p:nvGraphicFramePr>
        <p:xfrm>
          <a:off x="11204421" y="645990"/>
          <a:ext cx="2069782" cy="141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교재몰 교재 목록</a:t>
                      </a:r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* 교재몰과 연결서버를 구축하여 교제 목록을 가져온다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* 운영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교재몰관리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시간표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수강생포털</a:t>
                      </a:r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매출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교재매출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에서 사용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436705" y="723925"/>
            <a:ext cx="771365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28791" y="1084131"/>
            <a:ext cx="9864881" cy="43326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80155"/>
              </p:ext>
            </p:extLst>
          </p:nvPr>
        </p:nvGraphicFramePr>
        <p:xfrm>
          <a:off x="528787" y="1620391"/>
          <a:ext cx="986487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942">
                  <a:extLst>
                    <a:ext uri="{9D8B030D-6E8A-4147-A177-3AD203B41FA5}">
                      <a16:colId xmlns:a16="http://schemas.microsoft.com/office/drawing/2014/main" val="2030674306"/>
                    </a:ext>
                  </a:extLst>
                </a:gridCol>
                <a:gridCol w="844942">
                  <a:extLst>
                    <a:ext uri="{9D8B030D-6E8A-4147-A177-3AD203B41FA5}">
                      <a16:colId xmlns:a16="http://schemas.microsoft.com/office/drawing/2014/main" val="3431854384"/>
                    </a:ext>
                  </a:extLst>
                </a:gridCol>
                <a:gridCol w="2344022">
                  <a:extLst>
                    <a:ext uri="{9D8B030D-6E8A-4147-A177-3AD203B41FA5}">
                      <a16:colId xmlns:a16="http://schemas.microsoft.com/office/drawing/2014/main" val="2426815242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2578861353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2697537167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1222926090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1233705452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2084758490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785425714"/>
                    </a:ext>
                  </a:extLst>
                </a:gridCol>
                <a:gridCol w="624054">
                  <a:extLst>
                    <a:ext uri="{9D8B030D-6E8A-4147-A177-3AD203B41FA5}">
                      <a16:colId xmlns:a16="http://schemas.microsoft.com/office/drawing/2014/main" val="340583149"/>
                    </a:ext>
                  </a:extLst>
                </a:gridCol>
                <a:gridCol w="752104">
                  <a:extLst>
                    <a:ext uri="{9D8B030D-6E8A-4147-A177-3AD203B41FA5}">
                      <a16:colId xmlns:a16="http://schemas.microsoft.com/office/drawing/2014/main" val="834751542"/>
                    </a:ext>
                  </a:extLst>
                </a:gridCol>
              </a:tblGrid>
              <a:tr h="20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교재명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교재금액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할인금액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판매금액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수량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배송비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판매상태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썸네일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컴퓨터자격증</a:t>
                      </a:r>
                      <a:endParaRPr lang="ko-KR" altLang="en-US" sz="800" b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2024 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멘토씨리즈 컴퓨터활용능력 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급 실기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35,000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35,000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1005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무료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판매중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smtClean="0">
                          <a:solidFill>
                            <a:srgbClr val="0000FF"/>
                          </a:solidFill>
                          <a:latin typeface="+mn-lt"/>
                        </a:rPr>
                        <a:t>보기</a:t>
                      </a:r>
                      <a:endParaRPr lang="ko-KR" altLang="en-US" sz="800" u="sng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컴퓨터자격증</a:t>
                      </a:r>
                      <a:endParaRPr lang="ko-KR" altLang="en-US" sz="800" b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멘토씨리즈 자바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개정판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32,000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32,000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358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무료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판매중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디자인</a:t>
                      </a:r>
                      <a:endParaRPr lang="ko-KR" altLang="en-US" sz="800" b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멘토씨리즈 인디자인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CC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27,000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27,000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565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무료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판매중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디자인</a:t>
                      </a:r>
                      <a:endParaRPr lang="ko-KR" altLang="en-US" sz="800" b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※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지점구매용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※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멘토씨리즈 미용사 일반 실기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25,000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25,000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무료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판매중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컴퓨터자격증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멘토씨리즈 포토웍스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25,000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25,000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무료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판매중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6641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컴퓨터자격증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멘토씨리즈 포토샵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CC 2021(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개정판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25,000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25,000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980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무료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품절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79592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 bwMode="auto">
          <a:xfrm>
            <a:off x="6389989" y="1184856"/>
            <a:ext cx="183258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교재명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137505" y="1184856"/>
            <a:ext cx="1151987" cy="251999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교재 정보 연동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4484312" y="1186819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smtClean="0">
                <a:latin typeface="+mn-ea"/>
                <a:ea typeface="+mn-ea"/>
              </a:rPr>
              <a:t>판매상태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484312" y="786832"/>
            <a:ext cx="960634" cy="3604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판매중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품절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 bwMode="auto">
          <a:xfrm>
            <a:off x="8943325" y="12352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38892" y="1175898"/>
            <a:ext cx="1840855" cy="252000"/>
            <a:chOff x="3954135" y="3272746"/>
            <a:chExt cx="1840855" cy="252000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3954135" y="3272746"/>
              <a:ext cx="184085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smtClean="0">
                  <a:latin typeface="+mn-ea"/>
                  <a:ea typeface="+mn-ea"/>
                </a:rPr>
                <a:t>등록일    </a:t>
              </a:r>
              <a:r>
                <a:rPr lang="en-US" altLang="ko-KR" sz="7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2023-11-01~2023-11-07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▣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latin typeface="+mn-ea"/>
                  <a:ea typeface="+mn-ea"/>
                </a:rPr>
                <a:t>   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425162" y="3272746"/>
              <a:ext cx="0" cy="25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03842" y="121655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818" name="Picture 2" descr="https://www.kedustore.com/kstore/product_img/%EB%B6%84%EA%B6%8C-%EA%B5%90%EC%9E%AC%EB%AA%B0-copy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879" y="3613659"/>
            <a:ext cx="1371832" cy="187483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endCxn id="34818" idx="0"/>
          </p:cNvCxnSpPr>
          <p:nvPr/>
        </p:nvCxnSpPr>
        <p:spPr>
          <a:xfrm>
            <a:off x="9385771" y="3141303"/>
            <a:ext cx="216024" cy="472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45"/>
          <p:cNvSpPr txBox="1">
            <a:spLocks/>
          </p:cNvSpPr>
          <p:nvPr/>
        </p:nvSpPr>
        <p:spPr>
          <a:xfrm>
            <a:off x="1464891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mtClean="0"/>
              <a:t>지점 </a:t>
            </a:r>
            <a:r>
              <a:rPr kumimoji="0" lang="en-US" altLang="ko-KR" smtClean="0"/>
              <a:t>&gt; </a:t>
            </a:r>
            <a:r>
              <a:rPr kumimoji="0" lang="ko-KR" altLang="en-US" smtClean="0"/>
              <a:t>운영 </a:t>
            </a:r>
            <a:r>
              <a:rPr kumimoji="0" lang="en-US" altLang="ko-KR" smtClean="0"/>
              <a:t>&gt; </a:t>
            </a:r>
            <a:r>
              <a:rPr kumimoji="0" lang="ko-KR" altLang="en-US" smtClean="0"/>
              <a:t>교재몰 관리</a:t>
            </a:r>
            <a:endParaRPr kumimoji="0"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03728"/>
              </p:ext>
            </p:extLst>
          </p:nvPr>
        </p:nvGraphicFramePr>
        <p:xfrm>
          <a:off x="528787" y="3675670"/>
          <a:ext cx="2854031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35">
                  <a:extLst>
                    <a:ext uri="{9D8B030D-6E8A-4147-A177-3AD203B41FA5}">
                      <a16:colId xmlns:a16="http://schemas.microsoft.com/office/drawing/2014/main" val="4230375058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11585983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Rjator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등록일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교재몰에서의 등록일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등록일 검섹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기본은 빈값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전체불러오기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4834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교재 연동하기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MSSQL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연결서버를 구성하고 교재정보를 가져옴</a:t>
                      </a:r>
                      <a:endParaRPr lang="en-US" altLang="ko-KR" sz="80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8457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교재몰 교재에 계열정보가 없다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교재 카테고리를 통한 계열 연결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8249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교재정보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교재금액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할인금액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판매금액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 교재정보연동 시 업데이트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910817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 bwMode="auto">
          <a:xfrm>
            <a:off x="2547327" y="1174763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>
                <a:latin typeface="+mn-ea"/>
                <a:ea typeface="+mn-ea"/>
              </a:rPr>
              <a:t>계열선택</a:t>
            </a:r>
            <a:r>
              <a:rPr lang="ko-KR" altLang="en-US" sz="700" dirty="0">
                <a:latin typeface="+mn-ea"/>
                <a:ea typeface="+mn-ea"/>
              </a:rPr>
              <a:t>                                      ∨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302" y="3675670"/>
            <a:ext cx="3837152" cy="13166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667169" y="3866680"/>
            <a:ext cx="720080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4875063" y="500328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1208070" y="30239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75063" y="2916534"/>
            <a:ext cx="4726732" cy="224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7225531" y="30513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5165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05CBBB0-C0E3-4A1A-80AF-A92374F2BD78}" type="slidenum">
              <a:rPr lang="ko-KR" altLang="en-US" sz="800" smtClean="0"/>
              <a:pPr/>
              <a:t>5</a:t>
            </a:fld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2617019" y="2196455"/>
            <a:ext cx="7344816" cy="34563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228600" indent="-228600" defTabSz="817563">
              <a:lnSpc>
                <a:spcPct val="150000"/>
              </a:lnSpc>
              <a:buFontTx/>
              <a:buAutoNum type="arabicParenR"/>
            </a:pP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상세보기 </a:t>
            </a:r>
            <a:r>
              <a:rPr lang="en-US" altLang="ko-KR" sz="1100" b="1">
                <a:solidFill>
                  <a:srgbClr val="00B050"/>
                </a:solidFill>
                <a:latin typeface="+mn-lt"/>
              </a:rPr>
              <a:t>URL</a:t>
            </a:r>
            <a:br>
              <a:rPr lang="en-US" altLang="ko-KR" sz="1100" b="1">
                <a:solidFill>
                  <a:srgbClr val="00B050"/>
                </a:solidFill>
                <a:latin typeface="+mn-lt"/>
              </a:rPr>
            </a:br>
            <a:r>
              <a:rPr lang="en-US" altLang="ko-KR" sz="1100" b="1">
                <a:solidFill>
                  <a:srgbClr val="00B050"/>
                </a:solidFill>
                <a:latin typeface="+mn-lt"/>
              </a:rPr>
              <a:t>: </a:t>
            </a:r>
            <a:r>
              <a:rPr lang="en-US" altLang="ko-KR" sz="1100" b="1">
                <a:solidFill>
                  <a:srgbClr val="00B050"/>
                </a:solidFill>
                <a:latin typeface="+mn-lt"/>
                <a:hlinkClick r:id="rId3"/>
              </a:rPr>
              <a:t>https://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  <a:hlinkClick r:id="rId3"/>
              </a:rPr>
              <a:t>www.kedustore.com/books/detail.asp?pdt_seq=1251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/>
            </a:r>
            <a:br>
              <a:rPr lang="en-US" altLang="ko-KR" sz="1100" b="1" smtClean="0">
                <a:solidFill>
                  <a:srgbClr val="00B050"/>
                </a:solidFill>
                <a:latin typeface="+mn-lt"/>
              </a:rPr>
            </a:b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: 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테스트 로그인 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/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학원 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: SBS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아카데이컴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~~  /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지점 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: 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강남지점  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/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이름 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: 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테스트  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/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핸드폰 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: 010-1111-1111</a:t>
            </a:r>
          </a:p>
          <a:p>
            <a:pPr marL="228600" indent="-228600" defTabSz="817563">
              <a:lnSpc>
                <a:spcPct val="150000"/>
              </a:lnSpc>
              <a:buFontTx/>
              <a:buAutoNum type="arabicParenR"/>
            </a:pP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SQL 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커리문</a:t>
            </a:r>
            <a:endParaRPr lang="en-US" altLang="ko-KR" sz="1100" b="1" smtClean="0">
              <a:solidFill>
                <a:srgbClr val="00B050"/>
              </a:solidFill>
              <a:latin typeface="+mn-lt"/>
            </a:endParaRPr>
          </a:p>
          <a:p>
            <a:pPr lvl="1"/>
            <a:r>
              <a:rPr lang="en-US" altLang="ko-KR"/>
              <a:t>select top 100 * from [dbo].[member_info] where mem_seq=28012 order by mem_seq desc</a:t>
            </a:r>
          </a:p>
          <a:p>
            <a:pPr lvl="1"/>
            <a:r>
              <a:rPr lang="en-US" altLang="ko-KR"/>
              <a:t>select top 100 * from [dbo].[product_info]</a:t>
            </a:r>
          </a:p>
          <a:p>
            <a:pPr lvl="1"/>
            <a:r>
              <a:rPr lang="en-US" altLang="ko-KR"/>
              <a:t>select * from [dbo].[ordergroup_info]  where og_seq in (33497)</a:t>
            </a:r>
          </a:p>
          <a:p>
            <a:pPr lvl="1"/>
            <a:r>
              <a:rPr lang="en-US" altLang="ko-KR"/>
              <a:t>select * from [dbo].[order_info]  where og_seq in (33497)</a:t>
            </a:r>
          </a:p>
          <a:p>
            <a:pPr lvl="1"/>
            <a:r>
              <a:rPr lang="en-US" altLang="ko-KR"/>
              <a:t>select * from [dbo].[pg_info]  where og_seq in (33497)</a:t>
            </a:r>
            <a:endParaRPr lang="ko-KR" altLang="en-US" sz="1100" b="1">
              <a:solidFill>
                <a:srgbClr val="00B050"/>
              </a:solidFill>
              <a:latin typeface="+mn-lt"/>
            </a:endParaRPr>
          </a:p>
          <a:p>
            <a:pPr marL="228600" indent="-228600" defTabSz="817563">
              <a:lnSpc>
                <a:spcPct val="150000"/>
              </a:lnSpc>
              <a:buAutoNum type="arabicParenR"/>
            </a:pP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기타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/>
            </a:r>
            <a:br>
              <a:rPr lang="en-US" altLang="ko-KR" sz="1100" b="1" smtClean="0">
                <a:solidFill>
                  <a:srgbClr val="00B050"/>
                </a:solidFill>
                <a:latin typeface="+mn-lt"/>
              </a:rPr>
            </a:b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: 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썸네일은 이미지명만 가져온다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/>
            </a:r>
            <a:br>
              <a:rPr lang="en-US" altLang="ko-KR" sz="1100" b="1" smtClean="0">
                <a:solidFill>
                  <a:srgbClr val="00B050"/>
                </a:solidFill>
                <a:latin typeface="+mn-lt"/>
              </a:rPr>
            </a:b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: 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썸네일 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URL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&gt; 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  <a:hlinkClick r:id="rId4"/>
              </a:rPr>
              <a:t>https</a:t>
            </a:r>
            <a:r>
              <a:rPr lang="en-US" altLang="ko-KR" sz="1100" b="1">
                <a:solidFill>
                  <a:srgbClr val="00B050"/>
                </a:solidFill>
                <a:latin typeface="+mn-lt"/>
                <a:hlinkClick r:id="rId4"/>
              </a:rPr>
              <a:t>://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  <a:hlinkClick r:id="rId4"/>
              </a:rPr>
              <a:t>www.kedustore.com/kstore/product_img/</a:t>
            </a:r>
            <a:r>
              <a:rPr lang="ko-KR" altLang="en-US" sz="1100" b="1" smtClean="0">
                <a:solidFill>
                  <a:srgbClr val="00B050"/>
                </a:solidFill>
                <a:latin typeface="+mn-lt"/>
              </a:rPr>
              <a:t>분권</a:t>
            </a:r>
            <a:r>
              <a:rPr lang="en-US" altLang="ko-KR" sz="1100" b="1">
                <a:solidFill>
                  <a:srgbClr val="00B050"/>
                </a:solidFill>
                <a:latin typeface="+mn-lt"/>
              </a:rPr>
              <a:t>-</a:t>
            </a:r>
            <a:r>
              <a:rPr lang="ko-KR" altLang="en-US" sz="1100" b="1">
                <a:solidFill>
                  <a:srgbClr val="00B050"/>
                </a:solidFill>
                <a:latin typeface="+mn-lt"/>
              </a:rPr>
              <a:t>교재몰</a:t>
            </a:r>
            <a:r>
              <a:rPr lang="en-US" altLang="ko-KR" sz="1100" b="1">
                <a:solidFill>
                  <a:srgbClr val="00B050"/>
                </a:solidFill>
                <a:latin typeface="+mn-lt"/>
              </a:rPr>
              <a:t>-copy(2).</a:t>
            </a:r>
            <a:r>
              <a:rPr lang="en-US" altLang="ko-KR" sz="1100" b="1" smtClean="0">
                <a:solidFill>
                  <a:srgbClr val="00B050"/>
                </a:solidFill>
                <a:latin typeface="+mn-lt"/>
              </a:rPr>
              <a:t>jpg</a:t>
            </a:r>
            <a:endParaRPr lang="ko-KR" altLang="en-US" sz="11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4" name="텍스트 개체 틀 45"/>
          <p:cNvSpPr txBox="1">
            <a:spLocks/>
          </p:cNvSpPr>
          <p:nvPr/>
        </p:nvSpPr>
        <p:spPr>
          <a:xfrm>
            <a:off x="1464891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mtClean="0"/>
              <a:t>지점 </a:t>
            </a:r>
            <a:r>
              <a:rPr kumimoji="0" lang="en-US" altLang="ko-KR" smtClean="0"/>
              <a:t>&gt; </a:t>
            </a:r>
            <a:r>
              <a:rPr kumimoji="0" lang="ko-KR" altLang="en-US" smtClean="0"/>
              <a:t>운영 </a:t>
            </a:r>
            <a:r>
              <a:rPr kumimoji="0" lang="en-US" altLang="ko-KR" smtClean="0"/>
              <a:t>&gt; </a:t>
            </a:r>
            <a:r>
              <a:rPr kumimoji="0" lang="ko-KR" altLang="en-US" smtClean="0"/>
              <a:t>교재몰 관리</a:t>
            </a:r>
            <a:endParaRPr kumimoji="0"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42661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701"/>
  <p:tag name="ARTICULATE_USED_LAYOUT" val="1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32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120103</TotalTime>
  <Words>347</Words>
  <Application>Microsoft Office PowerPoint</Application>
  <PresentationFormat>사용자 지정</PresentationFormat>
  <Paragraphs>170</Paragraphs>
  <Slides>6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굴림</vt:lpstr>
      <vt:lpstr>굴림체</vt:lpstr>
      <vt:lpstr>맑은 고딕</vt:lpstr>
      <vt:lpstr>Arial</vt:lpstr>
      <vt:lpstr>Wingdings</vt:lpstr>
      <vt:lpstr>1_디자인 사용자 지정</vt:lpstr>
      <vt:lpstr>Image</vt:lpstr>
      <vt:lpstr>화면설계서</vt:lpstr>
      <vt:lpstr> </vt:lpstr>
      <vt:lpstr>PowerPoint 프레젠테이션</vt:lpstr>
      <vt:lpstr>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18995</cp:revision>
  <cp:lastPrinted>2014-05-27T01:01:31Z</cp:lastPrinted>
  <dcterms:created xsi:type="dcterms:W3CDTF">1997-04-16T00:54:02Z</dcterms:created>
  <dcterms:modified xsi:type="dcterms:W3CDTF">2024-02-26T05:32:41Z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