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355" r:id="rId2"/>
    <p:sldId id="1401" r:id="rId3"/>
    <p:sldId id="1444" r:id="rId4"/>
    <p:sldId id="1431" r:id="rId5"/>
    <p:sldId id="1447" r:id="rId6"/>
    <p:sldId id="1448" r:id="rId7"/>
    <p:sldId id="1449" r:id="rId8"/>
    <p:sldId id="1450" r:id="rId9"/>
    <p:sldId id="1451" r:id="rId10"/>
    <p:sldId id="1452" r:id="rId11"/>
    <p:sldId id="1453" r:id="rId12"/>
    <p:sldId id="1454" r:id="rId13"/>
    <p:sldId id="1455" r:id="rId14"/>
    <p:sldId id="1456" r:id="rId15"/>
    <p:sldId id="1457" r:id="rId16"/>
  </p:sldIdLst>
  <p:sldSz cx="13442950" cy="7561263"/>
  <p:notesSz cx="6797675" cy="9928225"/>
  <p:custDataLst>
    <p:tags r:id="rId19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D1003DE-D641-4045-A1B0-7D92C3FA4DC1}">
          <p14:sldIdLst>
            <p14:sldId id="1355"/>
          </p14:sldIdLst>
        </p14:section>
        <p14:section name="공통" id="{0AA8B061-1005-42E7-9B93-3587C2A966C0}">
          <p14:sldIdLst>
            <p14:sldId id="1401"/>
            <p14:sldId id="1444"/>
          </p14:sldIdLst>
        </p14:section>
        <p14:section name="인사 문서 관리" id="{283FCFAF-6659-462E-B9F3-27FA36E47F35}">
          <p14:sldIdLst>
            <p14:sldId id="1431"/>
            <p14:sldId id="1447"/>
            <p14:sldId id="1448"/>
            <p14:sldId id="1449"/>
            <p14:sldId id="1450"/>
            <p14:sldId id="1451"/>
            <p14:sldId id="1452"/>
            <p14:sldId id="1453"/>
            <p14:sldId id="1454"/>
            <p14:sldId id="1455"/>
            <p14:sldId id="1456"/>
            <p14:sldId id="1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1" userDrawn="1">
          <p15:clr>
            <a:srgbClr val="A4A3A4"/>
          </p15:clr>
        </p15:guide>
        <p15:guide id="2" pos="542" userDrawn="1">
          <p15:clr>
            <a:srgbClr val="A4A3A4"/>
          </p15:clr>
        </p15:guide>
        <p15:guide id="3" pos="8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  <a:srgbClr val="F2F2F2"/>
    <a:srgbClr val="FFFFCC"/>
    <a:srgbClr val="FFF4D1"/>
    <a:srgbClr val="FFFF99"/>
    <a:srgbClr val="DCE5F8"/>
    <a:srgbClr val="003192"/>
    <a:srgbClr val="FF0000"/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4" autoAdjust="0"/>
    <p:restoredTop sz="97478" autoAdjust="0"/>
  </p:normalViewPr>
  <p:slideViewPr>
    <p:cSldViewPr>
      <p:cViewPr varScale="1">
        <p:scale>
          <a:sx n="150" d="100"/>
          <a:sy n="150" d="100"/>
        </p:scale>
        <p:origin x="432" y="114"/>
      </p:cViewPr>
      <p:guideLst>
        <p:guide orient="horz" pos="1431"/>
        <p:guide pos="542"/>
        <p:guide pos="82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108" d="100"/>
          <a:sy n="108" d="100"/>
        </p:scale>
        <p:origin x="5250" y="108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094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6270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928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32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207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820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3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217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8224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128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42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742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94854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1886975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430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85026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2753508"/>
              </p:ext>
            </p:extLst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9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304604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348967"/>
              </p:ext>
            </p:extLst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</a:t>
                      </a:r>
                      <a:r>
                        <a:rPr lang="ko-KR" altLang="en-US" sz="700" b="0" i="0" u="none" strike="noStrike" spc="-5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96249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10974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7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896079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876821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2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8197261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5289732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383559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33613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96739" y="612279"/>
            <a:ext cx="13105456" cy="68407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선택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강사 이름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816125"/>
              </p:ext>
            </p:extLst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(SIGNATUQU)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과목명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요일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강의시간   ■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강사명</a:t>
            </a:r>
            <a:r>
              <a:rPr lang="ko-KR" altLang="en-US" sz="700" dirty="0" smtClean="0">
                <a:solidFill>
                  <a:schemeClr val="tx1"/>
                </a:solidFill>
              </a:rPr>
              <a:t>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전체출석율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□정원 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배정현황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□개강일 </a:t>
            </a:r>
            <a:r>
              <a:rPr lang="ko-KR" altLang="en-US" sz="700" dirty="0">
                <a:solidFill>
                  <a:schemeClr val="tx1"/>
                </a:solidFill>
              </a:rPr>
              <a:t>〮 </a:t>
            </a:r>
            <a:r>
              <a:rPr lang="ko-KR" altLang="en-US" sz="700" dirty="0" smtClean="0">
                <a:solidFill>
                  <a:schemeClr val="tx1"/>
                </a:solidFill>
              </a:rPr>
              <a:t>종강일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총강의수</a:t>
            </a:r>
            <a:r>
              <a:rPr lang="ko-KR" altLang="en-US" sz="700" dirty="0" smtClean="0">
                <a:latin typeface="+mn-ea"/>
                <a:ea typeface="+mn-ea"/>
              </a:rPr>
              <a:t> :192총정원수 :3942총배정수 :1639모집률 :41.58% 실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 장기결석자제외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C00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정원미달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0D97FF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F6D6D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정원초과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3A3A3A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폐강  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58FE2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계좌초과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강의실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포토샵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일러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평일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</a:rPr>
              <a:t>주말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시간대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r>
              <a:rPr lang="ko-KR" altLang="en-US" sz="700" dirty="0" smtClean="0">
                <a:solidFill>
                  <a:schemeClr val="tx1"/>
                </a:solidFill>
              </a:rPr>
              <a:t> 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요일 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시간 선택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2023.08.10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기간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r>
                <a:rPr kumimoji="0" lang="ko-KR" altLang="en-US" sz="700" dirty="0" smtClean="0">
                  <a:solidFill>
                    <a:schemeClr val="tx1"/>
                  </a:solidFill>
                  <a:latin typeface="+mn-lt"/>
                  <a:ea typeface="+mn-ea"/>
                </a:rPr>
                <a:t>  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직원창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562207" y="900241"/>
            <a:ext cx="9939557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36938"/>
              </p:ext>
            </p:extLst>
          </p:nvPr>
        </p:nvGraphicFramePr>
        <p:xfrm>
          <a:off x="263691" y="1260351"/>
          <a:ext cx="12011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재증명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내학생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 차장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562206" y="978161"/>
            <a:ext cx="13837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컴퓨터강남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1_1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팀</a:t>
            </a:r>
            <a:endParaRPr kumimoji="0" lang="ko-KR" altLang="en-US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7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멘토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900241"/>
            <a:ext cx="11339999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487593" y="932355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박멘토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대리 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(1-1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7135927"/>
              </p:ext>
            </p:extLst>
          </p:nvPr>
        </p:nvGraphicFramePr>
        <p:xfrm>
          <a:off x="263691" y="1260351"/>
          <a:ext cx="1201199" cy="313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멘토정보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MY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872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사업정보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일지정보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수수료정보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근태정보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교육정보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설문정보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콘테스트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상담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민원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896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만족도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7183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47437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 userDrawn="1"/>
        </p:nvSpPr>
        <p:spPr bwMode="auto">
          <a:xfrm>
            <a:off x="263691" y="952527"/>
            <a:ext cx="1201199" cy="18398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6686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컴퓨터강남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05</a:t>
            </a:r>
            <a:r>
              <a:rPr lang="ko-KR" altLang="en-US" sz="1100" b="1" dirty="0">
                <a:solidFill>
                  <a:schemeClr val="tx1"/>
                </a:solidFill>
              </a:rPr>
              <a:t>층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강의실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:14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41652"/>
              </p:ext>
            </p:extLst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784350"/>
              </p:ext>
            </p:extLst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커리큘럼 </a:t>
                      </a:r>
                      <a:r>
                        <a:rPr lang="en-US" altLang="ko-KR" sz="600" dirty="0" smtClean="0"/>
                        <a:t>/ </a:t>
                      </a:r>
                      <a:r>
                        <a:rPr lang="ko-KR" altLang="en-US" sz="600" dirty="0" smtClean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6544413"/>
              </p:ext>
            </p:extLst>
          </p:nvPr>
        </p:nvGraphicFramePr>
        <p:xfrm>
          <a:off x="5139563" y="6422304"/>
          <a:ext cx="4030185" cy="65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 smtClean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ko-KR" altLang="en-US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endPara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개강일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88971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7085227"/>
              </p:ext>
            </p:extLst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5511784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 userDrawn="1"/>
        </p:nvSpPr>
        <p:spPr bwMode="auto">
          <a:xfrm>
            <a:off x="11052579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 userDrawn="1"/>
        </p:nvSpPr>
        <p:spPr bwMode="auto">
          <a:xfrm>
            <a:off x="10787118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 userDrawn="1"/>
        </p:nvSpPr>
        <p:spPr bwMode="auto">
          <a:xfrm>
            <a:off x="10519507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65658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엑셀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1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231865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323528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464944" cy="68006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21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1649" userDrawn="1">
          <p15:clr>
            <a:srgbClr val="FBAE40"/>
          </p15:clr>
        </p15:guide>
        <p15:guide id="3" pos="559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2459624"/>
              </p:ext>
            </p:extLst>
          </p:nvPr>
        </p:nvGraphicFramePr>
        <p:xfrm>
          <a:off x="672803" y="649588"/>
          <a:ext cx="1039457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672803" y="652345"/>
            <a:ext cx="10394574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501932" y="670472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53075" y="652345"/>
            <a:ext cx="11346350" cy="66763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1654137"/>
              </p:ext>
            </p:extLst>
          </p:nvPr>
        </p:nvGraphicFramePr>
        <p:xfrm>
          <a:off x="159370" y="652345"/>
          <a:ext cx="1377529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 userDrawn="1"/>
        </p:nvSpPr>
        <p:spPr bwMode="auto">
          <a:xfrm>
            <a:off x="268060" y="1156838"/>
            <a:ext cx="1124824" cy="1147763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IMG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8060" y="2628503"/>
            <a:ext cx="1212022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컴퓨터강남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] 1-1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팀</a:t>
            </a:r>
            <a:endParaRPr lang="en-US" altLang="ko-KR" sz="7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홍길동 대리 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(IDIDIDIDID…)</a:t>
            </a:r>
            <a:endParaRPr lang="ko-KR" altLang="en-US" sz="7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61523" y="654493"/>
            <a:ext cx="1395815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http://keg.xmx.kr/files/publishing/assets/img/logo-ligh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61" y="756067"/>
            <a:ext cx="702438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891" y="717572"/>
            <a:ext cx="216000" cy="216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 bwMode="auto">
          <a:xfrm>
            <a:off x="268060" y="3060551"/>
            <a:ext cx="1124823" cy="252000"/>
          </a:xfrm>
          <a:prstGeom prst="roundRect">
            <a:avLst>
              <a:gd name="adj" fmla="val 12202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마이페이지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283623" y="6968706"/>
            <a:ext cx="1124823" cy="252000"/>
          </a:xfrm>
          <a:prstGeom prst="roundRect">
            <a:avLst>
              <a:gd name="adj" fmla="val 10979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로그아웃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83623" y="6731307"/>
            <a:ext cx="121202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</a:rPr>
              <a:t>로그인 </a:t>
            </a: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2023.11.10 21:34</a:t>
            </a:r>
            <a:endParaRPr lang="ko-KR" altLang="en-US" sz="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253912" y="2387880"/>
            <a:ext cx="4909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+mn-ea"/>
                <a:ea typeface="+mn-ea"/>
              </a:rPr>
              <a:t>정규직</a:t>
            </a:r>
            <a:endParaRPr lang="ko-KR" altLang="en-US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3922" y="2350922"/>
            <a:ext cx="71297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2023.11.10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Rectangle 1307"/>
          <p:cNvSpPr>
            <a:spLocks noChangeArrowheads="1"/>
          </p:cNvSpPr>
          <p:nvPr userDrawn="1"/>
        </p:nvSpPr>
        <p:spPr bwMode="auto">
          <a:xfrm>
            <a:off x="159425" y="652345"/>
            <a:ext cx="11340000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9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28785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2926075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86675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187314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93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833553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8137742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3A446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endParaRPr lang="ko-KR" altLang="en-US" sz="700" b="0" dirty="0">
                        <a:solidFill>
                          <a:srgbClr val="3A44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총무팀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차량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거주비</a:t>
                      </a:r>
                      <a:endParaRPr lang="ko-KR" altLang="en-US" sz="700" b="0" i="0" u="none" strike="noStrike" dirty="0" smtClean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판촉물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소모품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경조사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1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권한관리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6443"/>
                  </a:ext>
                </a:extLst>
              </a:tr>
              <a:tr h="501203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2412479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37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09490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733301"/>
              </p:ext>
            </p:extLst>
          </p:nvPr>
        </p:nvGraphicFramePr>
        <p:xfrm>
          <a:off x="528786" y="939550"/>
          <a:ext cx="818167" cy="617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&amp; </a:t>
                      </a:r>
                      <a:r>
                        <a:rPr lang="ko-KR" altLang="en-US" sz="700" b="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컨택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 관리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670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더블 규정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27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컨텍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스크립트</a:t>
                      </a:r>
                      <a:endParaRPr lang="en-US" altLang="ko-KR" sz="700" b="0" i="0" u="none" strike="noStrike" dirty="0" smtClean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5372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원서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방문 상담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원서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강의 배정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4984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스크립트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멘토 과정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625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멘토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데이터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순위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239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3538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8616429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설정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3623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090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642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68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499071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15980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04078"/>
              </p:ext>
            </p:extLst>
          </p:nvPr>
        </p:nvGraphicFramePr>
        <p:xfrm>
          <a:off x="159430" y="85725"/>
          <a:ext cx="13109788" cy="452388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안 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2024.03.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7" name="Image" r:id="rId37" imgW="1371240" imgH="469800" progId="Photoshop.Image.13">
                  <p:embed/>
                </p:oleObj>
              </mc:Choice>
              <mc:Fallback>
                <p:oleObj name="Image" r:id="rId37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3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6" r:id="rId4"/>
    <p:sldLayoutId id="2147483675" r:id="rId5"/>
    <p:sldLayoutId id="2147483677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50" r:id="rId12"/>
    <p:sldLayoutId id="2147483670" r:id="rId13"/>
    <p:sldLayoutId id="2147483673" r:id="rId14"/>
    <p:sldLayoutId id="2147483665" r:id="rId15"/>
    <p:sldLayoutId id="2147483660" r:id="rId16"/>
    <p:sldLayoutId id="2147483661" r:id="rId17"/>
    <p:sldLayoutId id="2147483653" r:id="rId18"/>
    <p:sldLayoutId id="2147483654" r:id="rId19"/>
    <p:sldLayoutId id="2147483664" r:id="rId20"/>
    <p:sldLayoutId id="2147483678" r:id="rId21"/>
    <p:sldLayoutId id="2147483680" r:id="rId22"/>
    <p:sldLayoutId id="2147483676" r:id="rId23"/>
    <p:sldLayoutId id="2147483655" r:id="rId24"/>
    <p:sldLayoutId id="2147483656" r:id="rId25"/>
    <p:sldLayoutId id="2147483682" r:id="rId26"/>
    <p:sldLayoutId id="2147483685" r:id="rId27"/>
    <p:sldLayoutId id="2147483686" r:id="rId28"/>
    <p:sldLayoutId id="2147483683" r:id="rId29"/>
    <p:sldLayoutId id="2147483681" r:id="rId30"/>
    <p:sldLayoutId id="2147483679" r:id="rId31"/>
    <p:sldLayoutId id="2147483684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50534"/>
              </p:ext>
            </p:extLst>
          </p:nvPr>
        </p:nvGraphicFramePr>
        <p:xfrm>
          <a:off x="168747" y="756295"/>
          <a:ext cx="12553397" cy="804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224614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08356404"/>
                    </a:ext>
                  </a:extLst>
                </a:gridCol>
                <a:gridCol w="600066">
                  <a:extLst>
                    <a:ext uri="{9D8B030D-6E8A-4147-A177-3AD203B41FA5}">
                      <a16:colId xmlns:a16="http://schemas.microsoft.com/office/drawing/2014/main" val="15640920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368671748"/>
                    </a:ext>
                  </a:extLst>
                </a:gridCol>
                <a:gridCol w="4908209">
                  <a:extLst>
                    <a:ext uri="{9D8B030D-6E8A-4147-A177-3AD203B41FA5}">
                      <a16:colId xmlns:a16="http://schemas.microsoft.com/office/drawing/2014/main" val="2553479392"/>
                    </a:ext>
                  </a:extLst>
                </a:gridCol>
                <a:gridCol w="2076569">
                  <a:extLst>
                    <a:ext uri="{9D8B030D-6E8A-4147-A177-3AD203B41FA5}">
                      <a16:colId xmlns:a16="http://schemas.microsoft.com/office/drawing/2014/main" val="3490478969"/>
                    </a:ext>
                  </a:extLst>
                </a:gridCol>
              </a:tblGrid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 안 자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경로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99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v01-240415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재무회계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기안관리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11434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v02-240513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인사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인사문서관리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지출결의서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업무협조서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분리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업무협조서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위치 변경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67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4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문서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휴직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병가 신청서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9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휴직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병가 신청서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57653"/>
              </p:ext>
            </p:extLst>
          </p:nvPr>
        </p:nvGraphicFramePr>
        <p:xfrm>
          <a:off x="776562" y="2421254"/>
          <a:ext cx="5030988" cy="48877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병가 신청서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김직원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휴직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병가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신청하오니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30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2592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 사유에 대한 증빙 서류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질병으로 인한 휴직인 경우 진단서 등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76043"/>
              </p:ext>
            </p:extLst>
          </p:nvPr>
        </p:nvGraphicFramePr>
        <p:xfrm>
          <a:off x="11520711" y="652340"/>
          <a:ext cx="2833612" cy="50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휴직신청</a:t>
                      </a:r>
                      <a:r>
                        <a:rPr lang="ko-KR" altLang="en-US" sz="7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등록 완료 시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 확정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종료기간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시작기간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)/30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5387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질병휴직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육아휴직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기타휴직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587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09353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4750181"/>
            <a:ext cx="4121777" cy="2486834"/>
            <a:chOff x="4169497" y="3341543"/>
            <a:chExt cx="3743026" cy="227081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227081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98016"/>
              </p:ext>
            </p:extLst>
          </p:nvPr>
        </p:nvGraphicFramePr>
        <p:xfrm>
          <a:off x="1633868" y="3467463"/>
          <a:ext cx="4093912" cy="122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1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063805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88041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166545">
                  <a:extLst>
                    <a:ext uri="{9D8B030D-6E8A-4147-A177-3AD203B41FA5}">
                      <a16:colId xmlns:a16="http://schemas.microsoft.com/office/drawing/2014/main" val="4198597097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휴직기간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2024-04-18 ~ 2024-06-01 (1.5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휴직종류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질병휴직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휴직사유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멈추지 않는 기침으로 인해 질병 휴직을 신청합니다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서울특별시 강남구 </a:t>
                      </a:r>
                      <a:r>
                        <a:rPr lang="ko-KR" altLang="en-US" sz="700" dirty="0" err="1" smtClean="0"/>
                        <a:t>테헤란로</a:t>
                      </a:r>
                      <a:r>
                        <a:rPr lang="en-US" altLang="ko-KR" sz="700" dirty="0" smtClean="0"/>
                        <a:t>4</a:t>
                      </a:r>
                      <a:r>
                        <a:rPr lang="ko-KR" altLang="en-US" sz="700" dirty="0" smtClean="0"/>
                        <a:t>길 </a:t>
                      </a:r>
                      <a:r>
                        <a:rPr lang="en-US" altLang="ko-KR" sz="700" dirty="0" smtClean="0"/>
                        <a:t>38-3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73958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010-0000-0000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자택전화번호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070-0000-0000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39957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235817" y="59408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235817" y="39830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2473003" y="34994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4669267" y="507200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2473003" y="37446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1609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문서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복직 신청서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10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복직 신청서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03909"/>
              </p:ext>
            </p:extLst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복직 신청서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김직원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복직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신청하오니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30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2376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 사유에 대한 증빙 서류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질병으로 인한 휴직인 경우 진단서 등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병가 신청서</a:t>
                      </a:r>
                      <a:r>
                        <a:rPr kumimoji="0" lang="en-US" altLang="ko-KR" sz="700" b="0" u="none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i="1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김직원</a:t>
                      </a:r>
                      <a:endParaRPr kumimoji="0" lang="ko-KR" altLang="en-US" sz="700" i="1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00215"/>
              </p:ext>
            </p:extLst>
          </p:nvPr>
        </p:nvGraphicFramePr>
        <p:xfrm>
          <a:off x="11520711" y="652340"/>
          <a:ext cx="2833612" cy="5103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복직신청</a:t>
                      </a:r>
                      <a:r>
                        <a:rPr lang="ko-KR" altLang="en-US" sz="700" b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등록 완료 시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 확정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질병휴직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육아휴직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기타휴직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60564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9404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병가 신청서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확인 후 업데이트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4750181"/>
            <a:ext cx="4121777" cy="2270810"/>
            <a:chOff x="4169497" y="3341543"/>
            <a:chExt cx="3743026" cy="227081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227081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09555"/>
              </p:ext>
            </p:extLst>
          </p:nvPr>
        </p:nvGraphicFramePr>
        <p:xfrm>
          <a:off x="1633868" y="3467463"/>
          <a:ext cx="4093912" cy="122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1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063805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88041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166545">
                  <a:extLst>
                    <a:ext uri="{9D8B030D-6E8A-4147-A177-3AD203B41FA5}">
                      <a16:colId xmlns:a16="http://schemas.microsoft.com/office/drawing/2014/main" val="4198597097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휴직기간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2024-04-18 ~ 2024-06-01 (1.5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휴직종류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질병휴직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복직사유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아픈거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다 나았습니다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일할께요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~~~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서울특별시 강남구 </a:t>
                      </a:r>
                      <a:r>
                        <a:rPr lang="ko-KR" altLang="en-US" sz="700" dirty="0" err="1" smtClean="0"/>
                        <a:t>테헤란로</a:t>
                      </a:r>
                      <a:r>
                        <a:rPr lang="en-US" altLang="ko-KR" sz="700" dirty="0" smtClean="0"/>
                        <a:t>4</a:t>
                      </a:r>
                      <a:r>
                        <a:rPr lang="ko-KR" altLang="en-US" sz="700" dirty="0" smtClean="0"/>
                        <a:t>길 </a:t>
                      </a:r>
                      <a:r>
                        <a:rPr lang="en-US" altLang="ko-KR" sz="700" dirty="0" smtClean="0"/>
                        <a:t>38-3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73958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010-0000-0000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자택전화번호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070-0000-0000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3995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235817" y="579685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235817" y="39830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2473003" y="34994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4669267" y="507200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2473003" y="37446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1500915" y="71426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3702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문서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인사발령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11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인사발령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자회사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07561"/>
              </p:ext>
            </p:extLst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김승진 외 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승진발령하고자 하오니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202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내용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1656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승진추천서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각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운영부만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endParaRPr kumimoji="0" lang="ko-KR" altLang="en-US" sz="700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0744"/>
              </p:ext>
            </p:extLst>
          </p:nvPr>
        </p:nvGraphicFramePr>
        <p:xfrm>
          <a:off x="11520711" y="652340"/>
          <a:ext cx="2833612" cy="548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자회사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 발령 관리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완료 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여러명일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홍길동 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발령작성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날짜가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05476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ㅎ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ㅎ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5175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5155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5509071"/>
            <a:ext cx="4121777" cy="1511920"/>
            <a:chOff x="4169497" y="3341543"/>
            <a:chExt cx="3743026" cy="151192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51192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94957"/>
              </p:ext>
            </p:extLst>
          </p:nvPr>
        </p:nvGraphicFramePr>
        <p:xfrm>
          <a:off x="1651019" y="3949015"/>
          <a:ext cx="40623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78">
                  <a:extLst>
                    <a:ext uri="{9D8B030D-6E8A-4147-A177-3AD203B41FA5}">
                      <a16:colId xmlns:a16="http://schemas.microsoft.com/office/drawing/2014/main" val="1453042957"/>
                    </a:ext>
                  </a:extLst>
                </a:gridCol>
                <a:gridCol w="414778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387935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646558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711213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420262">
                  <a:extLst>
                    <a:ext uri="{9D8B030D-6E8A-4147-A177-3AD203B41FA5}">
                      <a16:colId xmlns:a16="http://schemas.microsoft.com/office/drawing/2014/main" val="280901491"/>
                    </a:ext>
                  </a:extLst>
                </a:gridCol>
                <a:gridCol w="420262">
                  <a:extLst>
                    <a:ext uri="{9D8B030D-6E8A-4147-A177-3AD203B41FA5}">
                      <a16:colId xmlns:a16="http://schemas.microsoft.com/office/drawing/2014/main" val="3569759041"/>
                    </a:ext>
                  </a:extLst>
                </a:gridCol>
                <a:gridCol w="646558">
                  <a:extLst>
                    <a:ext uri="{9D8B030D-6E8A-4147-A177-3AD203B41FA5}">
                      <a16:colId xmlns:a16="http://schemas.microsoft.com/office/drawing/2014/main" val="2826981980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 지점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업무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같은부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김이등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59802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김삼등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2257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김사등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27337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20875" y="61686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307825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307825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307825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307825" y="43275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2790235" y="360745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3733163" y="58374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1559275" y="39606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1504324" y="712714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18552"/>
              </p:ext>
            </p:extLst>
          </p:nvPr>
        </p:nvGraphicFramePr>
        <p:xfrm>
          <a:off x="6432032" y="3969702"/>
          <a:ext cx="406234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778">
                  <a:extLst>
                    <a:ext uri="{9D8B030D-6E8A-4147-A177-3AD203B41FA5}">
                      <a16:colId xmlns:a16="http://schemas.microsoft.com/office/drawing/2014/main" val="1453042957"/>
                    </a:ext>
                  </a:extLst>
                </a:gridCol>
                <a:gridCol w="414778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387935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646558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711213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420262">
                  <a:extLst>
                    <a:ext uri="{9D8B030D-6E8A-4147-A177-3AD203B41FA5}">
                      <a16:colId xmlns:a16="http://schemas.microsoft.com/office/drawing/2014/main" val="280901491"/>
                    </a:ext>
                  </a:extLst>
                </a:gridCol>
                <a:gridCol w="420262">
                  <a:extLst>
                    <a:ext uri="{9D8B030D-6E8A-4147-A177-3AD203B41FA5}">
                      <a16:colId xmlns:a16="http://schemas.microsoft.com/office/drawing/2014/main" val="3569759041"/>
                    </a:ext>
                  </a:extLst>
                </a:gridCol>
                <a:gridCol w="646558">
                  <a:extLst>
                    <a:ext uri="{9D8B030D-6E8A-4147-A177-3AD203B41FA5}">
                      <a16:colId xmlns:a16="http://schemas.microsoft.com/office/drawing/2014/main" val="2826981980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 지점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업무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같은부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총무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국비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426619" y="3644706"/>
            <a:ext cx="823944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 발령 일 때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180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문서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인사발령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사업부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12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인사발령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사업부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2331"/>
              </p:ext>
            </p:extLst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김승진 외 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승진발령하고자 하오니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202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700" b="0" i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내용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1656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영업성적표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각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진급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심사평가표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각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사업부정기승진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심사표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팀부장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진급대상자만해당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 특별 발령 요청서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특별 처리시에만 첨부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면직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발령시는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아래 파일만 첨부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영업성적표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개인누적매출만 기입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멘토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선임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책임 구분 필요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진급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심사평가표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r>
                        <a:rPr kumimoji="0" lang="ko-KR" altLang="en-US" sz="700" b="0" u="none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kumimoji="0" lang="ko-KR" altLang="en-US" sz="700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14698"/>
              </p:ext>
            </p:extLst>
          </p:nvPr>
        </p:nvGraphicFramePr>
        <p:xfrm>
          <a:off x="11520711" y="652340"/>
          <a:ext cx="2833612" cy="569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 발령 관리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완료 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여러명일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홍길동 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발령작성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날짜가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26011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부서의 우선순위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ㅎ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1684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7921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여러명일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경우 모두 노출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??</a:t>
                      </a:r>
                      <a:b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첨부로 변경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??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5509071"/>
            <a:ext cx="4121777" cy="1511920"/>
            <a:chOff x="4169497" y="3341543"/>
            <a:chExt cx="3743026" cy="151192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51192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78062"/>
              </p:ext>
            </p:extLst>
          </p:nvPr>
        </p:nvGraphicFramePr>
        <p:xfrm>
          <a:off x="1680915" y="3938295"/>
          <a:ext cx="5328592" cy="1314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45304295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090149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56975904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698198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6524138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18424606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 지점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배출팀장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매출성적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순매출기준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승진기준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합격여부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/1-1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멘토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  <a:b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 팀장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합격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불합격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59802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2257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232307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25432" r="27132" b="63940"/>
          <a:stretch/>
        </p:blipFill>
        <p:spPr>
          <a:xfrm>
            <a:off x="5965944" y="828304"/>
            <a:ext cx="5076011" cy="363618"/>
          </a:xfrm>
          <a:prstGeom prst="rect">
            <a:avLst/>
          </a:prstGeom>
        </p:spPr>
      </p:pic>
      <p:sp>
        <p:nvSpPr>
          <p:cNvPr id="11" name="모서리가 둥근 사각형 설명선 10"/>
          <p:cNvSpPr/>
          <p:nvPr/>
        </p:nvSpPr>
        <p:spPr bwMode="auto">
          <a:xfrm>
            <a:off x="5972444" y="3583669"/>
            <a:ext cx="1021028" cy="324246"/>
          </a:xfrm>
          <a:prstGeom prst="wedgeRoundRectCallout">
            <a:avLst>
              <a:gd name="adj1" fmla="val -20833"/>
              <a:gd name="adj2" fmla="val 77232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 smtClean="0">
                <a:latin typeface="+mn-ea"/>
                <a:ea typeface="+mn-ea"/>
              </a:rPr>
              <a:t>1. </a:t>
            </a:r>
            <a:r>
              <a:rPr lang="ko-KR" altLang="en-US" sz="700" dirty="0" smtClean="0">
                <a:latin typeface="+mn-ea"/>
                <a:ea typeface="+mn-ea"/>
              </a:rPr>
              <a:t>선임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smtClean="0">
                <a:latin typeface="+mn-ea"/>
                <a:ea typeface="+mn-ea"/>
              </a:rPr>
              <a:t>책임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누적</a:t>
            </a:r>
            <a:r>
              <a:rPr lang="en-US" altLang="ko-KR" sz="700" dirty="0" smtClean="0">
                <a:latin typeface="+mn-ea"/>
                <a:ea typeface="+mn-ea"/>
              </a:rPr>
              <a:t/>
            </a:r>
            <a:br>
              <a:rPr lang="en-US" altLang="ko-KR" sz="700" dirty="0" smtClean="0">
                <a:latin typeface="+mn-ea"/>
                <a:ea typeface="+mn-ea"/>
              </a:rPr>
            </a:br>
            <a:r>
              <a:rPr lang="en-US" altLang="ko-KR" sz="700" dirty="0" smtClean="0">
                <a:latin typeface="+mn-ea"/>
                <a:ea typeface="+mn-ea"/>
              </a:rPr>
              <a:t>2. </a:t>
            </a:r>
            <a:r>
              <a:rPr lang="ko-KR" altLang="en-US" sz="700" dirty="0" smtClean="0">
                <a:latin typeface="+mn-ea"/>
                <a:ea typeface="+mn-ea"/>
              </a:rPr>
              <a:t>팀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smtClean="0">
                <a:latin typeface="+mn-ea"/>
                <a:ea typeface="+mn-ea"/>
              </a:rPr>
              <a:t>부장 </a:t>
            </a:r>
            <a:r>
              <a:rPr lang="en-US" altLang="ko-KR" sz="700" dirty="0" smtClean="0">
                <a:latin typeface="+mn-ea"/>
                <a:ea typeface="+mn-ea"/>
              </a:rPr>
              <a:t>: 6</a:t>
            </a:r>
            <a:r>
              <a:rPr lang="ko-KR" altLang="en-US" sz="700" dirty="0" smtClean="0">
                <a:latin typeface="+mn-ea"/>
                <a:ea typeface="+mn-ea"/>
              </a:rPr>
              <a:t>개월 평균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3725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320875" y="61686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307825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07825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307825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07825" y="43275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2790235" y="360745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769147" y="58003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559275" y="39606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1504324" y="712714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7441555" y="1476375"/>
            <a:ext cx="1224136" cy="508026"/>
          </a:xfrm>
          <a:prstGeom prst="wedgeRoundRectCallout">
            <a:avLst>
              <a:gd name="adj1" fmla="val -24178"/>
              <a:gd name="adj2" fmla="val -81224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mtClean="0">
                <a:solidFill>
                  <a:srgbClr val="FF0000"/>
                </a:solidFill>
                <a:latin typeface="+mn-ea"/>
                <a:ea typeface="+mn-ea"/>
              </a:rPr>
              <a:t>확인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11875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문서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인사발령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사업부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경력전환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13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인사발령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사업부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경력전환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59321"/>
              </p:ext>
            </p:extLst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김승진 외 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승진발령하고자 하오니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667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700" b="0" i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700" b="0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내용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승진심사표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r>
                        <a:rPr kumimoji="0" lang="ko-KR" altLang="en-US" sz="700" b="0" u="none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kumimoji="0" lang="ko-KR" altLang="en-US" sz="700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15064"/>
              </p:ext>
            </p:extLst>
          </p:nvPr>
        </p:nvGraphicFramePr>
        <p:xfrm>
          <a:off x="11520711" y="652340"/>
          <a:ext cx="2833612" cy="569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사업부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경력전환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 발령 관리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일괄발령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완료 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인사발령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여러명일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홍길동 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발령작성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날짜가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90006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부서의 우선순위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ㅎ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6241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2354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여러명일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경우 모두 노출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??</a:t>
                      </a:r>
                      <a:b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첨부로 변경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??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5149031"/>
            <a:ext cx="4121777" cy="1871960"/>
            <a:chOff x="4169497" y="3341543"/>
            <a:chExt cx="3743026" cy="187196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87196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82627"/>
              </p:ext>
            </p:extLst>
          </p:nvPr>
        </p:nvGraphicFramePr>
        <p:xfrm>
          <a:off x="1680915" y="3938295"/>
          <a:ext cx="4032448" cy="106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45304295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6524138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18424606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altLang="ko-KR" sz="7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 지점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매출성적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ⓘ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순매출기준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 점수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/1-1</a:t>
                      </a: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김일등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2024-04-01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59802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22575"/>
                  </a:ext>
                </a:extLst>
              </a:tr>
            </a:tbl>
          </a:graphicData>
        </a:graphic>
      </p:graphicFrame>
      <p:sp>
        <p:nvSpPr>
          <p:cNvPr id="11" name="모서리가 둥근 사각형 설명선 10"/>
          <p:cNvSpPr/>
          <p:nvPr/>
        </p:nvSpPr>
        <p:spPr bwMode="auto">
          <a:xfrm>
            <a:off x="4561235" y="3520620"/>
            <a:ext cx="1364031" cy="366139"/>
          </a:xfrm>
          <a:prstGeom prst="wedgeRoundRectCallout">
            <a:avLst>
              <a:gd name="adj1" fmla="val -20833"/>
              <a:gd name="adj2" fmla="val 77232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 smtClean="0">
                <a:latin typeface="+mn-ea"/>
                <a:ea typeface="+mn-ea"/>
              </a:rPr>
              <a:t>- </a:t>
            </a:r>
            <a:r>
              <a:rPr lang="ko-KR" altLang="en-US" sz="700" dirty="0" smtClean="0"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latin typeface="+mn-ea"/>
                <a:ea typeface="+mn-ea"/>
              </a:rPr>
              <a:t>,</a:t>
            </a:r>
            <a:r>
              <a:rPr lang="ko-KR" altLang="en-US" sz="700" dirty="0" err="1" smtClean="0">
                <a:latin typeface="+mn-ea"/>
                <a:ea typeface="+mn-ea"/>
              </a:rPr>
              <a:t>뷰리</a:t>
            </a:r>
            <a:r>
              <a:rPr lang="en-US" altLang="ko-KR" sz="700" dirty="0" smtClean="0">
                <a:latin typeface="+mn-ea"/>
                <a:ea typeface="+mn-ea"/>
              </a:rPr>
              <a:t>,</a:t>
            </a:r>
            <a:r>
              <a:rPr lang="ko-KR" altLang="en-US" sz="700" dirty="0" smtClean="0">
                <a:latin typeface="+mn-ea"/>
                <a:ea typeface="+mn-ea"/>
              </a:rPr>
              <a:t>요리 </a:t>
            </a:r>
            <a:r>
              <a:rPr lang="en-US" altLang="ko-KR" sz="700" dirty="0" smtClean="0">
                <a:latin typeface="+mn-ea"/>
                <a:ea typeface="+mn-ea"/>
              </a:rPr>
              <a:t>: 400</a:t>
            </a:r>
            <a:r>
              <a:rPr lang="ko-KR" altLang="en-US" sz="700" dirty="0" smtClean="0">
                <a:latin typeface="+mn-ea"/>
                <a:ea typeface="+mn-ea"/>
              </a:rPr>
              <a:t>만원</a:t>
            </a:r>
            <a:r>
              <a:rPr lang="en-US" altLang="ko-KR" sz="700" dirty="0" smtClean="0">
                <a:latin typeface="+mn-ea"/>
                <a:ea typeface="+mn-ea"/>
              </a:rPr>
              <a:t/>
            </a:r>
            <a:br>
              <a:rPr lang="en-US" altLang="ko-KR" sz="700" dirty="0" smtClean="0">
                <a:latin typeface="+mn-ea"/>
                <a:ea typeface="+mn-ea"/>
              </a:rPr>
            </a:br>
            <a:r>
              <a:rPr lang="en-US" altLang="ko-KR" sz="700" dirty="0" smtClean="0">
                <a:latin typeface="+mn-ea"/>
                <a:ea typeface="+mn-ea"/>
              </a:rPr>
              <a:t>- </a:t>
            </a:r>
            <a:r>
              <a:rPr lang="ko-KR" altLang="en-US" sz="700" dirty="0" smtClean="0">
                <a:latin typeface="+mn-ea"/>
                <a:ea typeface="+mn-ea"/>
              </a:rPr>
              <a:t>게임 </a:t>
            </a:r>
            <a:r>
              <a:rPr lang="en-US" altLang="ko-KR" sz="700" dirty="0" smtClean="0">
                <a:latin typeface="+mn-ea"/>
                <a:ea typeface="+mn-ea"/>
              </a:rPr>
              <a:t>: 300</a:t>
            </a:r>
            <a:r>
              <a:rPr lang="ko-KR" altLang="en-US" sz="700" dirty="0" smtClean="0">
                <a:latin typeface="+mn-ea"/>
                <a:ea typeface="+mn-ea"/>
              </a:rPr>
              <a:t>만원</a:t>
            </a:r>
            <a:r>
              <a:rPr lang="en-US" altLang="ko-KR" sz="700" dirty="0" smtClean="0">
                <a:latin typeface="+mn-ea"/>
                <a:ea typeface="+mn-ea"/>
              </a:rPr>
              <a:t/>
            </a:r>
            <a:br>
              <a:rPr lang="en-US" altLang="ko-KR" sz="700" dirty="0" smtClean="0">
                <a:latin typeface="+mn-ea"/>
                <a:ea typeface="+mn-ea"/>
              </a:rPr>
            </a:br>
            <a:r>
              <a:rPr lang="en-US" altLang="ko-KR" sz="700" dirty="0" smtClean="0">
                <a:latin typeface="+mn-ea"/>
                <a:ea typeface="+mn-ea"/>
              </a:rPr>
              <a:t>-  IT : 300</a:t>
            </a:r>
            <a:r>
              <a:rPr lang="ko-KR" altLang="en-US" sz="700" dirty="0" smtClean="0">
                <a:latin typeface="+mn-ea"/>
                <a:ea typeface="+mn-ea"/>
              </a:rPr>
              <a:t>만원 또는 </a:t>
            </a:r>
            <a:r>
              <a:rPr lang="en-US" altLang="ko-KR" sz="700" dirty="0" smtClean="0">
                <a:latin typeface="+mn-ea"/>
                <a:ea typeface="+mn-ea"/>
              </a:rPr>
              <a:t>200</a:t>
            </a:r>
            <a:r>
              <a:rPr lang="ko-KR" altLang="en-US" sz="700" dirty="0" smtClean="0">
                <a:latin typeface="+mn-ea"/>
                <a:ea typeface="+mn-ea"/>
              </a:rPr>
              <a:t>만원 </a:t>
            </a:r>
            <a:r>
              <a:rPr lang="en-US" altLang="ko-KR" sz="700" dirty="0" smtClean="0">
                <a:latin typeface="+mn-ea"/>
                <a:ea typeface="+mn-ea"/>
              </a:rPr>
              <a:t>+a</a:t>
            </a:r>
            <a:endParaRPr lang="ko-KR" altLang="en-US" sz="700" dirty="0" smtClean="0">
              <a:latin typeface="+mn-ea"/>
              <a:ea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43495"/>
          <a:stretch/>
        </p:blipFill>
        <p:spPr>
          <a:xfrm>
            <a:off x="6220567" y="6559650"/>
            <a:ext cx="6567126" cy="812301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3725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320875" y="60128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307825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307825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07825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307825" y="43275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790235" y="360745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3769147" y="55088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559275" y="39606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1504324" y="712714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사각형 설명선 31"/>
          <p:cNvSpPr/>
          <p:nvPr/>
        </p:nvSpPr>
        <p:spPr bwMode="auto">
          <a:xfrm>
            <a:off x="7369547" y="5848866"/>
            <a:ext cx="1224136" cy="508026"/>
          </a:xfrm>
          <a:prstGeom prst="wedgeRoundRectCallout">
            <a:avLst>
              <a:gd name="adj1" fmla="val 5924"/>
              <a:gd name="adj2" fmla="val 92051"/>
              <a:gd name="adj3" fmla="val 16667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인사발령 화면에 추가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2970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인사 문서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광고비 예산안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14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광고비 예산안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74889"/>
              </p:ext>
            </p:extLst>
          </p:nvPr>
        </p:nvGraphicFramePr>
        <p:xfrm>
          <a:off x="776562" y="2421254"/>
          <a:ext cx="5030988" cy="48877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광고비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예산안 수립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해장 지점 광고비 예상 및 확인함으로서 효율적인 관리 기대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756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지점별 전월 결과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금월 예상 문의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700" b="1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</a:t>
                      </a:r>
                      <a:r>
                        <a:rPr lang="en-US" altLang="ko-KR" sz="700" b="1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예상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문의량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700" b="1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700" b="1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en-US" altLang="ko-KR" sz="700" b="1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05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1" i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)&gt;</a:t>
                      </a: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214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kumimoji="0" lang="ko-KR" altLang="en-US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금월 광고비 </a:t>
                      </a:r>
                      <a: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예산안 확인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ko-KR" altLang="en-US" sz="700" u="none" kern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해당하는 내용을 작성해주세요</a:t>
                      </a:r>
                      <a:endParaRPr kumimoji="0" lang="en-US" altLang="ko-KR" sz="700" u="none" kern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kumimoji="0" lang="ko-KR" altLang="en-US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광고비 예산 측정 기준</a:t>
                      </a:r>
                      <a: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ko-KR" altLang="en-US" sz="700" u="none" kern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해당하는 내용을 작성해주세요</a:t>
                      </a: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kumimoji="0" lang="ko-KR" altLang="en-US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금월 광고 집행 계획</a:t>
                      </a:r>
                      <a: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kumimoji="0" lang="en-US" altLang="ko-KR" sz="700" b="1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ko-KR" altLang="en-US" sz="700" u="none" kern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해당하는 내용을 작성해주세요</a:t>
                      </a:r>
                      <a:endParaRPr kumimoji="0" lang="en-US" altLang="ko-KR" sz="700" b="1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51116"/>
              </p:ext>
            </p:extLst>
          </p:nvPr>
        </p:nvGraphicFramePr>
        <p:xfrm>
          <a:off x="11520711" y="652340"/>
          <a:ext cx="2833612" cy="583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광고비 예산안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엠노베이션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마케팅예산관리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전계열월별마케팅예산정보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지점이 해당월의 목표 매출 입력 완료 시 </a:t>
                      </a:r>
                      <a:endParaRPr lang="en-US" altLang="ko-KR" sz="700" u="none" strike="noStrike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7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 지점 목표 매출액 입력 완료 시</a:t>
                      </a:r>
                      <a:r>
                        <a:rPr lang="en-US" altLang="ko-KR" sz="70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?)</a:t>
                      </a:r>
                      <a:endParaRPr lang="en-US" altLang="ko-KR" sz="7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당해 년도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다음달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?? (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작성 시기 확인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기안 클릭 했을 때 계열별로 나뉘는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또는 계열 선택해야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..</a:t>
                      </a:r>
                      <a:b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이달 또는 다음달</a:t>
                      </a:r>
                      <a:r>
                        <a:rPr lang="en-US" altLang="ko-KR" sz="7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발령일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발령작성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날짜가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9654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발령 목록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지점 우선순위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193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타이틀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 문구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직접 작성 진행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첨부를 원할 경우 파일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작성하고 하단에서 직접 파일 첨부를 진행한다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61223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5220791"/>
            <a:ext cx="4121777" cy="2016000"/>
            <a:chOff x="4169497" y="3341543"/>
            <a:chExt cx="3743026" cy="201600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2016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25739"/>
              </p:ext>
            </p:extLst>
          </p:nvPr>
        </p:nvGraphicFramePr>
        <p:xfrm>
          <a:off x="1680915" y="3780631"/>
          <a:ext cx="5472610" cy="128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val="1453042957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63367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403244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691278">
                  <a:extLst>
                    <a:ext uri="{9D8B030D-6E8A-4147-A177-3AD203B41FA5}">
                      <a16:colId xmlns:a16="http://schemas.microsoft.com/office/drawing/2014/main" val="16524138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3652875589"/>
                    </a:ext>
                  </a:extLst>
                </a:gridCol>
                <a:gridCol w="417645">
                  <a:extLst>
                    <a:ext uri="{9D8B030D-6E8A-4147-A177-3AD203B41FA5}">
                      <a16:colId xmlns:a16="http://schemas.microsoft.com/office/drawing/2014/main" val="1618424606"/>
                    </a:ext>
                  </a:extLst>
                </a:gridCol>
                <a:gridCol w="676877">
                  <a:extLst>
                    <a:ext uri="{9D8B030D-6E8A-4147-A177-3AD203B41FA5}">
                      <a16:colId xmlns:a16="http://schemas.microsoft.com/office/drawing/2014/main" val="358899845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1267037621"/>
                    </a:ext>
                  </a:extLst>
                </a:gridCol>
              </a:tblGrid>
              <a:tr h="2451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문의수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키워드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내사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strike="sng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바이럴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문의수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문의수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합계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ko-KR" altLang="en-US" sz="7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7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 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예상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증감률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ko-KR" altLang="en-US" sz="7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7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예상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증감률</a:t>
                      </a: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ko-KR" altLang="en-US" sz="70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70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1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 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예상</a:t>
                      </a:r>
                      <a:r>
                        <a:rPr lang="en-US" altLang="ko-KR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증감률</a:t>
                      </a: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80924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강남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464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557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20.04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327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-4.35%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791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870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9.96%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신촌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239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14.23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0.70%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399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9.58%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598025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1,550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1,834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18.32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1,055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1,099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4.16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2,605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2,933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12.59%</a:t>
                      </a:r>
                      <a:endParaRPr lang="ko-KR" altLang="en-US" sz="700" b="1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22575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3725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엠노베이션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본부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20875" y="615689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307825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307825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1307825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1307825" y="43275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1534186" y="343025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3130161" y="546064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0335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정책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11" y="1156789"/>
            <a:ext cx="6696744" cy="6340962"/>
          </a:xfrm>
          <a:prstGeom prst="rect">
            <a:avLst/>
          </a:prstGeom>
          <a:ln>
            <a:solidFill>
              <a:srgbClr val="000000"/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67619"/>
              </p:ext>
            </p:extLst>
          </p:nvPr>
        </p:nvGraphicFramePr>
        <p:xfrm>
          <a:off x="724339" y="573965"/>
          <a:ext cx="6717216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65491" y="594849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9627" y="900311"/>
            <a:ext cx="5112568" cy="25858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44000" rtlCol="0" anchor="t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※</a:t>
            </a:r>
            <a:r>
              <a:rPr lang="ko-KR" altLang="en-US" dirty="0" smtClean="0"/>
              <a:t>기본 정책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기안</a:t>
            </a:r>
            <a:r>
              <a:rPr lang="en-US" altLang="ko-KR" dirty="0" smtClean="0"/>
              <a:t>]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지출결의서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다우오피스의 기안 등록 화면 팝업 호출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</a:t>
            </a:r>
            <a:r>
              <a:rPr lang="ko-KR" altLang="en-US" dirty="0" smtClean="0"/>
              <a:t>화면 진입 전 로그인 진행 필수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</a:t>
            </a:r>
            <a:r>
              <a:rPr lang="ko-KR" altLang="en-US" dirty="0" smtClean="0"/>
              <a:t>확정된 데이터는 자동 불러오기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불가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</a:t>
            </a:r>
            <a:r>
              <a:rPr lang="ko-KR" altLang="en-US" dirty="0" smtClean="0"/>
              <a:t>직접 입력 영역 별도 사용</a:t>
            </a:r>
            <a:endParaRPr lang="en-US" altLang="ko-KR" dirty="0" smtClean="0"/>
          </a:p>
          <a:p>
            <a:endParaRPr lang="en-US" altLang="ko-KR" b="0" dirty="0" smtClean="0"/>
          </a:p>
          <a:p>
            <a:pPr marL="228600" indent="-228600">
              <a:buAutoNum type="arabicPeriod"/>
            </a:pPr>
            <a:r>
              <a:rPr lang="ko-KR" altLang="en-US" b="0" dirty="0" smtClean="0"/>
              <a:t>기안이 속한 폴더 명칭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각 화면에 정리</a:t>
            </a:r>
            <a:endParaRPr lang="en-US" altLang="ko-KR" b="0" dirty="0" smtClean="0"/>
          </a:p>
          <a:p>
            <a:pPr marL="228600" indent="-228600">
              <a:buAutoNum type="arabicPeriod"/>
            </a:pPr>
            <a:r>
              <a:rPr lang="ko-KR" altLang="en-US" b="0" dirty="0" smtClean="0"/>
              <a:t>기안 명칭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각 화면에 정리</a:t>
            </a:r>
            <a:endParaRPr lang="en-US" altLang="ko-KR" b="0" dirty="0" smtClean="0"/>
          </a:p>
          <a:p>
            <a:pPr marL="228600" indent="-228600">
              <a:buAutoNum type="arabicPeriod"/>
            </a:pPr>
            <a:r>
              <a:rPr lang="ko-KR" altLang="en-US" b="0" dirty="0" err="1" smtClean="0"/>
              <a:t>기안서</a:t>
            </a:r>
            <a:r>
              <a:rPr lang="ko-KR" altLang="en-US" b="0" dirty="0" smtClean="0"/>
              <a:t> 상세 정보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: </a:t>
            </a:r>
            <a:r>
              <a:rPr lang="ko-KR" altLang="en-US" b="0" dirty="0" err="1" smtClean="0"/>
              <a:t>기안서</a:t>
            </a:r>
            <a:r>
              <a:rPr lang="ko-KR" altLang="en-US" b="0" dirty="0" smtClean="0"/>
              <a:t> 신청 시 설정된 정보 노출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: </a:t>
            </a:r>
            <a:r>
              <a:rPr lang="ko-KR" altLang="en-US" b="0" dirty="0" err="1"/>
              <a:t>기안자</a:t>
            </a:r>
            <a:r>
              <a:rPr lang="en-US" altLang="ko-KR" b="0" dirty="0"/>
              <a:t>(</a:t>
            </a:r>
            <a:r>
              <a:rPr lang="ko-KR" altLang="en-US" b="0" dirty="0">
                <a:solidFill>
                  <a:srgbClr val="FF0000"/>
                </a:solidFill>
              </a:rPr>
              <a:t>버튼 클릭한 사용자</a:t>
            </a:r>
            <a:r>
              <a:rPr lang="en-US" altLang="ko-KR" b="0" dirty="0" smtClean="0"/>
              <a:t>), </a:t>
            </a:r>
            <a:r>
              <a:rPr lang="ko-KR" altLang="en-US" b="0" dirty="0"/>
              <a:t>소속</a:t>
            </a:r>
            <a:r>
              <a:rPr lang="en-US" altLang="ko-KR" b="0" dirty="0"/>
              <a:t>(</a:t>
            </a:r>
            <a:r>
              <a:rPr lang="ko-KR" altLang="en-US" b="0" dirty="0">
                <a:solidFill>
                  <a:srgbClr val="FF0000"/>
                </a:solidFill>
              </a:rPr>
              <a:t>부서</a:t>
            </a:r>
            <a:r>
              <a:rPr lang="en-US" altLang="ko-KR" b="0" dirty="0"/>
              <a:t>),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기안일</a:t>
            </a:r>
            <a:r>
              <a:rPr lang="en-US" altLang="ko-KR" b="0" dirty="0" smtClean="0"/>
              <a:t>(</a:t>
            </a:r>
            <a:r>
              <a:rPr lang="en-US" altLang="ko-KR" b="0" dirty="0" smtClean="0">
                <a:solidFill>
                  <a:srgbClr val="FF0000"/>
                </a:solidFill>
              </a:rPr>
              <a:t>‘</a:t>
            </a:r>
            <a:r>
              <a:rPr lang="ko-KR" altLang="en-US" b="0" dirty="0" err="1">
                <a:solidFill>
                  <a:srgbClr val="FF0000"/>
                </a:solidFill>
              </a:rPr>
              <a:t>결재요청</a:t>
            </a:r>
            <a:r>
              <a:rPr lang="en-US" altLang="ko-KR" b="0" dirty="0">
                <a:solidFill>
                  <a:srgbClr val="FF0000"/>
                </a:solidFill>
              </a:rPr>
              <a:t>’</a:t>
            </a:r>
            <a:r>
              <a:rPr lang="ko-KR" altLang="en-US" b="0" dirty="0">
                <a:solidFill>
                  <a:srgbClr val="FF0000"/>
                </a:solidFill>
              </a:rPr>
              <a:t> 완료 시 날짜</a:t>
            </a:r>
            <a:r>
              <a:rPr lang="en-US" altLang="ko-KR" b="0" dirty="0" smtClean="0"/>
              <a:t>), </a:t>
            </a:r>
            <a:r>
              <a:rPr lang="ko-KR" altLang="en-US" b="0" dirty="0" smtClean="0"/>
              <a:t>문서번호</a:t>
            </a:r>
            <a:r>
              <a:rPr lang="en-US" altLang="ko-KR" b="0" dirty="0" smtClean="0"/>
              <a:t>(</a:t>
            </a:r>
            <a:r>
              <a:rPr lang="en-US" altLang="ko-KR" b="0" dirty="0" smtClean="0">
                <a:solidFill>
                  <a:srgbClr val="FF0000"/>
                </a:solidFill>
              </a:rPr>
              <a:t>’</a:t>
            </a:r>
            <a:r>
              <a:rPr lang="ko-KR" altLang="en-US" b="0" dirty="0" err="1" smtClean="0">
                <a:solidFill>
                  <a:srgbClr val="FF0000"/>
                </a:solidFill>
              </a:rPr>
              <a:t>결재요청</a:t>
            </a:r>
            <a:r>
              <a:rPr lang="en-US" altLang="ko-KR" b="0" dirty="0" smtClean="0">
                <a:solidFill>
                  <a:srgbClr val="FF0000"/>
                </a:solidFill>
              </a:rPr>
              <a:t>’</a:t>
            </a:r>
            <a:r>
              <a:rPr lang="ko-KR" altLang="en-US" b="0" dirty="0" smtClean="0">
                <a:solidFill>
                  <a:srgbClr val="FF0000"/>
                </a:solidFill>
              </a:rPr>
              <a:t> 완료 시 생성 노출</a:t>
            </a:r>
            <a:r>
              <a:rPr lang="en-US" altLang="ko-KR" b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="0" dirty="0" smtClean="0"/>
              <a:t>기안 내용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데이터 불러오기 영역 </a:t>
            </a:r>
            <a:r>
              <a:rPr lang="en-US" altLang="ko-KR" b="0" dirty="0" smtClean="0"/>
              <a:t>+ </a:t>
            </a:r>
            <a:r>
              <a:rPr lang="ko-KR" altLang="en-US" b="0" dirty="0" smtClean="0"/>
              <a:t>작성 영역</a:t>
            </a:r>
            <a:r>
              <a:rPr lang="en-US" altLang="ko-KR" b="0" dirty="0" smtClean="0"/>
              <a:t> (</a:t>
            </a:r>
            <a:r>
              <a:rPr lang="ko-KR" altLang="en-US" b="0" dirty="0" smtClean="0"/>
              <a:t>각 화면에 정리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589723" y="2134412"/>
            <a:ext cx="1203664" cy="278067"/>
          </a:xfrm>
          <a:prstGeom prst="rect">
            <a:avLst/>
          </a:prstGeom>
          <a:solidFill>
            <a:srgbClr val="000000">
              <a:alpha val="60000"/>
            </a:srgbClr>
          </a:soli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819" y="1233851"/>
            <a:ext cx="530136" cy="278067"/>
          </a:xfrm>
          <a:prstGeom prst="rect">
            <a:avLst/>
          </a:prstGeom>
          <a:solidFill>
            <a:srgbClr val="000000">
              <a:alpha val="60000"/>
            </a:srgbClr>
          </a:soli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827" y="3341759"/>
            <a:ext cx="4660048" cy="2808312"/>
          </a:xfrm>
          <a:prstGeom prst="rect">
            <a:avLst/>
          </a:prstGeom>
          <a:solidFill>
            <a:srgbClr val="000000">
              <a:alpha val="60000"/>
            </a:srgbClr>
          </a:soli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627" y="3873111"/>
            <a:ext cx="4971046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8089627" y="3575043"/>
            <a:ext cx="1211870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로그인 후 </a:t>
            </a:r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다우오피스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진입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1243" y="2497778"/>
            <a:ext cx="1224000" cy="792480"/>
          </a:xfrm>
          <a:prstGeom prst="rect">
            <a:avLst/>
          </a:prstGeom>
          <a:solidFill>
            <a:srgbClr val="000000">
              <a:alpha val="60000"/>
            </a:srgbClr>
          </a:soli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정책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40316"/>
              </p:ext>
            </p:extLst>
          </p:nvPr>
        </p:nvGraphicFramePr>
        <p:xfrm>
          <a:off x="186163" y="965495"/>
          <a:ext cx="12529655" cy="2286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010">
                  <a:extLst>
                    <a:ext uri="{9D8B030D-6E8A-4147-A177-3AD203B41FA5}">
                      <a16:colId xmlns:a16="http://schemas.microsoft.com/office/drawing/2014/main" val="896313483"/>
                    </a:ext>
                  </a:extLst>
                </a:gridCol>
                <a:gridCol w="1914814">
                  <a:extLst>
                    <a:ext uri="{9D8B030D-6E8A-4147-A177-3AD203B41FA5}">
                      <a16:colId xmlns:a16="http://schemas.microsoft.com/office/drawing/2014/main" val="623113410"/>
                    </a:ext>
                  </a:extLst>
                </a:gridCol>
                <a:gridCol w="2914639">
                  <a:extLst>
                    <a:ext uri="{9D8B030D-6E8A-4147-A177-3AD203B41FA5}">
                      <a16:colId xmlns:a16="http://schemas.microsoft.com/office/drawing/2014/main" val="10303730"/>
                    </a:ext>
                  </a:extLst>
                </a:gridCol>
                <a:gridCol w="825177">
                  <a:extLst>
                    <a:ext uri="{9D8B030D-6E8A-4147-A177-3AD203B41FA5}">
                      <a16:colId xmlns:a16="http://schemas.microsoft.com/office/drawing/2014/main" val="1562886984"/>
                    </a:ext>
                  </a:extLst>
                </a:gridCol>
                <a:gridCol w="2432099">
                  <a:extLst>
                    <a:ext uri="{9D8B030D-6E8A-4147-A177-3AD203B41FA5}">
                      <a16:colId xmlns:a16="http://schemas.microsoft.com/office/drawing/2014/main" val="3822998306"/>
                    </a:ext>
                  </a:extLst>
                </a:gridCol>
                <a:gridCol w="1476633">
                  <a:extLst>
                    <a:ext uri="{9D8B030D-6E8A-4147-A177-3AD203B41FA5}">
                      <a16:colId xmlns:a16="http://schemas.microsoft.com/office/drawing/2014/main" val="207007405"/>
                    </a:ext>
                  </a:extLst>
                </a:gridCol>
                <a:gridCol w="488619">
                  <a:extLst>
                    <a:ext uri="{9D8B030D-6E8A-4147-A177-3AD203B41FA5}">
                      <a16:colId xmlns:a16="http://schemas.microsoft.com/office/drawing/2014/main" val="1770612847"/>
                    </a:ext>
                  </a:extLst>
                </a:gridCol>
                <a:gridCol w="2249664">
                  <a:extLst>
                    <a:ext uri="{9D8B030D-6E8A-4147-A177-3AD203B41FA5}">
                      <a16:colId xmlns:a16="http://schemas.microsoft.com/office/drawing/2014/main" val="1774125277"/>
                    </a:ext>
                  </a:extLst>
                </a:gridCol>
              </a:tblGrid>
              <a:tr h="212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케이스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승인 처리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4355"/>
                  </a:ext>
                </a:extLst>
              </a:tr>
              <a:tr h="25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엠노베이션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마케팅예산관리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전계열월별마케팅예산정보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지점이 해당월의 목표 매출 입력 완료 시 </a:t>
                      </a:r>
                      <a:endParaRPr lang="en-US" altLang="ko-KR" sz="7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전 지점 목표 매출액 입력 완료 시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광고비 예산 확인 요청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809408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채용관리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인력충원관리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충원 요청 글 등록 완료 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인력 충원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채용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331979"/>
                  </a:ext>
                </a:extLst>
              </a:tr>
              <a:tr h="5111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임직원관리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입사예정자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인사기록카드 상태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제출</a:t>
                      </a:r>
                      <a:b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채용면접등록 화면의 이력서 파일은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기안서에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자동 첨부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채용 최종 확정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최종 입사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b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인사기록카드 내용 포함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893889"/>
                  </a:ext>
                </a:extLst>
              </a:tr>
              <a:tr h="38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퇴직처리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등록 완료 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소속 팀장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인사발령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퇴직 요청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684109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 발령 관리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인사발령 글 등록 완료 시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소속 팀장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Q.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화면에 버튼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인사발령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558132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 발령 관리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일괄발령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일괄 발령 글 등록 완료 시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소속 팀장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일괄 인사발령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261447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인사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휴직 신청 등록 완료 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?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휴직신청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650672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직원창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인사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복직 신청 등록 완료 시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?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복직신청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9858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6163" y="679607"/>
            <a:ext cx="1373774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지출결의서 및 기안 사용 메뉴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1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인사 문서 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3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인사 문서 관리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49695"/>
              </p:ext>
            </p:extLst>
          </p:nvPr>
        </p:nvGraphicFramePr>
        <p:xfrm>
          <a:off x="930608" y="2167783"/>
          <a:ext cx="10255360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11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93229">
                  <a:extLst>
                    <a:ext uri="{9D8B030D-6E8A-4147-A177-3AD203B41FA5}">
                      <a16:colId xmlns:a16="http://schemas.microsoft.com/office/drawing/2014/main" val="391204387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3059426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9012973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801419">
                  <a:extLst>
                    <a:ext uri="{9D8B030D-6E8A-4147-A177-3AD203B41FA5}">
                      <a16:colId xmlns:a16="http://schemas.microsoft.com/office/drawing/2014/main" val="3336104305"/>
                    </a:ext>
                  </a:extLst>
                </a:gridCol>
                <a:gridCol w="122291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1226120"/>
                    </a:ext>
                  </a:extLst>
                </a:gridCol>
                <a:gridCol w="1728189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69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업무협조서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인원 충원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채용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sng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11111111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승인내역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취소 요청 건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별칭 직책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입사</a:t>
                      </a: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선임멘토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요청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위촉계약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u="non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u="none" dirty="0" smtClean="0">
                          <a:effectLst/>
                          <a:latin typeface="+mn-ea"/>
                          <a:ea typeface="+mn-ea"/>
                        </a:rPr>
                        <a:t> 부원장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YYYY-MM-DD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hh:mm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퇴사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반려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YYYY-MM-DD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hh:mm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해촉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휴직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병가신청서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복직신청서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인사발령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자회사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인사발령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인사발령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경력전환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13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939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60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3170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5037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3</a:t>
            </a:r>
            <a:r>
              <a:rPr lang="en-US" altLang="ko-KR" sz="700" b="1" dirty="0" smtClean="0">
                <a:latin typeface="+mn-ea"/>
                <a:ea typeface="+mn-ea"/>
              </a:rPr>
              <a:t>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11174234" y="2808943"/>
            <a:ext cx="0" cy="3960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1136134" y="2487278"/>
            <a:ext cx="83745" cy="1663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85339"/>
              </p:ext>
            </p:extLst>
          </p:nvPr>
        </p:nvGraphicFramePr>
        <p:xfrm>
          <a:off x="11520711" y="652340"/>
          <a:ext cx="2833612" cy="385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소속되어 있는 지점 내 진행 중인 기안 목록을 확인 관리한다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목록 정렬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기안일 기준 내림차순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푸시메시지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요청 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=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sngStrike" baseline="0" dirty="0" smtClean="0">
                          <a:latin typeface="맑은 고딕" pitchFamily="50" charset="-127"/>
                          <a:ea typeface="+mn-ea"/>
                        </a:rPr>
                        <a:t>유형</a:t>
                      </a:r>
                      <a:endParaRPr lang="en-US" altLang="ko-KR" sz="700" b="1" strike="sngStrike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strike="sngStrike" baseline="0" dirty="0" smtClean="0">
                          <a:latin typeface="맑은 고딕" pitchFamily="50" charset="-127"/>
                          <a:ea typeface="+mn-ea"/>
                        </a:rPr>
                        <a:t>지출결의서</a:t>
                      </a:r>
                      <a:r>
                        <a:rPr lang="en-US" altLang="ko-KR" sz="700" strike="sngStrike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strike="sngStrike" baseline="0" dirty="0" err="1" smtClean="0"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0513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메뉴 분리</a:t>
                      </a:r>
                      <a:endParaRPr lang="en-US" altLang="ko-KR" sz="700" baseline="0" dirty="0" smtClean="0">
                        <a:solidFill>
                          <a:srgbClr val="00B05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구분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문서번호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완료 시 생성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고유 번호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등록한 제목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기안자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등록한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등록자 정보 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별칭 직책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신청서 등록 완료 시 기안일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작성 완료 시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요청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상신 완료 시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 완료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67452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 bwMode="auto">
          <a:xfrm>
            <a:off x="10446777" y="1799510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10445398" y="1469807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930608" y="1469807"/>
            <a:ext cx="2427781" cy="252000"/>
            <a:chOff x="1779994" y="1197868"/>
            <a:chExt cx="2427781" cy="252000"/>
          </a:xfrm>
        </p:grpSpPr>
        <p:sp>
          <p:nvSpPr>
            <p:cNvPr id="42" name="모서리가 둥근 직사각형 41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기안일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46" name="모서리가 둥근 직사각형 45"/>
          <p:cNvSpPr/>
          <p:nvPr/>
        </p:nvSpPr>
        <p:spPr bwMode="auto">
          <a:xfrm>
            <a:off x="930607" y="1799510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유형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8580662" y="1469807"/>
            <a:ext cx="141818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담당자  </a:t>
            </a:r>
            <a:r>
              <a:rPr lang="en-US" altLang="ko-KR" sz="650" dirty="0" smtClean="0">
                <a:latin typeface="+mn-ea"/>
                <a:ea typeface="+mn-ea"/>
              </a:rPr>
              <a:t> </a:t>
            </a:r>
            <a:r>
              <a:rPr lang="ko-KR" altLang="en-US" sz="650" dirty="0" smtClean="0">
                <a:latin typeface="+mn-ea"/>
                <a:ea typeface="+mn-ea"/>
              </a:rPr>
              <a:t>                        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33067" y="1472585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계열선택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5148933" y="1472585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지점선택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6864797" y="1472585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팀   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913163" y="1801869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상태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2426183" y="1800455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구분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1589877" y="231470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5381979" y="1799510"/>
            <a:ext cx="961504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제목          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6129965" y="1799510"/>
            <a:ext cx="1662268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검색어를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62115"/>
              </p:ext>
            </p:extLst>
          </p:nvPr>
        </p:nvGraphicFramePr>
        <p:xfrm>
          <a:off x="11520711" y="4514775"/>
          <a:ext cx="2833612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기안일 컬럼 조회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종료일 설정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인풋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달력 아이콘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calendar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p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laceholder=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날짜를 선택하세요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 공통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로그인 사용자의 계열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지점을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검색조건으로 설정 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부서는 사업부 고정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4902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9-3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7652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9-4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3495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9-5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9309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9-6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(select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선택된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문서번호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placeholder=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검색어를 입력하세요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select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 컬럼 내 입력된 데이터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like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346207"/>
                  </a:ext>
                </a:extLst>
              </a:tr>
            </a:tbl>
          </a:graphicData>
        </a:graphic>
      </p:graphicFrame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2256979" y="234869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3553123" y="234682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4345211" y="2344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 bwMode="auto">
          <a:xfrm>
            <a:off x="9731957" y="233949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 bwMode="auto">
          <a:xfrm>
            <a:off x="5425331" y="2344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7225531" y="2344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8593683" y="2344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868046" y="141129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3719309" y="13323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852679" y="175748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3431277" y="17644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 bwMode="auto">
          <a:xfrm>
            <a:off x="4907421" y="17644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6009711" y="16923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190672" y="2239455"/>
            <a:ext cx="668701" cy="461056"/>
          </a:xfrm>
          <a:prstGeom prst="rect">
            <a:avLst/>
          </a:prstGeom>
          <a:solidFill>
            <a:schemeClr val="tx1">
              <a:alpha val="50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 err="1" smtClean="0"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190672" y="2084145"/>
            <a:ext cx="668701" cy="140533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(0513)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891867" y="1720600"/>
            <a:ext cx="1507922" cy="323317"/>
          </a:xfrm>
          <a:prstGeom prst="rect">
            <a:avLst/>
          </a:prstGeom>
          <a:solidFill>
            <a:schemeClr val="tx1">
              <a:alpha val="50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 err="1" smtClean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906493" y="1723701"/>
            <a:ext cx="668701" cy="140533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(0513)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01066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문서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인력 충원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채용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4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인원 충원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채용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37528"/>
              </p:ext>
            </p:extLst>
          </p:nvPr>
        </p:nvGraphicFramePr>
        <p:xfrm>
          <a:off x="776562" y="2421254"/>
          <a:ext cx="5030988" cy="48877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인원 충원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채용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 건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인원 채용 건을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요청드립니다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2315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44034"/>
              </p:ext>
            </p:extLst>
          </p:nvPr>
        </p:nvGraphicFramePr>
        <p:xfrm>
          <a:off x="11520711" y="652340"/>
          <a:ext cx="2833612" cy="450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인력충원요청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채용관리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인력충원관리 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정보 없는 항목은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빈칸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4827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신규충원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조직개편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신규사업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단기작업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결원발생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7239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정규직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계약직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아르바이트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1481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신입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경력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무관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8757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5768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본부장급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907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사원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80668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석사 이상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전문대졸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6069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13765" y="5755911"/>
            <a:ext cx="4121777" cy="1512000"/>
            <a:chOff x="4169497" y="3341543"/>
            <a:chExt cx="3743026" cy="151200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512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70751"/>
              </p:ext>
            </p:extLst>
          </p:nvPr>
        </p:nvGraphicFramePr>
        <p:xfrm>
          <a:off x="1633868" y="3453815"/>
          <a:ext cx="4093912" cy="220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119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351837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592379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454577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채용 사유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신규충원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채용 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정규직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본부장급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이상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부장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과장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정보 노출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없으면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23154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담당업무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정보 노출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없으면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48389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학력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석사 이상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전공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정보 노출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없으면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31100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필요경력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 무관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자격사항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대학 졸업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59486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우대사항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정보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790784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정보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11243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176859" y="63946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215345" y="446472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2178147" y="34873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180723" y="34873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2178147" y="37446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4180723" y="371735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2178147" y="398340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4180723" y="398340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2178147" y="47007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86690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문서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입사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5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입사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65336"/>
              </p:ext>
            </p:extLst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 확정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김신규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직원을 채용하고자 하오니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2387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i="1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김신규</a:t>
                      </a:r>
                      <a:endParaRPr kumimoji="0" lang="ko-KR" altLang="en-US" sz="700" i="1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37213"/>
              </p:ext>
            </p:extLst>
          </p:nvPr>
        </p:nvGraphicFramePr>
        <p:xfrm>
          <a:off x="11520711" y="652340"/>
          <a:ext cx="2833612" cy="4904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입사예정자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인사정보테이블에서 불러오기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입사확정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정보 없는 항목은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빈칸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사번은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기안 승인 완료 후 임직원 확정 시 생성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5670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5817327"/>
            <a:ext cx="4121777" cy="1203664"/>
            <a:chOff x="4169497" y="3341543"/>
            <a:chExt cx="3743026" cy="1203664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203664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09029"/>
              </p:ext>
            </p:extLst>
          </p:nvPr>
        </p:nvGraphicFramePr>
        <p:xfrm>
          <a:off x="1633868" y="3467463"/>
          <a:ext cx="4093912" cy="226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1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063805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88041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166545">
                  <a:extLst>
                    <a:ext uri="{9D8B030D-6E8A-4147-A177-3AD203B41FA5}">
                      <a16:colId xmlns:a16="http://schemas.microsoft.com/office/drawing/2014/main" val="4198597097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사번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김신규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000000-0000000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휴대전화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010-0000-0000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직급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근무형태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정규직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내선번호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000-000-0000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39957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담당업무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자회사 관리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3154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채용구분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결원 채용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연봉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5,000,000 (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신입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31100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수습기간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수습기간 급여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지급 비율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100% 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지급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59486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건강보험 부양가족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E-mail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abc@gmail.com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04893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특이사항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9078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235817" y="637291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235817" y="450071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500915" y="71290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4453243" y="350740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0230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문서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위촉계약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6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위촉계약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29238"/>
              </p:ext>
            </p:extLst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위촉 계약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계약을 완료하였으니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업무처리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379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2304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입사자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 경우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사번을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</a:t>
                      </a:r>
                      <a:r>
                        <a:rPr kumimoji="0" lang="ko-KR" altLang="en-US" sz="70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입사자는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자동생성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i="1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endParaRPr kumimoji="0" lang="ko-KR" altLang="en-US" sz="700" i="1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36619"/>
              </p:ext>
            </p:extLst>
          </p:nvPr>
        </p:nvGraphicFramePr>
        <p:xfrm>
          <a:off x="11520711" y="652340"/>
          <a:ext cx="2833612" cy="566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위촉계약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입사예정자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인사정보테이블에서 불러오기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위촉 확정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정보 없는 항목은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빈칸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지점 이동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재위촉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805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사번은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기안 승인 완료 후 임직원 확정 시 생성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14227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확인 후 업데이트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81978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사번 입력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필요할 경우 작성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9981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4822863"/>
            <a:ext cx="4121777" cy="2198128"/>
            <a:chOff x="4169497" y="3341543"/>
            <a:chExt cx="3743026" cy="2198128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2198128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71381"/>
              </p:ext>
            </p:extLst>
          </p:nvPr>
        </p:nvGraphicFramePr>
        <p:xfrm>
          <a:off x="1633868" y="3467463"/>
          <a:ext cx="4093912" cy="128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1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063805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88041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166545">
                  <a:extLst>
                    <a:ext uri="{9D8B030D-6E8A-4147-A177-3AD203B41FA5}">
                      <a16:colId xmlns:a16="http://schemas.microsoft.com/office/drawing/2014/main" val="4198597097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소속팀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사번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위촉일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2024-04-18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주민등록번호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000000-0000000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이동전화번호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010-0000-0000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39957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3154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66447"/>
              </p:ext>
            </p:extLst>
          </p:nvPr>
        </p:nvGraphicFramePr>
        <p:xfrm>
          <a:off x="1653619" y="5315228"/>
          <a:ext cx="4059744" cy="245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400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사번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 bwMode="auto">
          <a:xfrm>
            <a:off x="2646667" y="5340969"/>
            <a:ext cx="1072920" cy="180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127994" y="586035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1235817" y="40122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1500915" y="71290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2437492" y="350878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2430840" y="534096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2443843" y="374464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4394883" y="42642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9340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문서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퇴사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7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69633"/>
              </p:ext>
            </p:extLst>
          </p:nvPr>
        </p:nvGraphicFramePr>
        <p:xfrm>
          <a:off x="776562" y="2421254"/>
          <a:ext cx="5030988" cy="4923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 확정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김퇴사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퇴사하고자 하오니 검토 후 재가하여 주시기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739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1944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면담서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사직원 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업무인수인계서 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퇴직절차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완료확인서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70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</a:t>
                      </a:r>
                      <a:endParaRPr kumimoji="0" lang="en-US" altLang="ko-KR" sz="700" u="non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kumimoji="0" lang="en-US" altLang="ko-KR" sz="700" b="0" u="sng" strike="noStrik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ko-KR" altLang="en-US" sz="700" b="0" i="1" u="sng" strike="noStrik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김퇴사</a:t>
                      </a:r>
                      <a:endParaRPr kumimoji="0" lang="ko-KR" altLang="en-US" sz="700" i="1" u="sng" strike="noStrike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31451"/>
              </p:ext>
            </p:extLst>
          </p:nvPr>
        </p:nvGraphicFramePr>
        <p:xfrm>
          <a:off x="11520711" y="652340"/>
          <a:ext cx="2833612" cy="520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퇴직처리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등록 완료 후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인사정보테이블에서 불러오기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 확정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항목 확인 후 업데이트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06357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976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직원의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인사기록카드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5182903"/>
            <a:ext cx="4121777" cy="1838762"/>
            <a:chOff x="4169497" y="3341543"/>
            <a:chExt cx="3743026" cy="1838762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838762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74296"/>
              </p:ext>
            </p:extLst>
          </p:nvPr>
        </p:nvGraphicFramePr>
        <p:xfrm>
          <a:off x="1633868" y="3467463"/>
          <a:ext cx="4093912" cy="163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1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063805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88041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166545">
                  <a:extLst>
                    <a:ext uri="{9D8B030D-6E8A-4147-A177-3AD203B41FA5}">
                      <a16:colId xmlns:a16="http://schemas.microsoft.com/office/drawing/2014/main" val="4198597097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신사업프로젝트실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직급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근무형태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주임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정규직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김신규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(1989-05-01)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입사일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2024-05-02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퇴사일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예정일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2024-05-12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담당업무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자회사 관리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31542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퇴사사유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개인사유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13658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잔여연차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발생연차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사용연차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사용내역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9078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235817" y="603034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235817" y="4185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500915" y="71290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2495379" y="47477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3805171" y="54921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7837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인사 문서 관리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해촉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8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해촉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09945"/>
              </p:ext>
            </p:extLst>
          </p:nvPr>
        </p:nvGraphicFramePr>
        <p:xfrm>
          <a:off x="776562" y="2421254"/>
          <a:ext cx="5030988" cy="48877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  <a:r>
                        <a:rPr lang="ko-KR" altLang="en-US" sz="7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해촉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확정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아래와 같이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해촉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계약종료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하였으니 업무처리 바랍니다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130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2592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시 아래 문서를 반드시 첨부하시기 바랍니다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계약해지요청서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</a:t>
                      </a:r>
                      <a:r>
                        <a:rPr kumimoji="0" lang="ko-KR" altLang="en-US" sz="700" u="none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해촉관련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서류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지점별 필요시 첨부</a:t>
                      </a:r>
                      <a:r>
                        <a:rPr kumimoji="0" lang="en-US" altLang="ko-KR" sz="700" u="none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61217"/>
              </p:ext>
            </p:extLst>
          </p:nvPr>
        </p:nvGraphicFramePr>
        <p:xfrm>
          <a:off x="11520711" y="652340"/>
          <a:ext cx="2833612" cy="502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해촉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인사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u="none" strike="noStrike" dirty="0" err="1" smtClean="0">
                          <a:effectLst/>
                          <a:latin typeface="+mn-ea"/>
                          <a:ea typeface="+mn-ea"/>
                        </a:rPr>
                        <a:t>퇴직처리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 등록 완료 후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인사정보테이블에서 불러오기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퇴사 확정 직원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상세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해촉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계약종료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), 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8685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첨부 안내 문구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작성자가 판단하여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다우오피스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 파일 첨부 진행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18169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27413" y="4750181"/>
            <a:ext cx="4121777" cy="2484000"/>
            <a:chOff x="4169497" y="3341543"/>
            <a:chExt cx="3743026" cy="248400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2484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30332"/>
              </p:ext>
            </p:extLst>
          </p:nvPr>
        </p:nvGraphicFramePr>
        <p:xfrm>
          <a:off x="1633868" y="3467463"/>
          <a:ext cx="4093912" cy="122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51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1063805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880411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166545">
                  <a:extLst>
                    <a:ext uri="{9D8B030D-6E8A-4147-A177-3AD203B41FA5}">
                      <a16:colId xmlns:a16="http://schemas.microsoft.com/office/drawing/2014/main" val="4198597097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kumimoji="0" lang="en-US" altLang="ko-KR" sz="700" b="0" u="none" kern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소속팀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등록번호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사번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이동전화번호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010-0000-0000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김임시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19810101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위촉일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2024-04-18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해촉일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2024-04-28</a:t>
                      </a:r>
                      <a:endParaRPr lang="ko-KR" altLang="en-US" sz="7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39957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인사기록 카드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퇴직 요청서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항목 있음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3154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362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235817" y="58279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235817" y="39830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2495379" y="34994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3769147" y="507200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71066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70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0" rIns="0" rtlCol="0">
        <a:spAutoFit/>
      </a:bodyPr>
      <a:lstStyle>
        <a:defPPr>
          <a:lnSpc>
            <a:spcPct val="150000"/>
          </a:lnSpc>
          <a:defRPr sz="7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144551</TotalTime>
  <Words>4430</Words>
  <Application>Microsoft Office PowerPoint</Application>
  <PresentationFormat>사용자 지정</PresentationFormat>
  <Paragraphs>1235</Paragraphs>
  <Slides>15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굴림체</vt:lpstr>
      <vt:lpstr>돋움</vt:lpstr>
      <vt:lpstr>돋음</vt:lpstr>
      <vt:lpstr>맑은 고딕</vt:lpstr>
      <vt:lpstr>Arial</vt:lpstr>
      <vt:lpstr>Wingdings</vt:lpstr>
      <vt:lpstr>기본 디자인</vt:lpstr>
      <vt:lpstr>Image</vt:lpstr>
      <vt:lpstr>히스토리</vt:lpstr>
      <vt:lpstr>공통 &gt; 정책</vt:lpstr>
      <vt:lpstr>공통 &gt; 정책</vt:lpstr>
      <vt:lpstr>지원 &gt; 인사 &gt; 인사 문서 관리</vt:lpstr>
      <vt:lpstr>지원 &gt; 인사 &gt; 인사 문서 관리 &gt; 인력 충원(채용)</vt:lpstr>
      <vt:lpstr>지원 &gt; 인사 &gt; 인사 문서 관리 &gt; 입사</vt:lpstr>
      <vt:lpstr>지원 &gt; 인사 &gt; 인사 문서 관리 &gt; 위촉계약</vt:lpstr>
      <vt:lpstr>지원 &gt; 인사 &gt; 인사 문서 관리 &gt; 퇴사</vt:lpstr>
      <vt:lpstr>지원 &gt; 인사 &gt; 인사 문서 관리 &gt; 해촉</vt:lpstr>
      <vt:lpstr>지원 &gt; 인사 &gt; 인사 문서 관리 &gt; 휴직/병가 신청서</vt:lpstr>
      <vt:lpstr>지원 &gt; 인사 &gt; 인사 문서 관리 &gt; 복직 신청서</vt:lpstr>
      <vt:lpstr>지원 &gt; 인사 &gt; 인사 문서 관리 &gt; 인사발령</vt:lpstr>
      <vt:lpstr>지원 &gt; 인사 &gt; 인사 문서 관리 &gt; 인사발령(사업부)</vt:lpstr>
      <vt:lpstr>지원 &gt; 인사 &gt; 인사 문서 관리 &gt; 인사발령(사업부-경력전환)</vt:lpstr>
      <vt:lpstr>지원 &gt; 인사 &gt; 인사 문서 관리 &gt; 광고비 예산안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29186</cp:revision>
  <cp:lastPrinted>2014-05-27T01:01:31Z</cp:lastPrinted>
  <dcterms:created xsi:type="dcterms:W3CDTF">1997-04-16T00:54:02Z</dcterms:created>
  <dcterms:modified xsi:type="dcterms:W3CDTF">2024-05-30T09:20:38Z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