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72"/>
  </p:notesMasterIdLst>
  <p:handoutMasterIdLst>
    <p:handoutMasterId r:id="rId73"/>
  </p:handoutMasterIdLst>
  <p:sldIdLst>
    <p:sldId id="1184" r:id="rId2"/>
    <p:sldId id="1185" r:id="rId3"/>
    <p:sldId id="1381" r:id="rId4"/>
    <p:sldId id="1430" r:id="rId5"/>
    <p:sldId id="1379" r:id="rId6"/>
    <p:sldId id="1428" r:id="rId7"/>
    <p:sldId id="1390" r:id="rId8"/>
    <p:sldId id="1429" r:id="rId9"/>
    <p:sldId id="1426" r:id="rId10"/>
    <p:sldId id="1349" r:id="rId11"/>
    <p:sldId id="1355" r:id="rId12"/>
    <p:sldId id="1427" r:id="rId13"/>
    <p:sldId id="1384" r:id="rId14"/>
    <p:sldId id="1385" r:id="rId15"/>
    <p:sldId id="1351" r:id="rId16"/>
    <p:sldId id="1352" r:id="rId17"/>
    <p:sldId id="1386" r:id="rId18"/>
    <p:sldId id="1388" r:id="rId19"/>
    <p:sldId id="1387" r:id="rId20"/>
    <p:sldId id="1389" r:id="rId21"/>
    <p:sldId id="1338" r:id="rId22"/>
    <p:sldId id="1285" r:id="rId23"/>
    <p:sldId id="1395" r:id="rId24"/>
    <p:sldId id="1391" r:id="rId25"/>
    <p:sldId id="1392" r:id="rId26"/>
    <p:sldId id="1393" r:id="rId27"/>
    <p:sldId id="1394" r:id="rId28"/>
    <p:sldId id="1396" r:id="rId29"/>
    <p:sldId id="1339" r:id="rId30"/>
    <p:sldId id="1397" r:id="rId31"/>
    <p:sldId id="1431" r:id="rId32"/>
    <p:sldId id="1398" r:id="rId33"/>
    <p:sldId id="1399" r:id="rId34"/>
    <p:sldId id="1401" r:id="rId35"/>
    <p:sldId id="1400" r:id="rId36"/>
    <p:sldId id="1402" r:id="rId37"/>
    <p:sldId id="1315" r:id="rId38"/>
    <p:sldId id="1403" r:id="rId39"/>
    <p:sldId id="1404" r:id="rId40"/>
    <p:sldId id="1345" r:id="rId41"/>
    <p:sldId id="1346" r:id="rId42"/>
    <p:sldId id="1300" r:id="rId43"/>
    <p:sldId id="1405" r:id="rId44"/>
    <p:sldId id="1406" r:id="rId45"/>
    <p:sldId id="1343" r:id="rId46"/>
    <p:sldId id="1322" r:id="rId47"/>
    <p:sldId id="1407" r:id="rId48"/>
    <p:sldId id="1408" r:id="rId49"/>
    <p:sldId id="1409" r:id="rId50"/>
    <p:sldId id="1410" r:id="rId51"/>
    <p:sldId id="1411" r:id="rId52"/>
    <p:sldId id="1412" r:id="rId53"/>
    <p:sldId id="1344" r:id="rId54"/>
    <p:sldId id="1333" r:id="rId55"/>
    <p:sldId id="1413" r:id="rId56"/>
    <p:sldId id="1342" r:id="rId57"/>
    <p:sldId id="1301" r:id="rId58"/>
    <p:sldId id="1414" r:id="rId59"/>
    <p:sldId id="1415" r:id="rId60"/>
    <p:sldId id="1416" r:id="rId61"/>
    <p:sldId id="1417" r:id="rId62"/>
    <p:sldId id="1418" r:id="rId63"/>
    <p:sldId id="1419" r:id="rId64"/>
    <p:sldId id="1420" r:id="rId65"/>
    <p:sldId id="1421" r:id="rId66"/>
    <p:sldId id="1422" r:id="rId67"/>
    <p:sldId id="1423" r:id="rId68"/>
    <p:sldId id="1424" r:id="rId69"/>
    <p:sldId id="1284" r:id="rId70"/>
    <p:sldId id="1425" r:id="rId71"/>
  </p:sldIdLst>
  <p:sldSz cx="13442950" cy="7561263"/>
  <p:notesSz cx="6797675" cy="9928225"/>
  <p:custDataLst>
    <p:tags r:id="rId74"/>
  </p:custDataLst>
  <p:defaultTextStyle>
    <a:defPPr>
      <a:defRPr lang="ko-KR"/>
    </a:defPPr>
    <a:lvl1pPr algn="l" rtl="0" fontAlgn="base">
      <a:spcBef>
        <a:spcPct val="0"/>
      </a:spcBef>
      <a:spcAft>
        <a:spcPct val="0"/>
      </a:spcAft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4D3CF49-207B-46BC-BD4C-CD19342227C9}">
          <p14:sldIdLst>
            <p14:sldId id="1184"/>
            <p14:sldId id="1185"/>
            <p14:sldId id="1381"/>
            <p14:sldId id="1430"/>
          </p14:sldIdLst>
        </p14:section>
        <p14:section name="공통" id="{F4CDE5D3-DBE2-4ED1-85A0-DD392B155F02}">
          <p14:sldIdLst>
            <p14:sldId id="1379"/>
            <p14:sldId id="1428"/>
            <p14:sldId id="1390"/>
            <p14:sldId id="1429"/>
            <p14:sldId id="1426"/>
          </p14:sldIdLst>
        </p14:section>
        <p14:section name="회원가입" id="{D820784B-6965-40F6-9C1A-7ED85BED0861}">
          <p14:sldIdLst>
            <p14:sldId id="1349"/>
            <p14:sldId id="1355"/>
            <p14:sldId id="1427"/>
            <p14:sldId id="1384"/>
            <p14:sldId id="1385"/>
          </p14:sldIdLst>
        </p14:section>
        <p14:section name="로그인" id="{90E0C4F9-2DC6-4018-9893-1D42215856A7}">
          <p14:sldIdLst>
            <p14:sldId id="1351"/>
            <p14:sldId id="1352"/>
            <p14:sldId id="1386"/>
            <p14:sldId id="1388"/>
            <p14:sldId id="1387"/>
            <p14:sldId id="1389"/>
          </p14:sldIdLst>
        </p14:section>
        <p14:section name="메인" id="{5DCDA2DA-8E7C-4D46-82CF-D8F7BF4B52F8}">
          <p14:sldIdLst>
            <p14:sldId id="1338"/>
            <p14:sldId id="1285"/>
            <p14:sldId id="1395"/>
            <p14:sldId id="1391"/>
            <p14:sldId id="1392"/>
            <p14:sldId id="1393"/>
            <p14:sldId id="1394"/>
            <p14:sldId id="1396"/>
          </p14:sldIdLst>
        </p14:section>
        <p14:section name="수강내역" id="{A9594234-7AAB-4685-A631-0D57FCEF2A39}">
          <p14:sldIdLst>
            <p14:sldId id="1339"/>
            <p14:sldId id="1397"/>
            <p14:sldId id="1431"/>
            <p14:sldId id="1398"/>
            <p14:sldId id="1399"/>
            <p14:sldId id="1401"/>
            <p14:sldId id="1400"/>
            <p14:sldId id="1402"/>
          </p14:sldIdLst>
        </p14:section>
        <p14:section name="증명서발급" id="{EF70BFF5-9172-4D23-BC70-7C3F6C2865B9}">
          <p14:sldIdLst>
            <p14:sldId id="1315"/>
            <p14:sldId id="1403"/>
            <p14:sldId id="1404"/>
          </p14:sldIdLst>
        </p14:section>
        <p14:section name="자격증응시" id="{5B795F2F-9F9E-4E24-BACB-7614DAB65B37}">
          <p14:sldIdLst>
            <p14:sldId id="1345"/>
            <p14:sldId id="1346"/>
          </p14:sldIdLst>
        </p14:section>
        <p14:section name="취업현황관리" id="{F042B7FA-980B-40FE-B7A0-472951ABD735}">
          <p14:sldIdLst>
            <p14:sldId id="1300"/>
            <p14:sldId id="1405"/>
            <p14:sldId id="1406"/>
          </p14:sldIdLst>
        </p14:section>
        <p14:section name="커뮤니티" id="{2F4170D3-02AB-4C99-8CCB-702B1272107E}">
          <p14:sldIdLst>
            <p14:sldId id="1343"/>
            <p14:sldId id="1322"/>
            <p14:sldId id="1407"/>
            <p14:sldId id="1408"/>
            <p14:sldId id="1409"/>
            <p14:sldId id="1410"/>
            <p14:sldId id="1411"/>
          </p14:sldIdLst>
        </p14:section>
        <p14:section name="교육과정" id="{43F112BB-8B16-4616-856F-887D771F2F1F}">
          <p14:sldIdLst>
            <p14:sldId id="1412"/>
          </p14:sldIdLst>
        </p14:section>
        <p14:section name="학원정보" id="{42BF7789-1986-4984-8AC9-A466310E375A}">
          <p14:sldIdLst>
            <p14:sldId id="1344"/>
            <p14:sldId id="1333"/>
            <p14:sldId id="1413"/>
          </p14:sldIdLst>
        </p14:section>
        <p14:section name="마이페이지" id="{EC4576A8-59C8-4C33-83D8-396567BA684F}">
          <p14:sldIdLst>
            <p14:sldId id="1342"/>
            <p14:sldId id="1301"/>
            <p14:sldId id="1414"/>
            <p14:sldId id="1415"/>
            <p14:sldId id="1416"/>
            <p14:sldId id="1417"/>
            <p14:sldId id="1418"/>
            <p14:sldId id="1419"/>
            <p14:sldId id="1420"/>
            <p14:sldId id="1421"/>
            <p14:sldId id="1422"/>
            <p14:sldId id="1423"/>
            <p14:sldId id="1424"/>
          </p14:sldIdLst>
        </p14:section>
        <p14:section name="멘토상담" id="{CB2BBB73-6800-48C6-A052-6E1E2EB4F42B}">
          <p14:sldIdLst>
            <p14:sldId id="1284"/>
          </p14:sldIdLst>
        </p14:section>
        <p14:section name="취업상담" id="{185B87CF-A5F6-4E17-96B4-7835BCA87F0B}">
          <p14:sldIdLst>
            <p14:sldId id="142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468" userDrawn="1">
          <p15:clr>
            <a:srgbClr val="A4A3A4"/>
          </p15:clr>
        </p15:guide>
        <p15:guide id="2" pos="696" userDrawn="1">
          <p15:clr>
            <a:srgbClr val="A4A3A4"/>
          </p15:clr>
        </p15:guide>
        <p15:guide id="3" pos="7092" userDrawn="1">
          <p15:clr>
            <a:srgbClr val="A4A3A4"/>
          </p15:clr>
        </p15:guide>
        <p15:guide id="5" orient="horz" pos="4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70C0"/>
    <a:srgbClr val="F6F5F5"/>
    <a:srgbClr val="A6C2D3"/>
    <a:srgbClr val="7F7F7F"/>
    <a:srgbClr val="FFCCFF"/>
    <a:srgbClr val="FFFFFF"/>
    <a:srgbClr val="F2F2F2"/>
    <a:srgbClr val="002060"/>
    <a:srgbClr val="848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53" autoAdjust="0"/>
    <p:restoredTop sz="97461" autoAdjust="0"/>
  </p:normalViewPr>
  <p:slideViewPr>
    <p:cSldViewPr>
      <p:cViewPr varScale="1">
        <p:scale>
          <a:sx n="140" d="100"/>
          <a:sy n="140" d="100"/>
        </p:scale>
        <p:origin x="1080" y="120"/>
      </p:cViewPr>
      <p:guideLst>
        <p:guide orient="horz" pos="4468"/>
        <p:guide pos="696"/>
        <p:guide pos="7092"/>
        <p:guide orient="horz" pos="47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180"/>
    </p:cViewPr>
  </p:sorterViewPr>
  <p:notesViewPr>
    <p:cSldViewPr>
      <p:cViewPr varScale="1">
        <p:scale>
          <a:sx n="52" d="100"/>
          <a:sy n="52" d="100"/>
        </p:scale>
        <p:origin x="-2982" y="-90"/>
      </p:cViewPr>
      <p:guideLst>
        <p:guide orient="horz" pos="3128"/>
        <p:guide pos="21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gs" Target="tags/tag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5018668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63" y="-36513"/>
            <a:ext cx="2955788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95" tIns="0" rIns="19195" bIns="0" numCol="1" anchor="t" anchorCtr="0" compatLnSpc="1">
            <a:prstTxWarp prst="textNoShape">
              <a:avLst/>
            </a:prstTxWarp>
          </a:bodyPr>
          <a:lstStyle>
            <a:lvl1pPr defTabSz="768350">
              <a:defRPr i="1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4160" y="-36513"/>
            <a:ext cx="2955787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95" tIns="0" rIns="19195" bIns="0" numCol="1" anchor="t" anchorCtr="0" compatLnSpc="1">
            <a:prstTxWarp prst="textNoShape">
              <a:avLst/>
            </a:prstTxWarp>
          </a:bodyPr>
          <a:lstStyle>
            <a:lvl1pPr algn="r" defTabSz="768350">
              <a:defRPr i="1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7150" y="738188"/>
            <a:ext cx="6678613" cy="37576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554" y="4733926"/>
            <a:ext cx="4972977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75" tIns="46388" rIns="92775" bIns="46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63" y="9426576"/>
            <a:ext cx="2955788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95" tIns="0" rIns="19195" bIns="0" numCol="1" anchor="b" anchorCtr="0" compatLnSpc="1">
            <a:prstTxWarp prst="textNoShape">
              <a:avLst/>
            </a:prstTxWarp>
          </a:bodyPr>
          <a:lstStyle>
            <a:lvl1pPr defTabSz="768350">
              <a:defRPr i="1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4160" y="9426576"/>
            <a:ext cx="2955787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95" tIns="0" rIns="19195" bIns="0" numCol="1" anchor="b" anchorCtr="0" compatLnSpc="1">
            <a:prstTxWarp prst="textNoShape">
              <a:avLst/>
            </a:prstTxWarp>
          </a:bodyPr>
          <a:lstStyle>
            <a:lvl1pPr algn="r" defTabSz="768350">
              <a:defRPr i="1">
                <a:solidFill>
                  <a:schemeClr val="tx1"/>
                </a:solidFill>
              </a:defRPr>
            </a:lvl1pPr>
          </a:lstStyle>
          <a:p>
            <a:fld id="{C01BB087-90BA-4D57-A15A-CD0626A4656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0702562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algn="l" defTabSz="762000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defTabSz="762000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defTabSz="762000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defTabSz="762000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defTabSz="762000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150" y="738188"/>
            <a:ext cx="6678613" cy="3757612"/>
          </a:xfrm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dirty="0"/>
          </a:p>
        </p:txBody>
      </p:sp>
      <p:sp>
        <p:nvSpPr>
          <p:cNvPr id="2" name="머리글 개체 틀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3721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-1" y="-1"/>
            <a:ext cx="13442950" cy="7561263"/>
          </a:xfrm>
          <a:prstGeom prst="rect">
            <a:avLst/>
          </a:prstGeom>
          <a:gradFill flip="none" rotWithShape="1">
            <a:gsLst>
              <a:gs pos="45000">
                <a:schemeClr val="bg1"/>
              </a:gs>
              <a:gs pos="100000">
                <a:srgbClr val="DEDED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팝업_이어지는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92F7BB-82BB-4C7D-AB12-F0EEA8F6D72D}"/>
              </a:ext>
            </a:extLst>
          </p:cNvPr>
          <p:cNvSpPr/>
          <p:nvPr userDrawn="1"/>
        </p:nvSpPr>
        <p:spPr>
          <a:xfrm>
            <a:off x="1123775" y="1116999"/>
            <a:ext cx="3528000" cy="5976000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3FD0872-9B0E-46B3-BF36-F3229827456D}"/>
              </a:ext>
            </a:extLst>
          </p:cNvPr>
          <p:cNvSpPr/>
          <p:nvPr userDrawn="1"/>
        </p:nvSpPr>
        <p:spPr>
          <a:xfrm>
            <a:off x="5425723" y="1116999"/>
            <a:ext cx="3528000" cy="5976000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60835" y="6785393"/>
            <a:ext cx="3903726" cy="52363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700" dirty="0" smtClean="0">
              <a:latin typeface="+mn-ea"/>
              <a:ea typeface="+mn-ea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DA03B80-80E9-4F0F-8BCF-EB65BA0C99B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091423" y="6868463"/>
            <a:ext cx="3713368" cy="224536"/>
            <a:chOff x="367236" y="3957072"/>
            <a:chExt cx="3214693" cy="170338"/>
          </a:xfrm>
          <a:noFill/>
        </p:grpSpPr>
        <p:sp>
          <p:nvSpPr>
            <p:cNvPr id="20" name="자유형 102">
              <a:extLst>
                <a:ext uri="{FF2B5EF4-FFF2-40B4-BE49-F238E27FC236}">
                  <a16:creationId xmlns:a16="http://schemas.microsoft.com/office/drawing/2014/main" id="{14DDC4B4-77F3-42BD-889F-C94B64033E07}"/>
                </a:ext>
              </a:extLst>
            </p:cNvPr>
            <p:cNvSpPr/>
            <p:nvPr/>
          </p:nvSpPr>
          <p:spPr bwMode="auto">
            <a:xfrm>
              <a:off x="367236" y="3987828"/>
              <a:ext cx="3214693" cy="120655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571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  <p:sp>
          <p:nvSpPr>
            <p:cNvPr id="21" name="자유형 103">
              <a:extLst>
                <a:ext uri="{FF2B5EF4-FFF2-40B4-BE49-F238E27FC236}">
                  <a16:creationId xmlns:a16="http://schemas.microsoft.com/office/drawing/2014/main" id="{BBAD3DE6-D6BC-4DBE-A3A3-C7B588C59AD5}"/>
                </a:ext>
              </a:extLst>
            </p:cNvPr>
            <p:cNvSpPr/>
            <p:nvPr/>
          </p:nvSpPr>
          <p:spPr bwMode="auto">
            <a:xfrm>
              <a:off x="367236" y="3957072"/>
              <a:ext cx="3214693" cy="120657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  <p:sp>
          <p:nvSpPr>
            <p:cNvPr id="22" name="자유형 104">
              <a:extLst>
                <a:ext uri="{FF2B5EF4-FFF2-40B4-BE49-F238E27FC236}">
                  <a16:creationId xmlns:a16="http://schemas.microsoft.com/office/drawing/2014/main" id="{908B6911-7A65-421B-B426-233D7DBD6139}"/>
                </a:ext>
              </a:extLst>
            </p:cNvPr>
            <p:cNvSpPr/>
            <p:nvPr/>
          </p:nvSpPr>
          <p:spPr bwMode="auto">
            <a:xfrm>
              <a:off x="367236" y="4006755"/>
              <a:ext cx="3214693" cy="120655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</p:grpSp>
      <p:sp>
        <p:nvSpPr>
          <p:cNvPr id="23" name="직사각형 22"/>
          <p:cNvSpPr/>
          <p:nvPr userDrawn="1"/>
        </p:nvSpPr>
        <p:spPr bwMode="auto">
          <a:xfrm>
            <a:off x="5296001" y="902576"/>
            <a:ext cx="3903726" cy="52363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700" dirty="0" smtClean="0">
              <a:latin typeface="+mn-ea"/>
              <a:ea typeface="+mn-ea"/>
            </a:endParaRPr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/>
              <a:t>화면번호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DA03B80-80E9-4F0F-8BCF-EB65BA0C99B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5318446" y="1143177"/>
            <a:ext cx="3713368" cy="224536"/>
            <a:chOff x="367236" y="3957072"/>
            <a:chExt cx="3214693" cy="170338"/>
          </a:xfrm>
        </p:grpSpPr>
        <p:sp>
          <p:nvSpPr>
            <p:cNvPr id="16" name="자유형 102">
              <a:extLst>
                <a:ext uri="{FF2B5EF4-FFF2-40B4-BE49-F238E27FC236}">
                  <a16:creationId xmlns:a16="http://schemas.microsoft.com/office/drawing/2014/main" id="{14DDC4B4-77F3-42BD-889F-C94B64033E07}"/>
                </a:ext>
              </a:extLst>
            </p:cNvPr>
            <p:cNvSpPr/>
            <p:nvPr/>
          </p:nvSpPr>
          <p:spPr bwMode="auto">
            <a:xfrm>
              <a:off x="367236" y="3987828"/>
              <a:ext cx="3214693" cy="120655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noFill/>
            <a:ln w="571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  <p:sp>
          <p:nvSpPr>
            <p:cNvPr id="17" name="자유형 103">
              <a:extLst>
                <a:ext uri="{FF2B5EF4-FFF2-40B4-BE49-F238E27FC236}">
                  <a16:creationId xmlns:a16="http://schemas.microsoft.com/office/drawing/2014/main" id="{BBAD3DE6-D6BC-4DBE-A3A3-C7B588C59AD5}"/>
                </a:ext>
              </a:extLst>
            </p:cNvPr>
            <p:cNvSpPr/>
            <p:nvPr/>
          </p:nvSpPr>
          <p:spPr bwMode="auto">
            <a:xfrm>
              <a:off x="367236" y="3957072"/>
              <a:ext cx="3214693" cy="120657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no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  <p:sp>
          <p:nvSpPr>
            <p:cNvPr id="18" name="자유형 104">
              <a:extLst>
                <a:ext uri="{FF2B5EF4-FFF2-40B4-BE49-F238E27FC236}">
                  <a16:creationId xmlns:a16="http://schemas.microsoft.com/office/drawing/2014/main" id="{908B6911-7A65-421B-B426-233D7DBD6139}"/>
                </a:ext>
              </a:extLst>
            </p:cNvPr>
            <p:cNvSpPr/>
            <p:nvPr/>
          </p:nvSpPr>
          <p:spPr bwMode="auto">
            <a:xfrm>
              <a:off x="367236" y="4006755"/>
              <a:ext cx="3214693" cy="120655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no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</p:grpSp>
      <p:grpSp>
        <p:nvGrpSpPr>
          <p:cNvPr id="24" name="그룹 23"/>
          <p:cNvGrpSpPr/>
          <p:nvPr userDrawn="1"/>
        </p:nvGrpSpPr>
        <p:grpSpPr>
          <a:xfrm>
            <a:off x="4419785" y="1273890"/>
            <a:ext cx="122400" cy="122493"/>
            <a:chOff x="11747278" y="3136751"/>
            <a:chExt cx="144019" cy="144016"/>
          </a:xfrm>
        </p:grpSpPr>
        <p:cxnSp>
          <p:nvCxnSpPr>
            <p:cNvPr id="25" name="직선 연결선 24"/>
            <p:cNvCxnSpPr/>
            <p:nvPr/>
          </p:nvCxnSpPr>
          <p:spPr bwMode="auto">
            <a:xfrm>
              <a:off x="11747278" y="3136751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직선 연결선 25"/>
            <p:cNvCxnSpPr/>
            <p:nvPr/>
          </p:nvCxnSpPr>
          <p:spPr bwMode="auto">
            <a:xfrm flipH="1">
              <a:off x="11747282" y="3136751"/>
              <a:ext cx="144015" cy="144016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311273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모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/>
              <a:t>화면번호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92F7BB-82BB-4C7D-AB12-F0EEA8F6D72D}"/>
              </a:ext>
            </a:extLst>
          </p:cNvPr>
          <p:cNvSpPr/>
          <p:nvPr userDrawn="1"/>
        </p:nvSpPr>
        <p:spPr>
          <a:xfrm>
            <a:off x="1123775" y="1116999"/>
            <a:ext cx="3528000" cy="5976000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1307"/>
          <p:cNvSpPr>
            <a:spLocks noChangeArrowheads="1"/>
          </p:cNvSpPr>
          <p:nvPr userDrawn="1"/>
        </p:nvSpPr>
        <p:spPr bwMode="auto">
          <a:xfrm>
            <a:off x="1123775" y="1116999"/>
            <a:ext cx="3528000" cy="5976000"/>
          </a:xfrm>
          <a:prstGeom prst="rect">
            <a:avLst/>
          </a:prstGeom>
          <a:solidFill>
            <a:schemeClr val="tx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879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모달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/>
              <a:t>화면번호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92F7BB-82BB-4C7D-AB12-F0EEA8F6D72D}"/>
              </a:ext>
            </a:extLst>
          </p:cNvPr>
          <p:cNvSpPr/>
          <p:nvPr userDrawn="1"/>
        </p:nvSpPr>
        <p:spPr>
          <a:xfrm>
            <a:off x="1123775" y="1116999"/>
            <a:ext cx="3528000" cy="5976000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1307"/>
          <p:cNvSpPr>
            <a:spLocks noChangeArrowheads="1"/>
          </p:cNvSpPr>
          <p:nvPr userDrawn="1"/>
        </p:nvSpPr>
        <p:spPr bwMode="auto">
          <a:xfrm>
            <a:off x="1123775" y="1116999"/>
            <a:ext cx="3528000" cy="5976000"/>
          </a:xfrm>
          <a:prstGeom prst="rect">
            <a:avLst/>
          </a:prstGeom>
          <a:solidFill>
            <a:schemeClr val="tx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3FD0872-9B0E-46B3-BF36-F3229827456D}"/>
              </a:ext>
            </a:extLst>
          </p:cNvPr>
          <p:cNvSpPr/>
          <p:nvPr userDrawn="1"/>
        </p:nvSpPr>
        <p:spPr>
          <a:xfrm>
            <a:off x="5425723" y="1116999"/>
            <a:ext cx="3528000" cy="5976000"/>
          </a:xfrm>
          <a:prstGeom prst="rect">
            <a:avLst/>
          </a:prstGeom>
          <a:solidFill>
            <a:schemeClr val="tx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605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/>
              <a:t>화면번호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92F7BB-82BB-4C7D-AB12-F0EEA8F6D72D}"/>
              </a:ext>
            </a:extLst>
          </p:cNvPr>
          <p:cNvSpPr/>
          <p:nvPr userDrawn="1"/>
        </p:nvSpPr>
        <p:spPr>
          <a:xfrm>
            <a:off x="1123775" y="1116999"/>
            <a:ext cx="3528000" cy="5976000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3FD0872-9B0E-46B3-BF36-F3229827456D}"/>
              </a:ext>
            </a:extLst>
          </p:cNvPr>
          <p:cNvSpPr/>
          <p:nvPr userDrawn="1"/>
        </p:nvSpPr>
        <p:spPr>
          <a:xfrm>
            <a:off x="5425723" y="1116999"/>
            <a:ext cx="3528000" cy="5976000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959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/>
              <a:t>화면번호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92F7BB-82BB-4C7D-AB12-F0EEA8F6D72D}"/>
              </a:ext>
            </a:extLst>
          </p:cNvPr>
          <p:cNvSpPr/>
          <p:nvPr userDrawn="1"/>
        </p:nvSpPr>
        <p:spPr>
          <a:xfrm>
            <a:off x="1123775" y="1116999"/>
            <a:ext cx="3528000" cy="5976000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263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팝업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/>
              <a:t>화면번호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92F7BB-82BB-4C7D-AB12-F0EEA8F6D72D}"/>
              </a:ext>
            </a:extLst>
          </p:cNvPr>
          <p:cNvSpPr/>
          <p:nvPr userDrawn="1"/>
        </p:nvSpPr>
        <p:spPr>
          <a:xfrm>
            <a:off x="1123775" y="1116999"/>
            <a:ext cx="3528000" cy="5976000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" name="그룹 7"/>
          <p:cNvGrpSpPr/>
          <p:nvPr userDrawn="1"/>
        </p:nvGrpSpPr>
        <p:grpSpPr>
          <a:xfrm>
            <a:off x="4366827" y="1275591"/>
            <a:ext cx="122400" cy="122493"/>
            <a:chOff x="11747278" y="3136751"/>
            <a:chExt cx="144019" cy="144016"/>
          </a:xfrm>
        </p:grpSpPr>
        <p:cxnSp>
          <p:nvCxnSpPr>
            <p:cNvPr id="9" name="직선 연결선 8"/>
            <p:cNvCxnSpPr/>
            <p:nvPr/>
          </p:nvCxnSpPr>
          <p:spPr bwMode="auto">
            <a:xfrm>
              <a:off x="11747278" y="3136751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직선 연결선 9"/>
            <p:cNvCxnSpPr/>
            <p:nvPr/>
          </p:nvCxnSpPr>
          <p:spPr bwMode="auto">
            <a:xfrm flipH="1">
              <a:off x="11747282" y="3136751"/>
              <a:ext cx="144015" cy="144016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149061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윈도우팝업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/>
              <a:t>화면번호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5664191"/>
              </p:ext>
            </p:extLst>
          </p:nvPr>
        </p:nvGraphicFramePr>
        <p:xfrm>
          <a:off x="1117551" y="1116335"/>
          <a:ext cx="3547442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7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TITLE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51079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 userDrawn="1"/>
        </p:nvSpPr>
        <p:spPr>
          <a:xfrm>
            <a:off x="4124970" y="1137219"/>
            <a:ext cx="461665" cy="2330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7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─   □   </a:t>
            </a:r>
            <a:r>
              <a:rPr lang="en-US" altLang="ko-KR" sz="7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Ⅹ</a:t>
            </a:r>
            <a:endParaRPr lang="ko-KR" altLang="en-US" sz="700" b="1" dirty="0" err="1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92F7BB-82BB-4C7D-AB12-F0EEA8F6D72D}"/>
              </a:ext>
            </a:extLst>
          </p:cNvPr>
          <p:cNvSpPr/>
          <p:nvPr userDrawn="1"/>
        </p:nvSpPr>
        <p:spPr>
          <a:xfrm>
            <a:off x="1123775" y="1116999"/>
            <a:ext cx="3528000" cy="5976000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21264749"/>
              </p:ext>
            </p:extLst>
          </p:nvPr>
        </p:nvGraphicFramePr>
        <p:xfrm>
          <a:off x="5425723" y="1118169"/>
          <a:ext cx="3547442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7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TITLE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51079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 userDrawn="1"/>
        </p:nvSpPr>
        <p:spPr>
          <a:xfrm>
            <a:off x="8433142" y="1139053"/>
            <a:ext cx="461665" cy="2330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7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─   □   </a:t>
            </a:r>
            <a:r>
              <a:rPr lang="en-US" altLang="ko-KR" sz="7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Ⅹ</a:t>
            </a:r>
            <a:endParaRPr lang="ko-KR" altLang="en-US" sz="700" b="1" dirty="0" err="1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3FD0872-9B0E-46B3-BF36-F3229827456D}"/>
              </a:ext>
            </a:extLst>
          </p:cNvPr>
          <p:cNvSpPr/>
          <p:nvPr userDrawn="1"/>
        </p:nvSpPr>
        <p:spPr>
          <a:xfrm>
            <a:off x="5425723" y="1116999"/>
            <a:ext cx="3528000" cy="5976000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5962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윈도우팝업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/>
              <a:t>화면번호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 userDrawn="1">
            <p:extLst/>
          </p:nvPr>
        </p:nvGraphicFramePr>
        <p:xfrm>
          <a:off x="1117551" y="1116335"/>
          <a:ext cx="3547442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7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TITLE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51079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 userDrawn="1"/>
        </p:nvSpPr>
        <p:spPr>
          <a:xfrm>
            <a:off x="4124970" y="1137219"/>
            <a:ext cx="461665" cy="2330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7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─   □   </a:t>
            </a:r>
            <a:r>
              <a:rPr lang="en-US" altLang="ko-KR" sz="7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Ⅹ</a:t>
            </a:r>
            <a:endParaRPr lang="ko-KR" altLang="en-US" sz="700" b="1" dirty="0" err="1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92F7BB-82BB-4C7D-AB12-F0EEA8F6D72D}"/>
              </a:ext>
            </a:extLst>
          </p:cNvPr>
          <p:cNvSpPr/>
          <p:nvPr userDrawn="1"/>
        </p:nvSpPr>
        <p:spPr>
          <a:xfrm>
            <a:off x="1123775" y="1116999"/>
            <a:ext cx="3528000" cy="5976000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6048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상단요약_하단로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/>
              <a:t>화면번호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4043" y="6990697"/>
            <a:ext cx="1190625" cy="33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48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-1" y="612280"/>
            <a:ext cx="13442950" cy="6948983"/>
          </a:xfrm>
          <a:prstGeom prst="rect">
            <a:avLst/>
          </a:prstGeom>
          <a:gradFill flip="none" rotWithShape="1">
            <a:gsLst>
              <a:gs pos="45000">
                <a:schemeClr val="bg1"/>
              </a:gs>
              <a:gs pos="100000">
                <a:srgbClr val="DEDED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346955" y="346079"/>
            <a:ext cx="4953989" cy="1440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/>
              <a:t>화면번호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600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모바일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/>
              <a:t>화면번호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6640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탭바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/>
              <a:t>화면번호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92F7BB-82BB-4C7D-AB12-F0EEA8F6D72D}"/>
              </a:ext>
            </a:extLst>
          </p:cNvPr>
          <p:cNvSpPr/>
          <p:nvPr userDrawn="1"/>
        </p:nvSpPr>
        <p:spPr>
          <a:xfrm>
            <a:off x="1123775" y="1116999"/>
            <a:ext cx="3528000" cy="5976000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3FD0872-9B0E-46B3-BF36-F3229827456D}"/>
              </a:ext>
            </a:extLst>
          </p:cNvPr>
          <p:cNvSpPr/>
          <p:nvPr userDrawn="1"/>
        </p:nvSpPr>
        <p:spPr>
          <a:xfrm>
            <a:off x="5425723" y="1116999"/>
            <a:ext cx="3528000" cy="5976000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직선 연결선 9"/>
          <p:cNvCxnSpPr/>
          <p:nvPr userDrawn="1"/>
        </p:nvCxnSpPr>
        <p:spPr bwMode="auto">
          <a:xfrm flipV="1">
            <a:off x="1119287" y="1496552"/>
            <a:ext cx="3537217" cy="0"/>
          </a:xfrm>
          <a:prstGeom prst="line">
            <a:avLst/>
          </a:prstGeom>
          <a:noFill/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직선 연결선 11"/>
          <p:cNvCxnSpPr/>
          <p:nvPr userDrawn="1"/>
        </p:nvCxnSpPr>
        <p:spPr bwMode="auto">
          <a:xfrm flipV="1">
            <a:off x="5422856" y="1496552"/>
            <a:ext cx="3537217" cy="0"/>
          </a:xfrm>
          <a:prstGeom prst="line">
            <a:avLst/>
          </a:prstGeom>
          <a:noFill/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6" name="그래픽 219" descr="종형">
            <a:extLst>
              <a:ext uri="{FF2B5EF4-FFF2-40B4-BE49-F238E27FC236}">
                <a16:creationId xmlns:a16="http://schemas.microsoft.com/office/drawing/2014/main" id="{9D31D58D-4D79-47CF-B351-782EEC4AF5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4071966" y="1215639"/>
            <a:ext cx="237600" cy="216000"/>
          </a:xfrm>
          <a:prstGeom prst="rect">
            <a:avLst/>
          </a:prstGeom>
        </p:spPr>
      </p:pic>
      <p:sp>
        <p:nvSpPr>
          <p:cNvPr id="17" name="타원 16"/>
          <p:cNvSpPr/>
          <p:nvPr userDrawn="1"/>
        </p:nvSpPr>
        <p:spPr bwMode="auto">
          <a:xfrm>
            <a:off x="4201566" y="1235264"/>
            <a:ext cx="108000" cy="108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en-US" altLang="ko-KR" sz="500" dirty="0" smtClean="0">
                <a:solidFill>
                  <a:schemeClr val="bg1"/>
                </a:solidFill>
                <a:latin typeface="+mn-ea"/>
                <a:ea typeface="+mn-ea"/>
              </a:rPr>
              <a:t>N</a:t>
            </a:r>
            <a:endParaRPr lang="ko-KR" altLang="en-US" sz="5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72EAEB-C26E-2892-391D-5D6BF49B783A}"/>
              </a:ext>
            </a:extLst>
          </p:cNvPr>
          <p:cNvSpPr txBox="1"/>
          <p:nvPr userDrawn="1"/>
        </p:nvSpPr>
        <p:spPr>
          <a:xfrm>
            <a:off x="1158871" y="1167871"/>
            <a:ext cx="292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&lt;</a:t>
            </a:r>
            <a:endParaRPr lang="ko-KR" altLang="en-US" sz="800" b="1" dirty="0">
              <a:latin typeface="+mn-ea"/>
              <a:ea typeface="+mn-ea"/>
            </a:endParaRPr>
          </a:p>
        </p:txBody>
      </p:sp>
      <p:cxnSp>
        <p:nvCxnSpPr>
          <p:cNvPr id="20" name="직선 연결선 19"/>
          <p:cNvCxnSpPr/>
          <p:nvPr userDrawn="1"/>
        </p:nvCxnSpPr>
        <p:spPr bwMode="auto">
          <a:xfrm flipV="1">
            <a:off x="5416506" y="1498559"/>
            <a:ext cx="3537217" cy="0"/>
          </a:xfrm>
          <a:prstGeom prst="line">
            <a:avLst/>
          </a:prstGeom>
          <a:noFill/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2" name="그래픽 219" descr="종형">
            <a:extLst>
              <a:ext uri="{FF2B5EF4-FFF2-40B4-BE49-F238E27FC236}">
                <a16:creationId xmlns:a16="http://schemas.microsoft.com/office/drawing/2014/main" id="{9D31D58D-4D79-47CF-B351-782EEC4AF5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8369185" y="1217646"/>
            <a:ext cx="237600" cy="216000"/>
          </a:xfrm>
          <a:prstGeom prst="rect">
            <a:avLst/>
          </a:prstGeom>
        </p:spPr>
      </p:pic>
      <p:sp>
        <p:nvSpPr>
          <p:cNvPr id="23" name="타원 22"/>
          <p:cNvSpPr/>
          <p:nvPr userDrawn="1"/>
        </p:nvSpPr>
        <p:spPr bwMode="auto">
          <a:xfrm>
            <a:off x="8498785" y="1237271"/>
            <a:ext cx="108000" cy="108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en-US" altLang="ko-KR" sz="500" dirty="0" smtClean="0">
                <a:solidFill>
                  <a:schemeClr val="bg1"/>
                </a:solidFill>
                <a:latin typeface="+mn-ea"/>
                <a:ea typeface="+mn-ea"/>
              </a:rPr>
              <a:t>N</a:t>
            </a:r>
            <a:endParaRPr lang="ko-KR" altLang="en-US" sz="5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72EAEB-C26E-2892-391D-5D6BF49B783A}"/>
              </a:ext>
            </a:extLst>
          </p:cNvPr>
          <p:cNvSpPr txBox="1"/>
          <p:nvPr userDrawn="1"/>
        </p:nvSpPr>
        <p:spPr>
          <a:xfrm>
            <a:off x="5456090" y="1169878"/>
            <a:ext cx="292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&lt;</a:t>
            </a:r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26" name="Hamburger Button">
            <a:extLst>
              <a:ext uri="{FF2B5EF4-FFF2-40B4-BE49-F238E27FC236}">
                <a16:creationId xmlns:a16="http://schemas.microsoft.com/office/drawing/2014/main" id="{CCACD4B9-B795-EFEB-9A9C-EF13FC713BF2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414196" y="1224199"/>
            <a:ext cx="181892" cy="176127"/>
          </a:xfrm>
          <a:custGeom>
            <a:avLst/>
            <a:gdLst>
              <a:gd name="T0" fmla="*/ 0 w 564"/>
              <a:gd name="T1" fmla="*/ 0 h 310"/>
              <a:gd name="T2" fmla="*/ 0 w 564"/>
              <a:gd name="T3" fmla="*/ 28 h 310"/>
              <a:gd name="T4" fmla="*/ 564 w 564"/>
              <a:gd name="T5" fmla="*/ 28 h 310"/>
              <a:gd name="T6" fmla="*/ 564 w 564"/>
              <a:gd name="T7" fmla="*/ 0 h 310"/>
              <a:gd name="T8" fmla="*/ 0 w 564"/>
              <a:gd name="T9" fmla="*/ 0 h 310"/>
              <a:gd name="T10" fmla="*/ 0 w 564"/>
              <a:gd name="T11" fmla="*/ 141 h 310"/>
              <a:gd name="T12" fmla="*/ 0 w 564"/>
              <a:gd name="T13" fmla="*/ 169 h 310"/>
              <a:gd name="T14" fmla="*/ 564 w 564"/>
              <a:gd name="T15" fmla="*/ 169 h 310"/>
              <a:gd name="T16" fmla="*/ 564 w 564"/>
              <a:gd name="T17" fmla="*/ 141 h 310"/>
              <a:gd name="T18" fmla="*/ 0 w 564"/>
              <a:gd name="T19" fmla="*/ 141 h 310"/>
              <a:gd name="T20" fmla="*/ 0 w 564"/>
              <a:gd name="T21" fmla="*/ 282 h 310"/>
              <a:gd name="T22" fmla="*/ 0 w 564"/>
              <a:gd name="T23" fmla="*/ 310 h 310"/>
              <a:gd name="T24" fmla="*/ 564 w 564"/>
              <a:gd name="T25" fmla="*/ 310 h 310"/>
              <a:gd name="T26" fmla="*/ 564 w 564"/>
              <a:gd name="T27" fmla="*/ 282 h 310"/>
              <a:gd name="T28" fmla="*/ 0 w 564"/>
              <a:gd name="T29" fmla="*/ 282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64" h="310">
                <a:moveTo>
                  <a:pt x="0" y="0"/>
                </a:moveTo>
                <a:lnTo>
                  <a:pt x="0" y="28"/>
                </a:lnTo>
                <a:lnTo>
                  <a:pt x="564" y="28"/>
                </a:lnTo>
                <a:lnTo>
                  <a:pt x="564" y="0"/>
                </a:lnTo>
                <a:lnTo>
                  <a:pt x="0" y="0"/>
                </a:lnTo>
                <a:close/>
                <a:moveTo>
                  <a:pt x="0" y="141"/>
                </a:moveTo>
                <a:lnTo>
                  <a:pt x="0" y="169"/>
                </a:lnTo>
                <a:lnTo>
                  <a:pt x="564" y="169"/>
                </a:lnTo>
                <a:lnTo>
                  <a:pt x="564" y="141"/>
                </a:lnTo>
                <a:lnTo>
                  <a:pt x="0" y="141"/>
                </a:lnTo>
                <a:close/>
                <a:moveTo>
                  <a:pt x="0" y="282"/>
                </a:moveTo>
                <a:lnTo>
                  <a:pt x="0" y="310"/>
                </a:lnTo>
                <a:lnTo>
                  <a:pt x="564" y="310"/>
                </a:lnTo>
                <a:lnTo>
                  <a:pt x="564" y="282"/>
                </a:lnTo>
                <a:lnTo>
                  <a:pt x="0" y="282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38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7" name="Hamburger Button">
            <a:extLst>
              <a:ext uri="{FF2B5EF4-FFF2-40B4-BE49-F238E27FC236}">
                <a16:creationId xmlns:a16="http://schemas.microsoft.com/office/drawing/2014/main" id="{CCACD4B9-B795-EFEB-9A9C-EF13FC713BF2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8693050" y="1226486"/>
            <a:ext cx="181892" cy="176127"/>
          </a:xfrm>
          <a:custGeom>
            <a:avLst/>
            <a:gdLst>
              <a:gd name="T0" fmla="*/ 0 w 564"/>
              <a:gd name="T1" fmla="*/ 0 h 310"/>
              <a:gd name="T2" fmla="*/ 0 w 564"/>
              <a:gd name="T3" fmla="*/ 28 h 310"/>
              <a:gd name="T4" fmla="*/ 564 w 564"/>
              <a:gd name="T5" fmla="*/ 28 h 310"/>
              <a:gd name="T6" fmla="*/ 564 w 564"/>
              <a:gd name="T7" fmla="*/ 0 h 310"/>
              <a:gd name="T8" fmla="*/ 0 w 564"/>
              <a:gd name="T9" fmla="*/ 0 h 310"/>
              <a:gd name="T10" fmla="*/ 0 w 564"/>
              <a:gd name="T11" fmla="*/ 141 h 310"/>
              <a:gd name="T12" fmla="*/ 0 w 564"/>
              <a:gd name="T13" fmla="*/ 169 h 310"/>
              <a:gd name="T14" fmla="*/ 564 w 564"/>
              <a:gd name="T15" fmla="*/ 169 h 310"/>
              <a:gd name="T16" fmla="*/ 564 w 564"/>
              <a:gd name="T17" fmla="*/ 141 h 310"/>
              <a:gd name="T18" fmla="*/ 0 w 564"/>
              <a:gd name="T19" fmla="*/ 141 h 310"/>
              <a:gd name="T20" fmla="*/ 0 w 564"/>
              <a:gd name="T21" fmla="*/ 282 h 310"/>
              <a:gd name="T22" fmla="*/ 0 w 564"/>
              <a:gd name="T23" fmla="*/ 310 h 310"/>
              <a:gd name="T24" fmla="*/ 564 w 564"/>
              <a:gd name="T25" fmla="*/ 310 h 310"/>
              <a:gd name="T26" fmla="*/ 564 w 564"/>
              <a:gd name="T27" fmla="*/ 282 h 310"/>
              <a:gd name="T28" fmla="*/ 0 w 564"/>
              <a:gd name="T29" fmla="*/ 282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64" h="310">
                <a:moveTo>
                  <a:pt x="0" y="0"/>
                </a:moveTo>
                <a:lnTo>
                  <a:pt x="0" y="28"/>
                </a:lnTo>
                <a:lnTo>
                  <a:pt x="564" y="28"/>
                </a:lnTo>
                <a:lnTo>
                  <a:pt x="564" y="0"/>
                </a:lnTo>
                <a:lnTo>
                  <a:pt x="0" y="0"/>
                </a:lnTo>
                <a:close/>
                <a:moveTo>
                  <a:pt x="0" y="141"/>
                </a:moveTo>
                <a:lnTo>
                  <a:pt x="0" y="169"/>
                </a:lnTo>
                <a:lnTo>
                  <a:pt x="564" y="169"/>
                </a:lnTo>
                <a:lnTo>
                  <a:pt x="564" y="141"/>
                </a:lnTo>
                <a:lnTo>
                  <a:pt x="0" y="141"/>
                </a:lnTo>
                <a:close/>
                <a:moveTo>
                  <a:pt x="0" y="282"/>
                </a:moveTo>
                <a:lnTo>
                  <a:pt x="0" y="310"/>
                </a:lnTo>
                <a:lnTo>
                  <a:pt x="564" y="310"/>
                </a:lnTo>
                <a:lnTo>
                  <a:pt x="564" y="282"/>
                </a:lnTo>
                <a:lnTo>
                  <a:pt x="0" y="282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38" dirty="0">
              <a:latin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550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탭바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/>
              <a:t>화면번호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92F7BB-82BB-4C7D-AB12-F0EEA8F6D72D}"/>
              </a:ext>
            </a:extLst>
          </p:cNvPr>
          <p:cNvSpPr/>
          <p:nvPr userDrawn="1"/>
        </p:nvSpPr>
        <p:spPr>
          <a:xfrm>
            <a:off x="1123775" y="1116999"/>
            <a:ext cx="3528000" cy="5976000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직선 연결선 9"/>
          <p:cNvCxnSpPr/>
          <p:nvPr userDrawn="1"/>
        </p:nvCxnSpPr>
        <p:spPr bwMode="auto">
          <a:xfrm flipV="1">
            <a:off x="1119287" y="1496552"/>
            <a:ext cx="3537217" cy="0"/>
          </a:xfrm>
          <a:prstGeom prst="line">
            <a:avLst/>
          </a:prstGeom>
          <a:noFill/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" name="그래픽 219" descr="종형">
            <a:extLst>
              <a:ext uri="{FF2B5EF4-FFF2-40B4-BE49-F238E27FC236}">
                <a16:creationId xmlns:a16="http://schemas.microsoft.com/office/drawing/2014/main" id="{9D31D58D-4D79-47CF-B351-782EEC4AF5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4071966" y="1215639"/>
            <a:ext cx="237600" cy="216000"/>
          </a:xfrm>
          <a:prstGeom prst="rect">
            <a:avLst/>
          </a:prstGeom>
        </p:spPr>
      </p:pic>
      <p:sp>
        <p:nvSpPr>
          <p:cNvPr id="12" name="타원 11"/>
          <p:cNvSpPr/>
          <p:nvPr userDrawn="1"/>
        </p:nvSpPr>
        <p:spPr bwMode="auto">
          <a:xfrm>
            <a:off x="4201566" y="1235264"/>
            <a:ext cx="108000" cy="108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en-US" altLang="ko-KR" sz="500" dirty="0" smtClean="0">
                <a:solidFill>
                  <a:schemeClr val="bg1"/>
                </a:solidFill>
                <a:latin typeface="+mn-ea"/>
                <a:ea typeface="+mn-ea"/>
              </a:rPr>
              <a:t>N</a:t>
            </a:r>
            <a:endParaRPr lang="ko-KR" altLang="en-US" sz="5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72EAEB-C26E-2892-391D-5D6BF49B783A}"/>
              </a:ext>
            </a:extLst>
          </p:cNvPr>
          <p:cNvSpPr txBox="1"/>
          <p:nvPr userDrawn="1"/>
        </p:nvSpPr>
        <p:spPr>
          <a:xfrm>
            <a:off x="1158871" y="1167871"/>
            <a:ext cx="292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&lt;</a:t>
            </a:r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15" name="Hamburger Button">
            <a:extLst>
              <a:ext uri="{FF2B5EF4-FFF2-40B4-BE49-F238E27FC236}">
                <a16:creationId xmlns:a16="http://schemas.microsoft.com/office/drawing/2014/main" id="{CCACD4B9-B795-EFEB-9A9C-EF13FC713BF2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414196" y="1224199"/>
            <a:ext cx="181892" cy="176127"/>
          </a:xfrm>
          <a:custGeom>
            <a:avLst/>
            <a:gdLst>
              <a:gd name="T0" fmla="*/ 0 w 564"/>
              <a:gd name="T1" fmla="*/ 0 h 310"/>
              <a:gd name="T2" fmla="*/ 0 w 564"/>
              <a:gd name="T3" fmla="*/ 28 h 310"/>
              <a:gd name="T4" fmla="*/ 564 w 564"/>
              <a:gd name="T5" fmla="*/ 28 h 310"/>
              <a:gd name="T6" fmla="*/ 564 w 564"/>
              <a:gd name="T7" fmla="*/ 0 h 310"/>
              <a:gd name="T8" fmla="*/ 0 w 564"/>
              <a:gd name="T9" fmla="*/ 0 h 310"/>
              <a:gd name="T10" fmla="*/ 0 w 564"/>
              <a:gd name="T11" fmla="*/ 141 h 310"/>
              <a:gd name="T12" fmla="*/ 0 w 564"/>
              <a:gd name="T13" fmla="*/ 169 h 310"/>
              <a:gd name="T14" fmla="*/ 564 w 564"/>
              <a:gd name="T15" fmla="*/ 169 h 310"/>
              <a:gd name="T16" fmla="*/ 564 w 564"/>
              <a:gd name="T17" fmla="*/ 141 h 310"/>
              <a:gd name="T18" fmla="*/ 0 w 564"/>
              <a:gd name="T19" fmla="*/ 141 h 310"/>
              <a:gd name="T20" fmla="*/ 0 w 564"/>
              <a:gd name="T21" fmla="*/ 282 h 310"/>
              <a:gd name="T22" fmla="*/ 0 w 564"/>
              <a:gd name="T23" fmla="*/ 310 h 310"/>
              <a:gd name="T24" fmla="*/ 564 w 564"/>
              <a:gd name="T25" fmla="*/ 310 h 310"/>
              <a:gd name="T26" fmla="*/ 564 w 564"/>
              <a:gd name="T27" fmla="*/ 282 h 310"/>
              <a:gd name="T28" fmla="*/ 0 w 564"/>
              <a:gd name="T29" fmla="*/ 282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64" h="310">
                <a:moveTo>
                  <a:pt x="0" y="0"/>
                </a:moveTo>
                <a:lnTo>
                  <a:pt x="0" y="28"/>
                </a:lnTo>
                <a:lnTo>
                  <a:pt x="564" y="28"/>
                </a:lnTo>
                <a:lnTo>
                  <a:pt x="564" y="0"/>
                </a:lnTo>
                <a:lnTo>
                  <a:pt x="0" y="0"/>
                </a:lnTo>
                <a:close/>
                <a:moveTo>
                  <a:pt x="0" y="141"/>
                </a:moveTo>
                <a:lnTo>
                  <a:pt x="0" y="169"/>
                </a:lnTo>
                <a:lnTo>
                  <a:pt x="564" y="169"/>
                </a:lnTo>
                <a:lnTo>
                  <a:pt x="564" y="141"/>
                </a:lnTo>
                <a:lnTo>
                  <a:pt x="0" y="141"/>
                </a:lnTo>
                <a:close/>
                <a:moveTo>
                  <a:pt x="0" y="282"/>
                </a:moveTo>
                <a:lnTo>
                  <a:pt x="0" y="310"/>
                </a:lnTo>
                <a:lnTo>
                  <a:pt x="564" y="310"/>
                </a:lnTo>
                <a:lnTo>
                  <a:pt x="564" y="282"/>
                </a:lnTo>
                <a:lnTo>
                  <a:pt x="0" y="282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38" dirty="0">
              <a:latin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47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탭바+팝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/>
              <a:t>화면번호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92F7BB-82BB-4C7D-AB12-F0EEA8F6D72D}"/>
              </a:ext>
            </a:extLst>
          </p:cNvPr>
          <p:cNvSpPr/>
          <p:nvPr userDrawn="1"/>
        </p:nvSpPr>
        <p:spPr>
          <a:xfrm>
            <a:off x="1123775" y="1116999"/>
            <a:ext cx="3528000" cy="5976000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3FD0872-9B0E-46B3-BF36-F3229827456D}"/>
              </a:ext>
            </a:extLst>
          </p:cNvPr>
          <p:cNvSpPr/>
          <p:nvPr userDrawn="1"/>
        </p:nvSpPr>
        <p:spPr>
          <a:xfrm>
            <a:off x="5425723" y="1116999"/>
            <a:ext cx="3528000" cy="5976000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직선 연결선 9"/>
          <p:cNvCxnSpPr/>
          <p:nvPr userDrawn="1"/>
        </p:nvCxnSpPr>
        <p:spPr bwMode="auto">
          <a:xfrm flipV="1">
            <a:off x="1119287" y="1496552"/>
            <a:ext cx="3537217" cy="0"/>
          </a:xfrm>
          <a:prstGeom prst="line">
            <a:avLst/>
          </a:prstGeom>
          <a:noFill/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5" name="그룹 14"/>
          <p:cNvGrpSpPr/>
          <p:nvPr userDrawn="1"/>
        </p:nvGrpSpPr>
        <p:grpSpPr>
          <a:xfrm>
            <a:off x="8687307" y="1273890"/>
            <a:ext cx="122400" cy="122493"/>
            <a:chOff x="11747278" y="3136751"/>
            <a:chExt cx="144019" cy="144016"/>
          </a:xfrm>
        </p:grpSpPr>
        <p:cxnSp>
          <p:nvCxnSpPr>
            <p:cNvPr id="16" name="직선 연결선 15"/>
            <p:cNvCxnSpPr/>
            <p:nvPr/>
          </p:nvCxnSpPr>
          <p:spPr bwMode="auto">
            <a:xfrm>
              <a:off x="11747278" y="3136751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직선 연결선 16"/>
            <p:cNvCxnSpPr/>
            <p:nvPr/>
          </p:nvCxnSpPr>
          <p:spPr bwMode="auto">
            <a:xfrm flipH="1">
              <a:off x="11747282" y="3136751"/>
              <a:ext cx="144015" cy="144016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8" name="그래픽 219" descr="종형">
            <a:extLst>
              <a:ext uri="{FF2B5EF4-FFF2-40B4-BE49-F238E27FC236}">
                <a16:creationId xmlns:a16="http://schemas.microsoft.com/office/drawing/2014/main" id="{9D31D58D-4D79-47CF-B351-782EEC4AF5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4071966" y="1215639"/>
            <a:ext cx="237600" cy="216000"/>
          </a:xfrm>
          <a:prstGeom prst="rect">
            <a:avLst/>
          </a:prstGeom>
        </p:spPr>
      </p:pic>
      <p:sp>
        <p:nvSpPr>
          <p:cNvPr id="19" name="타원 18"/>
          <p:cNvSpPr/>
          <p:nvPr userDrawn="1"/>
        </p:nvSpPr>
        <p:spPr bwMode="auto">
          <a:xfrm>
            <a:off x="4201566" y="1235264"/>
            <a:ext cx="108000" cy="108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en-US" altLang="ko-KR" sz="500" dirty="0" smtClean="0">
                <a:solidFill>
                  <a:schemeClr val="bg1"/>
                </a:solidFill>
                <a:latin typeface="+mn-ea"/>
                <a:ea typeface="+mn-ea"/>
              </a:rPr>
              <a:t>N</a:t>
            </a:r>
            <a:endParaRPr lang="ko-KR" altLang="en-US" sz="5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72EAEB-C26E-2892-391D-5D6BF49B783A}"/>
              </a:ext>
            </a:extLst>
          </p:cNvPr>
          <p:cNvSpPr txBox="1"/>
          <p:nvPr userDrawn="1"/>
        </p:nvSpPr>
        <p:spPr>
          <a:xfrm>
            <a:off x="1158871" y="1167871"/>
            <a:ext cx="292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&lt;</a:t>
            </a:r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22" name="Hamburger Button">
            <a:extLst>
              <a:ext uri="{FF2B5EF4-FFF2-40B4-BE49-F238E27FC236}">
                <a16:creationId xmlns:a16="http://schemas.microsoft.com/office/drawing/2014/main" id="{CCACD4B9-B795-EFEB-9A9C-EF13FC713BF2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414196" y="1224199"/>
            <a:ext cx="181892" cy="176127"/>
          </a:xfrm>
          <a:custGeom>
            <a:avLst/>
            <a:gdLst>
              <a:gd name="T0" fmla="*/ 0 w 564"/>
              <a:gd name="T1" fmla="*/ 0 h 310"/>
              <a:gd name="T2" fmla="*/ 0 w 564"/>
              <a:gd name="T3" fmla="*/ 28 h 310"/>
              <a:gd name="T4" fmla="*/ 564 w 564"/>
              <a:gd name="T5" fmla="*/ 28 h 310"/>
              <a:gd name="T6" fmla="*/ 564 w 564"/>
              <a:gd name="T7" fmla="*/ 0 h 310"/>
              <a:gd name="T8" fmla="*/ 0 w 564"/>
              <a:gd name="T9" fmla="*/ 0 h 310"/>
              <a:gd name="T10" fmla="*/ 0 w 564"/>
              <a:gd name="T11" fmla="*/ 141 h 310"/>
              <a:gd name="T12" fmla="*/ 0 w 564"/>
              <a:gd name="T13" fmla="*/ 169 h 310"/>
              <a:gd name="T14" fmla="*/ 564 w 564"/>
              <a:gd name="T15" fmla="*/ 169 h 310"/>
              <a:gd name="T16" fmla="*/ 564 w 564"/>
              <a:gd name="T17" fmla="*/ 141 h 310"/>
              <a:gd name="T18" fmla="*/ 0 w 564"/>
              <a:gd name="T19" fmla="*/ 141 h 310"/>
              <a:gd name="T20" fmla="*/ 0 w 564"/>
              <a:gd name="T21" fmla="*/ 282 h 310"/>
              <a:gd name="T22" fmla="*/ 0 w 564"/>
              <a:gd name="T23" fmla="*/ 310 h 310"/>
              <a:gd name="T24" fmla="*/ 564 w 564"/>
              <a:gd name="T25" fmla="*/ 310 h 310"/>
              <a:gd name="T26" fmla="*/ 564 w 564"/>
              <a:gd name="T27" fmla="*/ 282 h 310"/>
              <a:gd name="T28" fmla="*/ 0 w 564"/>
              <a:gd name="T29" fmla="*/ 282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64" h="310">
                <a:moveTo>
                  <a:pt x="0" y="0"/>
                </a:moveTo>
                <a:lnTo>
                  <a:pt x="0" y="28"/>
                </a:lnTo>
                <a:lnTo>
                  <a:pt x="564" y="28"/>
                </a:lnTo>
                <a:lnTo>
                  <a:pt x="564" y="0"/>
                </a:lnTo>
                <a:lnTo>
                  <a:pt x="0" y="0"/>
                </a:lnTo>
                <a:close/>
                <a:moveTo>
                  <a:pt x="0" y="141"/>
                </a:moveTo>
                <a:lnTo>
                  <a:pt x="0" y="169"/>
                </a:lnTo>
                <a:lnTo>
                  <a:pt x="564" y="169"/>
                </a:lnTo>
                <a:lnTo>
                  <a:pt x="564" y="141"/>
                </a:lnTo>
                <a:lnTo>
                  <a:pt x="0" y="141"/>
                </a:lnTo>
                <a:close/>
                <a:moveTo>
                  <a:pt x="0" y="282"/>
                </a:moveTo>
                <a:lnTo>
                  <a:pt x="0" y="310"/>
                </a:lnTo>
                <a:lnTo>
                  <a:pt x="564" y="310"/>
                </a:lnTo>
                <a:lnTo>
                  <a:pt x="564" y="282"/>
                </a:lnTo>
                <a:lnTo>
                  <a:pt x="0" y="282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38" dirty="0">
              <a:latin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211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팝업+팝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/>
              <a:t>화면번호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92F7BB-82BB-4C7D-AB12-F0EEA8F6D72D}"/>
              </a:ext>
            </a:extLst>
          </p:cNvPr>
          <p:cNvSpPr/>
          <p:nvPr userDrawn="1"/>
        </p:nvSpPr>
        <p:spPr>
          <a:xfrm>
            <a:off x="1123775" y="1116999"/>
            <a:ext cx="3528000" cy="5976000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3FD0872-9B0E-46B3-BF36-F3229827456D}"/>
              </a:ext>
            </a:extLst>
          </p:cNvPr>
          <p:cNvSpPr/>
          <p:nvPr userDrawn="1"/>
        </p:nvSpPr>
        <p:spPr>
          <a:xfrm>
            <a:off x="5425723" y="1116999"/>
            <a:ext cx="3528000" cy="5976000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5" name="그룹 14"/>
          <p:cNvGrpSpPr/>
          <p:nvPr userDrawn="1"/>
        </p:nvGrpSpPr>
        <p:grpSpPr>
          <a:xfrm>
            <a:off x="8687307" y="1273890"/>
            <a:ext cx="122400" cy="122493"/>
            <a:chOff x="11747278" y="3136751"/>
            <a:chExt cx="144019" cy="144016"/>
          </a:xfrm>
        </p:grpSpPr>
        <p:cxnSp>
          <p:nvCxnSpPr>
            <p:cNvPr id="16" name="직선 연결선 15"/>
            <p:cNvCxnSpPr/>
            <p:nvPr/>
          </p:nvCxnSpPr>
          <p:spPr bwMode="auto">
            <a:xfrm>
              <a:off x="11747278" y="3136751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직선 연결선 16"/>
            <p:cNvCxnSpPr/>
            <p:nvPr/>
          </p:nvCxnSpPr>
          <p:spPr bwMode="auto">
            <a:xfrm flipH="1">
              <a:off x="11747282" y="3136751"/>
              <a:ext cx="144015" cy="144016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2" name="그룹 21"/>
          <p:cNvGrpSpPr/>
          <p:nvPr userDrawn="1"/>
        </p:nvGrpSpPr>
        <p:grpSpPr>
          <a:xfrm>
            <a:off x="4366827" y="1275591"/>
            <a:ext cx="122400" cy="122493"/>
            <a:chOff x="11747278" y="3136751"/>
            <a:chExt cx="144019" cy="144016"/>
          </a:xfrm>
        </p:grpSpPr>
        <p:cxnSp>
          <p:nvCxnSpPr>
            <p:cNvPr id="23" name="직선 연결선 22"/>
            <p:cNvCxnSpPr/>
            <p:nvPr/>
          </p:nvCxnSpPr>
          <p:spPr bwMode="auto">
            <a:xfrm>
              <a:off x="11747278" y="3136751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직선 연결선 23"/>
            <p:cNvCxnSpPr/>
            <p:nvPr/>
          </p:nvCxnSpPr>
          <p:spPr bwMode="auto">
            <a:xfrm flipH="1">
              <a:off x="11747282" y="3136751"/>
              <a:ext cx="144015" cy="144016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39123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탭바_이어지는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92F7BB-82BB-4C7D-AB12-F0EEA8F6D72D}"/>
              </a:ext>
            </a:extLst>
          </p:cNvPr>
          <p:cNvSpPr/>
          <p:nvPr userDrawn="1"/>
        </p:nvSpPr>
        <p:spPr>
          <a:xfrm>
            <a:off x="1123775" y="1116999"/>
            <a:ext cx="3528000" cy="5976000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3FD0872-9B0E-46B3-BF36-F3229827456D}"/>
              </a:ext>
            </a:extLst>
          </p:cNvPr>
          <p:cNvSpPr/>
          <p:nvPr userDrawn="1"/>
        </p:nvSpPr>
        <p:spPr>
          <a:xfrm>
            <a:off x="5425723" y="1116999"/>
            <a:ext cx="3528000" cy="5976000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60835" y="6785393"/>
            <a:ext cx="3903726" cy="52363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700" dirty="0" smtClean="0">
              <a:latin typeface="+mn-ea"/>
              <a:ea typeface="+mn-ea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DA03B80-80E9-4F0F-8BCF-EB65BA0C99B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091423" y="6868463"/>
            <a:ext cx="3713368" cy="224536"/>
            <a:chOff x="367236" y="3957072"/>
            <a:chExt cx="3214693" cy="170338"/>
          </a:xfrm>
          <a:noFill/>
        </p:grpSpPr>
        <p:sp>
          <p:nvSpPr>
            <p:cNvPr id="20" name="자유형 102">
              <a:extLst>
                <a:ext uri="{FF2B5EF4-FFF2-40B4-BE49-F238E27FC236}">
                  <a16:creationId xmlns:a16="http://schemas.microsoft.com/office/drawing/2014/main" id="{14DDC4B4-77F3-42BD-889F-C94B64033E07}"/>
                </a:ext>
              </a:extLst>
            </p:cNvPr>
            <p:cNvSpPr/>
            <p:nvPr/>
          </p:nvSpPr>
          <p:spPr bwMode="auto">
            <a:xfrm>
              <a:off x="367236" y="3987828"/>
              <a:ext cx="3214693" cy="120655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571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  <p:sp>
          <p:nvSpPr>
            <p:cNvPr id="21" name="자유형 103">
              <a:extLst>
                <a:ext uri="{FF2B5EF4-FFF2-40B4-BE49-F238E27FC236}">
                  <a16:creationId xmlns:a16="http://schemas.microsoft.com/office/drawing/2014/main" id="{BBAD3DE6-D6BC-4DBE-A3A3-C7B588C59AD5}"/>
                </a:ext>
              </a:extLst>
            </p:cNvPr>
            <p:cNvSpPr/>
            <p:nvPr/>
          </p:nvSpPr>
          <p:spPr bwMode="auto">
            <a:xfrm>
              <a:off x="367236" y="3957072"/>
              <a:ext cx="3214693" cy="120657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  <p:sp>
          <p:nvSpPr>
            <p:cNvPr id="22" name="자유형 104">
              <a:extLst>
                <a:ext uri="{FF2B5EF4-FFF2-40B4-BE49-F238E27FC236}">
                  <a16:creationId xmlns:a16="http://schemas.microsoft.com/office/drawing/2014/main" id="{908B6911-7A65-421B-B426-233D7DBD6139}"/>
                </a:ext>
              </a:extLst>
            </p:cNvPr>
            <p:cNvSpPr/>
            <p:nvPr/>
          </p:nvSpPr>
          <p:spPr bwMode="auto">
            <a:xfrm>
              <a:off x="367236" y="4006755"/>
              <a:ext cx="3214693" cy="120655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</p:grpSp>
      <p:sp>
        <p:nvSpPr>
          <p:cNvPr id="23" name="직사각형 22"/>
          <p:cNvSpPr/>
          <p:nvPr userDrawn="1"/>
        </p:nvSpPr>
        <p:spPr bwMode="auto">
          <a:xfrm>
            <a:off x="5296001" y="902576"/>
            <a:ext cx="3903726" cy="52363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700" dirty="0" smtClean="0">
              <a:latin typeface="+mn-ea"/>
              <a:ea typeface="+mn-ea"/>
            </a:endParaRPr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/>
              <a:t>화면번호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DA03B80-80E9-4F0F-8BCF-EB65BA0C99B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5318446" y="1143177"/>
            <a:ext cx="3713368" cy="224536"/>
            <a:chOff x="367236" y="3957072"/>
            <a:chExt cx="3214693" cy="170338"/>
          </a:xfrm>
        </p:grpSpPr>
        <p:sp>
          <p:nvSpPr>
            <p:cNvPr id="16" name="자유형 102">
              <a:extLst>
                <a:ext uri="{FF2B5EF4-FFF2-40B4-BE49-F238E27FC236}">
                  <a16:creationId xmlns:a16="http://schemas.microsoft.com/office/drawing/2014/main" id="{14DDC4B4-77F3-42BD-889F-C94B64033E07}"/>
                </a:ext>
              </a:extLst>
            </p:cNvPr>
            <p:cNvSpPr/>
            <p:nvPr/>
          </p:nvSpPr>
          <p:spPr bwMode="auto">
            <a:xfrm>
              <a:off x="367236" y="3987828"/>
              <a:ext cx="3214693" cy="120655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noFill/>
            <a:ln w="571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  <p:sp>
          <p:nvSpPr>
            <p:cNvPr id="17" name="자유형 103">
              <a:extLst>
                <a:ext uri="{FF2B5EF4-FFF2-40B4-BE49-F238E27FC236}">
                  <a16:creationId xmlns:a16="http://schemas.microsoft.com/office/drawing/2014/main" id="{BBAD3DE6-D6BC-4DBE-A3A3-C7B588C59AD5}"/>
                </a:ext>
              </a:extLst>
            </p:cNvPr>
            <p:cNvSpPr/>
            <p:nvPr/>
          </p:nvSpPr>
          <p:spPr bwMode="auto">
            <a:xfrm>
              <a:off x="367236" y="3957072"/>
              <a:ext cx="3214693" cy="120657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no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  <p:sp>
          <p:nvSpPr>
            <p:cNvPr id="18" name="자유형 104">
              <a:extLst>
                <a:ext uri="{FF2B5EF4-FFF2-40B4-BE49-F238E27FC236}">
                  <a16:creationId xmlns:a16="http://schemas.microsoft.com/office/drawing/2014/main" id="{908B6911-7A65-421B-B426-233D7DBD6139}"/>
                </a:ext>
              </a:extLst>
            </p:cNvPr>
            <p:cNvSpPr/>
            <p:nvPr/>
          </p:nvSpPr>
          <p:spPr bwMode="auto">
            <a:xfrm>
              <a:off x="367236" y="4006755"/>
              <a:ext cx="3214693" cy="120655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no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</p:grpSp>
      <p:cxnSp>
        <p:nvCxnSpPr>
          <p:cNvPr id="24" name="직선 연결선 23"/>
          <p:cNvCxnSpPr/>
          <p:nvPr userDrawn="1"/>
        </p:nvCxnSpPr>
        <p:spPr bwMode="auto">
          <a:xfrm flipV="1">
            <a:off x="1119287" y="1496552"/>
            <a:ext cx="3537217" cy="0"/>
          </a:xfrm>
          <a:prstGeom prst="line">
            <a:avLst/>
          </a:prstGeom>
          <a:noFill/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5" name="그래픽 219" descr="종형">
            <a:extLst>
              <a:ext uri="{FF2B5EF4-FFF2-40B4-BE49-F238E27FC236}">
                <a16:creationId xmlns:a16="http://schemas.microsoft.com/office/drawing/2014/main" id="{9D31D58D-4D79-47CF-B351-782EEC4AF5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4071966" y="1215639"/>
            <a:ext cx="237600" cy="216000"/>
          </a:xfrm>
          <a:prstGeom prst="rect">
            <a:avLst/>
          </a:prstGeom>
        </p:spPr>
      </p:pic>
      <p:sp>
        <p:nvSpPr>
          <p:cNvPr id="26" name="타원 25"/>
          <p:cNvSpPr/>
          <p:nvPr userDrawn="1"/>
        </p:nvSpPr>
        <p:spPr bwMode="auto">
          <a:xfrm>
            <a:off x="4201566" y="1235264"/>
            <a:ext cx="108000" cy="108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en-US" altLang="ko-KR" sz="500" dirty="0" smtClean="0">
                <a:solidFill>
                  <a:schemeClr val="bg1"/>
                </a:solidFill>
                <a:latin typeface="+mn-ea"/>
                <a:ea typeface="+mn-ea"/>
              </a:rPr>
              <a:t>N</a:t>
            </a:r>
            <a:endParaRPr lang="ko-KR" altLang="en-US" sz="5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72EAEB-C26E-2892-391D-5D6BF49B783A}"/>
              </a:ext>
            </a:extLst>
          </p:cNvPr>
          <p:cNvSpPr txBox="1"/>
          <p:nvPr userDrawn="1"/>
        </p:nvSpPr>
        <p:spPr>
          <a:xfrm>
            <a:off x="1158871" y="1167871"/>
            <a:ext cx="292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&lt;</a:t>
            </a:r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29" name="Hamburger Button">
            <a:extLst>
              <a:ext uri="{FF2B5EF4-FFF2-40B4-BE49-F238E27FC236}">
                <a16:creationId xmlns:a16="http://schemas.microsoft.com/office/drawing/2014/main" id="{CCACD4B9-B795-EFEB-9A9C-EF13FC713BF2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414196" y="1224199"/>
            <a:ext cx="181892" cy="176127"/>
          </a:xfrm>
          <a:custGeom>
            <a:avLst/>
            <a:gdLst>
              <a:gd name="T0" fmla="*/ 0 w 564"/>
              <a:gd name="T1" fmla="*/ 0 h 310"/>
              <a:gd name="T2" fmla="*/ 0 w 564"/>
              <a:gd name="T3" fmla="*/ 28 h 310"/>
              <a:gd name="T4" fmla="*/ 564 w 564"/>
              <a:gd name="T5" fmla="*/ 28 h 310"/>
              <a:gd name="T6" fmla="*/ 564 w 564"/>
              <a:gd name="T7" fmla="*/ 0 h 310"/>
              <a:gd name="T8" fmla="*/ 0 w 564"/>
              <a:gd name="T9" fmla="*/ 0 h 310"/>
              <a:gd name="T10" fmla="*/ 0 w 564"/>
              <a:gd name="T11" fmla="*/ 141 h 310"/>
              <a:gd name="T12" fmla="*/ 0 w 564"/>
              <a:gd name="T13" fmla="*/ 169 h 310"/>
              <a:gd name="T14" fmla="*/ 564 w 564"/>
              <a:gd name="T15" fmla="*/ 169 h 310"/>
              <a:gd name="T16" fmla="*/ 564 w 564"/>
              <a:gd name="T17" fmla="*/ 141 h 310"/>
              <a:gd name="T18" fmla="*/ 0 w 564"/>
              <a:gd name="T19" fmla="*/ 141 h 310"/>
              <a:gd name="T20" fmla="*/ 0 w 564"/>
              <a:gd name="T21" fmla="*/ 282 h 310"/>
              <a:gd name="T22" fmla="*/ 0 w 564"/>
              <a:gd name="T23" fmla="*/ 310 h 310"/>
              <a:gd name="T24" fmla="*/ 564 w 564"/>
              <a:gd name="T25" fmla="*/ 310 h 310"/>
              <a:gd name="T26" fmla="*/ 564 w 564"/>
              <a:gd name="T27" fmla="*/ 282 h 310"/>
              <a:gd name="T28" fmla="*/ 0 w 564"/>
              <a:gd name="T29" fmla="*/ 282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64" h="310">
                <a:moveTo>
                  <a:pt x="0" y="0"/>
                </a:moveTo>
                <a:lnTo>
                  <a:pt x="0" y="28"/>
                </a:lnTo>
                <a:lnTo>
                  <a:pt x="564" y="28"/>
                </a:lnTo>
                <a:lnTo>
                  <a:pt x="564" y="0"/>
                </a:lnTo>
                <a:lnTo>
                  <a:pt x="0" y="0"/>
                </a:lnTo>
                <a:close/>
                <a:moveTo>
                  <a:pt x="0" y="141"/>
                </a:moveTo>
                <a:lnTo>
                  <a:pt x="0" y="169"/>
                </a:lnTo>
                <a:lnTo>
                  <a:pt x="564" y="169"/>
                </a:lnTo>
                <a:lnTo>
                  <a:pt x="564" y="141"/>
                </a:lnTo>
                <a:lnTo>
                  <a:pt x="0" y="141"/>
                </a:lnTo>
                <a:close/>
                <a:moveTo>
                  <a:pt x="0" y="282"/>
                </a:moveTo>
                <a:lnTo>
                  <a:pt x="0" y="310"/>
                </a:lnTo>
                <a:lnTo>
                  <a:pt x="564" y="310"/>
                </a:lnTo>
                <a:lnTo>
                  <a:pt x="564" y="282"/>
                </a:lnTo>
                <a:lnTo>
                  <a:pt x="0" y="282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38" dirty="0">
              <a:latin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781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메인_이어지는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92F7BB-82BB-4C7D-AB12-F0EEA8F6D72D}"/>
              </a:ext>
            </a:extLst>
          </p:cNvPr>
          <p:cNvSpPr/>
          <p:nvPr userDrawn="1"/>
        </p:nvSpPr>
        <p:spPr>
          <a:xfrm>
            <a:off x="1123775" y="1116999"/>
            <a:ext cx="3528000" cy="5976000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3FD0872-9B0E-46B3-BF36-F3229827456D}"/>
              </a:ext>
            </a:extLst>
          </p:cNvPr>
          <p:cNvSpPr/>
          <p:nvPr userDrawn="1"/>
        </p:nvSpPr>
        <p:spPr>
          <a:xfrm>
            <a:off x="5425723" y="1116999"/>
            <a:ext cx="3528000" cy="5976000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60835" y="6785393"/>
            <a:ext cx="3903726" cy="52363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700" dirty="0" smtClean="0">
              <a:latin typeface="+mn-ea"/>
              <a:ea typeface="+mn-ea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DA03B80-80E9-4F0F-8BCF-EB65BA0C99B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091423" y="6868463"/>
            <a:ext cx="3713368" cy="224536"/>
            <a:chOff x="367236" y="3957072"/>
            <a:chExt cx="3214693" cy="170338"/>
          </a:xfrm>
          <a:noFill/>
        </p:grpSpPr>
        <p:sp>
          <p:nvSpPr>
            <p:cNvPr id="20" name="자유형 102">
              <a:extLst>
                <a:ext uri="{FF2B5EF4-FFF2-40B4-BE49-F238E27FC236}">
                  <a16:creationId xmlns:a16="http://schemas.microsoft.com/office/drawing/2014/main" id="{14DDC4B4-77F3-42BD-889F-C94B64033E07}"/>
                </a:ext>
              </a:extLst>
            </p:cNvPr>
            <p:cNvSpPr/>
            <p:nvPr/>
          </p:nvSpPr>
          <p:spPr bwMode="auto">
            <a:xfrm>
              <a:off x="367236" y="3987828"/>
              <a:ext cx="3214693" cy="120655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571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  <p:sp>
          <p:nvSpPr>
            <p:cNvPr id="21" name="자유형 103">
              <a:extLst>
                <a:ext uri="{FF2B5EF4-FFF2-40B4-BE49-F238E27FC236}">
                  <a16:creationId xmlns:a16="http://schemas.microsoft.com/office/drawing/2014/main" id="{BBAD3DE6-D6BC-4DBE-A3A3-C7B588C59AD5}"/>
                </a:ext>
              </a:extLst>
            </p:cNvPr>
            <p:cNvSpPr/>
            <p:nvPr/>
          </p:nvSpPr>
          <p:spPr bwMode="auto">
            <a:xfrm>
              <a:off x="367236" y="3957072"/>
              <a:ext cx="3214693" cy="120657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  <p:sp>
          <p:nvSpPr>
            <p:cNvPr id="22" name="자유형 104">
              <a:extLst>
                <a:ext uri="{FF2B5EF4-FFF2-40B4-BE49-F238E27FC236}">
                  <a16:creationId xmlns:a16="http://schemas.microsoft.com/office/drawing/2014/main" id="{908B6911-7A65-421B-B426-233D7DBD6139}"/>
                </a:ext>
              </a:extLst>
            </p:cNvPr>
            <p:cNvSpPr/>
            <p:nvPr/>
          </p:nvSpPr>
          <p:spPr bwMode="auto">
            <a:xfrm>
              <a:off x="367236" y="4006755"/>
              <a:ext cx="3214693" cy="120655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</p:grpSp>
      <p:sp>
        <p:nvSpPr>
          <p:cNvPr id="23" name="직사각형 22"/>
          <p:cNvSpPr/>
          <p:nvPr userDrawn="1"/>
        </p:nvSpPr>
        <p:spPr bwMode="auto">
          <a:xfrm>
            <a:off x="5296001" y="902576"/>
            <a:ext cx="3903726" cy="52363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700" dirty="0" smtClean="0">
              <a:latin typeface="+mn-ea"/>
              <a:ea typeface="+mn-ea"/>
            </a:endParaRPr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/>
              <a:t>화면번호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DA03B80-80E9-4F0F-8BCF-EB65BA0C99B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5318446" y="1143177"/>
            <a:ext cx="3713368" cy="224536"/>
            <a:chOff x="367236" y="3957072"/>
            <a:chExt cx="3214693" cy="170338"/>
          </a:xfrm>
        </p:grpSpPr>
        <p:sp>
          <p:nvSpPr>
            <p:cNvPr id="16" name="자유형 102">
              <a:extLst>
                <a:ext uri="{FF2B5EF4-FFF2-40B4-BE49-F238E27FC236}">
                  <a16:creationId xmlns:a16="http://schemas.microsoft.com/office/drawing/2014/main" id="{14DDC4B4-77F3-42BD-889F-C94B64033E07}"/>
                </a:ext>
              </a:extLst>
            </p:cNvPr>
            <p:cNvSpPr/>
            <p:nvPr/>
          </p:nvSpPr>
          <p:spPr bwMode="auto">
            <a:xfrm>
              <a:off x="367236" y="3987828"/>
              <a:ext cx="3214693" cy="120655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noFill/>
            <a:ln w="571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  <p:sp>
          <p:nvSpPr>
            <p:cNvPr id="17" name="자유형 103">
              <a:extLst>
                <a:ext uri="{FF2B5EF4-FFF2-40B4-BE49-F238E27FC236}">
                  <a16:creationId xmlns:a16="http://schemas.microsoft.com/office/drawing/2014/main" id="{BBAD3DE6-D6BC-4DBE-A3A3-C7B588C59AD5}"/>
                </a:ext>
              </a:extLst>
            </p:cNvPr>
            <p:cNvSpPr/>
            <p:nvPr/>
          </p:nvSpPr>
          <p:spPr bwMode="auto">
            <a:xfrm>
              <a:off x="367236" y="3957072"/>
              <a:ext cx="3214693" cy="120657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no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  <p:sp>
          <p:nvSpPr>
            <p:cNvPr id="18" name="자유형 104">
              <a:extLst>
                <a:ext uri="{FF2B5EF4-FFF2-40B4-BE49-F238E27FC236}">
                  <a16:creationId xmlns:a16="http://schemas.microsoft.com/office/drawing/2014/main" id="{908B6911-7A65-421B-B426-233D7DBD6139}"/>
                </a:ext>
              </a:extLst>
            </p:cNvPr>
            <p:cNvSpPr/>
            <p:nvPr/>
          </p:nvSpPr>
          <p:spPr bwMode="auto">
            <a:xfrm>
              <a:off x="367236" y="4006755"/>
              <a:ext cx="3214693" cy="120655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no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</p:grpSp>
      <p:cxnSp>
        <p:nvCxnSpPr>
          <p:cNvPr id="24" name="직선 연결선 23"/>
          <p:cNvCxnSpPr/>
          <p:nvPr userDrawn="1"/>
        </p:nvCxnSpPr>
        <p:spPr bwMode="auto">
          <a:xfrm flipV="1">
            <a:off x="1119287" y="1496552"/>
            <a:ext cx="3537217" cy="0"/>
          </a:xfrm>
          <a:prstGeom prst="line">
            <a:avLst/>
          </a:prstGeom>
          <a:noFill/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5" name="그래픽 219" descr="종형">
            <a:extLst>
              <a:ext uri="{FF2B5EF4-FFF2-40B4-BE49-F238E27FC236}">
                <a16:creationId xmlns:a16="http://schemas.microsoft.com/office/drawing/2014/main" id="{9D31D58D-4D79-47CF-B351-782EEC4AF5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4071966" y="1215639"/>
            <a:ext cx="237600" cy="216000"/>
          </a:xfrm>
          <a:prstGeom prst="rect">
            <a:avLst/>
          </a:prstGeom>
        </p:spPr>
      </p:pic>
      <p:sp>
        <p:nvSpPr>
          <p:cNvPr id="26" name="타원 25"/>
          <p:cNvSpPr/>
          <p:nvPr userDrawn="1"/>
        </p:nvSpPr>
        <p:spPr bwMode="auto">
          <a:xfrm>
            <a:off x="4201566" y="1235264"/>
            <a:ext cx="108000" cy="108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en-US" altLang="ko-KR" sz="500" dirty="0" smtClean="0">
                <a:solidFill>
                  <a:schemeClr val="bg1"/>
                </a:solidFill>
                <a:latin typeface="+mn-ea"/>
                <a:ea typeface="+mn-ea"/>
              </a:rPr>
              <a:t>N</a:t>
            </a:r>
            <a:endParaRPr lang="ko-KR" altLang="en-US" sz="5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8" name="Hamburger Button">
            <a:extLst>
              <a:ext uri="{FF2B5EF4-FFF2-40B4-BE49-F238E27FC236}">
                <a16:creationId xmlns:a16="http://schemas.microsoft.com/office/drawing/2014/main" id="{CCACD4B9-B795-EFEB-9A9C-EF13FC713BF2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414196" y="1224199"/>
            <a:ext cx="181892" cy="176127"/>
          </a:xfrm>
          <a:custGeom>
            <a:avLst/>
            <a:gdLst>
              <a:gd name="T0" fmla="*/ 0 w 564"/>
              <a:gd name="T1" fmla="*/ 0 h 310"/>
              <a:gd name="T2" fmla="*/ 0 w 564"/>
              <a:gd name="T3" fmla="*/ 28 h 310"/>
              <a:gd name="T4" fmla="*/ 564 w 564"/>
              <a:gd name="T5" fmla="*/ 28 h 310"/>
              <a:gd name="T6" fmla="*/ 564 w 564"/>
              <a:gd name="T7" fmla="*/ 0 h 310"/>
              <a:gd name="T8" fmla="*/ 0 w 564"/>
              <a:gd name="T9" fmla="*/ 0 h 310"/>
              <a:gd name="T10" fmla="*/ 0 w 564"/>
              <a:gd name="T11" fmla="*/ 141 h 310"/>
              <a:gd name="T12" fmla="*/ 0 w 564"/>
              <a:gd name="T13" fmla="*/ 169 h 310"/>
              <a:gd name="T14" fmla="*/ 564 w 564"/>
              <a:gd name="T15" fmla="*/ 169 h 310"/>
              <a:gd name="T16" fmla="*/ 564 w 564"/>
              <a:gd name="T17" fmla="*/ 141 h 310"/>
              <a:gd name="T18" fmla="*/ 0 w 564"/>
              <a:gd name="T19" fmla="*/ 141 h 310"/>
              <a:gd name="T20" fmla="*/ 0 w 564"/>
              <a:gd name="T21" fmla="*/ 282 h 310"/>
              <a:gd name="T22" fmla="*/ 0 w 564"/>
              <a:gd name="T23" fmla="*/ 310 h 310"/>
              <a:gd name="T24" fmla="*/ 564 w 564"/>
              <a:gd name="T25" fmla="*/ 310 h 310"/>
              <a:gd name="T26" fmla="*/ 564 w 564"/>
              <a:gd name="T27" fmla="*/ 282 h 310"/>
              <a:gd name="T28" fmla="*/ 0 w 564"/>
              <a:gd name="T29" fmla="*/ 282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64" h="310">
                <a:moveTo>
                  <a:pt x="0" y="0"/>
                </a:moveTo>
                <a:lnTo>
                  <a:pt x="0" y="28"/>
                </a:lnTo>
                <a:lnTo>
                  <a:pt x="564" y="28"/>
                </a:lnTo>
                <a:lnTo>
                  <a:pt x="564" y="0"/>
                </a:lnTo>
                <a:lnTo>
                  <a:pt x="0" y="0"/>
                </a:lnTo>
                <a:close/>
                <a:moveTo>
                  <a:pt x="0" y="141"/>
                </a:moveTo>
                <a:lnTo>
                  <a:pt x="0" y="169"/>
                </a:lnTo>
                <a:lnTo>
                  <a:pt x="564" y="169"/>
                </a:lnTo>
                <a:lnTo>
                  <a:pt x="564" y="141"/>
                </a:lnTo>
                <a:lnTo>
                  <a:pt x="0" y="141"/>
                </a:lnTo>
                <a:close/>
                <a:moveTo>
                  <a:pt x="0" y="282"/>
                </a:moveTo>
                <a:lnTo>
                  <a:pt x="0" y="310"/>
                </a:lnTo>
                <a:lnTo>
                  <a:pt x="564" y="310"/>
                </a:lnTo>
                <a:lnTo>
                  <a:pt x="564" y="282"/>
                </a:lnTo>
                <a:lnTo>
                  <a:pt x="0" y="282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38" dirty="0">
              <a:latin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782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71" name="Group 13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99881"/>
              </p:ext>
            </p:extLst>
          </p:nvPr>
        </p:nvGraphicFramePr>
        <p:xfrm>
          <a:off x="159430" y="85725"/>
          <a:ext cx="13109788" cy="452388"/>
        </p:xfrm>
        <a:graphic>
          <a:graphicData uri="http://schemas.openxmlformats.org/drawingml/2006/table">
            <a:tbl>
              <a:tblPr/>
              <a:tblGrid>
                <a:gridCol w="1185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8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4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1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28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9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85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88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KEG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업무 혁신 플랫폼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 성 자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기획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2024.04.04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   전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화면이름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화면번호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   계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559" name="Rectangle 1343"/>
          <p:cNvSpPr>
            <a:spLocks noGrp="1" noChangeArrowheads="1"/>
          </p:cNvSpPr>
          <p:nvPr>
            <p:ph type="title"/>
          </p:nvPr>
        </p:nvSpPr>
        <p:spPr bwMode="auto">
          <a:xfrm>
            <a:off x="1346955" y="346079"/>
            <a:ext cx="4953989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88" tIns="49094" rIns="98188" bIns="490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0570" name="Rectangle 1354"/>
          <p:cNvSpPr>
            <a:spLocks noChangeArrowheads="1"/>
          </p:cNvSpPr>
          <p:nvPr/>
        </p:nvSpPr>
        <p:spPr bwMode="auto">
          <a:xfrm>
            <a:off x="6097053" y="346079"/>
            <a:ext cx="3652508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8188" tIns="49094" rIns="98188" bIns="49094" anchor="ctr"/>
          <a:lstStyle/>
          <a:p>
            <a:pPr defTabSz="817563"/>
            <a:endParaRPr lang="ko-KR" altLang="en-US" sz="1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4043" y="6990697"/>
            <a:ext cx="1190625" cy="336092"/>
          </a:xfrm>
          <a:prstGeom prst="rect">
            <a:avLst/>
          </a:prstGeom>
        </p:spPr>
      </p:pic>
    </p:spTree>
    <p:custDataLst>
      <p:tags r:id="rId20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79" r:id="rId3"/>
    <p:sldLayoutId id="2147483683" r:id="rId4"/>
    <p:sldLayoutId id="2147483684" r:id="rId5"/>
    <p:sldLayoutId id="2147483690" r:id="rId6"/>
    <p:sldLayoutId id="2147483694" r:id="rId7"/>
    <p:sldLayoutId id="2147483689" r:id="rId8"/>
    <p:sldLayoutId id="2147483693" r:id="rId9"/>
    <p:sldLayoutId id="2147483691" r:id="rId10"/>
    <p:sldLayoutId id="2147483692" r:id="rId11"/>
    <p:sldLayoutId id="2147483696" r:id="rId12"/>
    <p:sldLayoutId id="2147483685" r:id="rId13"/>
    <p:sldLayoutId id="2147483688" r:id="rId14"/>
    <p:sldLayoutId id="2147483695" r:id="rId15"/>
    <p:sldLayoutId id="2147483686" r:id="rId16"/>
    <p:sldLayoutId id="2147483687" r:id="rId17"/>
    <p:sldLayoutId id="2147483697" r:id="rId18"/>
  </p:sldLayoutIdLst>
  <p:hf hdr="0" ftr="0" dt="0"/>
  <p:txStyles>
    <p:titleStyle>
      <a:lvl1pPr algn="l" defTabSz="817563" rtl="0" fontAlgn="base">
        <a:spcBef>
          <a:spcPct val="0"/>
        </a:spcBef>
        <a:spcAft>
          <a:spcPct val="0"/>
        </a:spcAft>
        <a:defRPr kumimoji="1" sz="800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2pPr>
      <a:lvl3pPr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3pPr>
      <a:lvl4pPr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4pPr>
      <a:lvl5pPr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5pPr>
      <a:lvl6pPr marL="457200"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6pPr>
      <a:lvl7pPr marL="914400"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7pPr>
      <a:lvl8pPr marL="1371600"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8pPr>
      <a:lvl9pPr marL="1828800"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9pPr>
    </p:titleStyle>
    <p:bodyStyle>
      <a:lvl1pPr marL="368300" indent="-368300" algn="l" defTabSz="817563" rtl="0" fontAlgn="base">
        <a:spcBef>
          <a:spcPct val="20000"/>
        </a:spcBef>
        <a:spcAft>
          <a:spcPct val="0"/>
        </a:spcAft>
        <a:buChar char="•"/>
        <a:defRPr kumimoji="1" sz="3400">
          <a:solidFill>
            <a:schemeClr val="tx1"/>
          </a:solidFill>
          <a:latin typeface="+mn-lt"/>
          <a:ea typeface="+mn-ea"/>
          <a:cs typeface="+mn-cs"/>
        </a:defRPr>
      </a:lvl1pPr>
      <a:lvl2pPr marL="798513" indent="-307975" algn="l" defTabSz="817563" rtl="0" fontAlgn="base">
        <a:spcBef>
          <a:spcPct val="20000"/>
        </a:spcBef>
        <a:spcAft>
          <a:spcPct val="0"/>
        </a:spcAft>
        <a:buChar char="–"/>
        <a:defRPr kumimoji="1" sz="3000">
          <a:solidFill>
            <a:schemeClr val="tx1"/>
          </a:solidFill>
          <a:latin typeface="+mn-lt"/>
          <a:ea typeface="+mn-ea"/>
        </a:defRPr>
      </a:lvl2pPr>
      <a:lvl3pPr marL="1227138" indent="-244475" algn="l" defTabSz="817563" rtl="0" fontAlgn="base">
        <a:spcBef>
          <a:spcPct val="20000"/>
        </a:spcBef>
        <a:spcAft>
          <a:spcPct val="0"/>
        </a:spcAft>
        <a:buChar char="•"/>
        <a:defRPr kumimoji="1" sz="2600">
          <a:solidFill>
            <a:schemeClr val="tx1"/>
          </a:solidFill>
          <a:latin typeface="+mn-lt"/>
          <a:ea typeface="+mn-ea"/>
        </a:defRPr>
      </a:lvl3pPr>
      <a:lvl4pPr marL="1717675" indent="-244475" algn="l" defTabSz="817563" rtl="0" fontAlgn="base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4pPr>
      <a:lvl5pPr marL="2209800" indent="-246063" algn="l" defTabSz="817563" rtl="0" fontAlgn="base">
        <a:spcBef>
          <a:spcPct val="20000"/>
        </a:spcBef>
        <a:spcAft>
          <a:spcPct val="0"/>
        </a:spcAft>
        <a:buChar char="•"/>
        <a:defRPr kumimoji="1" sz="2100">
          <a:solidFill>
            <a:schemeClr val="tx1"/>
          </a:solidFill>
          <a:latin typeface="+mn-lt"/>
          <a:ea typeface="+mn-ea"/>
        </a:defRPr>
      </a:lvl5pPr>
      <a:lvl6pPr marL="2667000" indent="-246063" algn="l" defTabSz="817563" rtl="0" fontAlgn="base">
        <a:spcBef>
          <a:spcPct val="20000"/>
        </a:spcBef>
        <a:spcAft>
          <a:spcPct val="0"/>
        </a:spcAft>
        <a:buChar char="•"/>
        <a:defRPr kumimoji="1" sz="2100">
          <a:solidFill>
            <a:schemeClr val="tx1"/>
          </a:solidFill>
          <a:latin typeface="+mn-lt"/>
          <a:ea typeface="+mn-ea"/>
        </a:defRPr>
      </a:lvl6pPr>
      <a:lvl7pPr marL="3124200" indent="-246063" algn="l" defTabSz="817563" rtl="0" fontAlgn="base">
        <a:spcBef>
          <a:spcPct val="20000"/>
        </a:spcBef>
        <a:spcAft>
          <a:spcPct val="0"/>
        </a:spcAft>
        <a:buChar char="•"/>
        <a:defRPr kumimoji="1" sz="2100">
          <a:solidFill>
            <a:schemeClr val="tx1"/>
          </a:solidFill>
          <a:latin typeface="+mn-lt"/>
          <a:ea typeface="+mn-ea"/>
        </a:defRPr>
      </a:lvl7pPr>
      <a:lvl8pPr marL="3581400" indent="-246063" algn="l" defTabSz="817563" rtl="0" fontAlgn="base">
        <a:spcBef>
          <a:spcPct val="20000"/>
        </a:spcBef>
        <a:spcAft>
          <a:spcPct val="0"/>
        </a:spcAft>
        <a:buChar char="•"/>
        <a:defRPr kumimoji="1" sz="2100">
          <a:solidFill>
            <a:schemeClr val="tx1"/>
          </a:solidFill>
          <a:latin typeface="+mn-lt"/>
          <a:ea typeface="+mn-ea"/>
        </a:defRPr>
      </a:lvl8pPr>
      <a:lvl9pPr marL="4038600" indent="-246063" algn="l" defTabSz="817563" rtl="0" fontAlgn="base">
        <a:spcBef>
          <a:spcPct val="20000"/>
        </a:spcBef>
        <a:spcAft>
          <a:spcPct val="0"/>
        </a:spcAft>
        <a:buChar char="•"/>
        <a:defRPr kumimoji="1" sz="2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hyperlink" Target="https://edu.sckcorp.co.kr/main/main.asp" TargetMode="External"/><Relationship Id="rId4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hyperlink" Target="https://edu.sckcorp.co.kr/main/main.asp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10" Type="http://schemas.openxmlformats.org/officeDocument/2006/relationships/image" Target="../media/image5.png"/><Relationship Id="rId9" Type="http://schemas.openxmlformats.org/officeDocument/2006/relationships/image" Target="../media/image12.sv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3048869" y="1548383"/>
            <a:ext cx="7345213" cy="2916535"/>
          </a:xfrm>
          <a:prstGeom prst="rect">
            <a:avLst/>
          </a:prstGeom>
          <a:solidFill>
            <a:srgbClr val="4C3C6C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4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KEG </a:t>
            </a:r>
            <a:r>
              <a:rPr lang="ko-KR" altLang="en-US" sz="4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수강생 </a:t>
            </a:r>
            <a:r>
              <a:rPr lang="en-US" altLang="ko-KR" sz="4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APP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94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329610" y="2556495"/>
            <a:ext cx="6783731" cy="1685801"/>
          </a:xfrm>
          <a:prstGeom prst="rect">
            <a:avLst/>
          </a:prstGeom>
          <a:solidFill>
            <a:schemeClr val="bg2"/>
          </a:solidFill>
        </p:spPr>
        <p:txBody>
          <a:bodyPr wrap="none" anchor="ctr">
            <a:noAutofit/>
          </a:bodyPr>
          <a:lstStyle/>
          <a:p>
            <a:pPr algn="ctr" defTabSz="817563"/>
            <a:r>
              <a:rPr lang="ko-KR" altLang="en-US" sz="5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회원가입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872388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알림톡</a:t>
            </a:r>
            <a:r>
              <a:rPr lang="ko-KR" altLang="en-US" dirty="0" smtClean="0"/>
              <a:t> 발송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696241"/>
              </p:ext>
            </p:extLst>
          </p:nvPr>
        </p:nvGraphicFramePr>
        <p:xfrm>
          <a:off x="10440591" y="540271"/>
          <a:ext cx="2833612" cy="2321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 페이지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새창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출력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sp>
        <p:nvSpPr>
          <p:cNvPr id="65" name="모서리가 둥근 직사각형 64"/>
          <p:cNvSpPr/>
          <p:nvPr/>
        </p:nvSpPr>
        <p:spPr bwMode="auto">
          <a:xfrm>
            <a:off x="6791766" y="5138762"/>
            <a:ext cx="1440160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72000" bIns="0" rtlCol="0" anchor="ctr"/>
          <a:lstStyle/>
          <a:p>
            <a:pPr defTabSz="817563"/>
            <a:r>
              <a:rPr lang="ko-KR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회원가입</a:t>
            </a:r>
            <a:endParaRPr lang="ko-KR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6" name="모서리가 둥근 직사각형 65"/>
          <p:cNvSpPr/>
          <p:nvPr/>
        </p:nvSpPr>
        <p:spPr bwMode="auto">
          <a:xfrm>
            <a:off x="6153066" y="5460822"/>
            <a:ext cx="2349131" cy="983746"/>
          </a:xfrm>
          <a:prstGeom prst="roundRect">
            <a:avLst>
              <a:gd name="adj" fmla="val 4588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algn="ctr" defTabSz="817563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KEG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교육그룹 수강생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포털 사용을 위해서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</a:b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본인인증을 통한 회원가입을 진행합니다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7" name="모서리가 둥근 직사각형 66"/>
          <p:cNvSpPr/>
          <p:nvPr/>
        </p:nvSpPr>
        <p:spPr bwMode="auto">
          <a:xfrm>
            <a:off x="6153066" y="6614408"/>
            <a:ext cx="2344706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본인인증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0" t="37852" r="24849" b="36216"/>
          <a:stretch/>
        </p:blipFill>
        <p:spPr>
          <a:xfrm>
            <a:off x="6198808" y="5169967"/>
            <a:ext cx="540000" cy="200572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231295" y="1116335"/>
            <a:ext cx="3537852" cy="5369395"/>
            <a:chOff x="231295" y="1116335"/>
            <a:chExt cx="3537852" cy="5369395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1295" y="1116335"/>
              <a:ext cx="3537852" cy="5369395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 bwMode="auto">
            <a:xfrm>
              <a:off x="1320875" y="1332359"/>
              <a:ext cx="1152128" cy="288032"/>
            </a:xfrm>
            <a:prstGeom prst="rect">
              <a:avLst/>
            </a:prstGeom>
            <a:solidFill>
              <a:srgbClr val="A6C2D3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/>
              <a:endParaRPr lang="ko-KR" altLang="en-US" sz="700" dirty="0" smtClean="0">
                <a:latin typeface="+mn-ea"/>
                <a:ea typeface="+mn-ea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 bwMode="auto">
            <a:xfrm>
              <a:off x="1176859" y="1350375"/>
              <a:ext cx="1440160" cy="252000"/>
            </a:xfrm>
            <a:prstGeom prst="roundRect">
              <a:avLst>
                <a:gd name="adj" fmla="val 10053"/>
              </a:avLst>
            </a:prstGeom>
            <a:no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0" tIns="0" rIns="72000" bIns="0" rtlCol="0" anchor="ctr"/>
            <a:lstStyle/>
            <a:p>
              <a:pPr algn="ctr" defTabSz="817563"/>
              <a:r>
                <a:rPr lang="en-US" altLang="ko-KR" b="1" dirty="0" smtClean="0">
                  <a:solidFill>
                    <a:schemeClr val="tx1"/>
                  </a:solidFill>
                  <a:latin typeface="+mn-ea"/>
                  <a:ea typeface="+mn-ea"/>
                </a:rPr>
                <a:t>KEG</a:t>
              </a:r>
              <a:endParaRPr lang="ko-KR" altLang="en-US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835869" y="3204567"/>
              <a:ext cx="813772" cy="139244"/>
            </a:xfrm>
            <a:prstGeom prst="rect">
              <a:avLst/>
            </a:prstGeom>
            <a:solidFill>
              <a:srgbClr val="A6C2D3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/>
              <a:endParaRPr lang="ko-KR" altLang="en-US" sz="700" dirty="0" smtClean="0">
                <a:latin typeface="+mn-ea"/>
                <a:ea typeface="+mn-ea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 bwMode="auto">
            <a:xfrm>
              <a:off x="863903" y="3145820"/>
              <a:ext cx="822503" cy="252000"/>
            </a:xfrm>
            <a:prstGeom prst="roundRect">
              <a:avLst>
                <a:gd name="adj" fmla="val 10053"/>
              </a:avLst>
            </a:prstGeom>
            <a:no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0" tIns="0" rIns="72000" bIns="0" rtlCol="0" anchor="ctr"/>
            <a:lstStyle/>
            <a:p>
              <a:pPr defTabSz="817563"/>
              <a:r>
                <a:rPr lang="en-US" altLang="ko-KR" sz="9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KEG</a:t>
              </a:r>
              <a:endParaRPr lang="ko-KR" altLang="en-US" sz="9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460322" y="3204567"/>
              <a:ext cx="356497" cy="335564"/>
              <a:chOff x="2256979" y="1714886"/>
              <a:chExt cx="504056" cy="481569"/>
            </a:xfrm>
          </p:grpSpPr>
          <p:sp>
            <p:nvSpPr>
              <p:cNvPr id="26" name="타원 25"/>
              <p:cNvSpPr/>
              <p:nvPr/>
            </p:nvSpPr>
            <p:spPr bwMode="auto">
              <a:xfrm>
                <a:off x="2256979" y="1714886"/>
                <a:ext cx="504056" cy="481569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/>
              <a:lstStyle/>
              <a:p>
                <a:pPr algn="ctr" defTabSz="817563"/>
                <a:endParaRPr lang="ko-KR" altLang="en-US" sz="700" dirty="0" smtClean="0">
                  <a:latin typeface="+mn-ea"/>
                  <a:ea typeface="+mn-ea"/>
                </a:endParaRPr>
              </a:p>
            </p:txBody>
          </p:sp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55377" y="1774384"/>
                <a:ext cx="324000" cy="362571"/>
              </a:xfrm>
              <a:prstGeom prst="rect">
                <a:avLst/>
              </a:prstGeom>
            </p:spPr>
          </p:pic>
        </p:grpSp>
        <p:sp>
          <p:nvSpPr>
            <p:cNvPr id="27" name="직사각형 26"/>
            <p:cNvSpPr/>
            <p:nvPr/>
          </p:nvSpPr>
          <p:spPr bwMode="auto">
            <a:xfrm>
              <a:off x="926927" y="3788332"/>
              <a:ext cx="2016224" cy="1383755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36000" rIns="36000" bIns="36000" rtlCol="0" anchor="ctr"/>
            <a:lstStyle/>
            <a:p>
              <a:pPr defTabSz="817563"/>
              <a:r>
                <a:rPr lang="en-US" altLang="ko-KR" sz="800" b="1" dirty="0" smtClean="0">
                  <a:latin typeface="+mn-ea"/>
                  <a:ea typeface="+mn-ea"/>
                </a:rPr>
                <a:t>KEG </a:t>
              </a:r>
              <a:r>
                <a:rPr lang="ko-KR" altLang="en-US" sz="800" b="1" dirty="0" smtClean="0">
                  <a:latin typeface="+mn-ea"/>
                  <a:ea typeface="+mn-ea"/>
                </a:rPr>
                <a:t>입니다</a:t>
              </a:r>
              <a:endParaRPr lang="en-US" altLang="ko-KR" sz="800" b="1" dirty="0" smtClean="0">
                <a:latin typeface="+mn-ea"/>
                <a:ea typeface="+mn-ea"/>
              </a:endParaRPr>
            </a:p>
            <a:p>
              <a:pPr defTabSz="817563"/>
              <a:r>
                <a:rPr lang="ko-KR" altLang="en-US" sz="800" b="1" dirty="0" err="1" smtClean="0">
                  <a:latin typeface="+mn-ea"/>
                  <a:ea typeface="+mn-ea"/>
                </a:rPr>
                <a:t>나학생님</a:t>
              </a:r>
              <a:r>
                <a:rPr lang="en-US" altLang="ko-KR" sz="800" b="1" dirty="0" smtClean="0">
                  <a:latin typeface="+mn-ea"/>
                  <a:ea typeface="+mn-ea"/>
                </a:rPr>
                <a:t>, </a:t>
              </a:r>
              <a:r>
                <a:rPr lang="ko-KR" altLang="en-US" sz="800" b="1" dirty="0" smtClean="0">
                  <a:latin typeface="+mn-ea"/>
                  <a:ea typeface="+mn-ea"/>
                </a:rPr>
                <a:t>안녕하세요</a:t>
              </a:r>
              <a:r>
                <a:rPr lang="en-US" altLang="ko-KR" sz="800" b="1" dirty="0" smtClean="0">
                  <a:latin typeface="+mn-ea"/>
                  <a:ea typeface="+mn-ea"/>
                </a:rPr>
                <a:t>.</a:t>
              </a:r>
            </a:p>
            <a:p>
              <a:pPr defTabSz="817563"/>
              <a:endParaRPr lang="en-US" altLang="ko-KR" sz="800" b="1" dirty="0" smtClean="0">
                <a:latin typeface="+mn-ea"/>
                <a:ea typeface="+mn-ea"/>
              </a:endParaRPr>
            </a:p>
            <a:p>
              <a:pPr defTabSz="817563"/>
              <a:r>
                <a:rPr lang="ko-KR" altLang="en-US" sz="800" b="1" dirty="0" smtClean="0">
                  <a:latin typeface="+mn-ea"/>
                  <a:ea typeface="+mn-ea"/>
                </a:rPr>
                <a:t>원서 접수가 완료 되었습니다</a:t>
              </a:r>
              <a:r>
                <a:rPr lang="en-US" altLang="ko-KR" sz="800" b="1" dirty="0" smtClean="0">
                  <a:latin typeface="+mn-ea"/>
                  <a:ea typeface="+mn-ea"/>
                </a:rPr>
                <a:t>.</a:t>
              </a:r>
            </a:p>
            <a:p>
              <a:pPr defTabSz="817563"/>
              <a:endParaRPr lang="en-US" altLang="ko-KR" sz="800" b="1" dirty="0">
                <a:latin typeface="+mn-ea"/>
                <a:ea typeface="+mn-ea"/>
              </a:endParaRPr>
            </a:p>
            <a:p>
              <a:pPr defTabSz="817563"/>
              <a:r>
                <a:rPr lang="ko-KR" altLang="en-US" sz="800" b="1" dirty="0" smtClean="0">
                  <a:latin typeface="+mn-ea"/>
                  <a:ea typeface="+mn-ea"/>
                </a:rPr>
                <a:t>수강생 포털에</a:t>
              </a:r>
              <a:r>
                <a:rPr lang="en-US" altLang="ko-KR" sz="800" b="1" dirty="0" smtClean="0">
                  <a:latin typeface="+mn-ea"/>
                  <a:ea typeface="+mn-ea"/>
                </a:rPr>
                <a:t> </a:t>
              </a:r>
              <a:r>
                <a:rPr lang="ko-KR" altLang="en-US" sz="800" b="1" dirty="0" smtClean="0">
                  <a:latin typeface="+mn-ea"/>
                  <a:ea typeface="+mn-ea"/>
                </a:rPr>
                <a:t>가입하여 나의 강의를 </a:t>
              </a:r>
              <a:r>
                <a:rPr lang="en-US" altLang="ko-KR" sz="800" b="1" dirty="0" smtClean="0">
                  <a:latin typeface="+mn-ea"/>
                  <a:ea typeface="+mn-ea"/>
                </a:rPr>
                <a:t/>
              </a:r>
              <a:br>
                <a:rPr lang="en-US" altLang="ko-KR" sz="800" b="1" dirty="0" smtClean="0">
                  <a:latin typeface="+mn-ea"/>
                  <a:ea typeface="+mn-ea"/>
                </a:rPr>
              </a:br>
              <a:r>
                <a:rPr lang="ko-KR" altLang="en-US" sz="800" b="1" dirty="0" smtClean="0">
                  <a:latin typeface="+mn-ea"/>
                  <a:ea typeface="+mn-ea"/>
                </a:rPr>
                <a:t>편하게 관리해보세요</a:t>
              </a:r>
              <a:r>
                <a:rPr lang="en-US" altLang="ko-KR" sz="800" b="1" dirty="0" smtClean="0">
                  <a:latin typeface="+mn-ea"/>
                  <a:ea typeface="+mn-ea"/>
                </a:rPr>
                <a:t>.</a:t>
              </a:r>
            </a:p>
          </p:txBody>
        </p:sp>
      </p:grpSp>
      <p:sp>
        <p:nvSpPr>
          <p:cNvPr id="29" name="Rectangle 1307"/>
          <p:cNvSpPr>
            <a:spLocks noChangeArrowheads="1"/>
          </p:cNvSpPr>
          <p:nvPr/>
        </p:nvSpPr>
        <p:spPr bwMode="auto">
          <a:xfrm>
            <a:off x="5353323" y="4572719"/>
            <a:ext cx="3816424" cy="2844000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 bwMode="auto">
          <a:xfrm>
            <a:off x="6086969" y="2720653"/>
            <a:ext cx="2379346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회원가입 링크 </a:t>
            </a:r>
            <a:r>
              <a:rPr lang="ko-KR" altLang="en-US" sz="700" dirty="0" err="1" smtClean="0">
                <a:solidFill>
                  <a:schemeClr val="bg1"/>
                </a:solidFill>
                <a:latin typeface="+mn-ea"/>
                <a:ea typeface="+mn-ea"/>
              </a:rPr>
              <a:t>재신청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2" name="Rectangle 1307"/>
          <p:cNvSpPr>
            <a:spLocks noChangeArrowheads="1"/>
          </p:cNvSpPr>
          <p:nvPr/>
        </p:nvSpPr>
        <p:spPr bwMode="auto">
          <a:xfrm>
            <a:off x="5353323" y="792615"/>
            <a:ext cx="3816424" cy="2844000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 bwMode="auto">
          <a:xfrm>
            <a:off x="6725669" y="1239652"/>
            <a:ext cx="1440160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72000" bIns="0" rtlCol="0" anchor="ctr"/>
          <a:lstStyle/>
          <a:p>
            <a:pPr defTabSz="817563"/>
            <a:r>
              <a:rPr lang="ko-KR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회원가입</a:t>
            </a:r>
            <a:endParaRPr lang="ko-KR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4" name="모서리가 둥근 직사각형 43"/>
          <p:cNvSpPr/>
          <p:nvPr/>
        </p:nvSpPr>
        <p:spPr bwMode="auto">
          <a:xfrm>
            <a:off x="6086969" y="1561712"/>
            <a:ext cx="2349131" cy="983746"/>
          </a:xfrm>
          <a:prstGeom prst="roundRect">
            <a:avLst>
              <a:gd name="adj" fmla="val 4588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lvl="0" algn="ctr" defTabSz="817563"/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링크 유효 시간이 만료되었습니다</a:t>
            </a:r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0" t="37852" r="24849" b="36216"/>
          <a:stretch/>
        </p:blipFill>
        <p:spPr>
          <a:xfrm>
            <a:off x="6132711" y="1270857"/>
            <a:ext cx="540000" cy="200572"/>
          </a:xfrm>
          <a:prstGeom prst="rect">
            <a:avLst/>
          </a:prstGeom>
        </p:spPr>
      </p:pic>
      <p:cxnSp>
        <p:nvCxnSpPr>
          <p:cNvPr id="53" name="꺾인 연결선 52"/>
          <p:cNvCxnSpPr>
            <a:stCxn id="58" idx="3"/>
            <a:endCxn id="42" idx="1"/>
          </p:cNvCxnSpPr>
          <p:nvPr/>
        </p:nvCxnSpPr>
        <p:spPr bwMode="auto">
          <a:xfrm flipV="1">
            <a:off x="2937445" y="2214615"/>
            <a:ext cx="2415878" cy="3142035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꺾인 연결선 53"/>
          <p:cNvCxnSpPr>
            <a:stCxn id="58" idx="3"/>
            <a:endCxn id="29" idx="1"/>
          </p:cNvCxnSpPr>
          <p:nvPr/>
        </p:nvCxnSpPr>
        <p:spPr bwMode="auto">
          <a:xfrm>
            <a:off x="2937445" y="5356650"/>
            <a:ext cx="2415878" cy="638069"/>
          </a:xfrm>
          <a:prstGeom prst="bentConnector3">
            <a:avLst/>
          </a:prstGeom>
          <a:noFill/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7E89635-AD4B-470D-87D8-5D1C56CBDA73}"/>
              </a:ext>
            </a:extLst>
          </p:cNvPr>
          <p:cNvSpPr txBox="1"/>
          <p:nvPr/>
        </p:nvSpPr>
        <p:spPr>
          <a:xfrm>
            <a:off x="5279400" y="4012624"/>
            <a:ext cx="3602315" cy="20005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sz="7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수강생포탈</a:t>
            </a:r>
            <a:r>
              <a:rPr lang="ko-KR" altLang="en-US" sz="7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메인 페이지 이동 </a:t>
            </a:r>
            <a:r>
              <a:rPr lang="en-US" altLang="ko-KR" sz="7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전 </a:t>
            </a:r>
            <a:r>
              <a:rPr lang="en-US" altLang="ko-KR" sz="7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7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페이지</a:t>
            </a:r>
            <a:r>
              <a:rPr lang="en-US" altLang="ko-KR" sz="7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7E89635-AD4B-470D-87D8-5D1C56CBDA73}"/>
              </a:ext>
            </a:extLst>
          </p:cNvPr>
          <p:cNvSpPr txBox="1"/>
          <p:nvPr/>
        </p:nvSpPr>
        <p:spPr>
          <a:xfrm>
            <a:off x="4137163" y="1995578"/>
            <a:ext cx="1092666" cy="20005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altLang="ko-KR" sz="7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7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링크 유효기간 만료</a:t>
            </a:r>
            <a:r>
              <a:rPr lang="en-US" altLang="ko-KR" sz="7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 bwMode="auto">
          <a:xfrm>
            <a:off x="960835" y="5195213"/>
            <a:ext cx="1976610" cy="322874"/>
          </a:xfrm>
          <a:prstGeom prst="roundRect">
            <a:avLst/>
          </a:prstGeom>
          <a:solidFill>
            <a:srgbClr val="F6F5F5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회원가입 하기</a:t>
            </a:r>
          </a:p>
        </p:txBody>
      </p:sp>
      <p:cxnSp>
        <p:nvCxnSpPr>
          <p:cNvPr id="72" name="꺾인 연결선 71"/>
          <p:cNvCxnSpPr>
            <a:endCxn id="68" idx="1"/>
          </p:cNvCxnSpPr>
          <p:nvPr/>
        </p:nvCxnSpPr>
        <p:spPr bwMode="auto">
          <a:xfrm flipV="1">
            <a:off x="3008295" y="4112652"/>
            <a:ext cx="2271105" cy="1243998"/>
          </a:xfrm>
          <a:prstGeom prst="bentConnector3">
            <a:avLst/>
          </a:prstGeom>
          <a:noFill/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7E89635-AD4B-470D-87D8-5D1C56CBDA73}"/>
              </a:ext>
            </a:extLst>
          </p:cNvPr>
          <p:cNvSpPr txBox="1"/>
          <p:nvPr/>
        </p:nvSpPr>
        <p:spPr>
          <a:xfrm>
            <a:off x="3861678" y="4150615"/>
            <a:ext cx="1368151" cy="30777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altLang="ko-KR" sz="7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7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원서 가입 정보 있음 </a:t>
            </a:r>
            <a:endParaRPr lang="en-US" altLang="ko-KR" sz="7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7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7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완료</a:t>
            </a:r>
            <a:r>
              <a:rPr lang="en-US" altLang="ko-KR" sz="7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7E89635-AD4B-470D-87D8-5D1C56CBDA73}"/>
              </a:ext>
            </a:extLst>
          </p:cNvPr>
          <p:cNvSpPr txBox="1"/>
          <p:nvPr/>
        </p:nvSpPr>
        <p:spPr>
          <a:xfrm>
            <a:off x="3928403" y="6077267"/>
            <a:ext cx="1368151" cy="30777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altLang="ko-KR" sz="7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7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원서 가입 정보 있음 </a:t>
            </a:r>
            <a:endParaRPr lang="en-US" altLang="ko-KR" sz="7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7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7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전</a:t>
            </a:r>
            <a:r>
              <a:rPr lang="en-US" altLang="ko-KR" sz="7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257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307"/>
          <p:cNvSpPr>
            <a:spLocks noChangeArrowheads="1"/>
          </p:cNvSpPr>
          <p:nvPr/>
        </p:nvSpPr>
        <p:spPr bwMode="auto">
          <a:xfrm>
            <a:off x="240755" y="2340471"/>
            <a:ext cx="3816424" cy="2844000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본인인증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4" name="모서리가 둥근 직사각형 113"/>
          <p:cNvSpPr/>
          <p:nvPr/>
        </p:nvSpPr>
        <p:spPr bwMode="auto">
          <a:xfrm>
            <a:off x="1613101" y="2773065"/>
            <a:ext cx="1440160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72000" bIns="0" rtlCol="0" anchor="ctr"/>
          <a:lstStyle/>
          <a:p>
            <a:pPr defTabSz="817563"/>
            <a:r>
              <a:rPr lang="ko-KR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회원가입</a:t>
            </a:r>
            <a:endParaRPr lang="ko-KR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1" name="모서리가 둥근 직사각형 30"/>
          <p:cNvSpPr/>
          <p:nvPr/>
        </p:nvSpPr>
        <p:spPr bwMode="auto">
          <a:xfrm>
            <a:off x="974401" y="3095125"/>
            <a:ext cx="2349131" cy="983746"/>
          </a:xfrm>
          <a:prstGeom prst="roundRect">
            <a:avLst>
              <a:gd name="adj" fmla="val 4588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algn="ctr" defTabSz="817563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KEG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교육그룹 수강생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포털 사용을 위해서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</a:b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본인인증을 통한 회원가입을 진행합니다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9" name="모서리가 둥근 직사각형 28"/>
          <p:cNvSpPr/>
          <p:nvPr/>
        </p:nvSpPr>
        <p:spPr bwMode="auto">
          <a:xfrm>
            <a:off x="974401" y="4248711"/>
            <a:ext cx="2344706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본인인증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E89635-AD4B-470D-87D8-5D1C56CBDA73}"/>
              </a:ext>
            </a:extLst>
          </p:cNvPr>
          <p:cNvSpPr txBox="1"/>
          <p:nvPr/>
        </p:nvSpPr>
        <p:spPr>
          <a:xfrm>
            <a:off x="4561235" y="1840838"/>
            <a:ext cx="1512168" cy="20005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altLang="ko-KR" sz="7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7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원서 가입 정보 없음</a:t>
            </a:r>
            <a:r>
              <a:rPr lang="en-US" altLang="ko-KR" sz="7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9635-AD4B-470D-87D8-5D1C56CBDA73}"/>
              </a:ext>
            </a:extLst>
          </p:cNvPr>
          <p:cNvSpPr txBox="1"/>
          <p:nvPr/>
        </p:nvSpPr>
        <p:spPr>
          <a:xfrm>
            <a:off x="4633243" y="5364807"/>
            <a:ext cx="1368151" cy="30777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altLang="ko-KR" sz="7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7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원서 가입 정보 있음 </a:t>
            </a:r>
            <a:endParaRPr lang="en-US" altLang="ko-KR" sz="7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7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7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완료</a:t>
            </a:r>
            <a:r>
              <a:rPr lang="en-US" altLang="ko-KR" sz="7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 bwMode="auto">
          <a:xfrm>
            <a:off x="6896762" y="5751154"/>
            <a:ext cx="373222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이전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41" name="모서리가 둥근 직사각형 40"/>
          <p:cNvSpPr/>
          <p:nvPr/>
        </p:nvSpPr>
        <p:spPr bwMode="auto">
          <a:xfrm>
            <a:off x="8279283" y="5751154"/>
            <a:ext cx="97912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수강생포탈로 이동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0" t="37852" r="24849" b="36216"/>
          <a:stretch/>
        </p:blipFill>
        <p:spPr>
          <a:xfrm>
            <a:off x="1020143" y="2804270"/>
            <a:ext cx="540000" cy="200572"/>
          </a:xfrm>
          <a:prstGeom prst="rect">
            <a:avLst/>
          </a:prstGeom>
        </p:spPr>
      </p:pic>
      <p:sp>
        <p:nvSpPr>
          <p:cNvPr id="64" name="Rectangle 1307"/>
          <p:cNvSpPr>
            <a:spLocks noChangeArrowheads="1"/>
          </p:cNvSpPr>
          <p:nvPr/>
        </p:nvSpPr>
        <p:spPr bwMode="auto">
          <a:xfrm>
            <a:off x="6148807" y="684287"/>
            <a:ext cx="3816424" cy="2844000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 bwMode="auto">
          <a:xfrm>
            <a:off x="7521153" y="1131324"/>
            <a:ext cx="1440160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72000" bIns="0" rtlCol="0" anchor="ctr"/>
          <a:lstStyle/>
          <a:p>
            <a:pPr defTabSz="817563"/>
            <a:r>
              <a:rPr lang="ko-KR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회원가입</a:t>
            </a:r>
            <a:endParaRPr lang="ko-KR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6" name="모서리가 둥근 직사각형 65"/>
          <p:cNvSpPr/>
          <p:nvPr/>
        </p:nvSpPr>
        <p:spPr bwMode="auto">
          <a:xfrm>
            <a:off x="6882453" y="1453384"/>
            <a:ext cx="2349131" cy="983746"/>
          </a:xfrm>
          <a:prstGeom prst="roundRect">
            <a:avLst>
              <a:gd name="adj" fmla="val 4588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lvl="0" algn="ctr" defTabSz="817563"/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원서에 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가입된 정보가 없습니다</a:t>
            </a:r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담당멘토에게 </a:t>
            </a:r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문의하세요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0" t="37852" r="24849" b="36216"/>
          <a:stretch/>
        </p:blipFill>
        <p:spPr>
          <a:xfrm>
            <a:off x="6928195" y="1162529"/>
            <a:ext cx="540000" cy="200572"/>
          </a:xfrm>
          <a:prstGeom prst="rect">
            <a:avLst/>
          </a:prstGeom>
        </p:spPr>
      </p:pic>
      <p:sp>
        <p:nvSpPr>
          <p:cNvPr id="70" name="모서리가 둥근 직사각형 69"/>
          <p:cNvSpPr/>
          <p:nvPr/>
        </p:nvSpPr>
        <p:spPr bwMode="auto">
          <a:xfrm>
            <a:off x="6889938" y="2598980"/>
            <a:ext cx="373222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이전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73" name="Rectangle 1307"/>
          <p:cNvSpPr>
            <a:spLocks noChangeArrowheads="1"/>
          </p:cNvSpPr>
          <p:nvPr/>
        </p:nvSpPr>
        <p:spPr bwMode="auto">
          <a:xfrm>
            <a:off x="6145411" y="3823116"/>
            <a:ext cx="3816424" cy="2844000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 bwMode="auto">
          <a:xfrm>
            <a:off x="7517757" y="4270153"/>
            <a:ext cx="1440160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72000" bIns="0" rtlCol="0" anchor="ctr"/>
          <a:lstStyle/>
          <a:p>
            <a:pPr defTabSz="817563"/>
            <a:r>
              <a:rPr lang="ko-KR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회원가입</a:t>
            </a:r>
            <a:endParaRPr lang="ko-KR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5" name="모서리가 둥근 직사각형 74"/>
          <p:cNvSpPr/>
          <p:nvPr/>
        </p:nvSpPr>
        <p:spPr bwMode="auto">
          <a:xfrm>
            <a:off x="6879057" y="4592213"/>
            <a:ext cx="2349131" cy="983746"/>
          </a:xfrm>
          <a:prstGeom prst="roundRect">
            <a:avLst>
              <a:gd name="adj" fmla="val 4588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lvl="0" algn="ctr" defTabSz="817563"/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이미 가입된 회원입니다</a:t>
            </a:r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0" algn="ctr" defTabSz="817563"/>
            <a:endParaRPr lang="en-US" altLang="ko-KR" sz="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ctr" defTabSz="817563"/>
            <a:r>
              <a:rPr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 </a:t>
            </a:r>
            <a:r>
              <a:rPr lang="en-US" altLang="ko-KR" sz="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7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sdddpo</a:t>
            </a:r>
            <a:endParaRPr lang="en-US" altLang="ko-KR" sz="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0" t="37852" r="24849" b="36216"/>
          <a:stretch/>
        </p:blipFill>
        <p:spPr>
          <a:xfrm>
            <a:off x="6924799" y="4301358"/>
            <a:ext cx="540000" cy="200572"/>
          </a:xfrm>
          <a:prstGeom prst="rect">
            <a:avLst/>
          </a:prstGeom>
        </p:spPr>
      </p:pic>
      <p:cxnSp>
        <p:nvCxnSpPr>
          <p:cNvPr id="4" name="꺾인 연결선 3"/>
          <p:cNvCxnSpPr>
            <a:stCxn id="29" idx="3"/>
            <a:endCxn id="64" idx="1"/>
          </p:cNvCxnSpPr>
          <p:nvPr/>
        </p:nvCxnSpPr>
        <p:spPr bwMode="auto">
          <a:xfrm flipV="1">
            <a:off x="3319107" y="2106287"/>
            <a:ext cx="2829700" cy="2268424"/>
          </a:xfrm>
          <a:prstGeom prst="bentConnector3">
            <a:avLst/>
          </a:prstGeom>
          <a:noFill/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꺾인 연결선 38"/>
          <p:cNvCxnSpPr>
            <a:stCxn id="29" idx="3"/>
            <a:endCxn id="73" idx="1"/>
          </p:cNvCxnSpPr>
          <p:nvPr/>
        </p:nvCxnSpPr>
        <p:spPr bwMode="auto">
          <a:xfrm>
            <a:off x="3319107" y="4374711"/>
            <a:ext cx="2826304" cy="870405"/>
          </a:xfrm>
          <a:prstGeom prst="bentConnector3">
            <a:avLst/>
          </a:prstGeom>
          <a:noFill/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94649"/>
              </p:ext>
            </p:extLst>
          </p:nvPr>
        </p:nvGraphicFramePr>
        <p:xfrm>
          <a:off x="10440591" y="540271"/>
          <a:ext cx="2833612" cy="2321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D7E89635-AD4B-470D-87D8-5D1C56CBDA73}"/>
              </a:ext>
            </a:extLst>
          </p:cNvPr>
          <p:cNvSpPr txBox="1"/>
          <p:nvPr/>
        </p:nvSpPr>
        <p:spPr>
          <a:xfrm>
            <a:off x="6145411" y="7002302"/>
            <a:ext cx="3602315" cy="20005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sz="7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정보입력</a:t>
            </a:r>
            <a:r>
              <a:rPr lang="ko-KR" altLang="en-US" sz="7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페이지 이동 </a:t>
            </a:r>
            <a:r>
              <a:rPr lang="en-US" altLang="ko-KR" sz="7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페이지</a:t>
            </a:r>
            <a:r>
              <a:rPr lang="en-US" altLang="ko-KR" sz="7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6" name="꺾인 연결선 35"/>
          <p:cNvCxnSpPr>
            <a:stCxn id="29" idx="3"/>
            <a:endCxn id="35" idx="1"/>
          </p:cNvCxnSpPr>
          <p:nvPr/>
        </p:nvCxnSpPr>
        <p:spPr bwMode="auto">
          <a:xfrm>
            <a:off x="3319107" y="4374711"/>
            <a:ext cx="2826304" cy="2727619"/>
          </a:xfrm>
          <a:prstGeom prst="bentConnector3">
            <a:avLst/>
          </a:prstGeom>
          <a:noFill/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7E89635-AD4B-470D-87D8-5D1C56CBDA73}"/>
              </a:ext>
            </a:extLst>
          </p:cNvPr>
          <p:cNvSpPr txBox="1"/>
          <p:nvPr/>
        </p:nvSpPr>
        <p:spPr>
          <a:xfrm>
            <a:off x="4638066" y="7179497"/>
            <a:ext cx="1368151" cy="30777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altLang="ko-KR" sz="7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7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원서 가입 정보 있음 </a:t>
            </a:r>
            <a:endParaRPr lang="en-US" altLang="ko-KR" sz="7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7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7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전</a:t>
            </a:r>
            <a:r>
              <a:rPr lang="en-US" altLang="ko-KR" sz="7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316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정보입력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/>
          </p:nvPr>
        </p:nvGraphicFramePr>
        <p:xfrm>
          <a:off x="10440591" y="540271"/>
          <a:ext cx="2833612" cy="2321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sp>
        <p:nvSpPr>
          <p:cNvPr id="18" name="모서리가 둥근 직사각형 17"/>
          <p:cNvSpPr/>
          <p:nvPr/>
        </p:nvSpPr>
        <p:spPr bwMode="auto">
          <a:xfrm>
            <a:off x="3118590" y="4380734"/>
            <a:ext cx="936104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가입하기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324560"/>
              </p:ext>
            </p:extLst>
          </p:nvPr>
        </p:nvGraphicFramePr>
        <p:xfrm>
          <a:off x="1719190" y="1913576"/>
          <a:ext cx="2330847" cy="1052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847">
                  <a:extLst>
                    <a:ext uri="{9D8B030D-6E8A-4147-A177-3AD203B41FA5}">
                      <a16:colId xmlns:a16="http://schemas.microsoft.com/office/drawing/2014/main" val="2721358500"/>
                    </a:ext>
                  </a:extLst>
                </a:gridCol>
              </a:tblGrid>
              <a:tr h="26308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 김수강</a:t>
                      </a:r>
                      <a:endParaRPr lang="ko-KR" altLang="en-US" sz="7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97650"/>
                  </a:ext>
                </a:extLst>
              </a:tr>
              <a:tr h="26308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 </a:t>
                      </a:r>
                      <a:r>
                        <a:rPr lang="en-US" altLang="ko-KR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010-1234-5678</a:t>
                      </a:r>
                      <a:endParaRPr lang="ko-KR" altLang="en-US" sz="7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3068080"/>
                  </a:ext>
                </a:extLst>
              </a:tr>
              <a:tr h="26308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 멘토 김담당</a:t>
                      </a:r>
                      <a:endParaRPr lang="ko-KR" altLang="en-US" sz="7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0654829"/>
                  </a:ext>
                </a:extLst>
              </a:tr>
              <a:tr h="26308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 </a:t>
                      </a: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서브멘토</a:t>
                      </a: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김담당</a:t>
                      </a:r>
                      <a:r>
                        <a:rPr lang="en-US" altLang="ko-KR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ko-KR" altLang="en-US" sz="7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58818710"/>
                  </a:ext>
                </a:extLst>
              </a:tr>
            </a:tbl>
          </a:graphicData>
        </a:graphic>
      </p:graphicFrame>
      <p:sp>
        <p:nvSpPr>
          <p:cNvPr id="28" name="모서리가 둥근 직사각형 27"/>
          <p:cNvSpPr/>
          <p:nvPr/>
        </p:nvSpPr>
        <p:spPr bwMode="auto">
          <a:xfrm>
            <a:off x="1706390" y="1893863"/>
            <a:ext cx="2349131" cy="1107380"/>
          </a:xfrm>
          <a:prstGeom prst="roundRect">
            <a:avLst>
              <a:gd name="adj" fmla="val 4588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231" y="1913576"/>
            <a:ext cx="180000" cy="242308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125" y="2438562"/>
            <a:ext cx="153659" cy="25200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9600" y="2178866"/>
            <a:ext cx="168000" cy="252000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498" y="2712488"/>
            <a:ext cx="153659" cy="252000"/>
          </a:xfrm>
          <a:prstGeom prst="rect">
            <a:avLst/>
          </a:prstGeom>
        </p:spPr>
      </p:pic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201114"/>
              </p:ext>
            </p:extLst>
          </p:nvPr>
        </p:nvGraphicFramePr>
        <p:xfrm>
          <a:off x="1731990" y="3128465"/>
          <a:ext cx="2330847" cy="1052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847">
                  <a:extLst>
                    <a:ext uri="{9D8B030D-6E8A-4147-A177-3AD203B41FA5}">
                      <a16:colId xmlns:a16="http://schemas.microsoft.com/office/drawing/2014/main" val="2721358500"/>
                    </a:ext>
                  </a:extLst>
                </a:gridCol>
              </a:tblGrid>
              <a:tr h="26308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아이디 입력</a:t>
                      </a:r>
                      <a:endParaRPr lang="ko-KR" altLang="en-US" sz="7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97650"/>
                  </a:ext>
                </a:extLst>
              </a:tr>
              <a:tr h="26308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비밀번호 입력</a:t>
                      </a:r>
                      <a:endParaRPr lang="ko-KR" altLang="en-US" sz="7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3068080"/>
                  </a:ext>
                </a:extLst>
              </a:tr>
              <a:tr h="26308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비밀번호 확인</a:t>
                      </a:r>
                      <a:endParaRPr lang="ko-KR" altLang="en-US" sz="7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0654829"/>
                  </a:ext>
                </a:extLst>
              </a:tr>
              <a:tr h="26308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이메일주소</a:t>
                      </a: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입력</a:t>
                      </a:r>
                      <a:endParaRPr lang="ko-KR" altLang="en-US" sz="7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58818710"/>
                  </a:ext>
                </a:extLst>
              </a:tr>
            </a:tbl>
          </a:graphicData>
        </a:graphic>
      </p:graphicFrame>
      <p:sp>
        <p:nvSpPr>
          <p:cNvPr id="34" name="모서리가 둥근 직사각형 33"/>
          <p:cNvSpPr/>
          <p:nvPr/>
        </p:nvSpPr>
        <p:spPr bwMode="auto">
          <a:xfrm>
            <a:off x="1719190" y="3095104"/>
            <a:ext cx="2349131" cy="1107380"/>
          </a:xfrm>
          <a:prstGeom prst="roundRect">
            <a:avLst>
              <a:gd name="adj" fmla="val 4588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5" name="모서리가 둥근 직사각형 34"/>
          <p:cNvSpPr/>
          <p:nvPr/>
        </p:nvSpPr>
        <p:spPr bwMode="auto">
          <a:xfrm>
            <a:off x="7519973" y="4392727"/>
            <a:ext cx="936104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가입하기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077917"/>
              </p:ext>
            </p:extLst>
          </p:nvPr>
        </p:nvGraphicFramePr>
        <p:xfrm>
          <a:off x="6086203" y="1925569"/>
          <a:ext cx="2330847" cy="1052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847">
                  <a:extLst>
                    <a:ext uri="{9D8B030D-6E8A-4147-A177-3AD203B41FA5}">
                      <a16:colId xmlns:a16="http://schemas.microsoft.com/office/drawing/2014/main" val="2721358500"/>
                    </a:ext>
                  </a:extLst>
                </a:gridCol>
              </a:tblGrid>
              <a:tr h="26308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 김수강</a:t>
                      </a:r>
                      <a:endParaRPr lang="ko-KR" altLang="en-US" sz="7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97650"/>
                  </a:ext>
                </a:extLst>
              </a:tr>
              <a:tr h="26308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 </a:t>
                      </a:r>
                      <a:r>
                        <a:rPr lang="en-US" altLang="ko-KR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010-1234-5678</a:t>
                      </a:r>
                      <a:endParaRPr lang="ko-KR" altLang="en-US" sz="7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3068080"/>
                  </a:ext>
                </a:extLst>
              </a:tr>
              <a:tr h="26308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 멘토 김담당</a:t>
                      </a:r>
                      <a:endParaRPr lang="ko-KR" altLang="en-US" sz="7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0654829"/>
                  </a:ext>
                </a:extLst>
              </a:tr>
              <a:tr h="26308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 </a:t>
                      </a: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서브멘토</a:t>
                      </a: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김담당</a:t>
                      </a:r>
                      <a:r>
                        <a:rPr lang="en-US" altLang="ko-KR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ko-KR" altLang="en-US" sz="7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58818710"/>
                  </a:ext>
                </a:extLst>
              </a:tr>
            </a:tbl>
          </a:graphicData>
        </a:graphic>
      </p:graphicFrame>
      <p:sp>
        <p:nvSpPr>
          <p:cNvPr id="37" name="모서리가 둥근 직사각형 36"/>
          <p:cNvSpPr/>
          <p:nvPr/>
        </p:nvSpPr>
        <p:spPr bwMode="auto">
          <a:xfrm>
            <a:off x="6073403" y="1905856"/>
            <a:ext cx="2349131" cy="1107380"/>
          </a:xfrm>
          <a:prstGeom prst="roundRect">
            <a:avLst>
              <a:gd name="adj" fmla="val 4588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244" y="1925569"/>
            <a:ext cx="180000" cy="242308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138" y="2450555"/>
            <a:ext cx="153659" cy="252000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613" y="2190859"/>
            <a:ext cx="168000" cy="252000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511" y="2724481"/>
            <a:ext cx="153659" cy="252000"/>
          </a:xfrm>
          <a:prstGeom prst="rect">
            <a:avLst/>
          </a:prstGeom>
        </p:spPr>
      </p:pic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801518"/>
              </p:ext>
            </p:extLst>
          </p:nvPr>
        </p:nvGraphicFramePr>
        <p:xfrm>
          <a:off x="6099003" y="3140458"/>
          <a:ext cx="2330847" cy="1052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847">
                  <a:extLst>
                    <a:ext uri="{9D8B030D-6E8A-4147-A177-3AD203B41FA5}">
                      <a16:colId xmlns:a16="http://schemas.microsoft.com/office/drawing/2014/main" val="2721358500"/>
                    </a:ext>
                  </a:extLst>
                </a:gridCol>
              </a:tblGrid>
              <a:tr h="26308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abcdefg19395439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97650"/>
                  </a:ext>
                </a:extLst>
              </a:tr>
              <a:tr h="26308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***************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3068080"/>
                  </a:ext>
                </a:extLst>
              </a:tr>
              <a:tr h="26308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***************</a:t>
                      </a:r>
                      <a:endParaRPr lang="ko-KR" altLang="en-US" sz="7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0654829"/>
                  </a:ext>
                </a:extLst>
              </a:tr>
              <a:tr h="26308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12354@gmail.com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58818710"/>
                  </a:ext>
                </a:extLst>
              </a:tr>
            </a:tbl>
          </a:graphicData>
        </a:graphic>
      </p:graphicFrame>
      <p:sp>
        <p:nvSpPr>
          <p:cNvPr id="43" name="모서리가 둥근 직사각형 42"/>
          <p:cNvSpPr/>
          <p:nvPr/>
        </p:nvSpPr>
        <p:spPr bwMode="auto">
          <a:xfrm>
            <a:off x="6086203" y="3107097"/>
            <a:ext cx="2349131" cy="1107380"/>
          </a:xfrm>
          <a:prstGeom prst="roundRect">
            <a:avLst>
              <a:gd name="adj" fmla="val 4588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57450" y="844673"/>
            <a:ext cx="57900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7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디폴트</a:t>
            </a:r>
            <a:r>
              <a:rPr lang="en-US" altLang="ko-KR" sz="7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7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46015" y="839134"/>
            <a:ext cx="12490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7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정보 모두 입력 했을 때</a:t>
            </a:r>
            <a:r>
              <a:rPr lang="en-US" altLang="ko-KR" sz="7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7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 bwMode="auto">
          <a:xfrm>
            <a:off x="2346886" y="1603947"/>
            <a:ext cx="1440160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72000" bIns="0" rtlCol="0" anchor="ctr"/>
          <a:lstStyle/>
          <a:p>
            <a:pPr defTabSz="817563"/>
            <a:r>
              <a:rPr lang="ko-KR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회원가입</a:t>
            </a:r>
            <a:endParaRPr lang="ko-KR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0" t="37852" r="24849" b="36216"/>
          <a:stretch/>
        </p:blipFill>
        <p:spPr>
          <a:xfrm>
            <a:off x="1753928" y="1635152"/>
            <a:ext cx="540000" cy="200572"/>
          </a:xfrm>
          <a:prstGeom prst="rect">
            <a:avLst/>
          </a:prstGeom>
        </p:spPr>
      </p:pic>
      <p:sp>
        <p:nvSpPr>
          <p:cNvPr id="48" name="모서리가 둥근 직사각형 47"/>
          <p:cNvSpPr/>
          <p:nvPr/>
        </p:nvSpPr>
        <p:spPr bwMode="auto">
          <a:xfrm>
            <a:off x="6692904" y="1603947"/>
            <a:ext cx="1440160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72000" bIns="0" rtlCol="0" anchor="ctr"/>
          <a:lstStyle/>
          <a:p>
            <a:pPr defTabSz="817563"/>
            <a:r>
              <a:rPr lang="ko-KR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회원가입</a:t>
            </a:r>
            <a:endParaRPr lang="ko-KR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0" t="37852" r="24849" b="36216"/>
          <a:stretch/>
        </p:blipFill>
        <p:spPr>
          <a:xfrm>
            <a:off x="6099946" y="1635152"/>
            <a:ext cx="540000" cy="200572"/>
          </a:xfrm>
          <a:prstGeom prst="rect">
            <a:avLst/>
          </a:prstGeom>
        </p:spPr>
      </p:pic>
      <p:sp>
        <p:nvSpPr>
          <p:cNvPr id="50" name="모서리가 둥근 직사각형 49"/>
          <p:cNvSpPr/>
          <p:nvPr/>
        </p:nvSpPr>
        <p:spPr bwMode="auto">
          <a:xfrm>
            <a:off x="1714823" y="4380734"/>
            <a:ext cx="373222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이전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51" name="모서리가 둥근 직사각형 50"/>
          <p:cNvSpPr/>
          <p:nvPr/>
        </p:nvSpPr>
        <p:spPr bwMode="auto">
          <a:xfrm>
            <a:off x="6113346" y="4392727"/>
            <a:ext cx="373222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이전</a:t>
            </a:r>
            <a:endParaRPr lang="ko-KR" altLang="en-US" sz="7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242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가입완료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762041"/>
              </p:ext>
            </p:extLst>
          </p:nvPr>
        </p:nvGraphicFramePr>
        <p:xfrm>
          <a:off x="10440591" y="540271"/>
          <a:ext cx="2833612" cy="2637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수강생포탈로 이동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 시 포탈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메인으로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이동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앱 설치되어 있는 경우 앱 실행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앱이 설치 되어 있지 않은 경우 다운로드 링크 이동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(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안드로이드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IOS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각각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sp>
        <p:nvSpPr>
          <p:cNvPr id="11" name="모서리가 둥근 직사각형 10"/>
          <p:cNvSpPr/>
          <p:nvPr/>
        </p:nvSpPr>
        <p:spPr bwMode="auto">
          <a:xfrm>
            <a:off x="2391623" y="1620391"/>
            <a:ext cx="1440160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72000" bIns="0" rtlCol="0" anchor="ctr"/>
          <a:lstStyle/>
          <a:p>
            <a:pPr defTabSz="817563"/>
            <a:r>
              <a:rPr lang="ko-KR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회원가입</a:t>
            </a:r>
            <a:endParaRPr lang="ko-KR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1752923" y="1942451"/>
            <a:ext cx="2349131" cy="983746"/>
          </a:xfrm>
          <a:prstGeom prst="roundRect">
            <a:avLst>
              <a:gd name="adj" fmla="val 4588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회원가입이 완료 되었습니다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.</a:t>
            </a:r>
          </a:p>
          <a:p>
            <a:pPr algn="ctr" defTabSz="817563"/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0" t="37852" r="24849" b="36216"/>
          <a:stretch/>
        </p:blipFill>
        <p:spPr>
          <a:xfrm>
            <a:off x="1798665" y="1651596"/>
            <a:ext cx="540000" cy="200572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 bwMode="auto">
          <a:xfrm>
            <a:off x="1752923" y="3168045"/>
            <a:ext cx="2366501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수강생포탈로 이동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 bwMode="auto">
          <a:xfrm>
            <a:off x="3769147" y="320404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939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329610" y="2556495"/>
            <a:ext cx="6783731" cy="1685801"/>
          </a:xfrm>
          <a:prstGeom prst="rect">
            <a:avLst/>
          </a:prstGeom>
          <a:solidFill>
            <a:schemeClr val="bg2"/>
          </a:solidFill>
        </p:spPr>
        <p:txBody>
          <a:bodyPr wrap="none" anchor="ctr">
            <a:noAutofit/>
          </a:bodyPr>
          <a:lstStyle/>
          <a:p>
            <a:pPr algn="ctr" defTabSz="817563"/>
            <a:r>
              <a:rPr lang="ko-KR" altLang="en-US" sz="5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760924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097690"/>
              </p:ext>
            </p:extLst>
          </p:nvPr>
        </p:nvGraphicFramePr>
        <p:xfrm>
          <a:off x="10440591" y="540271"/>
          <a:ext cx="2833612" cy="2423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자동로그인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앱에서만 사용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자동로그인 체크 시 앱 실행하면 로그인 진행 후 메인 진입</a:t>
                      </a:r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sp>
        <p:nvSpPr>
          <p:cNvPr id="36" name="모서리가 둥근 직사각형 35"/>
          <p:cNvSpPr/>
          <p:nvPr/>
        </p:nvSpPr>
        <p:spPr bwMode="auto">
          <a:xfrm>
            <a:off x="1773113" y="3139472"/>
            <a:ext cx="2339691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로그인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014539"/>
              </p:ext>
            </p:extLst>
          </p:nvPr>
        </p:nvGraphicFramePr>
        <p:xfrm>
          <a:off x="1768104" y="2087289"/>
          <a:ext cx="2330847" cy="526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847">
                  <a:extLst>
                    <a:ext uri="{9D8B030D-6E8A-4147-A177-3AD203B41FA5}">
                      <a16:colId xmlns:a16="http://schemas.microsoft.com/office/drawing/2014/main" val="2721358500"/>
                    </a:ext>
                  </a:extLst>
                </a:gridCol>
              </a:tblGrid>
              <a:tr h="26308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아이디 </a:t>
                      </a:r>
                      <a:endParaRPr lang="ko-KR" altLang="en-US" sz="7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97650"/>
                  </a:ext>
                </a:extLst>
              </a:tr>
              <a:tr h="2630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비밀번호 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58818710"/>
                  </a:ext>
                </a:extLst>
              </a:tr>
            </a:tbl>
          </a:graphicData>
        </a:graphic>
      </p:graphicFrame>
      <p:sp>
        <p:nvSpPr>
          <p:cNvPr id="38" name="모서리가 둥근 직사각형 37"/>
          <p:cNvSpPr/>
          <p:nvPr/>
        </p:nvSpPr>
        <p:spPr bwMode="auto">
          <a:xfrm>
            <a:off x="1755304" y="2053928"/>
            <a:ext cx="2349131" cy="569375"/>
          </a:xfrm>
          <a:prstGeom prst="roundRect">
            <a:avLst>
              <a:gd name="adj" fmla="val 4588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0" name="모서리가 둥근 직사각형 39"/>
          <p:cNvSpPr/>
          <p:nvPr/>
        </p:nvSpPr>
        <p:spPr bwMode="auto">
          <a:xfrm>
            <a:off x="2376073" y="1595558"/>
            <a:ext cx="1440160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72000" bIns="0" rtlCol="0" anchor="ctr"/>
          <a:lstStyle/>
          <a:p>
            <a:pPr defTabSz="817563"/>
            <a:r>
              <a:rPr lang="ko-KR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로그인</a:t>
            </a:r>
            <a:endParaRPr lang="ko-KR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0" t="37852" r="24849" b="36216"/>
          <a:stretch/>
        </p:blipFill>
        <p:spPr>
          <a:xfrm>
            <a:off x="1783115" y="1626763"/>
            <a:ext cx="540000" cy="200572"/>
          </a:xfrm>
          <a:prstGeom prst="rect">
            <a:avLst/>
          </a:prstGeom>
        </p:spPr>
      </p:pic>
      <p:sp>
        <p:nvSpPr>
          <p:cNvPr id="42" name="모서리가 둥근 직사각형 41"/>
          <p:cNvSpPr/>
          <p:nvPr/>
        </p:nvSpPr>
        <p:spPr bwMode="auto">
          <a:xfrm>
            <a:off x="1680915" y="1967038"/>
            <a:ext cx="2497513" cy="1581366"/>
          </a:xfrm>
          <a:prstGeom prst="roundRect">
            <a:avLst>
              <a:gd name="adj" fmla="val 4588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197005" y="3623465"/>
            <a:ext cx="13917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비밀번호 찾기  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en-US" altLang="ko-KR" sz="700" b="1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00" b="1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아이디 찾기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011D74-94D4-4D40-946F-E325BD22833A}"/>
              </a:ext>
            </a:extLst>
          </p:cNvPr>
          <p:cNvSpPr txBox="1"/>
          <p:nvPr/>
        </p:nvSpPr>
        <p:spPr>
          <a:xfrm>
            <a:off x="1777858" y="2681708"/>
            <a:ext cx="628377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ko-KR" altLang="en-US" sz="900" dirty="0" smtClean="0">
                <a:solidFill>
                  <a:prstClr val="black"/>
                </a:solidFill>
                <a:latin typeface="+mn-ea"/>
                <a:ea typeface="+mn-ea"/>
              </a:rPr>
              <a:t>□</a:t>
            </a:r>
            <a:r>
              <a:rPr lang="ko-KR" altLang="en-US" sz="700" dirty="0" smtClean="0">
                <a:solidFill>
                  <a:prstClr val="black"/>
                </a:solidFill>
                <a:latin typeface="+mn-ea"/>
                <a:ea typeface="+mn-ea"/>
              </a:rPr>
              <a:t> 아이디 </a:t>
            </a:r>
            <a:r>
              <a:rPr lang="ko-KR" altLang="en-US" sz="700" dirty="0">
                <a:solidFill>
                  <a:prstClr val="black"/>
                </a:solidFill>
                <a:latin typeface="+mn-ea"/>
                <a:ea typeface="+mn-ea"/>
              </a:rPr>
              <a:t>저장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040955" y="3911497"/>
            <a:ext cx="17604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Copyright </a:t>
            </a:r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Ⓒ </a:t>
            </a:r>
            <a:r>
              <a:rPr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KEG. All Rights Reserved.</a:t>
            </a:r>
            <a:endParaRPr lang="ko-KR" altLang="en-US" sz="7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4011D74-94D4-4D40-946F-E325BD22833A}"/>
              </a:ext>
            </a:extLst>
          </p:cNvPr>
          <p:cNvSpPr txBox="1"/>
          <p:nvPr/>
        </p:nvSpPr>
        <p:spPr>
          <a:xfrm>
            <a:off x="2663954" y="2678269"/>
            <a:ext cx="596317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ko-KR" altLang="en-US" sz="900" dirty="0" smtClean="0">
                <a:solidFill>
                  <a:prstClr val="black"/>
                </a:solidFill>
                <a:latin typeface="+mn-ea"/>
                <a:ea typeface="+mn-ea"/>
              </a:rPr>
              <a:t>□</a:t>
            </a:r>
            <a:r>
              <a:rPr lang="ko-KR" altLang="en-US" sz="700" dirty="0" smtClean="0">
                <a:solidFill>
                  <a:prstClr val="black"/>
                </a:solidFill>
                <a:latin typeface="+mn-ea"/>
                <a:ea typeface="+mn-ea"/>
              </a:rPr>
              <a:t> 자동로그인</a:t>
            </a:r>
            <a:endParaRPr lang="ko-KR" altLang="en-US" sz="70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886450"/>
              </p:ext>
            </p:extLst>
          </p:nvPr>
        </p:nvGraphicFramePr>
        <p:xfrm>
          <a:off x="6098903" y="2127123"/>
          <a:ext cx="2330847" cy="526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847">
                  <a:extLst>
                    <a:ext uri="{9D8B030D-6E8A-4147-A177-3AD203B41FA5}">
                      <a16:colId xmlns:a16="http://schemas.microsoft.com/office/drawing/2014/main" val="2721358500"/>
                    </a:ext>
                  </a:extLst>
                </a:gridCol>
              </a:tblGrid>
              <a:tr h="26308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abcdefg19395439</a:t>
                      </a:r>
                      <a:endParaRPr lang="ko-KR" altLang="en-US" sz="7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97650"/>
                  </a:ext>
                </a:extLst>
              </a:tr>
              <a:tr h="2630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***************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58818710"/>
                  </a:ext>
                </a:extLst>
              </a:tr>
            </a:tbl>
          </a:graphicData>
        </a:graphic>
      </p:graphicFrame>
      <p:sp>
        <p:nvSpPr>
          <p:cNvPr id="53" name="모서리가 둥근 직사각형 52"/>
          <p:cNvSpPr/>
          <p:nvPr/>
        </p:nvSpPr>
        <p:spPr bwMode="auto">
          <a:xfrm>
            <a:off x="6086103" y="2093762"/>
            <a:ext cx="2349131" cy="569375"/>
          </a:xfrm>
          <a:prstGeom prst="roundRect">
            <a:avLst>
              <a:gd name="adj" fmla="val 4588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023450" y="1850436"/>
            <a:ext cx="12170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7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정보 모두 입력했을 때</a:t>
            </a:r>
            <a:r>
              <a:rPr lang="en-US" altLang="ko-KR" sz="7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7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>
            <a:spLocks noChangeAspect="1"/>
          </p:cNvSpPr>
          <p:nvPr/>
        </p:nvSpPr>
        <p:spPr bwMode="auto">
          <a:xfrm>
            <a:off x="2609576" y="2819127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342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10440591" y="540271"/>
          <a:ext cx="2833612" cy="2321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797224"/>
              </p:ext>
            </p:extLst>
          </p:nvPr>
        </p:nvGraphicFramePr>
        <p:xfrm>
          <a:off x="602999" y="2116408"/>
          <a:ext cx="2330847" cy="817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847">
                  <a:extLst>
                    <a:ext uri="{9D8B030D-6E8A-4147-A177-3AD203B41FA5}">
                      <a16:colId xmlns:a16="http://schemas.microsoft.com/office/drawing/2014/main" val="2721358500"/>
                    </a:ext>
                  </a:extLst>
                </a:gridCol>
              </a:tblGrid>
              <a:tr h="27259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이름 입력</a:t>
                      </a:r>
                      <a:endParaRPr lang="ko-KR" altLang="en-US" sz="7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97650"/>
                  </a:ext>
                </a:extLst>
              </a:tr>
              <a:tr h="2725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아이디 입력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1780584"/>
                  </a:ext>
                </a:extLst>
              </a:tr>
              <a:tr h="2725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휴대폰번호 입력</a:t>
                      </a:r>
                      <a:r>
                        <a:rPr lang="en-US" altLang="ko-KR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(‘-’</a:t>
                      </a:r>
                      <a:r>
                        <a:rPr lang="en-US" altLang="ko-KR" sz="700" b="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700" b="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제외</a:t>
                      </a:r>
                      <a:r>
                        <a:rPr lang="en-US" altLang="ko-KR" sz="700" b="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endParaRPr lang="ko-KR" altLang="en-US" sz="700" b="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58818710"/>
                  </a:ext>
                </a:extLst>
              </a:tr>
            </a:tbl>
          </a:graphicData>
        </a:graphic>
      </p:graphicFrame>
      <p:sp>
        <p:nvSpPr>
          <p:cNvPr id="22" name="모서리가 둥근 직사각형 21"/>
          <p:cNvSpPr/>
          <p:nvPr/>
        </p:nvSpPr>
        <p:spPr bwMode="auto">
          <a:xfrm>
            <a:off x="590199" y="2076223"/>
            <a:ext cx="2349131" cy="855654"/>
          </a:xfrm>
          <a:prstGeom prst="roundRect">
            <a:avLst>
              <a:gd name="adj" fmla="val 4588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모서리가 둥근 직사각형 22"/>
          <p:cNvSpPr/>
          <p:nvPr/>
        </p:nvSpPr>
        <p:spPr bwMode="auto">
          <a:xfrm>
            <a:off x="1210968" y="1624677"/>
            <a:ext cx="1440160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72000" bIns="0" rtlCol="0" anchor="ctr"/>
          <a:lstStyle/>
          <a:p>
            <a:pPr defTabSz="817563"/>
            <a:r>
              <a:rPr lang="ko-KR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비밀번호 찾기</a:t>
            </a:r>
            <a:endParaRPr lang="ko-KR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0" t="37852" r="24849" b="36216"/>
          <a:stretch/>
        </p:blipFill>
        <p:spPr>
          <a:xfrm>
            <a:off x="618010" y="1655882"/>
            <a:ext cx="540000" cy="200572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 bwMode="auto">
          <a:xfrm>
            <a:off x="515810" y="1996157"/>
            <a:ext cx="2497513" cy="1640458"/>
          </a:xfrm>
          <a:prstGeom prst="roundRect">
            <a:avLst>
              <a:gd name="adj" fmla="val 4588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79145" y="3778661"/>
            <a:ext cx="108395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로그인  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en-US" altLang="ko-KR" sz="700" b="1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00" b="1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아이디 찾기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90710" y="4084632"/>
            <a:ext cx="17604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Copyright </a:t>
            </a:r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Ⓒ </a:t>
            </a:r>
            <a:r>
              <a:rPr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KEG. All Rights Reserved.</a:t>
            </a:r>
            <a:endParaRPr lang="ko-KR" altLang="en-US" sz="7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469927"/>
              </p:ext>
            </p:extLst>
          </p:nvPr>
        </p:nvGraphicFramePr>
        <p:xfrm>
          <a:off x="4106469" y="2116408"/>
          <a:ext cx="2330847" cy="1090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847">
                  <a:extLst>
                    <a:ext uri="{9D8B030D-6E8A-4147-A177-3AD203B41FA5}">
                      <a16:colId xmlns:a16="http://schemas.microsoft.com/office/drawing/2014/main" val="2721358500"/>
                    </a:ext>
                  </a:extLst>
                </a:gridCol>
              </a:tblGrid>
              <a:tr h="27259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홍길동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97650"/>
                  </a:ext>
                </a:extLst>
              </a:tr>
              <a:tr h="27259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abcdefg19395439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1780584"/>
                  </a:ext>
                </a:extLst>
              </a:tr>
              <a:tr h="2725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621877"/>
                  </a:ext>
                </a:extLst>
              </a:tr>
              <a:tr h="2725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인증번호 입력                   </a:t>
                      </a:r>
                      <a:r>
                        <a:rPr lang="en-US" altLang="ko-KR" sz="700" b="0" dirty="0" smtClean="0">
                          <a:solidFill>
                            <a:srgbClr val="FF0000"/>
                          </a:solidFill>
                        </a:rPr>
                        <a:t>03:00</a:t>
                      </a:r>
                      <a:endParaRPr lang="ko-KR" altLang="en-US" sz="7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58818710"/>
                  </a:ext>
                </a:extLst>
              </a:tr>
            </a:tbl>
          </a:graphicData>
        </a:graphic>
      </p:graphicFrame>
      <p:sp>
        <p:nvSpPr>
          <p:cNvPr id="29" name="모서리가 둥근 직사각형 28"/>
          <p:cNvSpPr/>
          <p:nvPr/>
        </p:nvSpPr>
        <p:spPr bwMode="auto">
          <a:xfrm>
            <a:off x="4093669" y="2076223"/>
            <a:ext cx="2349131" cy="1146162"/>
          </a:xfrm>
          <a:prstGeom prst="roundRect">
            <a:avLst>
              <a:gd name="adj" fmla="val 4588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0" name="모서리가 둥근 직사각형 29"/>
          <p:cNvSpPr/>
          <p:nvPr/>
        </p:nvSpPr>
        <p:spPr bwMode="auto">
          <a:xfrm>
            <a:off x="4714438" y="1624677"/>
            <a:ext cx="1440160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72000" bIns="0" rtlCol="0" anchor="ctr"/>
          <a:lstStyle/>
          <a:p>
            <a:pPr defTabSz="817563"/>
            <a:r>
              <a:rPr lang="ko-KR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비밀번호 찾기</a:t>
            </a:r>
            <a:endParaRPr lang="ko-KR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0" t="37852" r="24849" b="36216"/>
          <a:stretch/>
        </p:blipFill>
        <p:spPr>
          <a:xfrm>
            <a:off x="4121480" y="1655882"/>
            <a:ext cx="540000" cy="200572"/>
          </a:xfrm>
          <a:prstGeom prst="rect">
            <a:avLst/>
          </a:prstGeom>
        </p:spPr>
      </p:pic>
      <p:sp>
        <p:nvSpPr>
          <p:cNvPr id="33" name="모서리가 둥근 직사각형 32"/>
          <p:cNvSpPr/>
          <p:nvPr/>
        </p:nvSpPr>
        <p:spPr bwMode="auto">
          <a:xfrm>
            <a:off x="4019280" y="1996157"/>
            <a:ext cx="2497513" cy="1640458"/>
          </a:xfrm>
          <a:prstGeom prst="roundRect">
            <a:avLst>
              <a:gd name="adj" fmla="val 4588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82615" y="3778661"/>
            <a:ext cx="108395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로그인  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en-US" altLang="ko-KR" sz="700" b="1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00" b="1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아이디 찾기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394180" y="4084632"/>
            <a:ext cx="17604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Copyright </a:t>
            </a:r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Ⓒ </a:t>
            </a:r>
            <a:r>
              <a:rPr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KEG. All Rights Reserved.</a:t>
            </a:r>
            <a:endParaRPr lang="ko-KR" altLang="en-US" sz="7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 bwMode="auto">
          <a:xfrm>
            <a:off x="5726702" y="2962259"/>
            <a:ext cx="679831" cy="216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algn="ctr" defTabSz="817563"/>
            <a:r>
              <a:rPr lang="ko-KR" altLang="en-US" sz="700" dirty="0">
                <a:solidFill>
                  <a:schemeClr val="bg1"/>
                </a:solidFill>
                <a:latin typeface="+mn-ea"/>
                <a:ea typeface="+mn-ea"/>
              </a:rPr>
              <a:t>확인</a:t>
            </a:r>
            <a:endParaRPr lang="en-US" altLang="ko-KR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029165"/>
              </p:ext>
            </p:extLst>
          </p:nvPr>
        </p:nvGraphicFramePr>
        <p:xfrm>
          <a:off x="7490845" y="2116408"/>
          <a:ext cx="2330847" cy="1090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847">
                  <a:extLst>
                    <a:ext uri="{9D8B030D-6E8A-4147-A177-3AD203B41FA5}">
                      <a16:colId xmlns:a16="http://schemas.microsoft.com/office/drawing/2014/main" val="2721358500"/>
                    </a:ext>
                  </a:extLst>
                </a:gridCol>
              </a:tblGrid>
              <a:tr h="27259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홍길동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97650"/>
                  </a:ext>
                </a:extLst>
              </a:tr>
              <a:tr h="27259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abcdefg19395439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1780584"/>
                  </a:ext>
                </a:extLst>
              </a:tr>
              <a:tr h="2725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621877"/>
                  </a:ext>
                </a:extLst>
              </a:tr>
              <a:tr h="2725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12345                             </a:t>
                      </a: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700" b="0" dirty="0" smtClean="0">
                          <a:solidFill>
                            <a:srgbClr val="FF0000"/>
                          </a:solidFill>
                        </a:rPr>
                        <a:t>03:00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58818710"/>
                  </a:ext>
                </a:extLst>
              </a:tr>
            </a:tbl>
          </a:graphicData>
        </a:graphic>
      </p:graphicFrame>
      <p:sp>
        <p:nvSpPr>
          <p:cNvPr id="49" name="모서리가 둥근 직사각형 48"/>
          <p:cNvSpPr/>
          <p:nvPr/>
        </p:nvSpPr>
        <p:spPr bwMode="auto">
          <a:xfrm>
            <a:off x="7478045" y="2076223"/>
            <a:ext cx="2349131" cy="1146162"/>
          </a:xfrm>
          <a:prstGeom prst="roundRect">
            <a:avLst>
              <a:gd name="adj" fmla="val 4588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5" name="모서리가 둥근 직사각형 54"/>
          <p:cNvSpPr/>
          <p:nvPr/>
        </p:nvSpPr>
        <p:spPr bwMode="auto">
          <a:xfrm>
            <a:off x="8098814" y="1624677"/>
            <a:ext cx="1440160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72000" bIns="0" rtlCol="0" anchor="ctr"/>
          <a:lstStyle/>
          <a:p>
            <a:pPr defTabSz="817563"/>
            <a:r>
              <a:rPr lang="ko-KR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비밀번호 찾기</a:t>
            </a:r>
            <a:endParaRPr lang="ko-KR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0" t="37852" r="24849" b="36216"/>
          <a:stretch/>
        </p:blipFill>
        <p:spPr>
          <a:xfrm>
            <a:off x="7505856" y="1655882"/>
            <a:ext cx="540000" cy="200572"/>
          </a:xfrm>
          <a:prstGeom prst="rect">
            <a:avLst/>
          </a:prstGeom>
        </p:spPr>
      </p:pic>
      <p:sp>
        <p:nvSpPr>
          <p:cNvPr id="58" name="모서리가 둥근 직사각형 57"/>
          <p:cNvSpPr/>
          <p:nvPr/>
        </p:nvSpPr>
        <p:spPr bwMode="auto">
          <a:xfrm>
            <a:off x="7403656" y="1996157"/>
            <a:ext cx="2497513" cy="1640458"/>
          </a:xfrm>
          <a:prstGeom prst="roundRect">
            <a:avLst>
              <a:gd name="adj" fmla="val 4588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166991" y="3778661"/>
            <a:ext cx="108395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로그인  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en-US" altLang="ko-KR" sz="700" b="1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00" b="1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아이디 찾기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778556" y="4084632"/>
            <a:ext cx="17604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Copyright </a:t>
            </a:r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Ⓒ </a:t>
            </a:r>
            <a:r>
              <a:rPr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KEG. All Rights Reserved.</a:t>
            </a:r>
            <a:endParaRPr lang="ko-KR" altLang="en-US" sz="7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 bwMode="auto">
          <a:xfrm>
            <a:off x="9106925" y="2694699"/>
            <a:ext cx="679831" cy="216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algn="ctr" defTabSz="817563"/>
            <a:r>
              <a:rPr lang="ko-KR" altLang="en-US" sz="700" smtClean="0">
                <a:solidFill>
                  <a:schemeClr val="bg1"/>
                </a:solidFill>
                <a:latin typeface="+mn-ea"/>
                <a:ea typeface="+mn-ea"/>
              </a:rPr>
              <a:t>인증하기</a:t>
            </a:r>
            <a:endParaRPr lang="en-US" altLang="ko-KR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2" name="모서리가 둥근 직사각형 61"/>
          <p:cNvSpPr/>
          <p:nvPr/>
        </p:nvSpPr>
        <p:spPr bwMode="auto">
          <a:xfrm>
            <a:off x="9111078" y="2962259"/>
            <a:ext cx="679831" cy="216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확인</a:t>
            </a:r>
            <a:endParaRPr lang="en-US" altLang="ko-KR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4" name="모서리가 둥근 직사각형 63"/>
          <p:cNvSpPr/>
          <p:nvPr/>
        </p:nvSpPr>
        <p:spPr bwMode="auto">
          <a:xfrm>
            <a:off x="2219079" y="2694699"/>
            <a:ext cx="679831" cy="216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인증하기</a:t>
            </a:r>
            <a:endParaRPr lang="en-US" altLang="ko-KR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29329" y="3362245"/>
            <a:ext cx="218040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※</a:t>
            </a:r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회원정보와 일치할 경우 인증번호가 발송됩니다</a:t>
            </a:r>
          </a:p>
        </p:txBody>
      </p:sp>
      <p:sp>
        <p:nvSpPr>
          <p:cNvPr id="67" name="모서리가 둥근 직사각형 66"/>
          <p:cNvSpPr/>
          <p:nvPr/>
        </p:nvSpPr>
        <p:spPr bwMode="auto">
          <a:xfrm>
            <a:off x="5727304" y="2687389"/>
            <a:ext cx="679831" cy="216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인증하기</a:t>
            </a:r>
            <a:endParaRPr lang="en-US" altLang="ko-KR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68" name="직선 화살표 연결선 67"/>
          <p:cNvCxnSpPr>
            <a:stCxn id="25" idx="3"/>
            <a:endCxn id="33" idx="1"/>
          </p:cNvCxnSpPr>
          <p:nvPr/>
        </p:nvCxnSpPr>
        <p:spPr bwMode="auto">
          <a:xfrm>
            <a:off x="3013323" y="2816386"/>
            <a:ext cx="1005957" cy="0"/>
          </a:xfrm>
          <a:prstGeom prst="straightConnector1">
            <a:avLst/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직선 화살표 연결선 68"/>
          <p:cNvCxnSpPr>
            <a:stCxn id="33" idx="3"/>
            <a:endCxn id="58" idx="1"/>
          </p:cNvCxnSpPr>
          <p:nvPr/>
        </p:nvCxnSpPr>
        <p:spPr bwMode="auto">
          <a:xfrm>
            <a:off x="6516793" y="2816386"/>
            <a:ext cx="886863" cy="0"/>
          </a:xfrm>
          <a:prstGeom prst="straightConnector1">
            <a:avLst/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0" name="TextBox 69"/>
          <p:cNvSpPr txBox="1"/>
          <p:nvPr/>
        </p:nvSpPr>
        <p:spPr>
          <a:xfrm>
            <a:off x="4024415" y="3362245"/>
            <a:ext cx="218040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※</a:t>
            </a:r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회원정보와 일치할 경우 인증번호가 발송됩니다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431214" y="3362245"/>
            <a:ext cx="218040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※</a:t>
            </a:r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회원정보와 일치할 경우 인증번호가 발송됩니다</a:t>
            </a:r>
          </a:p>
        </p:txBody>
      </p:sp>
      <p:sp>
        <p:nvSpPr>
          <p:cNvPr id="74" name="직사각형 73"/>
          <p:cNvSpPr/>
          <p:nvPr/>
        </p:nvSpPr>
        <p:spPr bwMode="auto">
          <a:xfrm>
            <a:off x="168747" y="1137774"/>
            <a:ext cx="3248993" cy="5523177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3603143" y="1137774"/>
            <a:ext cx="3248993" cy="5523177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7037539" y="1137774"/>
            <a:ext cx="3248993" cy="5523177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7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241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비밀번호 찾기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비밀번호 재설정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10440591" y="540271"/>
          <a:ext cx="2833612" cy="2321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sp>
        <p:nvSpPr>
          <p:cNvPr id="20" name="모서리가 둥근 직사각형 19"/>
          <p:cNvSpPr/>
          <p:nvPr/>
        </p:nvSpPr>
        <p:spPr bwMode="auto">
          <a:xfrm>
            <a:off x="1845121" y="2828801"/>
            <a:ext cx="2339691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비밀번호 재설정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1" name="모서리가 둥근 직사각형 20"/>
          <p:cNvSpPr/>
          <p:nvPr/>
        </p:nvSpPr>
        <p:spPr bwMode="auto">
          <a:xfrm>
            <a:off x="2448081" y="1680959"/>
            <a:ext cx="1440160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72000" bIns="0" rtlCol="0" anchor="ctr"/>
          <a:lstStyle/>
          <a:p>
            <a:pPr defTabSz="817563"/>
            <a:r>
              <a:rPr lang="ko-KR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비밀번호 찾기</a:t>
            </a:r>
            <a:endParaRPr lang="ko-KR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0" t="37852" r="24849" b="36216"/>
          <a:stretch/>
        </p:blipFill>
        <p:spPr>
          <a:xfrm>
            <a:off x="1855123" y="1712164"/>
            <a:ext cx="540000" cy="200572"/>
          </a:xfrm>
          <a:prstGeom prst="rect">
            <a:avLst/>
          </a:prstGeom>
        </p:spPr>
      </p:pic>
      <p:sp>
        <p:nvSpPr>
          <p:cNvPr id="23" name="모서리가 둥근 직사각형 22"/>
          <p:cNvSpPr/>
          <p:nvPr/>
        </p:nvSpPr>
        <p:spPr bwMode="auto">
          <a:xfrm>
            <a:off x="1752923" y="2052439"/>
            <a:ext cx="2497513" cy="1136402"/>
          </a:xfrm>
          <a:prstGeom prst="roundRect">
            <a:avLst>
              <a:gd name="adj" fmla="val 4588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736926"/>
              </p:ext>
            </p:extLst>
          </p:nvPr>
        </p:nvGraphicFramePr>
        <p:xfrm>
          <a:off x="1839942" y="2172690"/>
          <a:ext cx="2330847" cy="54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847">
                  <a:extLst>
                    <a:ext uri="{9D8B030D-6E8A-4147-A177-3AD203B41FA5}">
                      <a16:colId xmlns:a16="http://schemas.microsoft.com/office/drawing/2014/main" val="2721358500"/>
                    </a:ext>
                  </a:extLst>
                </a:gridCol>
              </a:tblGrid>
              <a:tr h="27259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비밀번호 입력</a:t>
                      </a:r>
                      <a:endParaRPr lang="ko-KR" altLang="en-US" sz="7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97650"/>
                  </a:ext>
                </a:extLst>
              </a:tr>
              <a:tr h="2725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비밀번호 확인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58818710"/>
                  </a:ext>
                </a:extLst>
              </a:tr>
            </a:tbl>
          </a:graphicData>
        </a:graphic>
      </p:graphicFrame>
      <p:sp>
        <p:nvSpPr>
          <p:cNvPr id="26" name="모서리가 둥근 직사각형 25"/>
          <p:cNvSpPr/>
          <p:nvPr/>
        </p:nvSpPr>
        <p:spPr bwMode="auto">
          <a:xfrm>
            <a:off x="1827142" y="2132505"/>
            <a:ext cx="2349131" cy="585369"/>
          </a:xfrm>
          <a:prstGeom prst="roundRect">
            <a:avLst>
              <a:gd name="adj" fmla="val 4588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7" name="모서리가 둥근 직사각형 26"/>
          <p:cNvSpPr/>
          <p:nvPr/>
        </p:nvSpPr>
        <p:spPr bwMode="auto">
          <a:xfrm>
            <a:off x="6044352" y="2830659"/>
            <a:ext cx="2339691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로그인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8" name="모서리가 둥근 직사각형 27"/>
          <p:cNvSpPr/>
          <p:nvPr/>
        </p:nvSpPr>
        <p:spPr bwMode="auto">
          <a:xfrm>
            <a:off x="6647312" y="1682817"/>
            <a:ext cx="1440160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72000" bIns="0" rtlCol="0" anchor="ctr"/>
          <a:lstStyle/>
          <a:p>
            <a:pPr defTabSz="817563"/>
            <a:r>
              <a:rPr lang="ko-KR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비밀번호 찾기</a:t>
            </a:r>
            <a:endParaRPr lang="ko-KR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0" t="37852" r="24849" b="36216"/>
          <a:stretch/>
        </p:blipFill>
        <p:spPr>
          <a:xfrm>
            <a:off x="6054354" y="1714022"/>
            <a:ext cx="540000" cy="200572"/>
          </a:xfrm>
          <a:prstGeom prst="rect">
            <a:avLst/>
          </a:prstGeom>
        </p:spPr>
      </p:pic>
      <p:sp>
        <p:nvSpPr>
          <p:cNvPr id="30" name="모서리가 둥근 직사각형 29"/>
          <p:cNvSpPr/>
          <p:nvPr/>
        </p:nvSpPr>
        <p:spPr bwMode="auto">
          <a:xfrm>
            <a:off x="5952154" y="2054297"/>
            <a:ext cx="2497513" cy="1136402"/>
          </a:xfrm>
          <a:prstGeom prst="roundRect">
            <a:avLst>
              <a:gd name="adj" fmla="val 4588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91030" y="3406723"/>
            <a:ext cx="17604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Copyright </a:t>
            </a:r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Ⓒ </a:t>
            </a:r>
            <a:r>
              <a:rPr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KEG. All Rights Reserved.</a:t>
            </a:r>
            <a:endParaRPr lang="ko-KR" altLang="en-US" sz="7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41107" y="3394208"/>
            <a:ext cx="17604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Copyright </a:t>
            </a:r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Ⓒ </a:t>
            </a:r>
            <a:r>
              <a:rPr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KEG. All Rights Reserved.</a:t>
            </a:r>
            <a:endParaRPr lang="ko-KR" altLang="en-US" sz="7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06311" y="2333844"/>
            <a:ext cx="14157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비밀번호가 재설정 되었습니다</a:t>
            </a:r>
            <a:endParaRPr lang="ko-KR" altLang="en-US" sz="7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6" name="직선 화살표 연결선 45"/>
          <p:cNvCxnSpPr>
            <a:stCxn id="23" idx="3"/>
            <a:endCxn id="30" idx="1"/>
          </p:cNvCxnSpPr>
          <p:nvPr/>
        </p:nvCxnSpPr>
        <p:spPr bwMode="auto">
          <a:xfrm>
            <a:off x="4250436" y="2620640"/>
            <a:ext cx="1701718" cy="1858"/>
          </a:xfrm>
          <a:prstGeom prst="straightConnector1">
            <a:avLst/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61205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아이디 찾기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10440591" y="540271"/>
          <a:ext cx="2833612" cy="2321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sp>
        <p:nvSpPr>
          <p:cNvPr id="74" name="직사각형 73"/>
          <p:cNvSpPr/>
          <p:nvPr/>
        </p:nvSpPr>
        <p:spPr bwMode="auto">
          <a:xfrm>
            <a:off x="168747" y="1137774"/>
            <a:ext cx="3248993" cy="5523177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3603143" y="1137774"/>
            <a:ext cx="3248993" cy="5523177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7037539" y="1137774"/>
            <a:ext cx="3248993" cy="5523177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39" name="모서리가 둥근 직사각형 38"/>
          <p:cNvSpPr/>
          <p:nvPr/>
        </p:nvSpPr>
        <p:spPr bwMode="auto">
          <a:xfrm>
            <a:off x="4703096" y="1618327"/>
            <a:ext cx="1440160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72000" bIns="0" rtlCol="0" anchor="ctr"/>
          <a:lstStyle/>
          <a:p>
            <a:pPr defTabSz="817563"/>
            <a:r>
              <a:rPr lang="ko-KR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아이디 찾기</a:t>
            </a:r>
            <a:endParaRPr lang="ko-KR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0" t="37852" r="24849" b="36216"/>
          <a:stretch/>
        </p:blipFill>
        <p:spPr>
          <a:xfrm>
            <a:off x="4110138" y="1649532"/>
            <a:ext cx="540000" cy="200572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4631088" y="3482215"/>
            <a:ext cx="117371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로그인  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en-US" altLang="ko-KR" sz="700" b="1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00" b="1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382838" y="3788186"/>
            <a:ext cx="17604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Copyright </a:t>
            </a:r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Ⓒ </a:t>
            </a:r>
            <a:r>
              <a:rPr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KEG. All Rights Reserved.</a:t>
            </a:r>
            <a:endParaRPr lang="ko-KR" altLang="en-US" sz="7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023098"/>
              </p:ext>
            </p:extLst>
          </p:nvPr>
        </p:nvGraphicFramePr>
        <p:xfrm>
          <a:off x="4095127" y="2110058"/>
          <a:ext cx="2330847" cy="817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847">
                  <a:extLst>
                    <a:ext uri="{9D8B030D-6E8A-4147-A177-3AD203B41FA5}">
                      <a16:colId xmlns:a16="http://schemas.microsoft.com/office/drawing/2014/main" val="2721358500"/>
                    </a:ext>
                  </a:extLst>
                </a:gridCol>
              </a:tblGrid>
              <a:tr h="27259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홍길동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97650"/>
                  </a:ext>
                </a:extLst>
              </a:tr>
              <a:tr h="2725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840410"/>
                  </a:ext>
                </a:extLst>
              </a:tr>
              <a:tr h="2725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인증번호 입력                   </a:t>
                      </a:r>
                      <a:r>
                        <a:rPr lang="en-US" altLang="ko-KR" sz="700" b="0" dirty="0" smtClean="0">
                          <a:solidFill>
                            <a:srgbClr val="FF0000"/>
                          </a:solidFill>
                        </a:rPr>
                        <a:t>03:00</a:t>
                      </a:r>
                      <a:endParaRPr lang="ko-KR" altLang="en-US" sz="7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58818710"/>
                  </a:ext>
                </a:extLst>
              </a:tr>
            </a:tbl>
          </a:graphicData>
        </a:graphic>
      </p:graphicFrame>
      <p:sp>
        <p:nvSpPr>
          <p:cNvPr id="44" name="모서리가 둥근 직사각형 43"/>
          <p:cNvSpPr/>
          <p:nvPr/>
        </p:nvSpPr>
        <p:spPr bwMode="auto">
          <a:xfrm>
            <a:off x="4082327" y="2069873"/>
            <a:ext cx="2349131" cy="886036"/>
          </a:xfrm>
          <a:prstGeom prst="roundRect">
            <a:avLst>
              <a:gd name="adj" fmla="val 4588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5" name="모서리가 둥근 직사각형 44"/>
          <p:cNvSpPr/>
          <p:nvPr/>
        </p:nvSpPr>
        <p:spPr bwMode="auto">
          <a:xfrm>
            <a:off x="4007938" y="1989807"/>
            <a:ext cx="2497513" cy="1347335"/>
          </a:xfrm>
          <a:prstGeom prst="roundRect">
            <a:avLst>
              <a:gd name="adj" fmla="val 4588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7" name="모서리가 둥근 직사각형 46"/>
          <p:cNvSpPr/>
          <p:nvPr/>
        </p:nvSpPr>
        <p:spPr bwMode="auto">
          <a:xfrm>
            <a:off x="5650858" y="2410475"/>
            <a:ext cx="679831" cy="216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algn="ctr" defTabSz="817563"/>
            <a:r>
              <a:rPr lang="ko-KR" altLang="en-US" sz="700" smtClean="0">
                <a:solidFill>
                  <a:schemeClr val="bg1"/>
                </a:solidFill>
                <a:latin typeface="+mn-ea"/>
                <a:ea typeface="+mn-ea"/>
              </a:rPr>
              <a:t>인증하기</a:t>
            </a:r>
            <a:endParaRPr lang="en-US" altLang="ko-KR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0" name="모서리가 둥근 직사각형 49"/>
          <p:cNvSpPr/>
          <p:nvPr/>
        </p:nvSpPr>
        <p:spPr bwMode="auto">
          <a:xfrm>
            <a:off x="5655011" y="2690735"/>
            <a:ext cx="679831" cy="216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확인</a:t>
            </a:r>
            <a:endParaRPr lang="en-US" altLang="ko-KR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022159" y="3071187"/>
            <a:ext cx="218040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※</a:t>
            </a:r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회원정보와 일치할 경우 인증번호가 발송됩니다</a:t>
            </a:r>
          </a:p>
        </p:txBody>
      </p:sp>
      <p:cxnSp>
        <p:nvCxnSpPr>
          <p:cNvPr id="53" name="직선 화살표 연결선 52"/>
          <p:cNvCxnSpPr>
            <a:stCxn id="79" idx="3"/>
            <a:endCxn id="45" idx="1"/>
          </p:cNvCxnSpPr>
          <p:nvPr/>
        </p:nvCxnSpPr>
        <p:spPr bwMode="auto">
          <a:xfrm flipV="1">
            <a:off x="2996109" y="2663475"/>
            <a:ext cx="1011829" cy="2064"/>
          </a:xfrm>
          <a:prstGeom prst="straightConnector1">
            <a:avLst/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직선 화살표 연결선 53"/>
          <p:cNvCxnSpPr>
            <a:stCxn id="45" idx="3"/>
            <a:endCxn id="91" idx="1"/>
          </p:cNvCxnSpPr>
          <p:nvPr/>
        </p:nvCxnSpPr>
        <p:spPr bwMode="auto">
          <a:xfrm>
            <a:off x="6505451" y="2663475"/>
            <a:ext cx="886863" cy="2064"/>
          </a:xfrm>
          <a:prstGeom prst="straightConnector1">
            <a:avLst/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3" name="모서리가 둥근 직사각형 62"/>
          <p:cNvSpPr/>
          <p:nvPr/>
        </p:nvSpPr>
        <p:spPr bwMode="auto">
          <a:xfrm>
            <a:off x="1193754" y="1620391"/>
            <a:ext cx="1440160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72000" bIns="0" rtlCol="0" anchor="ctr"/>
          <a:lstStyle/>
          <a:p>
            <a:pPr defTabSz="817563"/>
            <a:r>
              <a:rPr lang="ko-KR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아이디 찾기</a:t>
            </a:r>
            <a:endParaRPr lang="ko-KR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0" t="37852" r="24849" b="36216"/>
          <a:stretch/>
        </p:blipFill>
        <p:spPr>
          <a:xfrm>
            <a:off x="600796" y="1651596"/>
            <a:ext cx="540000" cy="200572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1121746" y="3484279"/>
            <a:ext cx="117371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로그인  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en-US" altLang="ko-KR" sz="700" b="1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00" b="1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73496" y="3790250"/>
            <a:ext cx="17604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Copyright </a:t>
            </a:r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Ⓒ </a:t>
            </a:r>
            <a:r>
              <a:rPr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KEG. All Rights Reserved.</a:t>
            </a:r>
            <a:endParaRPr lang="ko-KR" altLang="en-US" sz="7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748265"/>
              </p:ext>
            </p:extLst>
          </p:nvPr>
        </p:nvGraphicFramePr>
        <p:xfrm>
          <a:off x="585785" y="2112122"/>
          <a:ext cx="2330847" cy="54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847">
                  <a:extLst>
                    <a:ext uri="{9D8B030D-6E8A-4147-A177-3AD203B41FA5}">
                      <a16:colId xmlns:a16="http://schemas.microsoft.com/office/drawing/2014/main" val="2721358500"/>
                    </a:ext>
                  </a:extLst>
                </a:gridCol>
              </a:tblGrid>
              <a:tr h="27259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이름 입력</a:t>
                      </a:r>
                      <a:endParaRPr lang="ko-KR" altLang="en-US" sz="7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97650"/>
                  </a:ext>
                </a:extLst>
              </a:tr>
              <a:tr h="2725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휴대폰번호 입력</a:t>
                      </a:r>
                      <a:r>
                        <a:rPr lang="en-US" altLang="ko-KR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(‘-’</a:t>
                      </a:r>
                      <a:r>
                        <a:rPr lang="en-US" altLang="ko-KR" sz="700" b="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700" b="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제외</a:t>
                      </a:r>
                      <a:r>
                        <a:rPr lang="en-US" altLang="ko-KR" sz="700" b="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endParaRPr lang="ko-KR" altLang="en-US" sz="700" b="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58818710"/>
                  </a:ext>
                </a:extLst>
              </a:tr>
            </a:tbl>
          </a:graphicData>
        </a:graphic>
      </p:graphicFrame>
      <p:sp>
        <p:nvSpPr>
          <p:cNvPr id="78" name="모서리가 둥근 직사각형 77"/>
          <p:cNvSpPr/>
          <p:nvPr/>
        </p:nvSpPr>
        <p:spPr bwMode="auto">
          <a:xfrm>
            <a:off x="572985" y="2071937"/>
            <a:ext cx="2349131" cy="636561"/>
          </a:xfrm>
          <a:prstGeom prst="roundRect">
            <a:avLst>
              <a:gd name="adj" fmla="val 4588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9" name="모서리가 둥근 직사각형 78"/>
          <p:cNvSpPr/>
          <p:nvPr/>
        </p:nvSpPr>
        <p:spPr bwMode="auto">
          <a:xfrm>
            <a:off x="498596" y="1991871"/>
            <a:ext cx="2497513" cy="1347335"/>
          </a:xfrm>
          <a:prstGeom prst="roundRect">
            <a:avLst>
              <a:gd name="adj" fmla="val 4588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2" name="모서리가 둥근 직사각형 81"/>
          <p:cNvSpPr/>
          <p:nvPr/>
        </p:nvSpPr>
        <p:spPr bwMode="auto">
          <a:xfrm>
            <a:off x="2141516" y="2412539"/>
            <a:ext cx="679831" cy="216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algn="ctr" defTabSz="817563"/>
            <a:r>
              <a:rPr lang="ko-KR" altLang="en-US" sz="700" smtClean="0">
                <a:solidFill>
                  <a:schemeClr val="bg1"/>
                </a:solidFill>
                <a:latin typeface="+mn-ea"/>
                <a:ea typeface="+mn-ea"/>
              </a:rPr>
              <a:t>인증하기</a:t>
            </a:r>
            <a:endParaRPr lang="en-US" altLang="ko-KR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12817" y="3073251"/>
            <a:ext cx="218040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※</a:t>
            </a:r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회원정보와 일치할 경우 인증번호가 발송됩니다</a:t>
            </a:r>
          </a:p>
        </p:txBody>
      </p:sp>
      <p:sp>
        <p:nvSpPr>
          <p:cNvPr id="85" name="모서리가 둥근 직사각형 84"/>
          <p:cNvSpPr/>
          <p:nvPr/>
        </p:nvSpPr>
        <p:spPr bwMode="auto">
          <a:xfrm>
            <a:off x="8087472" y="1620391"/>
            <a:ext cx="1440160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72000" bIns="0" rtlCol="0" anchor="ctr"/>
          <a:lstStyle/>
          <a:p>
            <a:pPr defTabSz="817563"/>
            <a:r>
              <a:rPr lang="ko-KR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아이디 찾기</a:t>
            </a:r>
            <a:endParaRPr lang="ko-KR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86" name="그림 8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0" t="37852" r="24849" b="36216"/>
          <a:stretch/>
        </p:blipFill>
        <p:spPr>
          <a:xfrm>
            <a:off x="7494514" y="1651596"/>
            <a:ext cx="540000" cy="200572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8015464" y="3484279"/>
            <a:ext cx="117371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로그인  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en-US" altLang="ko-KR" sz="700" b="1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00" b="1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767214" y="3790250"/>
            <a:ext cx="17604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Copyright </a:t>
            </a:r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Ⓒ </a:t>
            </a:r>
            <a:r>
              <a:rPr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KEG. All Rights Reserved.</a:t>
            </a:r>
            <a:endParaRPr lang="ko-KR" altLang="en-US" sz="7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02280"/>
              </p:ext>
            </p:extLst>
          </p:nvPr>
        </p:nvGraphicFramePr>
        <p:xfrm>
          <a:off x="7479503" y="2112122"/>
          <a:ext cx="2330847" cy="817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847">
                  <a:extLst>
                    <a:ext uri="{9D8B030D-6E8A-4147-A177-3AD203B41FA5}">
                      <a16:colId xmlns:a16="http://schemas.microsoft.com/office/drawing/2014/main" val="2721358500"/>
                    </a:ext>
                  </a:extLst>
                </a:gridCol>
              </a:tblGrid>
              <a:tr h="27259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홍길동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97650"/>
                  </a:ext>
                </a:extLst>
              </a:tr>
              <a:tr h="2725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840410"/>
                  </a:ext>
                </a:extLst>
              </a:tr>
              <a:tr h="2725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12345                             </a:t>
                      </a: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700" b="0" dirty="0" smtClean="0">
                          <a:solidFill>
                            <a:srgbClr val="FF0000"/>
                          </a:solidFill>
                        </a:rPr>
                        <a:t>03:00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58818710"/>
                  </a:ext>
                </a:extLst>
              </a:tr>
            </a:tbl>
          </a:graphicData>
        </a:graphic>
      </p:graphicFrame>
      <p:sp>
        <p:nvSpPr>
          <p:cNvPr id="90" name="모서리가 둥근 직사각형 89"/>
          <p:cNvSpPr/>
          <p:nvPr/>
        </p:nvSpPr>
        <p:spPr bwMode="auto">
          <a:xfrm>
            <a:off x="7466703" y="2071937"/>
            <a:ext cx="2349131" cy="886036"/>
          </a:xfrm>
          <a:prstGeom prst="roundRect">
            <a:avLst>
              <a:gd name="adj" fmla="val 4588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1" name="모서리가 둥근 직사각형 90"/>
          <p:cNvSpPr/>
          <p:nvPr/>
        </p:nvSpPr>
        <p:spPr bwMode="auto">
          <a:xfrm>
            <a:off x="7392314" y="1991871"/>
            <a:ext cx="2497513" cy="1347335"/>
          </a:xfrm>
          <a:prstGeom prst="roundRect">
            <a:avLst>
              <a:gd name="adj" fmla="val 4588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2" name="모서리가 둥근 직사각형 91"/>
          <p:cNvSpPr/>
          <p:nvPr/>
        </p:nvSpPr>
        <p:spPr bwMode="auto">
          <a:xfrm>
            <a:off x="9035234" y="2412539"/>
            <a:ext cx="679831" cy="216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algn="ctr" defTabSz="817563"/>
            <a:r>
              <a:rPr lang="ko-KR" altLang="en-US" sz="700" smtClean="0">
                <a:solidFill>
                  <a:schemeClr val="bg1"/>
                </a:solidFill>
                <a:latin typeface="+mn-ea"/>
                <a:ea typeface="+mn-ea"/>
              </a:rPr>
              <a:t>인증하기</a:t>
            </a:r>
            <a:endParaRPr lang="en-US" altLang="ko-KR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93" name="모서리가 둥근 직사각형 92"/>
          <p:cNvSpPr/>
          <p:nvPr/>
        </p:nvSpPr>
        <p:spPr bwMode="auto">
          <a:xfrm>
            <a:off x="9039387" y="2692799"/>
            <a:ext cx="679831" cy="216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확인</a:t>
            </a:r>
            <a:endParaRPr lang="en-US" altLang="ko-KR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406535" y="3073251"/>
            <a:ext cx="218040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※</a:t>
            </a:r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회원정보와 일치할 경우 인증번호가 발송됩니다</a:t>
            </a:r>
          </a:p>
        </p:txBody>
      </p:sp>
    </p:spTree>
    <p:extLst>
      <p:ext uri="{BB962C8B-B14F-4D97-AF65-F5344CB8AC3E}">
        <p14:creationId xmlns:p14="http://schemas.microsoft.com/office/powerpoint/2010/main" val="77906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/>
              <a:pPr/>
              <a:t>1</a:t>
            </a:fld>
            <a:endParaRPr lang="ko-KR" altLang="en-US" sz="800" dirty="0"/>
          </a:p>
        </p:txBody>
      </p:sp>
      <p:sp>
        <p:nvSpPr>
          <p:cNvPr id="1154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화면설계서</a:t>
            </a:r>
            <a:r>
              <a:rPr lang="ko-KR" altLang="en-US" dirty="0"/>
              <a:t> 작업 내역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F082178-DBC1-4D1E-8303-1223BA144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284774"/>
              </p:ext>
            </p:extLst>
          </p:nvPr>
        </p:nvGraphicFramePr>
        <p:xfrm>
          <a:off x="240755" y="972319"/>
          <a:ext cx="12961440" cy="4038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901533507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097637798"/>
                    </a:ext>
                  </a:extLst>
                </a:gridCol>
                <a:gridCol w="6552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5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Ver.</a:t>
                      </a: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700" b="1" kern="1200" dirty="0" smtClean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구분</a:t>
                      </a:r>
                      <a:endParaRPr lang="ko-KR" altLang="en-US" sz="700" b="1" kern="1200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이슈</a:t>
                      </a: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03</a:t>
                      </a: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2024.05.23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한수미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전체수정</a:t>
                      </a: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i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i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7972329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i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7761369"/>
                  </a:ext>
                </a:extLst>
              </a:tr>
              <a:tr h="1602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i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6030733"/>
                  </a:ext>
                </a:extLst>
              </a:tr>
              <a:tr h="1602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i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638383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i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7211347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i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480423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5166328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2264476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5525537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2730169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1218123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7302329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268909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957392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0342407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224376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579143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96739" y="654306"/>
            <a:ext cx="13516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Document History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090374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아이디 찾기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아이디 찾기 결과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10440591" y="540271"/>
          <a:ext cx="2833612" cy="2321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320369" y="2289673"/>
            <a:ext cx="1218603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 찾기 결과 안내</a:t>
            </a:r>
            <a:endParaRPr lang="en-US" altLang="ko-KR" sz="8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Home1234 </a:t>
            </a:r>
            <a:endParaRPr lang="ko-KR" altLang="en-US" sz="9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2376073" y="1552669"/>
            <a:ext cx="1440160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72000" bIns="0" rtlCol="0" anchor="ctr"/>
          <a:lstStyle/>
          <a:p>
            <a:pPr defTabSz="817563"/>
            <a:r>
              <a:rPr lang="ko-KR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아이디 찾기</a:t>
            </a:r>
            <a:endParaRPr lang="ko-KR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0" t="37852" r="24849" b="36216"/>
          <a:stretch/>
        </p:blipFill>
        <p:spPr>
          <a:xfrm>
            <a:off x="1783115" y="1583874"/>
            <a:ext cx="540000" cy="20057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513257" y="3562637"/>
            <a:ext cx="75533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55815" y="3868608"/>
            <a:ext cx="17604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Copyright </a:t>
            </a:r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Ⓒ </a:t>
            </a:r>
            <a:r>
              <a:rPr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KEG. All Rights Reserved.</a:t>
            </a:r>
            <a:endParaRPr lang="ko-KR" altLang="en-US" sz="7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 bwMode="auto">
          <a:xfrm>
            <a:off x="1680915" y="1924149"/>
            <a:ext cx="2497513" cy="1496442"/>
          </a:xfrm>
          <a:prstGeom prst="roundRect">
            <a:avLst>
              <a:gd name="adj" fmla="val 4588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9" name="모서리가 둥근 직사각형 38"/>
          <p:cNvSpPr/>
          <p:nvPr/>
        </p:nvSpPr>
        <p:spPr bwMode="auto">
          <a:xfrm>
            <a:off x="1773113" y="3024575"/>
            <a:ext cx="2339691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로그인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656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329610" y="2556495"/>
            <a:ext cx="6783731" cy="1685801"/>
          </a:xfrm>
          <a:prstGeom prst="rect">
            <a:avLst/>
          </a:prstGeom>
          <a:solidFill>
            <a:schemeClr val="bg2"/>
          </a:solidFill>
        </p:spPr>
        <p:txBody>
          <a:bodyPr wrap="none" anchor="ctr">
            <a:noAutofit/>
          </a:bodyPr>
          <a:lstStyle/>
          <a:p>
            <a:pPr algn="ctr" defTabSz="817563"/>
            <a:r>
              <a:rPr lang="ko-KR" altLang="en-US" sz="5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메인화면</a:t>
            </a:r>
            <a:endParaRPr lang="ko-KR" altLang="en-US" sz="5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343913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73905"/>
              </p:ext>
            </p:extLst>
          </p:nvPr>
        </p:nvGraphicFramePr>
        <p:xfrm>
          <a:off x="10440591" y="540271"/>
          <a:ext cx="2833612" cy="3131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PC 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에서는 </a:t>
                      </a:r>
                      <a:r>
                        <a:rPr lang="ko-KR" altLang="en-US" sz="7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수강중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 영역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캘린더 영역 내 스크롤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ko-KR" altLang="en-US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모바일에서는 </a:t>
                      </a:r>
                      <a:r>
                        <a:rPr lang="ko-KR" altLang="en-US" sz="7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수강중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 영역 내 스크롤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캘린더는 영역 내 스크롤 없이 세로축 시간</a:t>
                      </a:r>
                      <a:r>
                        <a:rPr lang="ko-KR" altLang="en-US" sz="7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전체 노출</a:t>
                      </a:r>
                      <a:endParaRPr lang="en-US" altLang="ko-KR" sz="7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endParaRPr lang="en-US" altLang="ko-KR" sz="7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ko-KR" altLang="en-US" sz="700" b="1" dirty="0" smtClean="0">
                          <a:latin typeface="맑은 고딕" pitchFamily="50" charset="-127"/>
                          <a:ea typeface="+mn-ea"/>
                        </a:rPr>
                        <a:t>공통 </a:t>
                      </a:r>
                      <a:endParaRPr lang="en-US" altLang="ko-KR" sz="700" b="1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모바일에서는 </a:t>
                      </a:r>
                      <a:r>
                        <a:rPr lang="ko-KR" altLang="en-US" sz="700" dirty="0" err="1" smtClean="0">
                          <a:latin typeface="맑은 고딕" pitchFamily="50" charset="-127"/>
                          <a:ea typeface="+mn-ea"/>
                        </a:rPr>
                        <a:t>게시글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 목록 등록자 노출 안함</a:t>
                      </a: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수강중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과목 정보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PC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기준 기본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노출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많아지면 영역 내 스크롤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모바일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게시글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3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개 노출로 세로 사이즈 고정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줄바꿈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된 항목 모두 포함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, 2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줄 기준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)</a:t>
                      </a:r>
                      <a:endParaRPr lang="ko-KR" altLang="en-US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개별일정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항목 노출은 없음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Click=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선택한 강의정보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풀팝업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출력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pic>
        <p:nvPicPr>
          <p:cNvPr id="101" name="그림 10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0" t="37852" r="24849" b="36216"/>
          <a:stretch/>
        </p:blipFill>
        <p:spPr>
          <a:xfrm>
            <a:off x="1189777" y="1206506"/>
            <a:ext cx="581539" cy="216000"/>
          </a:xfrm>
          <a:prstGeom prst="rect">
            <a:avLst/>
          </a:prstGeom>
        </p:spPr>
      </p:pic>
      <p:sp>
        <p:nvSpPr>
          <p:cNvPr id="106" name="직사각형 105"/>
          <p:cNvSpPr/>
          <p:nvPr/>
        </p:nvSpPr>
        <p:spPr bwMode="auto">
          <a:xfrm>
            <a:off x="1165897" y="1548383"/>
            <a:ext cx="3467346" cy="108012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0" bIns="0" rtlCol="0" anchor="ctr"/>
          <a:lstStyle/>
          <a:p>
            <a:pPr defTabSz="817563"/>
            <a:endParaRPr lang="en-US" altLang="ko-KR" sz="900" b="1" dirty="0">
              <a:latin typeface="+mn-ea"/>
              <a:ea typeface="+mn-ea"/>
            </a:endParaRPr>
          </a:p>
          <a:p>
            <a:pPr defTabSz="817563"/>
            <a:endParaRPr lang="en-US" altLang="ko-KR" sz="900" b="1" dirty="0" smtClean="0">
              <a:latin typeface="+mn-ea"/>
              <a:ea typeface="+mn-ea"/>
            </a:endParaRPr>
          </a:p>
          <a:p>
            <a:pPr defTabSz="817563"/>
            <a:endParaRPr lang="en-US" altLang="ko-KR" sz="900" b="1" dirty="0">
              <a:latin typeface="+mn-ea"/>
              <a:ea typeface="+mn-ea"/>
            </a:endParaRPr>
          </a:p>
          <a:p>
            <a:pPr defTabSz="817563"/>
            <a:r>
              <a:rPr lang="en-US" altLang="ko-KR" sz="800" b="1" dirty="0" smtClean="0">
                <a:latin typeface="+mn-ea"/>
                <a:ea typeface="+mn-ea"/>
              </a:rPr>
              <a:t>- </a:t>
            </a:r>
            <a:r>
              <a:rPr lang="ko-KR" altLang="en-US" sz="800" b="1" dirty="0" smtClean="0">
                <a:latin typeface="+mn-ea"/>
                <a:ea typeface="+mn-ea"/>
              </a:rPr>
              <a:t>과목명</a:t>
            </a:r>
            <a:r>
              <a:rPr lang="ko-KR" altLang="en-US" sz="800" dirty="0" smtClean="0">
                <a:latin typeface="+mn-ea"/>
                <a:ea typeface="+mn-ea"/>
              </a:rPr>
              <a:t> </a:t>
            </a:r>
            <a:r>
              <a:rPr lang="en-US" altLang="ko-KR" sz="800" dirty="0" smtClean="0">
                <a:latin typeface="+mn-ea"/>
                <a:ea typeface="+mn-ea"/>
              </a:rPr>
              <a:t>| </a:t>
            </a:r>
            <a:r>
              <a:rPr lang="ko-KR" altLang="en-US" sz="800" dirty="0" smtClean="0">
                <a:latin typeface="+mn-ea"/>
                <a:ea typeface="+mn-ea"/>
              </a:rPr>
              <a:t>강의실 </a:t>
            </a:r>
            <a:r>
              <a:rPr lang="en-US" altLang="ko-KR" sz="800" dirty="0" smtClean="0">
                <a:latin typeface="+mn-ea"/>
                <a:ea typeface="+mn-ea"/>
              </a:rPr>
              <a:t>| </a:t>
            </a:r>
            <a:r>
              <a:rPr lang="ko-KR" altLang="en-US" sz="800" dirty="0" err="1" smtClean="0">
                <a:latin typeface="+mn-ea"/>
                <a:ea typeface="+mn-ea"/>
              </a:rPr>
              <a:t>강의기간</a:t>
            </a:r>
            <a:r>
              <a:rPr lang="ko-KR" altLang="en-US" sz="800" dirty="0" smtClean="0">
                <a:latin typeface="+mn-ea"/>
                <a:ea typeface="+mn-ea"/>
              </a:rPr>
              <a:t> 시간 </a:t>
            </a:r>
            <a:r>
              <a:rPr lang="en-US" altLang="ko-KR" sz="800" dirty="0" smtClean="0">
                <a:latin typeface="+mn-ea"/>
                <a:ea typeface="+mn-ea"/>
              </a:rPr>
              <a:t>| </a:t>
            </a:r>
            <a:r>
              <a:rPr lang="ko-KR" altLang="en-US" sz="800" dirty="0">
                <a:latin typeface="+mn-ea"/>
                <a:ea typeface="+mn-ea"/>
              </a:rPr>
              <a:t>강사 </a:t>
            </a:r>
            <a:r>
              <a:rPr lang="ko-KR" altLang="en-US" sz="800" dirty="0" err="1" smtClean="0">
                <a:latin typeface="+mn-ea"/>
                <a:ea typeface="+mn-ea"/>
              </a:rPr>
              <a:t>강사명</a:t>
            </a:r>
            <a:r>
              <a:rPr lang="ko-KR" altLang="en-US" sz="800" dirty="0" smtClean="0">
                <a:latin typeface="+mn-ea"/>
                <a:ea typeface="+mn-ea"/>
              </a:rPr>
              <a:t> </a:t>
            </a:r>
            <a:endParaRPr lang="en-US" altLang="ko-KR" sz="800" dirty="0" smtClean="0">
              <a:latin typeface="+mn-ea"/>
              <a:ea typeface="+mn-ea"/>
            </a:endParaRPr>
          </a:p>
          <a:p>
            <a:pPr defTabSz="817563"/>
            <a:r>
              <a:rPr lang="en-US" altLang="ko-KR" sz="800" b="1" dirty="0" smtClean="0">
                <a:latin typeface="+mn-ea"/>
                <a:ea typeface="+mn-ea"/>
              </a:rPr>
              <a:t>- </a:t>
            </a:r>
            <a:r>
              <a:rPr lang="ko-KR" altLang="en-US" sz="800" b="1" dirty="0" smtClean="0">
                <a:latin typeface="+mn-ea"/>
                <a:ea typeface="+mn-ea"/>
              </a:rPr>
              <a:t>포토샵 초급 따라하기 과목명이 길어지면 뒤 </a:t>
            </a:r>
            <a:r>
              <a:rPr lang="ko-KR" altLang="en-US" sz="800" b="1" dirty="0" err="1" smtClean="0">
                <a:latin typeface="+mn-ea"/>
                <a:ea typeface="+mn-ea"/>
              </a:rPr>
              <a:t>줄바꿈되지요</a:t>
            </a:r>
            <a:r>
              <a:rPr lang="ko-KR" altLang="en-US" sz="800" dirty="0" smtClean="0">
                <a:latin typeface="+mn-ea"/>
                <a:ea typeface="+mn-ea"/>
              </a:rPr>
              <a:t> </a:t>
            </a:r>
            <a:r>
              <a:rPr lang="en-US" altLang="ko-KR" sz="800" dirty="0" smtClean="0">
                <a:latin typeface="+mn-ea"/>
                <a:ea typeface="+mn-ea"/>
              </a:rPr>
              <a:t/>
            </a:r>
            <a:br>
              <a:rPr lang="en-US" altLang="ko-KR" sz="800" dirty="0" smtClean="0">
                <a:latin typeface="+mn-ea"/>
                <a:ea typeface="+mn-ea"/>
              </a:rPr>
            </a:br>
            <a:r>
              <a:rPr lang="en-US" altLang="ko-KR" sz="800" dirty="0" smtClean="0">
                <a:latin typeface="+mn-ea"/>
                <a:ea typeface="+mn-ea"/>
              </a:rPr>
              <a:t>| 5</a:t>
            </a:r>
            <a:r>
              <a:rPr lang="ko-KR" altLang="en-US" sz="800" dirty="0" smtClean="0">
                <a:latin typeface="+mn-ea"/>
                <a:ea typeface="+mn-ea"/>
              </a:rPr>
              <a:t>층 </a:t>
            </a:r>
            <a:r>
              <a:rPr lang="en-US" altLang="ko-KR" sz="800" dirty="0" smtClean="0">
                <a:latin typeface="+mn-ea"/>
                <a:ea typeface="+mn-ea"/>
              </a:rPr>
              <a:t>104C   | YYYY.MM.DD ~ YYYY.MM.DD </a:t>
            </a:r>
            <a:br>
              <a:rPr lang="en-US" altLang="ko-KR" sz="800" dirty="0" smtClean="0">
                <a:latin typeface="+mn-ea"/>
                <a:ea typeface="+mn-ea"/>
              </a:rPr>
            </a:br>
            <a:r>
              <a:rPr lang="ko-KR" altLang="en-US" sz="800" dirty="0" err="1" smtClean="0">
                <a:latin typeface="+mn-ea"/>
                <a:ea typeface="+mn-ea"/>
              </a:rPr>
              <a:t>월수금</a:t>
            </a:r>
            <a:r>
              <a:rPr lang="ko-KR" altLang="en-US" sz="800" dirty="0" smtClean="0">
                <a:latin typeface="+mn-ea"/>
                <a:ea typeface="+mn-ea"/>
              </a:rPr>
              <a:t> </a:t>
            </a:r>
            <a:r>
              <a:rPr lang="en-US" altLang="ko-KR" sz="800" dirty="0" err="1" smtClean="0">
                <a:latin typeface="+mn-ea"/>
                <a:ea typeface="+mn-ea"/>
              </a:rPr>
              <a:t>hh:mm~hh:mm</a:t>
            </a:r>
            <a:r>
              <a:rPr lang="en-US" altLang="ko-KR" sz="800" dirty="0" smtClean="0">
                <a:latin typeface="+mn-ea"/>
                <a:ea typeface="+mn-ea"/>
              </a:rPr>
              <a:t> | </a:t>
            </a:r>
            <a:r>
              <a:rPr lang="ko-KR" altLang="en-US" sz="800" dirty="0">
                <a:latin typeface="+mn-ea"/>
                <a:ea typeface="+mn-ea"/>
              </a:rPr>
              <a:t>강사 </a:t>
            </a:r>
            <a:r>
              <a:rPr lang="ko-KR" altLang="en-US" sz="800" dirty="0" err="1">
                <a:latin typeface="+mn-ea"/>
                <a:ea typeface="+mn-ea"/>
              </a:rPr>
              <a:t>나최고</a:t>
            </a:r>
            <a:r>
              <a:rPr lang="ko-KR" altLang="en-US" sz="800" dirty="0">
                <a:latin typeface="+mn-ea"/>
                <a:ea typeface="+mn-ea"/>
              </a:rPr>
              <a:t> </a:t>
            </a:r>
          </a:p>
        </p:txBody>
      </p:sp>
      <p:sp>
        <p:nvSpPr>
          <p:cNvPr id="108" name="직사각형 107"/>
          <p:cNvSpPr/>
          <p:nvPr/>
        </p:nvSpPr>
        <p:spPr bwMode="auto">
          <a:xfrm>
            <a:off x="4574517" y="1944463"/>
            <a:ext cx="36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864000" tIns="0" rIns="0" bIns="0" rtlCol="0" anchor="ctr"/>
          <a:lstStyle/>
          <a:p>
            <a:pPr defTabSz="817563"/>
            <a:endParaRPr lang="ko-KR" altLang="en-US" sz="700" dirty="0"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1324261" y="1645965"/>
            <a:ext cx="3113430" cy="24198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ko-KR" altLang="en-US" sz="700" dirty="0" err="1" smtClean="0">
                <a:latin typeface="+mn-ea"/>
                <a:ea typeface="+mn-ea"/>
              </a:rPr>
              <a:t>수강중</a:t>
            </a:r>
            <a:r>
              <a:rPr lang="ko-KR" altLang="en-US" sz="700" dirty="0" smtClean="0">
                <a:latin typeface="+mn-ea"/>
                <a:ea typeface="+mn-ea"/>
              </a:rPr>
              <a:t> </a:t>
            </a:r>
            <a:r>
              <a:rPr lang="en-US" altLang="ko-KR" sz="700" b="1" dirty="0" smtClean="0">
                <a:latin typeface="+mn-ea"/>
                <a:ea typeface="+mn-ea"/>
              </a:rPr>
              <a:t>N</a:t>
            </a:r>
            <a:r>
              <a:rPr lang="ko-KR" altLang="en-US" sz="700" b="1" dirty="0" smtClean="0">
                <a:latin typeface="+mn-ea"/>
                <a:ea typeface="+mn-ea"/>
              </a:rPr>
              <a:t>개</a:t>
            </a:r>
          </a:p>
        </p:txBody>
      </p:sp>
      <p:graphicFrame>
        <p:nvGraphicFramePr>
          <p:cNvPr id="109" name="표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256641"/>
              </p:ext>
            </p:extLst>
          </p:nvPr>
        </p:nvGraphicFramePr>
        <p:xfrm>
          <a:off x="1182958" y="2723321"/>
          <a:ext cx="3427557" cy="28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427557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〈  2024.04.29 ~ 05.05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〉</a:t>
                      </a: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</a:tbl>
          </a:graphicData>
        </a:graphic>
      </p:graphicFrame>
      <p:graphicFrame>
        <p:nvGraphicFramePr>
          <p:cNvPr id="110" name="표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65710"/>
              </p:ext>
            </p:extLst>
          </p:nvPr>
        </p:nvGraphicFramePr>
        <p:xfrm>
          <a:off x="1205682" y="3199451"/>
          <a:ext cx="3427563" cy="33775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9209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452622">
                  <a:extLst>
                    <a:ext uri="{9D8B030D-6E8A-4147-A177-3AD203B41FA5}">
                      <a16:colId xmlns:a16="http://schemas.microsoft.com/office/drawing/2014/main" val="278704532"/>
                    </a:ext>
                  </a:extLst>
                </a:gridCol>
                <a:gridCol w="452622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452622">
                  <a:extLst>
                    <a:ext uri="{9D8B030D-6E8A-4147-A177-3AD203B41FA5}">
                      <a16:colId xmlns:a16="http://schemas.microsoft.com/office/drawing/2014/main" val="2356207189"/>
                    </a:ext>
                  </a:extLst>
                </a:gridCol>
                <a:gridCol w="452622">
                  <a:extLst>
                    <a:ext uri="{9D8B030D-6E8A-4147-A177-3AD203B41FA5}">
                      <a16:colId xmlns:a16="http://schemas.microsoft.com/office/drawing/2014/main" val="2539748520"/>
                    </a:ext>
                  </a:extLst>
                </a:gridCol>
                <a:gridCol w="452622">
                  <a:extLst>
                    <a:ext uri="{9D8B030D-6E8A-4147-A177-3AD203B41FA5}">
                      <a16:colId xmlns:a16="http://schemas.microsoft.com/office/drawing/2014/main" val="3803918705"/>
                    </a:ext>
                  </a:extLst>
                </a:gridCol>
                <a:gridCol w="452622">
                  <a:extLst>
                    <a:ext uri="{9D8B030D-6E8A-4147-A177-3AD203B41FA5}">
                      <a16:colId xmlns:a16="http://schemas.microsoft.com/office/drawing/2014/main" val="181002404"/>
                    </a:ext>
                  </a:extLst>
                </a:gridCol>
                <a:gridCol w="452622">
                  <a:extLst>
                    <a:ext uri="{9D8B030D-6E8A-4147-A177-3AD203B41FA5}">
                      <a16:colId xmlns:a16="http://schemas.microsoft.com/office/drawing/2014/main" val="2575590866"/>
                    </a:ext>
                  </a:extLst>
                </a:gridCol>
              </a:tblGrid>
              <a:tr h="33775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29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30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목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토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4253357"/>
                  </a:ext>
                </a:extLst>
              </a:tr>
            </a:tbl>
          </a:graphicData>
        </a:graphic>
      </p:graphicFrame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471389"/>
              </p:ext>
            </p:extLst>
          </p:nvPr>
        </p:nvGraphicFramePr>
        <p:xfrm>
          <a:off x="1134535" y="3541204"/>
          <a:ext cx="3513149" cy="315741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48694">
                  <a:extLst>
                    <a:ext uri="{9D8B030D-6E8A-4147-A177-3AD203B41FA5}">
                      <a16:colId xmlns:a16="http://schemas.microsoft.com/office/drawing/2014/main" val="215272569"/>
                    </a:ext>
                  </a:extLst>
                </a:gridCol>
                <a:gridCol w="452065">
                  <a:extLst>
                    <a:ext uri="{9D8B030D-6E8A-4147-A177-3AD203B41FA5}">
                      <a16:colId xmlns:a16="http://schemas.microsoft.com/office/drawing/2014/main" val="3164798823"/>
                    </a:ext>
                  </a:extLst>
                </a:gridCol>
                <a:gridCol w="452065">
                  <a:extLst>
                    <a:ext uri="{9D8B030D-6E8A-4147-A177-3AD203B41FA5}">
                      <a16:colId xmlns:a16="http://schemas.microsoft.com/office/drawing/2014/main" val="3788880911"/>
                    </a:ext>
                  </a:extLst>
                </a:gridCol>
                <a:gridCol w="452065">
                  <a:extLst>
                    <a:ext uri="{9D8B030D-6E8A-4147-A177-3AD203B41FA5}">
                      <a16:colId xmlns:a16="http://schemas.microsoft.com/office/drawing/2014/main" val="1843473256"/>
                    </a:ext>
                  </a:extLst>
                </a:gridCol>
                <a:gridCol w="452065">
                  <a:extLst>
                    <a:ext uri="{9D8B030D-6E8A-4147-A177-3AD203B41FA5}">
                      <a16:colId xmlns:a16="http://schemas.microsoft.com/office/drawing/2014/main" val="1691179147"/>
                    </a:ext>
                  </a:extLst>
                </a:gridCol>
                <a:gridCol w="452065">
                  <a:extLst>
                    <a:ext uri="{9D8B030D-6E8A-4147-A177-3AD203B41FA5}">
                      <a16:colId xmlns:a16="http://schemas.microsoft.com/office/drawing/2014/main" val="142690259"/>
                    </a:ext>
                  </a:extLst>
                </a:gridCol>
                <a:gridCol w="452065">
                  <a:extLst>
                    <a:ext uri="{9D8B030D-6E8A-4147-A177-3AD203B41FA5}">
                      <a16:colId xmlns:a16="http://schemas.microsoft.com/office/drawing/2014/main" val="3188289473"/>
                    </a:ext>
                  </a:extLst>
                </a:gridCol>
                <a:gridCol w="452065">
                  <a:extLst>
                    <a:ext uri="{9D8B030D-6E8A-4147-A177-3AD203B41FA5}">
                      <a16:colId xmlns:a16="http://schemas.microsoft.com/office/drawing/2014/main" val="2043832206"/>
                    </a:ext>
                  </a:extLst>
                </a:gridCol>
              </a:tblGrid>
              <a:tr h="263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09:30</a:t>
                      </a:r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962443"/>
                  </a:ext>
                </a:extLst>
              </a:tr>
              <a:tr h="263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10:00</a:t>
                      </a:r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423808"/>
                  </a:ext>
                </a:extLst>
              </a:tr>
              <a:tr h="263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10:30</a:t>
                      </a:r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176627"/>
                  </a:ext>
                </a:extLst>
              </a:tr>
              <a:tr h="263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11:00</a:t>
                      </a:r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952831"/>
                  </a:ext>
                </a:extLst>
              </a:tr>
              <a:tr h="263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11:30</a:t>
                      </a:r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764554"/>
                  </a:ext>
                </a:extLst>
              </a:tr>
              <a:tr h="2631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12:00</a:t>
                      </a:r>
                      <a:endParaRPr lang="ko-KR" altLang="en-US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4601910"/>
                  </a:ext>
                </a:extLst>
              </a:tr>
              <a:tr h="263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12:30</a:t>
                      </a:r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894375"/>
                  </a:ext>
                </a:extLst>
              </a:tr>
              <a:tr h="2631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13:00</a:t>
                      </a:r>
                      <a:endParaRPr lang="ko-KR" altLang="en-US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201240"/>
                  </a:ext>
                </a:extLst>
              </a:tr>
              <a:tr h="263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13:30</a:t>
                      </a:r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957966"/>
                  </a:ext>
                </a:extLst>
              </a:tr>
              <a:tr h="263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14:00</a:t>
                      </a:r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888978"/>
                  </a:ext>
                </a:extLst>
              </a:tr>
              <a:tr h="263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14:30</a:t>
                      </a:r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609698"/>
                  </a:ext>
                </a:extLst>
              </a:tr>
              <a:tr h="263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15:00</a:t>
                      </a:r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052280"/>
                  </a:ext>
                </a:extLst>
              </a:tr>
            </a:tbl>
          </a:graphicData>
        </a:graphic>
      </p:graphicFrame>
      <p:sp>
        <p:nvSpPr>
          <p:cNvPr id="117" name="모서리가 둥근 직사각형 116"/>
          <p:cNvSpPr/>
          <p:nvPr/>
        </p:nvSpPr>
        <p:spPr bwMode="auto">
          <a:xfrm>
            <a:off x="2402235" y="3200584"/>
            <a:ext cx="390841" cy="327774"/>
          </a:xfrm>
          <a:prstGeom prst="roundRect">
            <a:avLst>
              <a:gd name="adj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800"/>
          </a:p>
        </p:txBody>
      </p:sp>
      <p:grpSp>
        <p:nvGrpSpPr>
          <p:cNvPr id="262" name="그룹 261">
            <a:extLst>
              <a:ext uri="{FF2B5EF4-FFF2-40B4-BE49-F238E27FC236}">
                <a16:creationId xmlns:a16="http://schemas.microsoft.com/office/drawing/2014/main" id="{D92F5BE0-EF32-4620-AE14-DA118724B9B1}"/>
              </a:ext>
            </a:extLst>
          </p:cNvPr>
          <p:cNvGrpSpPr/>
          <p:nvPr/>
        </p:nvGrpSpPr>
        <p:grpSpPr>
          <a:xfrm>
            <a:off x="5499629" y="3769924"/>
            <a:ext cx="3382086" cy="802795"/>
            <a:chOff x="1847461" y="2024743"/>
            <a:chExt cx="1352939" cy="867747"/>
          </a:xfrm>
          <a:solidFill>
            <a:schemeClr val="bg1">
              <a:lumMod val="95000"/>
            </a:schemeClr>
          </a:solidFill>
        </p:grpSpPr>
        <p:grpSp>
          <p:nvGrpSpPr>
            <p:cNvPr id="263" name="그룹 262">
              <a:extLst>
                <a:ext uri="{FF2B5EF4-FFF2-40B4-BE49-F238E27FC236}">
                  <a16:creationId xmlns:a16="http://schemas.microsoft.com/office/drawing/2014/main" id="{525AD5C4-F71D-425C-BFD0-88F16BB0A928}"/>
                </a:ext>
              </a:extLst>
            </p:cNvPr>
            <p:cNvGrpSpPr/>
            <p:nvPr/>
          </p:nvGrpSpPr>
          <p:grpSpPr>
            <a:xfrm>
              <a:off x="1847461" y="2024743"/>
              <a:ext cx="1352939" cy="867747"/>
              <a:chOff x="1847461" y="2024743"/>
              <a:chExt cx="867747" cy="867747"/>
            </a:xfrm>
            <a:grpFill/>
          </p:grpSpPr>
          <p:sp>
            <p:nvSpPr>
              <p:cNvPr id="265" name="직사각형 264">
                <a:extLst>
                  <a:ext uri="{FF2B5EF4-FFF2-40B4-BE49-F238E27FC236}">
                    <a16:creationId xmlns:a16="http://schemas.microsoft.com/office/drawing/2014/main" id="{75740794-4ADF-483C-AFBB-4C57891B26C6}"/>
                  </a:ext>
                </a:extLst>
              </p:cNvPr>
              <p:cNvSpPr/>
              <p:nvPr/>
            </p:nvSpPr>
            <p:spPr>
              <a:xfrm>
                <a:off x="1847461" y="2024743"/>
                <a:ext cx="867747" cy="86774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266" name="직선 연결선 265">
                <a:extLst>
                  <a:ext uri="{FF2B5EF4-FFF2-40B4-BE49-F238E27FC236}">
                    <a16:creationId xmlns:a16="http://schemas.microsoft.com/office/drawing/2014/main" id="{68C65FB0-3FF3-446A-99C3-ABEB275BC240}"/>
                  </a:ext>
                </a:extLst>
              </p:cNvPr>
              <p:cNvCxnSpPr/>
              <p:nvPr/>
            </p:nvCxnSpPr>
            <p:spPr>
              <a:xfrm>
                <a:off x="1847461" y="2024743"/>
                <a:ext cx="867747" cy="867747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7" name="직선 연결선 266">
                <a:extLst>
                  <a:ext uri="{FF2B5EF4-FFF2-40B4-BE49-F238E27FC236}">
                    <a16:creationId xmlns:a16="http://schemas.microsoft.com/office/drawing/2014/main" id="{A280F09B-E370-4892-8049-52A0C695A9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47461" y="2024743"/>
                <a:ext cx="867747" cy="867747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6A12EB68-8FF8-4F64-BB32-1CDE6EDD37E8}"/>
                </a:ext>
              </a:extLst>
            </p:cNvPr>
            <p:cNvSpPr txBox="1"/>
            <p:nvPr/>
          </p:nvSpPr>
          <p:spPr>
            <a:xfrm>
              <a:off x="2465048" y="2323467"/>
              <a:ext cx="159244" cy="270298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이벤트 배너</a:t>
              </a:r>
            </a:p>
          </p:txBody>
        </p:sp>
      </p:grpSp>
      <p:grpSp>
        <p:nvGrpSpPr>
          <p:cNvPr id="268" name="그룹 267"/>
          <p:cNvGrpSpPr/>
          <p:nvPr/>
        </p:nvGrpSpPr>
        <p:grpSpPr>
          <a:xfrm>
            <a:off x="6950199" y="4415854"/>
            <a:ext cx="660354" cy="72000"/>
            <a:chOff x="6728299" y="6777213"/>
            <a:chExt cx="660354" cy="72000"/>
          </a:xfrm>
        </p:grpSpPr>
        <p:sp>
          <p:nvSpPr>
            <p:cNvPr id="269" name="타원 268"/>
            <p:cNvSpPr/>
            <p:nvPr/>
          </p:nvSpPr>
          <p:spPr bwMode="auto">
            <a:xfrm>
              <a:off x="6728299" y="6777213"/>
              <a:ext cx="72000" cy="72000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/>
              <a:endParaRPr lang="ko-KR" altLang="en-US" sz="800"/>
            </a:p>
          </p:txBody>
        </p:sp>
        <p:sp>
          <p:nvSpPr>
            <p:cNvPr id="270" name="타원 269"/>
            <p:cNvSpPr/>
            <p:nvPr/>
          </p:nvSpPr>
          <p:spPr bwMode="auto">
            <a:xfrm>
              <a:off x="6875388" y="6777213"/>
              <a:ext cx="72000" cy="720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/>
              <a:endParaRPr lang="ko-KR" altLang="en-US" sz="800"/>
            </a:p>
          </p:txBody>
        </p:sp>
        <p:sp>
          <p:nvSpPr>
            <p:cNvPr id="271" name="타원 270"/>
            <p:cNvSpPr/>
            <p:nvPr/>
          </p:nvSpPr>
          <p:spPr bwMode="auto">
            <a:xfrm>
              <a:off x="7022477" y="6777213"/>
              <a:ext cx="72000" cy="720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/>
              <a:endParaRPr lang="ko-KR" altLang="en-US" sz="800"/>
            </a:p>
          </p:txBody>
        </p:sp>
        <p:sp>
          <p:nvSpPr>
            <p:cNvPr id="272" name="타원 271"/>
            <p:cNvSpPr/>
            <p:nvPr/>
          </p:nvSpPr>
          <p:spPr bwMode="auto">
            <a:xfrm>
              <a:off x="7169566" y="6777213"/>
              <a:ext cx="72000" cy="720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/>
              <a:endParaRPr lang="ko-KR" altLang="en-US" sz="800"/>
            </a:p>
          </p:txBody>
        </p:sp>
        <p:sp>
          <p:nvSpPr>
            <p:cNvPr id="273" name="타원 272"/>
            <p:cNvSpPr/>
            <p:nvPr/>
          </p:nvSpPr>
          <p:spPr bwMode="auto">
            <a:xfrm>
              <a:off x="7316653" y="6777213"/>
              <a:ext cx="72000" cy="720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/>
              <a:endParaRPr lang="ko-KR" altLang="en-US" sz="800"/>
            </a:p>
          </p:txBody>
        </p:sp>
      </p:grpSp>
      <p:graphicFrame>
        <p:nvGraphicFramePr>
          <p:cNvPr id="276" name="표 2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686380"/>
              </p:ext>
            </p:extLst>
          </p:nvPr>
        </p:nvGraphicFramePr>
        <p:xfrm>
          <a:off x="5496742" y="1557745"/>
          <a:ext cx="3384972" cy="28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46243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846243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684375">
                  <a:extLst>
                    <a:ext uri="{9D8B030D-6E8A-4147-A177-3AD203B41FA5}">
                      <a16:colId xmlns:a16="http://schemas.microsoft.com/office/drawing/2014/main" val="707749379"/>
                    </a:ext>
                  </a:extLst>
                </a:gridCol>
                <a:gridCol w="1008111">
                  <a:extLst>
                    <a:ext uri="{9D8B030D-6E8A-4147-A177-3AD203B41FA5}">
                      <a16:colId xmlns:a16="http://schemas.microsoft.com/office/drawing/2014/main" val="60422155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공지사항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특강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세미나</a:t>
                      </a: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취업 및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진학정보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</a:tbl>
          </a:graphicData>
        </a:graphic>
      </p:graphicFrame>
      <p:sp>
        <p:nvSpPr>
          <p:cNvPr id="277" name="직사각형 276"/>
          <p:cNvSpPr/>
          <p:nvPr/>
        </p:nvSpPr>
        <p:spPr bwMode="auto">
          <a:xfrm>
            <a:off x="5496742" y="3265868"/>
            <a:ext cx="3384972" cy="24433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ko-KR" altLang="en-US" sz="700" smtClean="0">
                <a:latin typeface="+mn-ea"/>
                <a:ea typeface="+mn-ea"/>
              </a:rPr>
              <a:t>더보기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5427357" y="1929472"/>
            <a:ext cx="2586854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커뮤니티의 공지사항입니다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공지사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최신글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내림차순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제목이 길어지면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(..)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표시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영역에 맞춰 노출 개수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: 5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제목을 보여줍니다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8002568" y="1929472"/>
            <a:ext cx="922047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YYYY-MM-DD</a:t>
            </a:r>
          </a:p>
          <a:p>
            <a:pPr algn="r">
              <a:lnSpc>
                <a:spcPct val="15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YYYY-MM-DD</a:t>
            </a:r>
          </a:p>
          <a:p>
            <a:pPr algn="r">
              <a:lnSpc>
                <a:spcPct val="15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YYYY-MM-DD</a:t>
            </a:r>
          </a:p>
          <a:p>
            <a:pPr algn="r">
              <a:lnSpc>
                <a:spcPct val="15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YYYY-MM-DD</a:t>
            </a:r>
          </a:p>
          <a:p>
            <a:pPr algn="r">
              <a:lnSpc>
                <a:spcPct val="15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YYYY-MM-DD</a:t>
            </a:r>
          </a:p>
        </p:txBody>
      </p:sp>
      <p:sp>
        <p:nvSpPr>
          <p:cNvPr id="2" name="직사각형 1"/>
          <p:cNvSpPr/>
          <p:nvPr/>
        </p:nvSpPr>
        <p:spPr bwMode="auto">
          <a:xfrm>
            <a:off x="1542953" y="3576958"/>
            <a:ext cx="353986" cy="816491"/>
          </a:xfrm>
          <a:prstGeom prst="rect">
            <a:avLst/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700" dirty="0" smtClean="0">
              <a:latin typeface="+mn-ea"/>
              <a:ea typeface="+mn-ea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2428769" y="3580480"/>
            <a:ext cx="353986" cy="1016355"/>
          </a:xfrm>
          <a:prstGeom prst="rect">
            <a:avLst/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700" dirty="0" smtClean="0">
              <a:latin typeface="+mn-ea"/>
              <a:ea typeface="+mn-ea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3328233" y="3584002"/>
            <a:ext cx="353986" cy="1016355"/>
          </a:xfrm>
          <a:prstGeom prst="rect">
            <a:avLst/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700" dirty="0" smtClean="0">
              <a:latin typeface="+mn-ea"/>
              <a:ea typeface="+mn-ea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2417230" y="5503239"/>
            <a:ext cx="353986" cy="320316"/>
          </a:xfrm>
          <a:prstGeom prst="rect">
            <a:avLst/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700" dirty="0" smtClean="0"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1965017" y="5820728"/>
            <a:ext cx="353986" cy="816491"/>
          </a:xfrm>
          <a:prstGeom prst="rect">
            <a:avLst/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700" dirty="0" smtClean="0">
              <a:latin typeface="+mn-ea"/>
              <a:ea typeface="+mn-ea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2863766" y="5811307"/>
            <a:ext cx="353986" cy="816491"/>
          </a:xfrm>
          <a:prstGeom prst="rect">
            <a:avLst/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700" dirty="0" smtClean="0">
              <a:latin typeface="+mn-ea"/>
              <a:ea typeface="+mn-ea"/>
            </a:endParaRPr>
          </a:p>
        </p:txBody>
      </p:sp>
      <p:sp>
        <p:nvSpPr>
          <p:cNvPr id="78" name="타원 77"/>
          <p:cNvSpPr>
            <a:spLocks noChangeAspect="1"/>
          </p:cNvSpPr>
          <p:nvPr/>
        </p:nvSpPr>
        <p:spPr bwMode="auto">
          <a:xfrm>
            <a:off x="1020737" y="1978828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2844061" y="4672999"/>
            <a:ext cx="419739" cy="320316"/>
          </a:xfrm>
          <a:prstGeom prst="rect">
            <a:avLst/>
          </a:prstGeom>
          <a:solidFill>
            <a:srgbClr val="0070C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700" dirty="0" smtClean="0">
              <a:latin typeface="+mn-ea"/>
              <a:ea typeface="+mn-ea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4204055" y="4181839"/>
            <a:ext cx="419739" cy="2433785"/>
          </a:xfrm>
          <a:prstGeom prst="rect">
            <a:avLst/>
          </a:prstGeom>
          <a:solidFill>
            <a:srgbClr val="0070C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700" dirty="0" smtClean="0">
              <a:latin typeface="+mn-ea"/>
              <a:ea typeface="+mn-ea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4207248" y="5803948"/>
            <a:ext cx="416546" cy="816491"/>
          </a:xfrm>
          <a:prstGeom prst="rect">
            <a:avLst/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700" dirty="0" smtClean="0">
              <a:latin typeface="+mn-ea"/>
              <a:ea typeface="+mn-ea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3762895" y="4203434"/>
            <a:ext cx="419739" cy="1354755"/>
          </a:xfrm>
          <a:prstGeom prst="rect">
            <a:avLst/>
          </a:prstGeom>
          <a:solidFill>
            <a:srgbClr val="FFC0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700" dirty="0" smtClean="0">
              <a:latin typeface="+mn-ea"/>
              <a:ea typeface="+mn-ea"/>
            </a:endParaRPr>
          </a:p>
        </p:txBody>
      </p:sp>
      <p:sp>
        <p:nvSpPr>
          <p:cNvPr id="175" name="직사각형 174"/>
          <p:cNvSpPr/>
          <p:nvPr/>
        </p:nvSpPr>
        <p:spPr bwMode="auto">
          <a:xfrm>
            <a:off x="1150237" y="4590004"/>
            <a:ext cx="3456000" cy="263671"/>
          </a:xfrm>
          <a:prstGeom prst="rect">
            <a:avLst/>
          </a:prstGeom>
          <a:solidFill>
            <a:srgbClr val="FF0000">
              <a:alpha val="30196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800"/>
          </a:p>
        </p:txBody>
      </p:sp>
      <p:sp>
        <p:nvSpPr>
          <p:cNvPr id="82" name="타원 81"/>
          <p:cNvSpPr>
            <a:spLocks noChangeAspect="1"/>
          </p:cNvSpPr>
          <p:nvPr/>
        </p:nvSpPr>
        <p:spPr bwMode="auto">
          <a:xfrm>
            <a:off x="1652106" y="384073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모서리가 둥근 직사각형 82"/>
          <p:cNvSpPr/>
          <p:nvPr/>
        </p:nvSpPr>
        <p:spPr bwMode="auto">
          <a:xfrm>
            <a:off x="1182953" y="2700511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오늘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4" name="모서리가 둥근 직사각형 83"/>
          <p:cNvSpPr/>
          <p:nvPr/>
        </p:nvSpPr>
        <p:spPr bwMode="auto">
          <a:xfrm>
            <a:off x="4238837" y="2707622"/>
            <a:ext cx="360035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>
                <a:solidFill>
                  <a:schemeClr val="tx1"/>
                </a:solidFill>
                <a:latin typeface="+mn-ea"/>
                <a:ea typeface="+mn-ea"/>
              </a:rPr>
              <a:t>주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700" dirty="0" smtClean="0">
                <a:latin typeface="+mn-ea"/>
              </a:rPr>
              <a:t>∨</a:t>
            </a:r>
            <a:endParaRPr lang="ko-KR" altLang="en-US" sz="7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589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</a:t>
            </a:r>
            <a:r>
              <a:rPr lang="en-US" altLang="ko-KR" dirty="0" smtClean="0"/>
              <a:t>_</a:t>
            </a:r>
            <a:r>
              <a:rPr lang="ko-KR" altLang="en-US" dirty="0" smtClean="0"/>
              <a:t>월간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754621"/>
              </p:ext>
            </p:extLst>
          </p:nvPr>
        </p:nvGraphicFramePr>
        <p:xfrm>
          <a:off x="10440591" y="540271"/>
          <a:ext cx="2833612" cy="2321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graphicFrame>
        <p:nvGraphicFramePr>
          <p:cNvPr id="109" name="표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354382"/>
              </p:ext>
            </p:extLst>
          </p:nvPr>
        </p:nvGraphicFramePr>
        <p:xfrm>
          <a:off x="1182958" y="2723321"/>
          <a:ext cx="3427557" cy="28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28265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1256773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1142519">
                  <a:extLst>
                    <a:ext uri="{9D8B030D-6E8A-4147-A177-3AD203B41FA5}">
                      <a16:colId xmlns:a16="http://schemas.microsoft.com/office/drawing/2014/main" val="25397485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〈  2024.05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〉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</a:tbl>
          </a:graphicData>
        </a:graphic>
      </p:graphicFrame>
      <p:sp>
        <p:nvSpPr>
          <p:cNvPr id="111" name="모서리가 둥근 직사각형 110"/>
          <p:cNvSpPr/>
          <p:nvPr/>
        </p:nvSpPr>
        <p:spPr bwMode="auto">
          <a:xfrm>
            <a:off x="1182953" y="2700511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오늘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12" name="모서리가 둥근 직사각형 111"/>
          <p:cNvSpPr/>
          <p:nvPr/>
        </p:nvSpPr>
        <p:spPr bwMode="auto">
          <a:xfrm>
            <a:off x="4238837" y="2707622"/>
            <a:ext cx="360035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>
                <a:solidFill>
                  <a:schemeClr val="tx1"/>
                </a:solidFill>
                <a:latin typeface="+mn-ea"/>
                <a:ea typeface="+mn-ea"/>
              </a:rPr>
              <a:t>월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700" dirty="0" smtClean="0">
                <a:latin typeface="+mn-ea"/>
              </a:rPr>
              <a:t>∨</a:t>
            </a:r>
            <a:endParaRPr lang="ko-KR" altLang="en-US" sz="700" dirty="0">
              <a:latin typeface="+mn-ea"/>
            </a:endParaRPr>
          </a:p>
        </p:txBody>
      </p: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589694"/>
              </p:ext>
            </p:extLst>
          </p:nvPr>
        </p:nvGraphicFramePr>
        <p:xfrm>
          <a:off x="1176859" y="3064796"/>
          <a:ext cx="3433654" cy="30920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5261">
                  <a:extLst>
                    <a:ext uri="{9D8B030D-6E8A-4147-A177-3AD203B41FA5}">
                      <a16:colId xmlns:a16="http://schemas.microsoft.com/office/drawing/2014/main" val="3164798823"/>
                    </a:ext>
                  </a:extLst>
                </a:gridCol>
                <a:gridCol w="245261">
                  <a:extLst>
                    <a:ext uri="{9D8B030D-6E8A-4147-A177-3AD203B41FA5}">
                      <a16:colId xmlns:a16="http://schemas.microsoft.com/office/drawing/2014/main" val="1164426599"/>
                    </a:ext>
                  </a:extLst>
                </a:gridCol>
                <a:gridCol w="245261">
                  <a:extLst>
                    <a:ext uri="{9D8B030D-6E8A-4147-A177-3AD203B41FA5}">
                      <a16:colId xmlns:a16="http://schemas.microsoft.com/office/drawing/2014/main" val="3788880911"/>
                    </a:ext>
                  </a:extLst>
                </a:gridCol>
                <a:gridCol w="245261">
                  <a:extLst>
                    <a:ext uri="{9D8B030D-6E8A-4147-A177-3AD203B41FA5}">
                      <a16:colId xmlns:a16="http://schemas.microsoft.com/office/drawing/2014/main" val="3122000652"/>
                    </a:ext>
                  </a:extLst>
                </a:gridCol>
                <a:gridCol w="245261">
                  <a:extLst>
                    <a:ext uri="{9D8B030D-6E8A-4147-A177-3AD203B41FA5}">
                      <a16:colId xmlns:a16="http://schemas.microsoft.com/office/drawing/2014/main" val="1843473256"/>
                    </a:ext>
                  </a:extLst>
                </a:gridCol>
                <a:gridCol w="245261">
                  <a:extLst>
                    <a:ext uri="{9D8B030D-6E8A-4147-A177-3AD203B41FA5}">
                      <a16:colId xmlns:a16="http://schemas.microsoft.com/office/drawing/2014/main" val="2450491829"/>
                    </a:ext>
                  </a:extLst>
                </a:gridCol>
                <a:gridCol w="245261">
                  <a:extLst>
                    <a:ext uri="{9D8B030D-6E8A-4147-A177-3AD203B41FA5}">
                      <a16:colId xmlns:a16="http://schemas.microsoft.com/office/drawing/2014/main" val="1691179147"/>
                    </a:ext>
                  </a:extLst>
                </a:gridCol>
                <a:gridCol w="245261">
                  <a:extLst>
                    <a:ext uri="{9D8B030D-6E8A-4147-A177-3AD203B41FA5}">
                      <a16:colId xmlns:a16="http://schemas.microsoft.com/office/drawing/2014/main" val="2657676965"/>
                    </a:ext>
                  </a:extLst>
                </a:gridCol>
                <a:gridCol w="245261">
                  <a:extLst>
                    <a:ext uri="{9D8B030D-6E8A-4147-A177-3AD203B41FA5}">
                      <a16:colId xmlns:a16="http://schemas.microsoft.com/office/drawing/2014/main" val="142690259"/>
                    </a:ext>
                  </a:extLst>
                </a:gridCol>
                <a:gridCol w="245261">
                  <a:extLst>
                    <a:ext uri="{9D8B030D-6E8A-4147-A177-3AD203B41FA5}">
                      <a16:colId xmlns:a16="http://schemas.microsoft.com/office/drawing/2014/main" val="1832339901"/>
                    </a:ext>
                  </a:extLst>
                </a:gridCol>
                <a:gridCol w="245261">
                  <a:extLst>
                    <a:ext uri="{9D8B030D-6E8A-4147-A177-3AD203B41FA5}">
                      <a16:colId xmlns:a16="http://schemas.microsoft.com/office/drawing/2014/main" val="3188289473"/>
                    </a:ext>
                  </a:extLst>
                </a:gridCol>
                <a:gridCol w="245261">
                  <a:extLst>
                    <a:ext uri="{9D8B030D-6E8A-4147-A177-3AD203B41FA5}">
                      <a16:colId xmlns:a16="http://schemas.microsoft.com/office/drawing/2014/main" val="258297384"/>
                    </a:ext>
                  </a:extLst>
                </a:gridCol>
                <a:gridCol w="245261">
                  <a:extLst>
                    <a:ext uri="{9D8B030D-6E8A-4147-A177-3AD203B41FA5}">
                      <a16:colId xmlns:a16="http://schemas.microsoft.com/office/drawing/2014/main" val="2043832206"/>
                    </a:ext>
                  </a:extLst>
                </a:gridCol>
                <a:gridCol w="245261">
                  <a:extLst>
                    <a:ext uri="{9D8B030D-6E8A-4147-A177-3AD203B41FA5}">
                      <a16:colId xmlns:a16="http://schemas.microsoft.com/office/drawing/2014/main" val="1695317674"/>
                    </a:ext>
                  </a:extLst>
                </a:gridCol>
              </a:tblGrid>
              <a:tr h="3164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29</a:t>
                      </a: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30</a:t>
                      </a: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en-US" altLang="ko-KR"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962443"/>
                  </a:ext>
                </a:extLst>
              </a:tr>
              <a:tr h="316438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423808"/>
                  </a:ext>
                </a:extLst>
              </a:tr>
              <a:tr h="3164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en-US" altLang="ko-KR"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176627"/>
                  </a:ext>
                </a:extLst>
              </a:tr>
              <a:tr h="316438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952831"/>
                  </a:ext>
                </a:extLst>
              </a:tr>
              <a:tr h="3164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15</a:t>
                      </a:r>
                      <a:endParaRPr lang="en-US" altLang="ko-KR"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17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18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19</a:t>
                      </a:r>
                      <a:endParaRPr lang="en-US" altLang="ko-KR"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764554"/>
                  </a:ext>
                </a:extLst>
              </a:tr>
              <a:tr h="316438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4601910"/>
                  </a:ext>
                </a:extLst>
              </a:tr>
              <a:tr h="3164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21</a:t>
                      </a: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23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24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25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26</a:t>
                      </a:r>
                      <a:endParaRPr lang="en-US" altLang="ko-KR"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894375"/>
                  </a:ext>
                </a:extLst>
              </a:tr>
              <a:tr h="316438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201240"/>
                  </a:ext>
                </a:extLst>
              </a:tr>
              <a:tr h="3164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27</a:t>
                      </a: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29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31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en-US" altLang="ko-KR" sz="7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en-US" altLang="ko-KR" sz="7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957966"/>
                  </a:ext>
                </a:extLst>
              </a:tr>
              <a:tr h="244157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888978"/>
                  </a:ext>
                </a:extLst>
              </a:tr>
            </a:tbl>
          </a:graphicData>
        </a:graphic>
      </p:graphicFrame>
      <p:cxnSp>
        <p:nvCxnSpPr>
          <p:cNvPr id="82" name="꺾인 연결선 81"/>
          <p:cNvCxnSpPr>
            <a:stCxn id="145" idx="2"/>
            <a:endCxn id="88" idx="1"/>
          </p:cNvCxnSpPr>
          <p:nvPr/>
        </p:nvCxnSpPr>
        <p:spPr bwMode="auto">
          <a:xfrm rot="16200000" flipH="1">
            <a:off x="5452568" y="1012074"/>
            <a:ext cx="1250243" cy="6355307"/>
          </a:xfrm>
          <a:prstGeom prst="bentConnector2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3" name="타원 142"/>
          <p:cNvSpPr/>
          <p:nvPr/>
        </p:nvSpPr>
        <p:spPr bwMode="auto">
          <a:xfrm>
            <a:off x="2178621" y="3071145"/>
            <a:ext cx="187904" cy="18790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sz="700" dirty="0" smtClean="0">
                <a:solidFill>
                  <a:schemeClr val="bg1"/>
                </a:solidFill>
                <a:latin typeface="+mn-ea"/>
                <a:ea typeface="+mn-ea"/>
              </a:rPr>
              <a:t>1</a:t>
            </a:r>
          </a:p>
        </p:txBody>
      </p:sp>
      <p:sp>
        <p:nvSpPr>
          <p:cNvPr id="2" name="모서리가 둥근 직사각형 1"/>
          <p:cNvSpPr/>
          <p:nvPr/>
        </p:nvSpPr>
        <p:spPr bwMode="auto">
          <a:xfrm>
            <a:off x="1247646" y="3348583"/>
            <a:ext cx="360040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en-US" altLang="ko-KR" sz="700" dirty="0">
                <a:latin typeface="+mn-ea"/>
                <a:ea typeface="+mn-ea"/>
              </a:rPr>
              <a:t>1</a:t>
            </a:r>
            <a:r>
              <a:rPr lang="ko-KR" altLang="en-US" sz="700" dirty="0" smtClean="0">
                <a:latin typeface="+mn-ea"/>
                <a:ea typeface="+mn-ea"/>
              </a:rPr>
              <a:t>개</a:t>
            </a:r>
          </a:p>
        </p:txBody>
      </p:sp>
      <p:sp>
        <p:nvSpPr>
          <p:cNvPr id="144" name="모서리가 둥근 직사각형 143"/>
          <p:cNvSpPr/>
          <p:nvPr/>
        </p:nvSpPr>
        <p:spPr bwMode="auto">
          <a:xfrm>
            <a:off x="2225144" y="3348583"/>
            <a:ext cx="360040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en-US" altLang="ko-KR" sz="700" dirty="0" smtClean="0">
                <a:latin typeface="+mn-ea"/>
                <a:ea typeface="+mn-ea"/>
              </a:rPr>
              <a:t>2</a:t>
            </a:r>
            <a:r>
              <a:rPr lang="ko-KR" altLang="en-US" sz="700" dirty="0" smtClean="0">
                <a:latin typeface="+mn-ea"/>
                <a:ea typeface="+mn-ea"/>
              </a:rPr>
              <a:t>개</a:t>
            </a:r>
          </a:p>
        </p:txBody>
      </p:sp>
      <p:sp>
        <p:nvSpPr>
          <p:cNvPr id="145" name="모서리가 둥근 직사각형 144"/>
          <p:cNvSpPr/>
          <p:nvPr/>
        </p:nvSpPr>
        <p:spPr bwMode="auto">
          <a:xfrm>
            <a:off x="2720016" y="3348583"/>
            <a:ext cx="360040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en-US" altLang="ko-KR" sz="700" dirty="0" smtClean="0">
                <a:latin typeface="+mn-ea"/>
                <a:ea typeface="+mn-ea"/>
              </a:rPr>
              <a:t>4</a:t>
            </a:r>
            <a:r>
              <a:rPr lang="ko-KR" altLang="en-US" sz="700" dirty="0" smtClean="0">
                <a:latin typeface="+mn-ea"/>
                <a:ea typeface="+mn-ea"/>
              </a:rPr>
              <a:t>개</a:t>
            </a:r>
          </a:p>
        </p:txBody>
      </p:sp>
      <p:sp>
        <p:nvSpPr>
          <p:cNvPr id="146" name="모서리가 둥근 직사각형 145"/>
          <p:cNvSpPr/>
          <p:nvPr/>
        </p:nvSpPr>
        <p:spPr bwMode="auto">
          <a:xfrm>
            <a:off x="2720016" y="5182611"/>
            <a:ext cx="360040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en-US" altLang="ko-KR" sz="700" dirty="0" smtClean="0">
                <a:latin typeface="+mn-ea"/>
                <a:ea typeface="+mn-ea"/>
              </a:rPr>
              <a:t>2</a:t>
            </a:r>
            <a:r>
              <a:rPr lang="ko-KR" altLang="en-US" sz="700" dirty="0" smtClean="0">
                <a:latin typeface="+mn-ea"/>
                <a:ea typeface="+mn-ea"/>
              </a:rPr>
              <a:t>개</a:t>
            </a:r>
          </a:p>
        </p:txBody>
      </p:sp>
      <p:sp>
        <p:nvSpPr>
          <p:cNvPr id="147" name="모서리가 둥근 직사각형 146"/>
          <p:cNvSpPr/>
          <p:nvPr/>
        </p:nvSpPr>
        <p:spPr bwMode="auto">
          <a:xfrm>
            <a:off x="3202642" y="3348583"/>
            <a:ext cx="360040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en-US" altLang="ko-KR" sz="700" dirty="0">
                <a:latin typeface="+mn-ea"/>
                <a:ea typeface="+mn-ea"/>
              </a:rPr>
              <a:t>1</a:t>
            </a:r>
            <a:r>
              <a:rPr lang="ko-KR" altLang="en-US" sz="700" dirty="0" smtClean="0">
                <a:latin typeface="+mn-ea"/>
                <a:ea typeface="+mn-ea"/>
              </a:rPr>
              <a:t>개</a:t>
            </a:r>
          </a:p>
        </p:txBody>
      </p:sp>
      <p:sp>
        <p:nvSpPr>
          <p:cNvPr id="148" name="모서리가 둥근 직사각형 147"/>
          <p:cNvSpPr/>
          <p:nvPr/>
        </p:nvSpPr>
        <p:spPr bwMode="auto">
          <a:xfrm>
            <a:off x="3697139" y="3348583"/>
            <a:ext cx="360040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en-US" altLang="ko-KR" sz="700" dirty="0">
                <a:latin typeface="+mn-ea"/>
                <a:ea typeface="+mn-ea"/>
              </a:rPr>
              <a:t>1</a:t>
            </a:r>
            <a:r>
              <a:rPr lang="ko-KR" altLang="en-US" sz="700" dirty="0" smtClean="0">
                <a:latin typeface="+mn-ea"/>
                <a:ea typeface="+mn-ea"/>
              </a:rPr>
              <a:t>개</a:t>
            </a:r>
          </a:p>
        </p:txBody>
      </p:sp>
      <p:sp>
        <p:nvSpPr>
          <p:cNvPr id="149" name="모서리가 둥근 직사각형 148"/>
          <p:cNvSpPr/>
          <p:nvPr/>
        </p:nvSpPr>
        <p:spPr bwMode="auto">
          <a:xfrm>
            <a:off x="4191636" y="3348583"/>
            <a:ext cx="360040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en-US" altLang="ko-KR" sz="700" dirty="0">
                <a:latin typeface="+mn-ea"/>
                <a:ea typeface="+mn-ea"/>
              </a:rPr>
              <a:t>1</a:t>
            </a:r>
            <a:r>
              <a:rPr lang="ko-KR" altLang="en-US" sz="700" dirty="0" smtClean="0">
                <a:latin typeface="+mn-ea"/>
                <a:ea typeface="+mn-ea"/>
              </a:rPr>
              <a:t>개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D92F5BE0-EF32-4620-AE14-DA118724B9B1}"/>
              </a:ext>
            </a:extLst>
          </p:cNvPr>
          <p:cNvGrpSpPr/>
          <p:nvPr/>
        </p:nvGrpSpPr>
        <p:grpSpPr>
          <a:xfrm>
            <a:off x="5499629" y="3769924"/>
            <a:ext cx="3382086" cy="802795"/>
            <a:chOff x="1847461" y="2024743"/>
            <a:chExt cx="1352939" cy="867747"/>
          </a:xfrm>
          <a:solidFill>
            <a:schemeClr val="bg1">
              <a:lumMod val="95000"/>
            </a:schemeClr>
          </a:solidFill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525AD5C4-F71D-425C-BFD0-88F16BB0A928}"/>
                </a:ext>
              </a:extLst>
            </p:cNvPr>
            <p:cNvGrpSpPr/>
            <p:nvPr/>
          </p:nvGrpSpPr>
          <p:grpSpPr>
            <a:xfrm>
              <a:off x="1847461" y="2024743"/>
              <a:ext cx="1352939" cy="867747"/>
              <a:chOff x="1847461" y="2024743"/>
              <a:chExt cx="867747" cy="867747"/>
            </a:xfrm>
            <a:grpFill/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75740794-4ADF-483C-AFBB-4C57891B26C6}"/>
                  </a:ext>
                </a:extLst>
              </p:cNvPr>
              <p:cNvSpPr/>
              <p:nvPr/>
            </p:nvSpPr>
            <p:spPr>
              <a:xfrm>
                <a:off x="1847461" y="2024743"/>
                <a:ext cx="867747" cy="86774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68C65FB0-3FF3-446A-99C3-ABEB275BC240}"/>
                  </a:ext>
                </a:extLst>
              </p:cNvPr>
              <p:cNvCxnSpPr/>
              <p:nvPr/>
            </p:nvCxnSpPr>
            <p:spPr>
              <a:xfrm>
                <a:off x="1847461" y="2024743"/>
                <a:ext cx="867747" cy="867747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A280F09B-E370-4892-8049-52A0C695A9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47461" y="2024743"/>
                <a:ext cx="867747" cy="867747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A12EB68-8FF8-4F64-BB32-1CDE6EDD37E8}"/>
                </a:ext>
              </a:extLst>
            </p:cNvPr>
            <p:cNvSpPr txBox="1"/>
            <p:nvPr/>
          </p:nvSpPr>
          <p:spPr>
            <a:xfrm>
              <a:off x="2465048" y="2323467"/>
              <a:ext cx="159244" cy="270298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이벤트 배너</a:t>
              </a: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6950199" y="4415854"/>
            <a:ext cx="660354" cy="72000"/>
            <a:chOff x="6728299" y="6777213"/>
            <a:chExt cx="660354" cy="72000"/>
          </a:xfrm>
        </p:grpSpPr>
        <p:sp>
          <p:nvSpPr>
            <p:cNvPr id="67" name="타원 66"/>
            <p:cNvSpPr/>
            <p:nvPr/>
          </p:nvSpPr>
          <p:spPr bwMode="auto">
            <a:xfrm>
              <a:off x="6728299" y="6777213"/>
              <a:ext cx="72000" cy="72000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/>
              <a:endParaRPr lang="ko-KR" altLang="en-US" sz="800"/>
            </a:p>
          </p:txBody>
        </p:sp>
        <p:sp>
          <p:nvSpPr>
            <p:cNvPr id="68" name="타원 67"/>
            <p:cNvSpPr/>
            <p:nvPr/>
          </p:nvSpPr>
          <p:spPr bwMode="auto">
            <a:xfrm>
              <a:off x="6875388" y="6777213"/>
              <a:ext cx="72000" cy="720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/>
              <a:endParaRPr lang="ko-KR" altLang="en-US" sz="800"/>
            </a:p>
          </p:txBody>
        </p:sp>
        <p:sp>
          <p:nvSpPr>
            <p:cNvPr id="69" name="타원 68"/>
            <p:cNvSpPr/>
            <p:nvPr/>
          </p:nvSpPr>
          <p:spPr bwMode="auto">
            <a:xfrm>
              <a:off x="7022477" y="6777213"/>
              <a:ext cx="72000" cy="720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/>
              <a:endParaRPr lang="ko-KR" altLang="en-US" sz="800"/>
            </a:p>
          </p:txBody>
        </p:sp>
        <p:sp>
          <p:nvSpPr>
            <p:cNvPr id="70" name="타원 69"/>
            <p:cNvSpPr/>
            <p:nvPr/>
          </p:nvSpPr>
          <p:spPr bwMode="auto">
            <a:xfrm>
              <a:off x="7169566" y="6777213"/>
              <a:ext cx="72000" cy="720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/>
              <a:endParaRPr lang="ko-KR" altLang="en-US" sz="800"/>
            </a:p>
          </p:txBody>
        </p:sp>
        <p:sp>
          <p:nvSpPr>
            <p:cNvPr id="71" name="타원 70"/>
            <p:cNvSpPr/>
            <p:nvPr/>
          </p:nvSpPr>
          <p:spPr bwMode="auto">
            <a:xfrm>
              <a:off x="7316653" y="6777213"/>
              <a:ext cx="72000" cy="720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/>
              <a:endParaRPr lang="ko-KR" altLang="en-US" sz="800"/>
            </a:p>
          </p:txBody>
        </p:sp>
      </p:grp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052179"/>
              </p:ext>
            </p:extLst>
          </p:nvPr>
        </p:nvGraphicFramePr>
        <p:xfrm>
          <a:off x="5496742" y="1557745"/>
          <a:ext cx="3384972" cy="28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46243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846243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684375">
                  <a:extLst>
                    <a:ext uri="{9D8B030D-6E8A-4147-A177-3AD203B41FA5}">
                      <a16:colId xmlns:a16="http://schemas.microsoft.com/office/drawing/2014/main" val="707749379"/>
                    </a:ext>
                  </a:extLst>
                </a:gridCol>
                <a:gridCol w="1008111">
                  <a:extLst>
                    <a:ext uri="{9D8B030D-6E8A-4147-A177-3AD203B41FA5}">
                      <a16:colId xmlns:a16="http://schemas.microsoft.com/office/drawing/2014/main" val="60422155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공지사항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특강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세미나</a:t>
                      </a: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취업 및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진학정보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</a:tbl>
          </a:graphicData>
        </a:graphic>
      </p:graphicFrame>
      <p:sp>
        <p:nvSpPr>
          <p:cNvPr id="73" name="직사각형 72"/>
          <p:cNvSpPr/>
          <p:nvPr/>
        </p:nvSpPr>
        <p:spPr bwMode="auto">
          <a:xfrm>
            <a:off x="5496742" y="3265868"/>
            <a:ext cx="3384972" cy="24433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ko-KR" altLang="en-US" sz="700" smtClean="0">
                <a:latin typeface="+mn-ea"/>
                <a:ea typeface="+mn-ea"/>
              </a:rPr>
              <a:t>더보기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427357" y="1929472"/>
            <a:ext cx="2586854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커뮤니티의 공지사항입니다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공지사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최신글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내림차순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제목이 길어지면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(..)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표시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영역에 맞춰 노출 개수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: 5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제목을 보여줍니다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002568" y="1929472"/>
            <a:ext cx="922047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YYYY-MM-DD</a:t>
            </a:r>
          </a:p>
          <a:p>
            <a:pPr algn="r">
              <a:lnSpc>
                <a:spcPct val="15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YYYY-MM-DD</a:t>
            </a:r>
          </a:p>
          <a:p>
            <a:pPr algn="r">
              <a:lnSpc>
                <a:spcPct val="15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YYYY-MM-DD</a:t>
            </a:r>
          </a:p>
          <a:p>
            <a:pPr algn="r">
              <a:lnSpc>
                <a:spcPct val="15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YYYY-MM-DD</a:t>
            </a:r>
          </a:p>
          <a:p>
            <a:pPr algn="r">
              <a:lnSpc>
                <a:spcPct val="15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YYYY-MM-DD</a:t>
            </a: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0" t="37852" r="24849" b="36216"/>
          <a:stretch/>
        </p:blipFill>
        <p:spPr>
          <a:xfrm>
            <a:off x="1189777" y="1206506"/>
            <a:ext cx="581539" cy="216000"/>
          </a:xfrm>
          <a:prstGeom prst="rect">
            <a:avLst/>
          </a:prstGeom>
        </p:spPr>
      </p:pic>
      <p:sp>
        <p:nvSpPr>
          <p:cNvPr id="84" name="직사각형 83"/>
          <p:cNvSpPr/>
          <p:nvPr/>
        </p:nvSpPr>
        <p:spPr bwMode="auto">
          <a:xfrm>
            <a:off x="1165897" y="1548383"/>
            <a:ext cx="3467346" cy="108012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0" bIns="0" rtlCol="0" anchor="ctr"/>
          <a:lstStyle/>
          <a:p>
            <a:pPr defTabSz="817563"/>
            <a:endParaRPr lang="en-US" altLang="ko-KR" sz="900" b="1" dirty="0">
              <a:latin typeface="+mn-ea"/>
              <a:ea typeface="+mn-ea"/>
            </a:endParaRPr>
          </a:p>
          <a:p>
            <a:pPr defTabSz="817563"/>
            <a:endParaRPr lang="en-US" altLang="ko-KR" sz="900" b="1" dirty="0" smtClean="0">
              <a:latin typeface="+mn-ea"/>
              <a:ea typeface="+mn-ea"/>
            </a:endParaRPr>
          </a:p>
          <a:p>
            <a:pPr defTabSz="817563"/>
            <a:endParaRPr lang="en-US" altLang="ko-KR" sz="900" b="1" dirty="0">
              <a:latin typeface="+mn-ea"/>
              <a:ea typeface="+mn-ea"/>
            </a:endParaRPr>
          </a:p>
          <a:p>
            <a:pPr defTabSz="817563"/>
            <a:r>
              <a:rPr lang="en-US" altLang="ko-KR" sz="800" b="1" dirty="0" smtClean="0">
                <a:latin typeface="+mn-ea"/>
                <a:ea typeface="+mn-ea"/>
              </a:rPr>
              <a:t>- </a:t>
            </a:r>
            <a:r>
              <a:rPr lang="ko-KR" altLang="en-US" sz="800" b="1" dirty="0" smtClean="0">
                <a:latin typeface="+mn-ea"/>
                <a:ea typeface="+mn-ea"/>
              </a:rPr>
              <a:t>과목명</a:t>
            </a:r>
            <a:r>
              <a:rPr lang="ko-KR" altLang="en-US" sz="800" dirty="0" smtClean="0">
                <a:latin typeface="+mn-ea"/>
                <a:ea typeface="+mn-ea"/>
              </a:rPr>
              <a:t> </a:t>
            </a:r>
            <a:r>
              <a:rPr lang="en-US" altLang="ko-KR" sz="800" dirty="0" smtClean="0">
                <a:latin typeface="+mn-ea"/>
                <a:ea typeface="+mn-ea"/>
              </a:rPr>
              <a:t>| </a:t>
            </a:r>
            <a:r>
              <a:rPr lang="ko-KR" altLang="en-US" sz="800" dirty="0" smtClean="0">
                <a:latin typeface="+mn-ea"/>
                <a:ea typeface="+mn-ea"/>
              </a:rPr>
              <a:t>강의실 </a:t>
            </a:r>
            <a:r>
              <a:rPr lang="en-US" altLang="ko-KR" sz="800" dirty="0" smtClean="0">
                <a:latin typeface="+mn-ea"/>
                <a:ea typeface="+mn-ea"/>
              </a:rPr>
              <a:t>| </a:t>
            </a:r>
            <a:r>
              <a:rPr lang="ko-KR" altLang="en-US" sz="800" dirty="0" err="1" smtClean="0">
                <a:latin typeface="+mn-ea"/>
                <a:ea typeface="+mn-ea"/>
              </a:rPr>
              <a:t>강의기간</a:t>
            </a:r>
            <a:r>
              <a:rPr lang="ko-KR" altLang="en-US" sz="800" dirty="0" smtClean="0">
                <a:latin typeface="+mn-ea"/>
                <a:ea typeface="+mn-ea"/>
              </a:rPr>
              <a:t> 시간 </a:t>
            </a:r>
            <a:r>
              <a:rPr lang="en-US" altLang="ko-KR" sz="800" dirty="0" smtClean="0">
                <a:latin typeface="+mn-ea"/>
                <a:ea typeface="+mn-ea"/>
              </a:rPr>
              <a:t>| </a:t>
            </a:r>
            <a:r>
              <a:rPr lang="ko-KR" altLang="en-US" sz="800" dirty="0">
                <a:latin typeface="+mn-ea"/>
                <a:ea typeface="+mn-ea"/>
              </a:rPr>
              <a:t>강사 </a:t>
            </a:r>
            <a:r>
              <a:rPr lang="ko-KR" altLang="en-US" sz="800" dirty="0" err="1" smtClean="0">
                <a:latin typeface="+mn-ea"/>
                <a:ea typeface="+mn-ea"/>
              </a:rPr>
              <a:t>강사명</a:t>
            </a:r>
            <a:r>
              <a:rPr lang="ko-KR" altLang="en-US" sz="800" dirty="0" smtClean="0">
                <a:latin typeface="+mn-ea"/>
                <a:ea typeface="+mn-ea"/>
              </a:rPr>
              <a:t> </a:t>
            </a:r>
            <a:endParaRPr lang="en-US" altLang="ko-KR" sz="800" dirty="0" smtClean="0">
              <a:latin typeface="+mn-ea"/>
              <a:ea typeface="+mn-ea"/>
            </a:endParaRPr>
          </a:p>
          <a:p>
            <a:pPr defTabSz="817563"/>
            <a:r>
              <a:rPr lang="en-US" altLang="ko-KR" sz="800" b="1" dirty="0" smtClean="0">
                <a:latin typeface="+mn-ea"/>
                <a:ea typeface="+mn-ea"/>
              </a:rPr>
              <a:t>- </a:t>
            </a:r>
            <a:r>
              <a:rPr lang="ko-KR" altLang="en-US" sz="800" b="1" dirty="0" smtClean="0">
                <a:latin typeface="+mn-ea"/>
                <a:ea typeface="+mn-ea"/>
              </a:rPr>
              <a:t>포토샵 초급 따라하기 과목명이 길어지면 뒤 </a:t>
            </a:r>
            <a:r>
              <a:rPr lang="ko-KR" altLang="en-US" sz="800" b="1" dirty="0" err="1" smtClean="0">
                <a:latin typeface="+mn-ea"/>
                <a:ea typeface="+mn-ea"/>
              </a:rPr>
              <a:t>줄바꿈되지요</a:t>
            </a:r>
            <a:r>
              <a:rPr lang="ko-KR" altLang="en-US" sz="800" dirty="0" smtClean="0">
                <a:latin typeface="+mn-ea"/>
                <a:ea typeface="+mn-ea"/>
              </a:rPr>
              <a:t> </a:t>
            </a:r>
            <a:r>
              <a:rPr lang="en-US" altLang="ko-KR" sz="800" dirty="0" smtClean="0">
                <a:latin typeface="+mn-ea"/>
                <a:ea typeface="+mn-ea"/>
              </a:rPr>
              <a:t/>
            </a:r>
            <a:br>
              <a:rPr lang="en-US" altLang="ko-KR" sz="800" dirty="0" smtClean="0">
                <a:latin typeface="+mn-ea"/>
                <a:ea typeface="+mn-ea"/>
              </a:rPr>
            </a:br>
            <a:r>
              <a:rPr lang="en-US" altLang="ko-KR" sz="800" dirty="0" smtClean="0">
                <a:latin typeface="+mn-ea"/>
                <a:ea typeface="+mn-ea"/>
              </a:rPr>
              <a:t>| 5</a:t>
            </a:r>
            <a:r>
              <a:rPr lang="ko-KR" altLang="en-US" sz="800" dirty="0" smtClean="0">
                <a:latin typeface="+mn-ea"/>
                <a:ea typeface="+mn-ea"/>
              </a:rPr>
              <a:t>층 </a:t>
            </a:r>
            <a:r>
              <a:rPr lang="en-US" altLang="ko-KR" sz="800" dirty="0" smtClean="0">
                <a:latin typeface="+mn-ea"/>
                <a:ea typeface="+mn-ea"/>
              </a:rPr>
              <a:t>104C   | YYYY.MM.DD ~ YYYY.MM.DD </a:t>
            </a:r>
            <a:br>
              <a:rPr lang="en-US" altLang="ko-KR" sz="800" dirty="0" smtClean="0">
                <a:latin typeface="+mn-ea"/>
                <a:ea typeface="+mn-ea"/>
              </a:rPr>
            </a:br>
            <a:r>
              <a:rPr lang="ko-KR" altLang="en-US" sz="800" dirty="0" err="1" smtClean="0">
                <a:latin typeface="+mn-ea"/>
                <a:ea typeface="+mn-ea"/>
              </a:rPr>
              <a:t>월수금</a:t>
            </a:r>
            <a:r>
              <a:rPr lang="ko-KR" altLang="en-US" sz="800" dirty="0" smtClean="0">
                <a:latin typeface="+mn-ea"/>
                <a:ea typeface="+mn-ea"/>
              </a:rPr>
              <a:t> </a:t>
            </a:r>
            <a:r>
              <a:rPr lang="en-US" altLang="ko-KR" sz="800" dirty="0" err="1" smtClean="0">
                <a:latin typeface="+mn-ea"/>
                <a:ea typeface="+mn-ea"/>
              </a:rPr>
              <a:t>hh:mm~hh:mm</a:t>
            </a:r>
            <a:r>
              <a:rPr lang="en-US" altLang="ko-KR" sz="800" dirty="0" smtClean="0">
                <a:latin typeface="+mn-ea"/>
                <a:ea typeface="+mn-ea"/>
              </a:rPr>
              <a:t> | </a:t>
            </a:r>
            <a:r>
              <a:rPr lang="ko-KR" altLang="en-US" sz="800" dirty="0">
                <a:latin typeface="+mn-ea"/>
                <a:ea typeface="+mn-ea"/>
              </a:rPr>
              <a:t>강사 </a:t>
            </a:r>
            <a:r>
              <a:rPr lang="ko-KR" altLang="en-US" sz="800" dirty="0" err="1">
                <a:latin typeface="+mn-ea"/>
                <a:ea typeface="+mn-ea"/>
              </a:rPr>
              <a:t>나최고</a:t>
            </a:r>
            <a:r>
              <a:rPr lang="ko-KR" altLang="en-US" sz="800" dirty="0">
                <a:latin typeface="+mn-ea"/>
                <a:ea typeface="+mn-ea"/>
              </a:rPr>
              <a:t> </a:t>
            </a:r>
          </a:p>
        </p:txBody>
      </p:sp>
      <p:sp>
        <p:nvSpPr>
          <p:cNvPr id="85" name="직사각형 84"/>
          <p:cNvSpPr/>
          <p:nvPr/>
        </p:nvSpPr>
        <p:spPr bwMode="auto">
          <a:xfrm>
            <a:off x="4574517" y="1944463"/>
            <a:ext cx="36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864000" tIns="0" rIns="0" bIns="0" rtlCol="0" anchor="ctr"/>
          <a:lstStyle/>
          <a:p>
            <a:pPr defTabSz="817563"/>
            <a:endParaRPr lang="ko-KR" altLang="en-US" sz="700" dirty="0">
              <a:latin typeface="+mn-ea"/>
            </a:endParaRPr>
          </a:p>
        </p:txBody>
      </p:sp>
      <p:sp>
        <p:nvSpPr>
          <p:cNvPr id="86" name="모서리가 둥근 직사각형 85"/>
          <p:cNvSpPr/>
          <p:nvPr/>
        </p:nvSpPr>
        <p:spPr bwMode="auto">
          <a:xfrm>
            <a:off x="1324261" y="1645965"/>
            <a:ext cx="3113430" cy="24198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ko-KR" altLang="en-US" sz="700" dirty="0" err="1" smtClean="0">
                <a:latin typeface="+mn-ea"/>
                <a:ea typeface="+mn-ea"/>
              </a:rPr>
              <a:t>수강중</a:t>
            </a:r>
            <a:r>
              <a:rPr lang="ko-KR" altLang="en-US" sz="700" dirty="0" smtClean="0">
                <a:latin typeface="+mn-ea"/>
                <a:ea typeface="+mn-ea"/>
              </a:rPr>
              <a:t> </a:t>
            </a:r>
            <a:r>
              <a:rPr lang="en-US" altLang="ko-KR" sz="700" b="1" dirty="0" smtClean="0">
                <a:latin typeface="+mn-ea"/>
                <a:ea typeface="+mn-ea"/>
              </a:rPr>
              <a:t>N</a:t>
            </a:r>
            <a:r>
              <a:rPr lang="ko-KR" altLang="en-US" sz="700" b="1" dirty="0" smtClean="0">
                <a:latin typeface="+mn-ea"/>
                <a:ea typeface="+mn-ea"/>
              </a:rPr>
              <a:t>개</a:t>
            </a:r>
          </a:p>
        </p:txBody>
      </p:sp>
      <p:sp>
        <p:nvSpPr>
          <p:cNvPr id="88" name="Rectangle 1307"/>
          <p:cNvSpPr>
            <a:spLocks noChangeArrowheads="1"/>
          </p:cNvSpPr>
          <p:nvPr/>
        </p:nvSpPr>
        <p:spPr bwMode="auto">
          <a:xfrm>
            <a:off x="9255343" y="3636615"/>
            <a:ext cx="2002636" cy="2356469"/>
          </a:xfrm>
          <a:prstGeom prst="rect">
            <a:avLst/>
          </a:prstGeom>
          <a:solidFill>
            <a:schemeClr val="tx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9529787" y="3996957"/>
            <a:ext cx="1468609" cy="1664084"/>
            <a:chOff x="6772165" y="2745050"/>
            <a:chExt cx="1468609" cy="1664084"/>
          </a:xfrm>
        </p:grpSpPr>
        <p:sp>
          <p:nvSpPr>
            <p:cNvPr id="77" name="Rectangle 1307"/>
            <p:cNvSpPr>
              <a:spLocks noChangeArrowheads="1"/>
            </p:cNvSpPr>
            <p:nvPr/>
          </p:nvSpPr>
          <p:spPr bwMode="auto">
            <a:xfrm>
              <a:off x="6772165" y="2745050"/>
              <a:ext cx="1468609" cy="1664084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lIns="216000" tIns="144000" rIns="144000" anchor="ctr"/>
            <a:lstStyle/>
            <a:p>
              <a:endParaRPr lang="ko-KR" altLang="en-US" sz="8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8" name="그룹 77"/>
            <p:cNvGrpSpPr/>
            <p:nvPr/>
          </p:nvGrpSpPr>
          <p:grpSpPr>
            <a:xfrm>
              <a:off x="8045529" y="2869992"/>
              <a:ext cx="72008" cy="72016"/>
              <a:chOff x="10166701" y="4815732"/>
              <a:chExt cx="144016" cy="144016"/>
            </a:xfrm>
          </p:grpSpPr>
          <p:cxnSp>
            <p:nvCxnSpPr>
              <p:cNvPr id="79" name="직선 연결선 78"/>
              <p:cNvCxnSpPr/>
              <p:nvPr/>
            </p:nvCxnSpPr>
            <p:spPr bwMode="auto">
              <a:xfrm>
                <a:off x="10166701" y="4815732"/>
                <a:ext cx="144016" cy="144016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0" name="직선 연결선 79"/>
              <p:cNvCxnSpPr/>
              <p:nvPr/>
            </p:nvCxnSpPr>
            <p:spPr bwMode="auto">
              <a:xfrm flipH="1">
                <a:off x="10166701" y="4815732"/>
                <a:ext cx="144016" cy="144016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798738"/>
              </p:ext>
            </p:extLst>
          </p:nvPr>
        </p:nvGraphicFramePr>
        <p:xfrm>
          <a:off x="9791360" y="4068038"/>
          <a:ext cx="1002274" cy="3657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02274">
                  <a:extLst>
                    <a:ext uri="{9D8B030D-6E8A-4147-A177-3AD203B41FA5}">
                      <a16:colId xmlns:a16="http://schemas.microsoft.com/office/drawing/2014/main" val="2539748520"/>
                    </a:ext>
                  </a:extLst>
                </a:gridCol>
              </a:tblGrid>
              <a:tr h="3377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목</a:t>
                      </a:r>
                      <a:endParaRPr kumimoji="0" lang="en-US" altLang="ko-KR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16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4253357"/>
                  </a:ext>
                </a:extLst>
              </a:tr>
            </a:tbl>
          </a:graphicData>
        </a:graphic>
      </p:graphicFrame>
      <p:grpSp>
        <p:nvGrpSpPr>
          <p:cNvPr id="128" name="그룹 127"/>
          <p:cNvGrpSpPr/>
          <p:nvPr/>
        </p:nvGrpSpPr>
        <p:grpSpPr>
          <a:xfrm>
            <a:off x="9636692" y="4726959"/>
            <a:ext cx="1275851" cy="283018"/>
            <a:chOff x="1693276" y="2888961"/>
            <a:chExt cx="1275851" cy="283018"/>
          </a:xfrm>
        </p:grpSpPr>
        <p:sp>
          <p:nvSpPr>
            <p:cNvPr id="129" name="직사각형 128"/>
            <p:cNvSpPr/>
            <p:nvPr/>
          </p:nvSpPr>
          <p:spPr bwMode="auto">
            <a:xfrm>
              <a:off x="1693276" y="2888961"/>
              <a:ext cx="1275851" cy="2830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rIns="36000" rtlCol="0" anchor="ctr"/>
            <a:lstStyle/>
            <a:p>
              <a:r>
                <a:rPr lang="ko-KR" altLang="en-US" sz="7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포토샵 중급 따라하기</a:t>
              </a:r>
              <a:endPara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0" name="직선 연결선 129"/>
            <p:cNvCxnSpPr/>
            <p:nvPr/>
          </p:nvCxnSpPr>
          <p:spPr bwMode="auto">
            <a:xfrm>
              <a:off x="1693277" y="2888961"/>
              <a:ext cx="0" cy="283018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1" name="그룹 130"/>
          <p:cNvGrpSpPr/>
          <p:nvPr/>
        </p:nvGrpSpPr>
        <p:grpSpPr>
          <a:xfrm>
            <a:off x="9636450" y="4421511"/>
            <a:ext cx="1276094" cy="283018"/>
            <a:chOff x="1693277" y="2888961"/>
            <a:chExt cx="1276094" cy="283018"/>
          </a:xfrm>
        </p:grpSpPr>
        <p:sp>
          <p:nvSpPr>
            <p:cNvPr id="132" name="직사각형 131"/>
            <p:cNvSpPr/>
            <p:nvPr/>
          </p:nvSpPr>
          <p:spPr bwMode="auto">
            <a:xfrm>
              <a:off x="1693277" y="2888961"/>
              <a:ext cx="1276094" cy="283018"/>
            </a:xfrm>
            <a:prstGeom prst="rect">
              <a:avLst/>
            </a:prstGeom>
            <a:solidFill>
              <a:srgbClr val="CCECFF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rIns="36000" rtlCol="0" anchor="ctr"/>
            <a:lstStyle/>
            <a:p>
              <a:r>
                <a:rPr lang="ko-KR" altLang="en-US" sz="7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인테리어 </a:t>
              </a:r>
              <a:r>
                <a:rPr lang="ko-KR" altLang="en-US" sz="7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포폴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(1,2)</a:t>
              </a:r>
              <a:endPara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3" name="직선 연결선 132"/>
            <p:cNvCxnSpPr/>
            <p:nvPr/>
          </p:nvCxnSpPr>
          <p:spPr bwMode="auto">
            <a:xfrm>
              <a:off x="1693277" y="2888961"/>
              <a:ext cx="0" cy="283018"/>
            </a:xfrm>
            <a:prstGeom prst="line">
              <a:avLst/>
            </a:prstGeom>
            <a:grpFill/>
            <a:ln w="571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4" name="그룹 133"/>
          <p:cNvGrpSpPr/>
          <p:nvPr/>
        </p:nvGrpSpPr>
        <p:grpSpPr>
          <a:xfrm>
            <a:off x="9636449" y="5045247"/>
            <a:ext cx="1276093" cy="283018"/>
            <a:chOff x="1693276" y="2888961"/>
            <a:chExt cx="1276093" cy="283018"/>
          </a:xfrm>
        </p:grpSpPr>
        <p:sp>
          <p:nvSpPr>
            <p:cNvPr id="135" name="직사각형 134"/>
            <p:cNvSpPr/>
            <p:nvPr/>
          </p:nvSpPr>
          <p:spPr bwMode="auto">
            <a:xfrm>
              <a:off x="1693276" y="2888961"/>
              <a:ext cx="1276093" cy="2830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rIns="36000" rtlCol="0" anchor="ctr"/>
            <a:lstStyle/>
            <a:p>
              <a:r>
                <a:rPr lang="ko-KR" altLang="en-US" sz="7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포토샵 초급 따라하기 길면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  <a:endPara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6" name="직선 연결선 135"/>
            <p:cNvCxnSpPr/>
            <p:nvPr/>
          </p:nvCxnSpPr>
          <p:spPr bwMode="auto">
            <a:xfrm>
              <a:off x="1693277" y="2888961"/>
              <a:ext cx="0" cy="283018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7" name="그룹 136"/>
          <p:cNvGrpSpPr/>
          <p:nvPr/>
        </p:nvGrpSpPr>
        <p:grpSpPr>
          <a:xfrm>
            <a:off x="9639888" y="5353144"/>
            <a:ext cx="1272654" cy="283018"/>
            <a:chOff x="1693277" y="2888961"/>
            <a:chExt cx="1272654" cy="283018"/>
          </a:xfrm>
        </p:grpSpPr>
        <p:sp>
          <p:nvSpPr>
            <p:cNvPr id="138" name="직사각형 137"/>
            <p:cNvSpPr/>
            <p:nvPr/>
          </p:nvSpPr>
          <p:spPr bwMode="auto">
            <a:xfrm>
              <a:off x="1693277" y="2888961"/>
              <a:ext cx="1272654" cy="283018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rIns="36000" rtlCol="0" anchor="ctr"/>
            <a:lstStyle/>
            <a:p>
              <a:r>
                <a:rPr lang="en-US" altLang="ko-KR" sz="7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2D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원화 일러스트 </a:t>
              </a:r>
              <a:r>
                <a:rPr lang="ko-KR" altLang="en-US" sz="7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대회반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  <a:endPara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9" name="직선 연결선 138"/>
            <p:cNvCxnSpPr/>
            <p:nvPr/>
          </p:nvCxnSpPr>
          <p:spPr bwMode="auto">
            <a:xfrm>
              <a:off x="1693277" y="2888961"/>
              <a:ext cx="0" cy="283018"/>
            </a:xfrm>
            <a:prstGeom prst="line">
              <a:avLst/>
            </a:prstGeom>
            <a:grpFill/>
            <a:ln w="571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9" name="TextBox 88"/>
          <p:cNvSpPr txBox="1"/>
          <p:nvPr/>
        </p:nvSpPr>
        <p:spPr>
          <a:xfrm>
            <a:off x="9203227" y="3380429"/>
            <a:ext cx="221406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7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모달</a:t>
            </a:r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팝업</a:t>
            </a:r>
            <a:r>
              <a:rPr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강의 클릭 시 강의 상세 풀 팝업 출력</a:t>
            </a:r>
          </a:p>
        </p:txBody>
      </p:sp>
    </p:spTree>
    <p:extLst>
      <p:ext uri="{BB962C8B-B14F-4D97-AF65-F5344CB8AC3E}">
        <p14:creationId xmlns:p14="http://schemas.microsoft.com/office/powerpoint/2010/main" val="369544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강의상세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/>
          </p:nvPr>
        </p:nvGraphicFramePr>
        <p:xfrm>
          <a:off x="10440591" y="540271"/>
          <a:ext cx="2833612" cy="2321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1176859" y="1213163"/>
            <a:ext cx="6687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강의 상세 </a:t>
            </a:r>
            <a:endParaRPr kumimoji="0" lang="ko-KR" altLang="en-US" sz="800" kern="0" dirty="0">
              <a:solidFill>
                <a:schemeClr val="bg1">
                  <a:lumMod val="50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131369" y="1915232"/>
            <a:ext cx="1853802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 latinLnBrk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kumimoji="0" lang="ko-KR" altLang="en-US" sz="700" dirty="0" err="1" smtClean="0">
                <a:solidFill>
                  <a:schemeClr val="bg1">
                    <a:lumMod val="6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강의기간</a:t>
            </a:r>
            <a:r>
              <a:rPr kumimoji="0" lang="ko-KR" altLang="en-US" sz="7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kumimoji="0" lang="en-US" altLang="ko-KR" sz="7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2024.11.10~2024.11.26</a:t>
            </a:r>
          </a:p>
          <a:p>
            <a:pPr marL="171450" indent="-171450" fontAlgn="auto" latinLnBrk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kumimoji="0" lang="ko-KR" altLang="en-US" sz="700" dirty="0" smtClean="0">
                <a:solidFill>
                  <a:schemeClr val="bg1">
                    <a:lumMod val="6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강의시간</a:t>
            </a:r>
            <a:r>
              <a:rPr kumimoji="0" lang="en-US" altLang="ko-KR" sz="7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kumimoji="0" lang="ko-KR" altLang="en-US" sz="700" dirty="0" err="1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월수금</a:t>
            </a:r>
            <a:r>
              <a:rPr kumimoji="0" lang="ko-KR" altLang="en-US" sz="7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 </a:t>
            </a:r>
            <a:r>
              <a:rPr kumimoji="0" lang="en-US" altLang="ko-KR" sz="7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09:30~11:30</a:t>
            </a:r>
          </a:p>
          <a:p>
            <a:pPr marL="171450" indent="-171450" fontAlgn="auto" latinLnBrk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kumimoji="0" lang="ko-KR" altLang="en-US" sz="700" dirty="0" smtClean="0">
                <a:solidFill>
                  <a:schemeClr val="bg1">
                    <a:lumMod val="6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강의실</a:t>
            </a:r>
            <a:r>
              <a:rPr kumimoji="0" lang="ko-KR" altLang="en-US" sz="7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kumimoji="0" lang="en-US" altLang="ko-KR" sz="7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5</a:t>
            </a:r>
            <a:r>
              <a:rPr kumimoji="0" lang="ko-KR" altLang="en-US" sz="7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층 </a:t>
            </a:r>
            <a:r>
              <a:rPr kumimoji="0" lang="en-US" altLang="ko-KR" sz="7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104C</a:t>
            </a:r>
            <a:endParaRPr kumimoji="0" lang="en-US" altLang="ko-KR" sz="7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 bwMode="auto">
          <a:xfrm>
            <a:off x="1273838" y="1909190"/>
            <a:ext cx="687017" cy="582499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>
              <a:lnSpc>
                <a:spcPct val="150000"/>
              </a:lnSpc>
            </a:pPr>
            <a:r>
              <a:rPr lang="ko-KR" altLang="en-US" sz="700" dirty="0" smtClean="0">
                <a:latin typeface="+mn-ea"/>
                <a:ea typeface="+mn-ea"/>
              </a:rPr>
              <a:t>강사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 defTabSz="817563">
              <a:lnSpc>
                <a:spcPct val="150000"/>
              </a:lnSpc>
            </a:pPr>
            <a:r>
              <a:rPr lang="ko-KR" altLang="en-US" sz="800" b="1" dirty="0" err="1" smtClean="0">
                <a:latin typeface="+mn-ea"/>
                <a:ea typeface="+mn-ea"/>
              </a:rPr>
              <a:t>나최고</a:t>
            </a:r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176859" y="1522215"/>
            <a:ext cx="1858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포토샵 초급 따라하기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1284112" y="2628113"/>
            <a:ext cx="3205115" cy="582499"/>
            <a:chOff x="7482275" y="2325723"/>
            <a:chExt cx="2491543" cy="582499"/>
          </a:xfrm>
        </p:grpSpPr>
        <p:sp>
          <p:nvSpPr>
            <p:cNvPr id="77" name="모서리가 둥근 직사각형 76"/>
            <p:cNvSpPr/>
            <p:nvPr/>
          </p:nvSpPr>
          <p:spPr bwMode="auto">
            <a:xfrm>
              <a:off x="8120854" y="2325723"/>
              <a:ext cx="575805" cy="58249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>
                <a:lnSpc>
                  <a:spcPct val="150000"/>
                </a:lnSpc>
              </a:pPr>
              <a:r>
                <a:rPr lang="ko-KR" altLang="en-US" sz="700" dirty="0" smtClean="0">
                  <a:latin typeface="+mn-ea"/>
                  <a:ea typeface="+mn-ea"/>
                </a:rPr>
                <a:t>출석률</a:t>
              </a:r>
            </a:p>
            <a:p>
              <a:pPr algn="ctr" defTabSz="817563">
                <a:lnSpc>
                  <a:spcPct val="150000"/>
                </a:lnSpc>
              </a:pPr>
              <a:r>
                <a:rPr lang="en-US" altLang="ko-KR" sz="800" b="1" dirty="0" smtClean="0">
                  <a:latin typeface="+mn-ea"/>
                  <a:ea typeface="+mn-ea"/>
                </a:rPr>
                <a:t>77%</a:t>
              </a:r>
              <a:endParaRPr lang="ko-KR" altLang="en-US" sz="800" b="1" dirty="0">
                <a:latin typeface="+mn-ea"/>
                <a:ea typeface="+mn-ea"/>
              </a:endParaRPr>
            </a:p>
          </p:txBody>
        </p:sp>
        <p:sp>
          <p:nvSpPr>
            <p:cNvPr id="78" name="모서리가 둥근 직사각형 77"/>
            <p:cNvSpPr/>
            <p:nvPr/>
          </p:nvSpPr>
          <p:spPr bwMode="auto">
            <a:xfrm>
              <a:off x="8759433" y="2325723"/>
              <a:ext cx="575805" cy="58249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>
                <a:lnSpc>
                  <a:spcPct val="150000"/>
                </a:lnSpc>
              </a:pPr>
              <a:r>
                <a:rPr lang="ko-KR" altLang="en-US" sz="700" dirty="0" err="1">
                  <a:latin typeface="+mn-ea"/>
                  <a:ea typeface="+mn-ea"/>
                </a:rPr>
                <a:t>교재안내</a:t>
              </a:r>
              <a:endParaRPr lang="ko-KR" altLang="en-US" sz="700" dirty="0">
                <a:latin typeface="+mn-ea"/>
                <a:ea typeface="+mn-ea"/>
              </a:endParaRPr>
            </a:p>
            <a:p>
              <a:pPr algn="ctr" defTabSz="817563">
                <a:lnSpc>
                  <a:spcPct val="150000"/>
                </a:lnSpc>
              </a:pPr>
              <a:r>
                <a:rPr lang="en-US" altLang="ko-KR" sz="800" b="1" u="sng" dirty="0" smtClean="0">
                  <a:latin typeface="+mn-ea"/>
                  <a:ea typeface="+mn-ea"/>
                </a:rPr>
                <a:t>2</a:t>
              </a:r>
              <a:r>
                <a:rPr lang="ko-KR" altLang="en-US" sz="800" b="1" u="sng" dirty="0" smtClean="0">
                  <a:latin typeface="+mn-ea"/>
                  <a:ea typeface="+mn-ea"/>
                </a:rPr>
                <a:t>건</a:t>
              </a:r>
              <a:endParaRPr lang="ko-KR" altLang="en-US" sz="800" b="1" u="sng" dirty="0">
                <a:latin typeface="+mn-ea"/>
                <a:ea typeface="+mn-ea"/>
              </a:endParaRPr>
            </a:p>
          </p:txBody>
        </p:sp>
        <p:sp>
          <p:nvSpPr>
            <p:cNvPr id="79" name="모서리가 둥근 직사각형 78"/>
            <p:cNvSpPr/>
            <p:nvPr/>
          </p:nvSpPr>
          <p:spPr bwMode="auto">
            <a:xfrm>
              <a:off x="7482275" y="2325723"/>
              <a:ext cx="575805" cy="58249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>
                <a:lnSpc>
                  <a:spcPct val="150000"/>
                </a:lnSpc>
              </a:pPr>
              <a:r>
                <a:rPr lang="ko-KR" altLang="en-US" sz="700" dirty="0" err="1" smtClean="0">
                  <a:latin typeface="+mn-ea"/>
                  <a:ea typeface="+mn-ea"/>
                </a:rPr>
                <a:t>다음수업일</a:t>
              </a:r>
              <a:endParaRPr lang="en-US" altLang="ko-KR" sz="700" dirty="0" smtClean="0">
                <a:latin typeface="+mn-ea"/>
                <a:ea typeface="+mn-ea"/>
              </a:endParaRPr>
            </a:p>
            <a:p>
              <a:pPr algn="ctr" defTabSz="817563">
                <a:lnSpc>
                  <a:spcPct val="150000"/>
                </a:lnSpc>
              </a:pPr>
              <a:r>
                <a:rPr lang="en-US" altLang="ko-KR" sz="800" b="1" dirty="0" smtClean="0">
                  <a:latin typeface="+mn-ea"/>
                  <a:ea typeface="+mn-ea"/>
                </a:rPr>
                <a:t>5</a:t>
              </a:r>
              <a:r>
                <a:rPr lang="ko-KR" altLang="en-US" sz="800" b="1" dirty="0" smtClean="0">
                  <a:latin typeface="+mn-ea"/>
                  <a:ea typeface="+mn-ea"/>
                </a:rPr>
                <a:t>월</a:t>
              </a:r>
              <a:r>
                <a:rPr lang="en-US" altLang="ko-KR" sz="800" b="1" dirty="0" smtClean="0">
                  <a:latin typeface="+mn-ea"/>
                  <a:ea typeface="+mn-ea"/>
                </a:rPr>
                <a:t>5</a:t>
              </a:r>
              <a:r>
                <a:rPr lang="ko-KR" altLang="en-US" sz="800" b="1" dirty="0" smtClean="0">
                  <a:latin typeface="+mn-ea"/>
                  <a:ea typeface="+mn-ea"/>
                </a:rPr>
                <a:t>일</a:t>
              </a:r>
              <a:endParaRPr lang="ko-KR" altLang="en-US" sz="800" b="1" dirty="0">
                <a:latin typeface="+mn-ea"/>
                <a:ea typeface="+mn-ea"/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 bwMode="auto">
            <a:xfrm>
              <a:off x="9398013" y="2325723"/>
              <a:ext cx="575805" cy="58249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>
                <a:lnSpc>
                  <a:spcPct val="150000"/>
                </a:lnSpc>
              </a:pPr>
              <a:r>
                <a:rPr lang="ko-KR" altLang="en-US" sz="700" dirty="0" smtClean="0">
                  <a:latin typeface="+mn-ea"/>
                  <a:ea typeface="+mn-ea"/>
                </a:rPr>
                <a:t>준비물</a:t>
              </a:r>
            </a:p>
            <a:p>
              <a:pPr algn="ctr" defTabSz="817563">
                <a:lnSpc>
                  <a:spcPct val="150000"/>
                </a:lnSpc>
              </a:pPr>
              <a:r>
                <a:rPr lang="ko-KR" altLang="en-US" sz="800" b="1" u="sng" dirty="0">
                  <a:latin typeface="+mn-ea"/>
                  <a:ea typeface="+mn-ea"/>
                </a:rPr>
                <a:t>있</a:t>
              </a:r>
              <a:r>
                <a:rPr lang="ko-KR" altLang="en-US" sz="800" b="1" u="sng" dirty="0" smtClean="0">
                  <a:latin typeface="+mn-ea"/>
                  <a:ea typeface="+mn-ea"/>
                </a:rPr>
                <a:t>음</a:t>
              </a:r>
              <a:endParaRPr lang="ko-KR" altLang="en-US" sz="800" b="1" u="sng" dirty="0">
                <a:latin typeface="+mn-ea"/>
                <a:ea typeface="+mn-ea"/>
              </a:endParaRPr>
            </a:p>
          </p:txBody>
        </p:sp>
      </p:grpSp>
      <p:sp>
        <p:nvSpPr>
          <p:cNvPr id="81" name="모서리가 둥근 직사각형 80"/>
          <p:cNvSpPr/>
          <p:nvPr/>
        </p:nvSpPr>
        <p:spPr bwMode="auto">
          <a:xfrm>
            <a:off x="1320875" y="3528759"/>
            <a:ext cx="432000" cy="252000"/>
          </a:xfrm>
          <a:prstGeom prst="roundRect">
            <a:avLst>
              <a:gd name="adj" fmla="val 32554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4.15</a:t>
            </a:r>
          </a:p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결석</a:t>
            </a:r>
            <a:endParaRPr kumimoji="0" lang="ko-KR" altLang="en-US" sz="700" b="1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모서리가 둥근 직사각형 81"/>
          <p:cNvSpPr/>
          <p:nvPr/>
        </p:nvSpPr>
        <p:spPr bwMode="auto">
          <a:xfrm>
            <a:off x="1800002" y="3528759"/>
            <a:ext cx="432000" cy="252000"/>
          </a:xfrm>
          <a:prstGeom prst="roundRect">
            <a:avLst>
              <a:gd name="adj" fmla="val 33506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4.17</a:t>
            </a:r>
            <a:endParaRPr kumimoji="0" lang="en-US" altLang="ko-KR" sz="700" b="1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결석</a:t>
            </a:r>
          </a:p>
        </p:txBody>
      </p:sp>
      <p:sp>
        <p:nvSpPr>
          <p:cNvPr id="83" name="모서리가 둥근 직사각형 82"/>
          <p:cNvSpPr/>
          <p:nvPr/>
        </p:nvSpPr>
        <p:spPr bwMode="auto">
          <a:xfrm>
            <a:off x="2279129" y="3528759"/>
            <a:ext cx="432000" cy="252000"/>
          </a:xfrm>
          <a:prstGeom prst="roundRect">
            <a:avLst>
              <a:gd name="adj" fmla="val 28009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4.19</a:t>
            </a:r>
          </a:p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결석</a:t>
            </a:r>
            <a:endParaRPr kumimoji="0" lang="ko-KR" altLang="en-US" sz="700" b="1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모서리가 둥근 직사각형 83"/>
          <p:cNvSpPr/>
          <p:nvPr/>
        </p:nvSpPr>
        <p:spPr bwMode="auto">
          <a:xfrm>
            <a:off x="2758256" y="3528759"/>
            <a:ext cx="432000" cy="252000"/>
          </a:xfrm>
          <a:prstGeom prst="roundRect">
            <a:avLst>
              <a:gd name="adj" fmla="val 19762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4.21</a:t>
            </a:r>
          </a:p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출석</a:t>
            </a:r>
            <a:endParaRPr kumimoji="0" lang="ko-KR" altLang="en-US" sz="700" b="1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모서리가 둥근 직사각형 84"/>
          <p:cNvSpPr/>
          <p:nvPr/>
        </p:nvSpPr>
        <p:spPr bwMode="auto">
          <a:xfrm>
            <a:off x="3237383" y="3528759"/>
            <a:ext cx="432000" cy="252000"/>
          </a:xfrm>
          <a:prstGeom prst="roundRect">
            <a:avLst>
              <a:gd name="adj" fmla="val 25260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4.23</a:t>
            </a:r>
          </a:p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결석</a:t>
            </a:r>
            <a:endParaRPr kumimoji="0" lang="ko-KR" altLang="en-US" sz="700" b="1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모서리가 둥근 직사각형 85"/>
          <p:cNvSpPr/>
          <p:nvPr/>
        </p:nvSpPr>
        <p:spPr bwMode="auto">
          <a:xfrm>
            <a:off x="3722092" y="3533418"/>
            <a:ext cx="432000" cy="252000"/>
          </a:xfrm>
          <a:prstGeom prst="roundRect">
            <a:avLst>
              <a:gd name="adj" fmla="val 14915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4.25</a:t>
            </a:r>
          </a:p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결석</a:t>
            </a:r>
            <a:endParaRPr kumimoji="0" lang="ko-KR" altLang="en-US" sz="700" b="1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모서리가 둥근 직사각형 86"/>
          <p:cNvSpPr/>
          <p:nvPr/>
        </p:nvSpPr>
        <p:spPr bwMode="auto">
          <a:xfrm>
            <a:off x="1320875" y="3831598"/>
            <a:ext cx="432000" cy="252000"/>
          </a:xfrm>
          <a:prstGeom prst="roundRect">
            <a:avLst>
              <a:gd name="adj" fmla="val 33506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4.27</a:t>
            </a:r>
            <a:endParaRPr kumimoji="0" lang="en-US" altLang="ko-KR" sz="700" b="1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결석</a:t>
            </a:r>
          </a:p>
        </p:txBody>
      </p:sp>
      <p:sp>
        <p:nvSpPr>
          <p:cNvPr id="88" name="모서리가 둥근 직사각형 87"/>
          <p:cNvSpPr/>
          <p:nvPr/>
        </p:nvSpPr>
        <p:spPr bwMode="auto">
          <a:xfrm>
            <a:off x="1800002" y="3837948"/>
            <a:ext cx="432000" cy="252000"/>
          </a:xfrm>
          <a:prstGeom prst="roundRect">
            <a:avLst>
              <a:gd name="adj" fmla="val 28009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4.29</a:t>
            </a:r>
          </a:p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결석</a:t>
            </a:r>
            <a:endParaRPr kumimoji="0" lang="ko-KR" altLang="en-US" sz="700" b="1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모서리가 둥근 직사각형 88"/>
          <p:cNvSpPr/>
          <p:nvPr/>
        </p:nvSpPr>
        <p:spPr bwMode="auto">
          <a:xfrm>
            <a:off x="2279129" y="3837948"/>
            <a:ext cx="432000" cy="252000"/>
          </a:xfrm>
          <a:prstGeom prst="roundRect">
            <a:avLst>
              <a:gd name="adj" fmla="val 19762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5.01</a:t>
            </a:r>
          </a:p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endParaRPr kumimoji="0" lang="en-US" altLang="ko-KR" sz="700" b="1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 bwMode="auto">
          <a:xfrm>
            <a:off x="2758256" y="3837948"/>
            <a:ext cx="432000" cy="252000"/>
          </a:xfrm>
          <a:prstGeom prst="roundRect">
            <a:avLst>
              <a:gd name="adj" fmla="val 25260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5.03</a:t>
            </a:r>
          </a:p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endParaRPr kumimoji="0" lang="en-US" altLang="ko-KR" sz="700" b="1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모서리가 둥근 직사각형 90"/>
          <p:cNvSpPr/>
          <p:nvPr/>
        </p:nvSpPr>
        <p:spPr bwMode="auto">
          <a:xfrm>
            <a:off x="3238922" y="3823163"/>
            <a:ext cx="432000" cy="252000"/>
          </a:xfrm>
          <a:prstGeom prst="roundRect">
            <a:avLst>
              <a:gd name="adj" fmla="val 14915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5.05</a:t>
            </a:r>
          </a:p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endParaRPr kumimoji="0" lang="en-US" altLang="ko-KR" sz="700" b="1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모서리가 둥근 직사각형 91"/>
          <p:cNvSpPr/>
          <p:nvPr/>
        </p:nvSpPr>
        <p:spPr bwMode="auto">
          <a:xfrm>
            <a:off x="3718049" y="3823163"/>
            <a:ext cx="432000" cy="252000"/>
          </a:xfrm>
          <a:prstGeom prst="roundRect">
            <a:avLst>
              <a:gd name="adj" fmla="val 18387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5.07</a:t>
            </a:r>
          </a:p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endParaRPr kumimoji="0" lang="en-US" altLang="ko-KR" sz="700" b="1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모서리가 둥근 직사각형 92"/>
          <p:cNvSpPr/>
          <p:nvPr/>
        </p:nvSpPr>
        <p:spPr bwMode="auto">
          <a:xfrm>
            <a:off x="1333779" y="4147137"/>
            <a:ext cx="432000" cy="252000"/>
          </a:xfrm>
          <a:prstGeom prst="roundRect">
            <a:avLst>
              <a:gd name="adj" fmla="val 28009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5.09</a:t>
            </a:r>
          </a:p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endParaRPr kumimoji="0" lang="en-US" altLang="ko-KR" sz="700" b="1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모서리가 둥근 직사각형 93"/>
          <p:cNvSpPr/>
          <p:nvPr/>
        </p:nvSpPr>
        <p:spPr bwMode="auto">
          <a:xfrm>
            <a:off x="1812906" y="4147137"/>
            <a:ext cx="432000" cy="252000"/>
          </a:xfrm>
          <a:prstGeom prst="roundRect">
            <a:avLst>
              <a:gd name="adj" fmla="val 19762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5.11</a:t>
            </a:r>
          </a:p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endParaRPr kumimoji="0" lang="en-US" altLang="ko-KR" sz="700" b="1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5" name="직선 연결선 94"/>
          <p:cNvCxnSpPr/>
          <p:nvPr/>
        </p:nvCxnSpPr>
        <p:spPr bwMode="auto">
          <a:xfrm flipV="1">
            <a:off x="1284112" y="3348583"/>
            <a:ext cx="31680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6" name="그룹 95"/>
          <p:cNvGrpSpPr/>
          <p:nvPr/>
        </p:nvGrpSpPr>
        <p:grpSpPr>
          <a:xfrm>
            <a:off x="4381219" y="3528759"/>
            <a:ext cx="36000" cy="828000"/>
            <a:chOff x="7094004" y="2225568"/>
            <a:chExt cx="36000" cy="828000"/>
          </a:xfrm>
        </p:grpSpPr>
        <p:sp>
          <p:nvSpPr>
            <p:cNvPr id="97" name="직사각형 96"/>
            <p:cNvSpPr/>
            <p:nvPr/>
          </p:nvSpPr>
          <p:spPr bwMode="auto">
            <a:xfrm>
              <a:off x="7094004" y="2225568"/>
              <a:ext cx="36000" cy="32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864000" tIns="0" rIns="0" bIns="0" rtlCol="0" anchor="ctr"/>
            <a:lstStyle/>
            <a:p>
              <a:pPr defTabSz="817563"/>
              <a:endParaRPr lang="ko-KR" altLang="en-US" sz="700" dirty="0">
                <a:latin typeface="+mn-ea"/>
              </a:endParaRPr>
            </a:p>
          </p:txBody>
        </p:sp>
        <p:cxnSp>
          <p:nvCxnSpPr>
            <p:cNvPr id="104" name="직선 연결선 103"/>
            <p:cNvCxnSpPr/>
            <p:nvPr/>
          </p:nvCxnSpPr>
          <p:spPr bwMode="auto">
            <a:xfrm flipH="1">
              <a:off x="7110791" y="2225568"/>
              <a:ext cx="2426" cy="82800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5" name="모서리가 둥근 직사각형 124"/>
          <p:cNvSpPr/>
          <p:nvPr/>
        </p:nvSpPr>
        <p:spPr bwMode="auto">
          <a:xfrm>
            <a:off x="3985227" y="4500711"/>
            <a:ext cx="504000" cy="180000"/>
          </a:xfrm>
          <a:prstGeom prst="roundRect">
            <a:avLst>
              <a:gd name="adj" fmla="val 10053"/>
            </a:avLst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600" dirty="0" err="1" smtClean="0">
                <a:solidFill>
                  <a:schemeClr val="tx1"/>
                </a:solidFill>
                <a:latin typeface="+mn-ea"/>
                <a:ea typeface="+mn-ea"/>
              </a:rPr>
              <a:t>게시판설정</a:t>
            </a:r>
            <a:endParaRPr lang="ko-KR" altLang="en-US" sz="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126" name="그룹 125"/>
          <p:cNvGrpSpPr/>
          <p:nvPr/>
        </p:nvGrpSpPr>
        <p:grpSpPr>
          <a:xfrm>
            <a:off x="1329401" y="4736127"/>
            <a:ext cx="3159826" cy="936000"/>
            <a:chOff x="10210116" y="1676036"/>
            <a:chExt cx="3159826" cy="936000"/>
          </a:xfrm>
        </p:grpSpPr>
        <p:sp>
          <p:nvSpPr>
            <p:cNvPr id="127" name="모서리가 둥근 직사각형 126"/>
            <p:cNvSpPr/>
            <p:nvPr/>
          </p:nvSpPr>
          <p:spPr bwMode="auto">
            <a:xfrm>
              <a:off x="10210116" y="1676036"/>
              <a:ext cx="3159826" cy="936000"/>
            </a:xfrm>
            <a:prstGeom prst="roundRect">
              <a:avLst>
                <a:gd name="adj" fmla="val 7305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72000" tIns="36000" rIns="72000" bIns="36000" rtlCol="0" anchor="t"/>
            <a:lstStyle/>
            <a:p>
              <a:pPr defTabSz="817563"/>
              <a:r>
                <a:rPr lang="ko-KR" altLang="en-US" sz="800" b="1" dirty="0" smtClean="0">
                  <a:latin typeface="+mn-ea"/>
                  <a:ea typeface="+mn-ea"/>
                </a:rPr>
                <a:t>공지사항 </a:t>
              </a:r>
              <a:r>
                <a:rPr lang="en-US" altLang="ko-KR" dirty="0" smtClean="0">
                  <a:latin typeface="+mn-ea"/>
                  <a:ea typeface="+mn-ea"/>
                </a:rPr>
                <a:t>&gt;</a:t>
              </a:r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0234191" y="1850269"/>
              <a:ext cx="156004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28600" indent="-2286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700" dirty="0" smtClean="0">
                  <a:latin typeface="맑은 고딕" pitchFamily="50" charset="-127"/>
                  <a:ea typeface="맑은 고딕" pitchFamily="50" charset="-127"/>
                </a:rPr>
                <a:t>고정 공지 보여지지 않음</a:t>
              </a:r>
              <a:endParaRPr lang="en-US" altLang="ko-KR" sz="7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228600" indent="-2286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700" dirty="0" smtClean="0">
                  <a:latin typeface="맑은 고딕" pitchFamily="50" charset="-127"/>
                  <a:ea typeface="맑은 고딕" pitchFamily="50" charset="-127"/>
                </a:rPr>
                <a:t>신규 </a:t>
              </a:r>
              <a:r>
                <a:rPr lang="ko-KR" altLang="en-US" sz="700" dirty="0" err="1" smtClean="0">
                  <a:latin typeface="맑은 고딕" pitchFamily="50" charset="-127"/>
                  <a:ea typeface="맑은 고딕" pitchFamily="50" charset="-127"/>
                </a:rPr>
                <a:t>최신글</a:t>
              </a:r>
              <a:r>
                <a:rPr lang="ko-KR" altLang="en-US" sz="700" dirty="0" smtClean="0">
                  <a:latin typeface="맑은 고딕" pitchFamily="50" charset="-127"/>
                  <a:ea typeface="맑은 고딕" pitchFamily="50" charset="-127"/>
                </a:rPr>
                <a:t> 내림차순 </a:t>
              </a:r>
              <a:endParaRPr lang="en-US" altLang="ko-KR" sz="7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228600" indent="-2286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700" dirty="0" smtClean="0">
                  <a:latin typeface="맑은 고딕" pitchFamily="50" charset="-127"/>
                  <a:ea typeface="맑은 고딕" pitchFamily="50" charset="-127"/>
                </a:rPr>
                <a:t>제목 길어지면 </a:t>
              </a:r>
              <a:r>
                <a:rPr lang="ko-KR" altLang="en-US" sz="700" dirty="0" err="1" smtClean="0">
                  <a:latin typeface="맑은 고딕" pitchFamily="50" charset="-127"/>
                  <a:ea typeface="맑은 고딕" pitchFamily="50" charset="-127"/>
                </a:rPr>
                <a:t>말줄임</a:t>
              </a: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(..)</a:t>
              </a:r>
              <a:r>
                <a:rPr lang="ko-KR" altLang="en-US" sz="700" dirty="0" smtClean="0">
                  <a:latin typeface="맑은 고딕" pitchFamily="50" charset="-127"/>
                  <a:ea typeface="맑은 고딕" pitchFamily="50" charset="-127"/>
                </a:rPr>
                <a:t>표시</a:t>
              </a:r>
            </a:p>
            <a:p>
              <a:pPr marL="228600" indent="-2286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700" dirty="0" smtClean="0">
                  <a:latin typeface="맑은 고딕" pitchFamily="50" charset="-127"/>
                  <a:ea typeface="맑은 고딕" pitchFamily="50" charset="-127"/>
                </a:rPr>
                <a:t>개 까지</a:t>
              </a: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700" dirty="0" smtClean="0">
                  <a:latin typeface="맑은 고딕" pitchFamily="50" charset="-127"/>
                  <a:ea typeface="맑은 고딕" pitchFamily="50" charset="-127"/>
                </a:rPr>
                <a:t>디자인 사 변경</a:t>
              </a: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..</a:t>
              </a:r>
              <a:endParaRPr lang="ko-KR" altLang="en-US" sz="7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2591187" y="1850269"/>
              <a:ext cx="75533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YYYY-MM-DD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YYYY-MM-DD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YYYY-MM-DD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YYYY-MM-DD</a:t>
              </a:r>
            </a:p>
          </p:txBody>
        </p:sp>
      </p:grpSp>
      <p:grpSp>
        <p:nvGrpSpPr>
          <p:cNvPr id="130" name="그룹 129"/>
          <p:cNvGrpSpPr/>
          <p:nvPr/>
        </p:nvGrpSpPr>
        <p:grpSpPr>
          <a:xfrm>
            <a:off x="5626593" y="1548487"/>
            <a:ext cx="3183114" cy="936000"/>
            <a:chOff x="10215098" y="3708623"/>
            <a:chExt cx="3183114" cy="936000"/>
          </a:xfrm>
        </p:grpSpPr>
        <p:sp>
          <p:nvSpPr>
            <p:cNvPr id="131" name="모서리가 둥근 직사각형 130"/>
            <p:cNvSpPr/>
            <p:nvPr/>
          </p:nvSpPr>
          <p:spPr bwMode="auto">
            <a:xfrm>
              <a:off x="10215098" y="3708623"/>
              <a:ext cx="3160800" cy="936000"/>
            </a:xfrm>
            <a:prstGeom prst="roundRect">
              <a:avLst>
                <a:gd name="adj" fmla="val 7305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72000" tIns="36000" rIns="72000" bIns="36000" rtlCol="0" anchor="t"/>
            <a:lstStyle/>
            <a:p>
              <a:pPr defTabSz="817563"/>
              <a:r>
                <a:rPr lang="ko-KR" altLang="en-US" sz="800" b="1" dirty="0" smtClean="0">
                  <a:latin typeface="+mn-ea"/>
                  <a:ea typeface="+mn-ea"/>
                </a:rPr>
                <a:t>자료실 </a:t>
              </a:r>
              <a:r>
                <a:rPr lang="en-US" altLang="ko-KR" dirty="0" smtClean="0">
                  <a:latin typeface="+mn-ea"/>
                  <a:ea typeface="+mn-ea"/>
                </a:rPr>
                <a:t>&gt;</a:t>
              </a:r>
              <a:endParaRPr lang="ko-KR" altLang="en-US" sz="800" dirty="0">
                <a:latin typeface="+mn-ea"/>
                <a:ea typeface="+mn-ea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0239173" y="3885842"/>
              <a:ext cx="140775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28600" indent="-2286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700" dirty="0" smtClean="0">
                  <a:latin typeface="맑은 고딕" pitchFamily="50" charset="-127"/>
                  <a:ea typeface="맑은 고딕" pitchFamily="50" charset="-127"/>
                </a:rPr>
                <a:t>제목</a:t>
              </a:r>
              <a:endParaRPr lang="en-US" altLang="ko-KR" sz="7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228600" indent="-2286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700" dirty="0" smtClean="0">
                  <a:latin typeface="맑은 고딕" pitchFamily="50" charset="-127"/>
                  <a:ea typeface="맑은 고딕" pitchFamily="50" charset="-127"/>
                </a:rPr>
                <a:t>신규 </a:t>
              </a:r>
              <a:r>
                <a:rPr lang="ko-KR" altLang="en-US" sz="700" dirty="0" err="1" smtClean="0">
                  <a:latin typeface="맑은 고딕" pitchFamily="50" charset="-127"/>
                  <a:ea typeface="맑은 고딕" pitchFamily="50" charset="-127"/>
                </a:rPr>
                <a:t>최신글</a:t>
              </a:r>
              <a:r>
                <a:rPr lang="ko-KR" altLang="en-US" sz="700" dirty="0" smtClean="0">
                  <a:latin typeface="맑은 고딕" pitchFamily="50" charset="-127"/>
                  <a:ea typeface="맑은 고딕" pitchFamily="50" charset="-127"/>
                </a:rPr>
                <a:t> 내림차순 </a:t>
              </a:r>
              <a:endParaRPr lang="en-US" altLang="ko-KR" sz="7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228600" indent="-2286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700" dirty="0" smtClean="0">
                  <a:latin typeface="맑은 고딕" pitchFamily="50" charset="-127"/>
                  <a:ea typeface="맑은 고딕" pitchFamily="50" charset="-127"/>
                </a:rPr>
                <a:t>제목 길어지면 </a:t>
              </a:r>
              <a:r>
                <a:rPr lang="ko-KR" altLang="en-US" sz="700" dirty="0" err="1" smtClean="0">
                  <a:latin typeface="맑은 고딕" pitchFamily="50" charset="-127"/>
                  <a:ea typeface="맑은 고딕" pitchFamily="50" charset="-127"/>
                </a:rPr>
                <a:t>말줄임</a:t>
              </a: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(…)</a:t>
              </a:r>
            </a:p>
            <a:p>
              <a:pPr marL="228600" indent="-2286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700" dirty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700" dirty="0" smtClean="0">
                  <a:latin typeface="맑은 고딕" pitchFamily="50" charset="-127"/>
                  <a:ea typeface="맑은 고딕" pitchFamily="50" charset="-127"/>
                </a:rPr>
                <a:t>개 까지만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2642877" y="3885842"/>
              <a:ext cx="75533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YYYY-MM-DD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YYYY-MM-DD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YYYY-MM-DD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YYYY-MM-DD</a:t>
              </a:r>
            </a:p>
          </p:txBody>
        </p:sp>
      </p:grpSp>
      <p:grpSp>
        <p:nvGrpSpPr>
          <p:cNvPr id="134" name="그룹 133"/>
          <p:cNvGrpSpPr/>
          <p:nvPr/>
        </p:nvGrpSpPr>
        <p:grpSpPr>
          <a:xfrm>
            <a:off x="1322090" y="5761800"/>
            <a:ext cx="3174448" cy="943004"/>
            <a:chOff x="10210116" y="2693611"/>
            <a:chExt cx="3174448" cy="943004"/>
          </a:xfrm>
        </p:grpSpPr>
        <p:sp>
          <p:nvSpPr>
            <p:cNvPr id="135" name="모서리가 둥근 직사각형 134"/>
            <p:cNvSpPr/>
            <p:nvPr/>
          </p:nvSpPr>
          <p:spPr bwMode="auto">
            <a:xfrm>
              <a:off x="10210116" y="2693611"/>
              <a:ext cx="3160800" cy="936000"/>
            </a:xfrm>
            <a:prstGeom prst="roundRect">
              <a:avLst>
                <a:gd name="adj" fmla="val 7305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72000" tIns="36000" rIns="72000" bIns="36000" rtlCol="0" anchor="t"/>
            <a:lstStyle/>
            <a:p>
              <a:pPr defTabSz="817563"/>
              <a:r>
                <a:rPr lang="en-US" altLang="ko-KR" sz="800" b="1" dirty="0" smtClean="0">
                  <a:latin typeface="+mn-ea"/>
                  <a:ea typeface="+mn-ea"/>
                </a:rPr>
                <a:t>Q&amp;A </a:t>
              </a:r>
              <a:r>
                <a:rPr lang="en-US" altLang="ko-KR" dirty="0" smtClean="0">
                  <a:latin typeface="+mn-ea"/>
                  <a:ea typeface="+mn-ea"/>
                </a:rPr>
                <a:t>&gt;</a:t>
              </a:r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0234191" y="2897951"/>
              <a:ext cx="158569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28600" indent="-2286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700" dirty="0" smtClean="0">
                  <a:latin typeface="맑은 고딕" pitchFamily="50" charset="-127"/>
                  <a:ea typeface="맑은 고딕" pitchFamily="50" charset="-127"/>
                </a:rPr>
                <a:t>답변이 없으면 제목만 노출</a:t>
              </a:r>
              <a:endParaRPr lang="en-US" altLang="ko-KR" sz="700" dirty="0">
                <a:latin typeface="맑은 고딕" pitchFamily="50" charset="-127"/>
                <a:ea typeface="맑은 고딕" pitchFamily="50" charset="-127"/>
              </a:endParaRPr>
            </a:p>
            <a:p>
              <a:pPr marL="228600" indent="-2286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700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700" dirty="0" err="1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답변완료</a:t>
              </a:r>
              <a:r>
                <a:rPr lang="en-US" altLang="ko-KR" sz="700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700" dirty="0" err="1" smtClean="0">
                  <a:latin typeface="맑은 고딕" pitchFamily="50" charset="-127"/>
                  <a:ea typeface="맑은 고딕" pitchFamily="50" charset="-127"/>
                </a:rPr>
                <a:t>최신글</a:t>
              </a:r>
              <a:r>
                <a:rPr lang="ko-KR" altLang="en-US" sz="70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700" dirty="0">
                  <a:latin typeface="맑은 고딕" pitchFamily="50" charset="-127"/>
                  <a:ea typeface="맑은 고딕" pitchFamily="50" charset="-127"/>
                </a:rPr>
                <a:t>내림차순 </a:t>
              </a:r>
              <a:endParaRPr lang="en-US" altLang="ko-KR" sz="700" dirty="0">
                <a:latin typeface="맑은 고딕" pitchFamily="50" charset="-127"/>
                <a:ea typeface="맑은 고딕" pitchFamily="50" charset="-127"/>
              </a:endParaRPr>
            </a:p>
            <a:p>
              <a:pPr marL="228600" indent="-2286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700" dirty="0">
                  <a:latin typeface="맑은 고딕" pitchFamily="50" charset="-127"/>
                  <a:ea typeface="맑은 고딕" pitchFamily="50" charset="-127"/>
                </a:rPr>
                <a:t>답변이 없으면 제목만 노출</a:t>
              </a:r>
              <a:endParaRPr lang="en-US" altLang="ko-KR" sz="700" dirty="0">
                <a:latin typeface="맑은 고딕" pitchFamily="50" charset="-127"/>
                <a:ea typeface="맑은 고딕" pitchFamily="50" charset="-127"/>
              </a:endParaRPr>
            </a:p>
            <a:p>
              <a:pPr marL="228600" indent="-2286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700" dirty="0" smtClean="0">
                  <a:latin typeface="맑은 고딕" pitchFamily="50" charset="-127"/>
                  <a:ea typeface="맑은 고딕" pitchFamily="50" charset="-127"/>
                </a:rPr>
                <a:t>개 까지</a:t>
              </a:r>
              <a:endParaRPr lang="ko-KR" altLang="en-US" sz="7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2629229" y="2897951"/>
              <a:ext cx="75533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YYYY-MM-DD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YYYY-MM-DD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YYYY-MM-DD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YYYY-MM-DD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366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강의상세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/>
          </p:nvPr>
        </p:nvGraphicFramePr>
        <p:xfrm>
          <a:off x="10440591" y="540271"/>
          <a:ext cx="2833612" cy="2321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1176859" y="1213163"/>
            <a:ext cx="6687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강의 상세 </a:t>
            </a:r>
            <a:endParaRPr kumimoji="0" lang="ko-KR" altLang="en-US" sz="800" kern="0" dirty="0">
              <a:solidFill>
                <a:schemeClr val="bg1">
                  <a:lumMod val="50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131369" y="1915232"/>
            <a:ext cx="1853802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 latinLnBrk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kumimoji="0" lang="ko-KR" altLang="en-US" sz="700" dirty="0" err="1" smtClean="0">
                <a:solidFill>
                  <a:schemeClr val="bg1">
                    <a:lumMod val="6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강의기간</a:t>
            </a:r>
            <a:r>
              <a:rPr kumimoji="0" lang="ko-KR" altLang="en-US" sz="7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kumimoji="0" lang="en-US" altLang="ko-KR" sz="7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2024.11.10~2024.11.26</a:t>
            </a:r>
          </a:p>
          <a:p>
            <a:pPr marL="171450" indent="-171450" fontAlgn="auto" latinLnBrk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kumimoji="0" lang="ko-KR" altLang="en-US" sz="700" dirty="0" smtClean="0">
                <a:solidFill>
                  <a:schemeClr val="bg1">
                    <a:lumMod val="6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강의시간</a:t>
            </a:r>
            <a:r>
              <a:rPr kumimoji="0" lang="en-US" altLang="ko-KR" sz="7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kumimoji="0" lang="ko-KR" altLang="en-US" sz="700" dirty="0" err="1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월수금</a:t>
            </a:r>
            <a:r>
              <a:rPr kumimoji="0" lang="ko-KR" altLang="en-US" sz="7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 </a:t>
            </a:r>
            <a:r>
              <a:rPr kumimoji="0" lang="en-US" altLang="ko-KR" sz="7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09:30~11:30</a:t>
            </a:r>
          </a:p>
          <a:p>
            <a:pPr marL="171450" indent="-171450" fontAlgn="auto" latinLnBrk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kumimoji="0" lang="ko-KR" altLang="en-US" sz="700" dirty="0" smtClean="0">
                <a:solidFill>
                  <a:schemeClr val="bg1">
                    <a:lumMod val="6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강의실</a:t>
            </a:r>
            <a:r>
              <a:rPr kumimoji="0" lang="ko-KR" altLang="en-US" sz="7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kumimoji="0" lang="en-US" altLang="ko-KR" sz="7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5</a:t>
            </a:r>
            <a:r>
              <a:rPr kumimoji="0" lang="ko-KR" altLang="en-US" sz="7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층 </a:t>
            </a:r>
            <a:r>
              <a:rPr kumimoji="0" lang="en-US" altLang="ko-KR" sz="7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104C</a:t>
            </a:r>
            <a:endParaRPr kumimoji="0" lang="en-US" altLang="ko-KR" sz="7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 bwMode="auto">
          <a:xfrm>
            <a:off x="1273838" y="1909190"/>
            <a:ext cx="687017" cy="582499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>
              <a:lnSpc>
                <a:spcPct val="150000"/>
              </a:lnSpc>
            </a:pPr>
            <a:r>
              <a:rPr lang="ko-KR" altLang="en-US" sz="700" dirty="0" smtClean="0">
                <a:latin typeface="+mn-ea"/>
                <a:ea typeface="+mn-ea"/>
              </a:rPr>
              <a:t>강사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 defTabSz="817563">
              <a:lnSpc>
                <a:spcPct val="150000"/>
              </a:lnSpc>
            </a:pPr>
            <a:r>
              <a:rPr lang="ko-KR" altLang="en-US" sz="800" b="1" dirty="0" err="1" smtClean="0">
                <a:latin typeface="+mn-ea"/>
                <a:ea typeface="+mn-ea"/>
              </a:rPr>
              <a:t>나최고</a:t>
            </a:r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176859" y="1522215"/>
            <a:ext cx="1858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포토샵 초급 따라하기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1284112" y="2628113"/>
            <a:ext cx="3205115" cy="582499"/>
            <a:chOff x="7482275" y="2325723"/>
            <a:chExt cx="2491543" cy="582499"/>
          </a:xfrm>
        </p:grpSpPr>
        <p:sp>
          <p:nvSpPr>
            <p:cNvPr id="77" name="모서리가 둥근 직사각형 76"/>
            <p:cNvSpPr/>
            <p:nvPr/>
          </p:nvSpPr>
          <p:spPr bwMode="auto">
            <a:xfrm>
              <a:off x="8120854" y="2325723"/>
              <a:ext cx="575805" cy="58249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>
                <a:lnSpc>
                  <a:spcPct val="150000"/>
                </a:lnSpc>
              </a:pPr>
              <a:r>
                <a:rPr lang="ko-KR" altLang="en-US" sz="700" dirty="0" smtClean="0">
                  <a:latin typeface="+mn-ea"/>
                  <a:ea typeface="+mn-ea"/>
                </a:rPr>
                <a:t>출석률</a:t>
              </a:r>
            </a:p>
            <a:p>
              <a:pPr algn="ctr" defTabSz="817563">
                <a:lnSpc>
                  <a:spcPct val="150000"/>
                </a:lnSpc>
              </a:pPr>
              <a:r>
                <a:rPr lang="en-US" altLang="ko-KR" sz="800" b="1" dirty="0" smtClean="0">
                  <a:latin typeface="+mn-ea"/>
                  <a:ea typeface="+mn-ea"/>
                </a:rPr>
                <a:t>77%</a:t>
              </a:r>
              <a:endParaRPr lang="ko-KR" altLang="en-US" sz="800" b="1" dirty="0">
                <a:latin typeface="+mn-ea"/>
                <a:ea typeface="+mn-ea"/>
              </a:endParaRPr>
            </a:p>
          </p:txBody>
        </p:sp>
        <p:sp>
          <p:nvSpPr>
            <p:cNvPr id="78" name="모서리가 둥근 직사각형 77"/>
            <p:cNvSpPr/>
            <p:nvPr/>
          </p:nvSpPr>
          <p:spPr bwMode="auto">
            <a:xfrm>
              <a:off x="8759433" y="2325723"/>
              <a:ext cx="575805" cy="58249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>
                <a:lnSpc>
                  <a:spcPct val="150000"/>
                </a:lnSpc>
              </a:pPr>
              <a:r>
                <a:rPr lang="ko-KR" altLang="en-US" sz="700" dirty="0" err="1">
                  <a:latin typeface="+mn-ea"/>
                  <a:ea typeface="+mn-ea"/>
                </a:rPr>
                <a:t>교재안내</a:t>
              </a:r>
              <a:endParaRPr lang="ko-KR" altLang="en-US" sz="700" dirty="0">
                <a:latin typeface="+mn-ea"/>
                <a:ea typeface="+mn-ea"/>
              </a:endParaRPr>
            </a:p>
            <a:p>
              <a:pPr algn="ctr" defTabSz="817563">
                <a:lnSpc>
                  <a:spcPct val="150000"/>
                </a:lnSpc>
              </a:pPr>
              <a:r>
                <a:rPr lang="en-US" altLang="ko-KR" sz="800" b="1" u="sng" dirty="0" smtClean="0">
                  <a:latin typeface="+mn-ea"/>
                  <a:ea typeface="+mn-ea"/>
                </a:rPr>
                <a:t>2</a:t>
              </a:r>
              <a:r>
                <a:rPr lang="ko-KR" altLang="en-US" sz="800" b="1" u="sng" dirty="0" smtClean="0">
                  <a:latin typeface="+mn-ea"/>
                  <a:ea typeface="+mn-ea"/>
                </a:rPr>
                <a:t>건</a:t>
              </a:r>
              <a:endParaRPr lang="ko-KR" altLang="en-US" sz="800" b="1" u="sng" dirty="0">
                <a:latin typeface="+mn-ea"/>
                <a:ea typeface="+mn-ea"/>
              </a:endParaRPr>
            </a:p>
          </p:txBody>
        </p:sp>
        <p:sp>
          <p:nvSpPr>
            <p:cNvPr id="79" name="모서리가 둥근 직사각형 78"/>
            <p:cNvSpPr/>
            <p:nvPr/>
          </p:nvSpPr>
          <p:spPr bwMode="auto">
            <a:xfrm>
              <a:off x="7482275" y="2325723"/>
              <a:ext cx="575805" cy="58249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>
                <a:lnSpc>
                  <a:spcPct val="150000"/>
                </a:lnSpc>
              </a:pPr>
              <a:r>
                <a:rPr lang="ko-KR" altLang="en-US" sz="700" dirty="0" err="1" smtClean="0">
                  <a:latin typeface="+mn-ea"/>
                  <a:ea typeface="+mn-ea"/>
                </a:rPr>
                <a:t>다음수업일</a:t>
              </a:r>
              <a:endParaRPr lang="en-US" altLang="ko-KR" sz="700" dirty="0" smtClean="0">
                <a:latin typeface="+mn-ea"/>
                <a:ea typeface="+mn-ea"/>
              </a:endParaRPr>
            </a:p>
            <a:p>
              <a:pPr algn="ctr" defTabSz="817563">
                <a:lnSpc>
                  <a:spcPct val="150000"/>
                </a:lnSpc>
              </a:pPr>
              <a:r>
                <a:rPr lang="en-US" altLang="ko-KR" sz="800" b="1" dirty="0" smtClean="0">
                  <a:latin typeface="+mn-ea"/>
                  <a:ea typeface="+mn-ea"/>
                </a:rPr>
                <a:t>5</a:t>
              </a:r>
              <a:r>
                <a:rPr lang="ko-KR" altLang="en-US" sz="800" b="1" dirty="0" smtClean="0">
                  <a:latin typeface="+mn-ea"/>
                  <a:ea typeface="+mn-ea"/>
                </a:rPr>
                <a:t>월</a:t>
              </a:r>
              <a:r>
                <a:rPr lang="en-US" altLang="ko-KR" sz="800" b="1" dirty="0" smtClean="0">
                  <a:latin typeface="+mn-ea"/>
                  <a:ea typeface="+mn-ea"/>
                </a:rPr>
                <a:t>5</a:t>
              </a:r>
              <a:r>
                <a:rPr lang="ko-KR" altLang="en-US" sz="800" b="1" dirty="0" smtClean="0">
                  <a:latin typeface="+mn-ea"/>
                  <a:ea typeface="+mn-ea"/>
                </a:rPr>
                <a:t>일</a:t>
              </a:r>
              <a:endParaRPr lang="ko-KR" altLang="en-US" sz="800" b="1" dirty="0">
                <a:latin typeface="+mn-ea"/>
                <a:ea typeface="+mn-ea"/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 bwMode="auto">
            <a:xfrm>
              <a:off x="9398013" y="2325723"/>
              <a:ext cx="575805" cy="58249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>
                <a:lnSpc>
                  <a:spcPct val="150000"/>
                </a:lnSpc>
              </a:pPr>
              <a:r>
                <a:rPr lang="ko-KR" altLang="en-US" sz="700" dirty="0" smtClean="0">
                  <a:latin typeface="+mn-ea"/>
                  <a:ea typeface="+mn-ea"/>
                </a:rPr>
                <a:t>준비물</a:t>
              </a:r>
            </a:p>
            <a:p>
              <a:pPr algn="ctr" defTabSz="817563">
                <a:lnSpc>
                  <a:spcPct val="150000"/>
                </a:lnSpc>
              </a:pPr>
              <a:r>
                <a:rPr lang="ko-KR" altLang="en-US" sz="800" b="1" u="sng" dirty="0">
                  <a:latin typeface="+mn-ea"/>
                  <a:ea typeface="+mn-ea"/>
                </a:rPr>
                <a:t>있</a:t>
              </a:r>
              <a:r>
                <a:rPr lang="ko-KR" altLang="en-US" sz="800" b="1" u="sng" dirty="0" smtClean="0">
                  <a:latin typeface="+mn-ea"/>
                  <a:ea typeface="+mn-ea"/>
                </a:rPr>
                <a:t>음</a:t>
              </a:r>
              <a:endParaRPr lang="ko-KR" altLang="en-US" sz="800" b="1" u="sng" dirty="0">
                <a:latin typeface="+mn-ea"/>
                <a:ea typeface="+mn-ea"/>
              </a:endParaRPr>
            </a:p>
          </p:txBody>
        </p:sp>
      </p:grpSp>
      <p:sp>
        <p:nvSpPr>
          <p:cNvPr id="81" name="모서리가 둥근 직사각형 80"/>
          <p:cNvSpPr/>
          <p:nvPr/>
        </p:nvSpPr>
        <p:spPr bwMode="auto">
          <a:xfrm>
            <a:off x="1320875" y="3528759"/>
            <a:ext cx="432000" cy="252000"/>
          </a:xfrm>
          <a:prstGeom prst="roundRect">
            <a:avLst>
              <a:gd name="adj" fmla="val 32554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4.15</a:t>
            </a:r>
          </a:p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결석</a:t>
            </a:r>
            <a:endParaRPr kumimoji="0" lang="ko-KR" altLang="en-US" sz="700" b="1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모서리가 둥근 직사각형 81"/>
          <p:cNvSpPr/>
          <p:nvPr/>
        </p:nvSpPr>
        <p:spPr bwMode="auto">
          <a:xfrm>
            <a:off x="1800002" y="3528759"/>
            <a:ext cx="432000" cy="252000"/>
          </a:xfrm>
          <a:prstGeom prst="roundRect">
            <a:avLst>
              <a:gd name="adj" fmla="val 33506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4.17</a:t>
            </a:r>
            <a:endParaRPr kumimoji="0" lang="en-US" altLang="ko-KR" sz="700" b="1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결석</a:t>
            </a:r>
          </a:p>
        </p:txBody>
      </p:sp>
      <p:sp>
        <p:nvSpPr>
          <p:cNvPr id="83" name="모서리가 둥근 직사각형 82"/>
          <p:cNvSpPr/>
          <p:nvPr/>
        </p:nvSpPr>
        <p:spPr bwMode="auto">
          <a:xfrm>
            <a:off x="2279129" y="3528759"/>
            <a:ext cx="432000" cy="252000"/>
          </a:xfrm>
          <a:prstGeom prst="roundRect">
            <a:avLst>
              <a:gd name="adj" fmla="val 28009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4.19</a:t>
            </a:r>
          </a:p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결석</a:t>
            </a:r>
            <a:endParaRPr kumimoji="0" lang="ko-KR" altLang="en-US" sz="700" b="1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모서리가 둥근 직사각형 83"/>
          <p:cNvSpPr/>
          <p:nvPr/>
        </p:nvSpPr>
        <p:spPr bwMode="auto">
          <a:xfrm>
            <a:off x="2758256" y="3528759"/>
            <a:ext cx="432000" cy="252000"/>
          </a:xfrm>
          <a:prstGeom prst="roundRect">
            <a:avLst>
              <a:gd name="adj" fmla="val 19762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4.21</a:t>
            </a:r>
          </a:p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출석</a:t>
            </a:r>
            <a:endParaRPr kumimoji="0" lang="ko-KR" altLang="en-US" sz="700" b="1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모서리가 둥근 직사각형 84"/>
          <p:cNvSpPr/>
          <p:nvPr/>
        </p:nvSpPr>
        <p:spPr bwMode="auto">
          <a:xfrm>
            <a:off x="3237383" y="3528759"/>
            <a:ext cx="432000" cy="252000"/>
          </a:xfrm>
          <a:prstGeom prst="roundRect">
            <a:avLst>
              <a:gd name="adj" fmla="val 25260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4.23</a:t>
            </a:r>
          </a:p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결석</a:t>
            </a:r>
            <a:endParaRPr kumimoji="0" lang="ko-KR" altLang="en-US" sz="700" b="1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모서리가 둥근 직사각형 85"/>
          <p:cNvSpPr/>
          <p:nvPr/>
        </p:nvSpPr>
        <p:spPr bwMode="auto">
          <a:xfrm>
            <a:off x="3722092" y="3533418"/>
            <a:ext cx="432000" cy="252000"/>
          </a:xfrm>
          <a:prstGeom prst="roundRect">
            <a:avLst>
              <a:gd name="adj" fmla="val 14915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4.25</a:t>
            </a:r>
          </a:p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결석</a:t>
            </a:r>
            <a:endParaRPr kumimoji="0" lang="ko-KR" altLang="en-US" sz="700" b="1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모서리가 둥근 직사각형 86"/>
          <p:cNvSpPr/>
          <p:nvPr/>
        </p:nvSpPr>
        <p:spPr bwMode="auto">
          <a:xfrm>
            <a:off x="1320875" y="3831598"/>
            <a:ext cx="432000" cy="252000"/>
          </a:xfrm>
          <a:prstGeom prst="roundRect">
            <a:avLst>
              <a:gd name="adj" fmla="val 33506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4.27</a:t>
            </a:r>
            <a:endParaRPr kumimoji="0" lang="en-US" altLang="ko-KR" sz="700" b="1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결석</a:t>
            </a:r>
          </a:p>
        </p:txBody>
      </p:sp>
      <p:sp>
        <p:nvSpPr>
          <p:cNvPr id="88" name="모서리가 둥근 직사각형 87"/>
          <p:cNvSpPr/>
          <p:nvPr/>
        </p:nvSpPr>
        <p:spPr bwMode="auto">
          <a:xfrm>
            <a:off x="1800002" y="3837948"/>
            <a:ext cx="432000" cy="252000"/>
          </a:xfrm>
          <a:prstGeom prst="roundRect">
            <a:avLst>
              <a:gd name="adj" fmla="val 28009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4.29</a:t>
            </a:r>
          </a:p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결석</a:t>
            </a:r>
            <a:endParaRPr kumimoji="0" lang="ko-KR" altLang="en-US" sz="700" b="1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모서리가 둥근 직사각형 88"/>
          <p:cNvSpPr/>
          <p:nvPr/>
        </p:nvSpPr>
        <p:spPr bwMode="auto">
          <a:xfrm>
            <a:off x="2279129" y="3837948"/>
            <a:ext cx="432000" cy="252000"/>
          </a:xfrm>
          <a:prstGeom prst="roundRect">
            <a:avLst>
              <a:gd name="adj" fmla="val 19762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5.01</a:t>
            </a:r>
          </a:p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endParaRPr kumimoji="0" lang="en-US" altLang="ko-KR" sz="700" b="1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 bwMode="auto">
          <a:xfrm>
            <a:off x="2758256" y="3837948"/>
            <a:ext cx="432000" cy="252000"/>
          </a:xfrm>
          <a:prstGeom prst="roundRect">
            <a:avLst>
              <a:gd name="adj" fmla="val 25260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5.03</a:t>
            </a:r>
          </a:p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endParaRPr kumimoji="0" lang="en-US" altLang="ko-KR" sz="700" b="1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모서리가 둥근 직사각형 90"/>
          <p:cNvSpPr/>
          <p:nvPr/>
        </p:nvSpPr>
        <p:spPr bwMode="auto">
          <a:xfrm>
            <a:off x="3238922" y="3823163"/>
            <a:ext cx="432000" cy="252000"/>
          </a:xfrm>
          <a:prstGeom prst="roundRect">
            <a:avLst>
              <a:gd name="adj" fmla="val 14915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5.05</a:t>
            </a:r>
          </a:p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endParaRPr kumimoji="0" lang="en-US" altLang="ko-KR" sz="700" b="1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모서리가 둥근 직사각형 91"/>
          <p:cNvSpPr/>
          <p:nvPr/>
        </p:nvSpPr>
        <p:spPr bwMode="auto">
          <a:xfrm>
            <a:off x="3718049" y="3823163"/>
            <a:ext cx="432000" cy="252000"/>
          </a:xfrm>
          <a:prstGeom prst="roundRect">
            <a:avLst>
              <a:gd name="adj" fmla="val 18387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5.07</a:t>
            </a:r>
          </a:p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endParaRPr kumimoji="0" lang="en-US" altLang="ko-KR" sz="700" b="1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모서리가 둥근 직사각형 92"/>
          <p:cNvSpPr/>
          <p:nvPr/>
        </p:nvSpPr>
        <p:spPr bwMode="auto">
          <a:xfrm>
            <a:off x="1333779" y="4147137"/>
            <a:ext cx="432000" cy="252000"/>
          </a:xfrm>
          <a:prstGeom prst="roundRect">
            <a:avLst>
              <a:gd name="adj" fmla="val 28009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5.09</a:t>
            </a:r>
          </a:p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endParaRPr kumimoji="0" lang="en-US" altLang="ko-KR" sz="700" b="1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모서리가 둥근 직사각형 93"/>
          <p:cNvSpPr/>
          <p:nvPr/>
        </p:nvSpPr>
        <p:spPr bwMode="auto">
          <a:xfrm>
            <a:off x="1812906" y="4147137"/>
            <a:ext cx="432000" cy="252000"/>
          </a:xfrm>
          <a:prstGeom prst="roundRect">
            <a:avLst>
              <a:gd name="adj" fmla="val 19762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5.11</a:t>
            </a:r>
          </a:p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endParaRPr kumimoji="0" lang="en-US" altLang="ko-KR" sz="700" b="1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5" name="직선 연결선 94"/>
          <p:cNvCxnSpPr/>
          <p:nvPr/>
        </p:nvCxnSpPr>
        <p:spPr bwMode="auto">
          <a:xfrm flipV="1">
            <a:off x="1284112" y="3348583"/>
            <a:ext cx="31680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6" name="그룹 95"/>
          <p:cNvGrpSpPr/>
          <p:nvPr/>
        </p:nvGrpSpPr>
        <p:grpSpPr>
          <a:xfrm>
            <a:off x="4381219" y="3528759"/>
            <a:ext cx="36000" cy="828000"/>
            <a:chOff x="7094004" y="2225568"/>
            <a:chExt cx="36000" cy="828000"/>
          </a:xfrm>
        </p:grpSpPr>
        <p:sp>
          <p:nvSpPr>
            <p:cNvPr id="97" name="직사각형 96"/>
            <p:cNvSpPr/>
            <p:nvPr/>
          </p:nvSpPr>
          <p:spPr bwMode="auto">
            <a:xfrm>
              <a:off x="7094004" y="2225568"/>
              <a:ext cx="36000" cy="32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864000" tIns="0" rIns="0" bIns="0" rtlCol="0" anchor="ctr"/>
            <a:lstStyle/>
            <a:p>
              <a:pPr defTabSz="817563"/>
              <a:endParaRPr lang="ko-KR" altLang="en-US" sz="700" dirty="0">
                <a:latin typeface="+mn-ea"/>
              </a:endParaRPr>
            </a:p>
          </p:txBody>
        </p:sp>
        <p:cxnSp>
          <p:nvCxnSpPr>
            <p:cNvPr id="104" name="직선 연결선 103"/>
            <p:cNvCxnSpPr/>
            <p:nvPr/>
          </p:nvCxnSpPr>
          <p:spPr bwMode="auto">
            <a:xfrm flipH="1">
              <a:off x="7110791" y="2225568"/>
              <a:ext cx="2426" cy="82800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5" name="모서리가 둥근 직사각형 124"/>
          <p:cNvSpPr/>
          <p:nvPr/>
        </p:nvSpPr>
        <p:spPr bwMode="auto">
          <a:xfrm>
            <a:off x="3985227" y="4500711"/>
            <a:ext cx="504000" cy="180000"/>
          </a:xfrm>
          <a:prstGeom prst="roundRect">
            <a:avLst>
              <a:gd name="adj" fmla="val 10053"/>
            </a:avLst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600" dirty="0" err="1" smtClean="0">
                <a:solidFill>
                  <a:schemeClr val="tx1"/>
                </a:solidFill>
                <a:latin typeface="+mn-ea"/>
                <a:ea typeface="+mn-ea"/>
              </a:rPr>
              <a:t>게시판설정</a:t>
            </a:r>
            <a:endParaRPr lang="ko-KR" altLang="en-US" sz="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126" name="그룹 125"/>
          <p:cNvGrpSpPr/>
          <p:nvPr/>
        </p:nvGrpSpPr>
        <p:grpSpPr>
          <a:xfrm>
            <a:off x="1329401" y="4736127"/>
            <a:ext cx="3159826" cy="936000"/>
            <a:chOff x="10210116" y="1676036"/>
            <a:chExt cx="3159826" cy="936000"/>
          </a:xfrm>
        </p:grpSpPr>
        <p:sp>
          <p:nvSpPr>
            <p:cNvPr id="127" name="모서리가 둥근 직사각형 126"/>
            <p:cNvSpPr/>
            <p:nvPr/>
          </p:nvSpPr>
          <p:spPr bwMode="auto">
            <a:xfrm>
              <a:off x="10210116" y="1676036"/>
              <a:ext cx="3159826" cy="936000"/>
            </a:xfrm>
            <a:prstGeom prst="roundRect">
              <a:avLst>
                <a:gd name="adj" fmla="val 7305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72000" tIns="36000" rIns="72000" bIns="36000" rtlCol="0" anchor="t"/>
            <a:lstStyle/>
            <a:p>
              <a:pPr defTabSz="817563"/>
              <a:r>
                <a:rPr lang="ko-KR" altLang="en-US" sz="800" b="1" dirty="0" smtClean="0">
                  <a:latin typeface="+mn-ea"/>
                  <a:ea typeface="+mn-ea"/>
                </a:rPr>
                <a:t>공지사항 </a:t>
              </a:r>
              <a:r>
                <a:rPr lang="en-US" altLang="ko-KR" dirty="0" smtClean="0">
                  <a:latin typeface="+mn-ea"/>
                  <a:ea typeface="+mn-ea"/>
                </a:rPr>
                <a:t>&gt;</a:t>
              </a:r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0234191" y="1850269"/>
              <a:ext cx="156004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28600" indent="-2286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700" dirty="0" smtClean="0">
                  <a:latin typeface="맑은 고딕" pitchFamily="50" charset="-127"/>
                  <a:ea typeface="맑은 고딕" pitchFamily="50" charset="-127"/>
                </a:rPr>
                <a:t>고정 공지 보여지지 않음</a:t>
              </a:r>
              <a:endParaRPr lang="en-US" altLang="ko-KR" sz="7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228600" indent="-2286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700" dirty="0" smtClean="0">
                  <a:latin typeface="맑은 고딕" pitchFamily="50" charset="-127"/>
                  <a:ea typeface="맑은 고딕" pitchFamily="50" charset="-127"/>
                </a:rPr>
                <a:t>신규 </a:t>
              </a:r>
              <a:r>
                <a:rPr lang="ko-KR" altLang="en-US" sz="700" dirty="0" err="1" smtClean="0">
                  <a:latin typeface="맑은 고딕" pitchFamily="50" charset="-127"/>
                  <a:ea typeface="맑은 고딕" pitchFamily="50" charset="-127"/>
                </a:rPr>
                <a:t>최신글</a:t>
              </a:r>
              <a:r>
                <a:rPr lang="ko-KR" altLang="en-US" sz="700" dirty="0" smtClean="0">
                  <a:latin typeface="맑은 고딕" pitchFamily="50" charset="-127"/>
                  <a:ea typeface="맑은 고딕" pitchFamily="50" charset="-127"/>
                </a:rPr>
                <a:t> 내림차순 </a:t>
              </a:r>
              <a:endParaRPr lang="en-US" altLang="ko-KR" sz="7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228600" indent="-2286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700" dirty="0" smtClean="0">
                  <a:latin typeface="맑은 고딕" pitchFamily="50" charset="-127"/>
                  <a:ea typeface="맑은 고딕" pitchFamily="50" charset="-127"/>
                </a:rPr>
                <a:t>제목 길어지면 </a:t>
              </a:r>
              <a:r>
                <a:rPr lang="ko-KR" altLang="en-US" sz="700" dirty="0" err="1" smtClean="0">
                  <a:latin typeface="맑은 고딕" pitchFamily="50" charset="-127"/>
                  <a:ea typeface="맑은 고딕" pitchFamily="50" charset="-127"/>
                </a:rPr>
                <a:t>말줄임</a:t>
              </a: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(..)</a:t>
              </a:r>
              <a:r>
                <a:rPr lang="ko-KR" altLang="en-US" sz="700" dirty="0" smtClean="0">
                  <a:latin typeface="맑은 고딕" pitchFamily="50" charset="-127"/>
                  <a:ea typeface="맑은 고딕" pitchFamily="50" charset="-127"/>
                </a:rPr>
                <a:t>표시</a:t>
              </a:r>
            </a:p>
            <a:p>
              <a:pPr marL="228600" indent="-2286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700" dirty="0" smtClean="0">
                  <a:latin typeface="맑은 고딕" pitchFamily="50" charset="-127"/>
                  <a:ea typeface="맑은 고딕" pitchFamily="50" charset="-127"/>
                </a:rPr>
                <a:t>개 까지</a:t>
              </a: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700" dirty="0" smtClean="0">
                  <a:latin typeface="맑은 고딕" pitchFamily="50" charset="-127"/>
                  <a:ea typeface="맑은 고딕" pitchFamily="50" charset="-127"/>
                </a:rPr>
                <a:t>디자인 사 변경</a:t>
              </a: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..</a:t>
              </a:r>
              <a:endParaRPr lang="ko-KR" altLang="en-US" sz="7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2591187" y="1850269"/>
              <a:ext cx="75533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YYYY-MM-DD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YYYY-MM-DD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YYYY-MM-DD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YYYY-MM-DD</a:t>
              </a:r>
            </a:p>
          </p:txBody>
        </p:sp>
      </p:grpSp>
      <p:grpSp>
        <p:nvGrpSpPr>
          <p:cNvPr id="130" name="그룹 129"/>
          <p:cNvGrpSpPr/>
          <p:nvPr/>
        </p:nvGrpSpPr>
        <p:grpSpPr>
          <a:xfrm>
            <a:off x="5626593" y="1548487"/>
            <a:ext cx="3183114" cy="936000"/>
            <a:chOff x="10215098" y="3708623"/>
            <a:chExt cx="3183114" cy="936000"/>
          </a:xfrm>
        </p:grpSpPr>
        <p:sp>
          <p:nvSpPr>
            <p:cNvPr id="131" name="모서리가 둥근 직사각형 130"/>
            <p:cNvSpPr/>
            <p:nvPr/>
          </p:nvSpPr>
          <p:spPr bwMode="auto">
            <a:xfrm>
              <a:off x="10215098" y="3708623"/>
              <a:ext cx="3160800" cy="936000"/>
            </a:xfrm>
            <a:prstGeom prst="roundRect">
              <a:avLst>
                <a:gd name="adj" fmla="val 7305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72000" tIns="36000" rIns="72000" bIns="36000" rtlCol="0" anchor="t"/>
            <a:lstStyle/>
            <a:p>
              <a:pPr defTabSz="817563"/>
              <a:r>
                <a:rPr lang="ko-KR" altLang="en-US" sz="800" b="1" dirty="0" smtClean="0">
                  <a:latin typeface="+mn-ea"/>
                  <a:ea typeface="+mn-ea"/>
                </a:rPr>
                <a:t>자료실 </a:t>
              </a:r>
              <a:r>
                <a:rPr lang="en-US" altLang="ko-KR" dirty="0" smtClean="0">
                  <a:latin typeface="+mn-ea"/>
                  <a:ea typeface="+mn-ea"/>
                </a:rPr>
                <a:t>&gt;</a:t>
              </a:r>
              <a:endParaRPr lang="ko-KR" altLang="en-US" sz="800" dirty="0">
                <a:latin typeface="+mn-ea"/>
                <a:ea typeface="+mn-ea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0239173" y="3885842"/>
              <a:ext cx="140775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28600" indent="-2286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700" dirty="0" smtClean="0">
                  <a:latin typeface="맑은 고딕" pitchFamily="50" charset="-127"/>
                  <a:ea typeface="맑은 고딕" pitchFamily="50" charset="-127"/>
                </a:rPr>
                <a:t>제목</a:t>
              </a:r>
              <a:endParaRPr lang="en-US" altLang="ko-KR" sz="7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228600" indent="-2286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700" dirty="0" smtClean="0">
                  <a:latin typeface="맑은 고딕" pitchFamily="50" charset="-127"/>
                  <a:ea typeface="맑은 고딕" pitchFamily="50" charset="-127"/>
                </a:rPr>
                <a:t>신규 </a:t>
              </a:r>
              <a:r>
                <a:rPr lang="ko-KR" altLang="en-US" sz="700" dirty="0" err="1" smtClean="0">
                  <a:latin typeface="맑은 고딕" pitchFamily="50" charset="-127"/>
                  <a:ea typeface="맑은 고딕" pitchFamily="50" charset="-127"/>
                </a:rPr>
                <a:t>최신글</a:t>
              </a:r>
              <a:r>
                <a:rPr lang="ko-KR" altLang="en-US" sz="700" dirty="0" smtClean="0">
                  <a:latin typeface="맑은 고딕" pitchFamily="50" charset="-127"/>
                  <a:ea typeface="맑은 고딕" pitchFamily="50" charset="-127"/>
                </a:rPr>
                <a:t> 내림차순 </a:t>
              </a:r>
              <a:endParaRPr lang="en-US" altLang="ko-KR" sz="7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228600" indent="-2286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700" dirty="0" smtClean="0">
                  <a:latin typeface="맑은 고딕" pitchFamily="50" charset="-127"/>
                  <a:ea typeface="맑은 고딕" pitchFamily="50" charset="-127"/>
                </a:rPr>
                <a:t>제목 길어지면 </a:t>
              </a:r>
              <a:r>
                <a:rPr lang="ko-KR" altLang="en-US" sz="700" dirty="0" err="1" smtClean="0">
                  <a:latin typeface="맑은 고딕" pitchFamily="50" charset="-127"/>
                  <a:ea typeface="맑은 고딕" pitchFamily="50" charset="-127"/>
                </a:rPr>
                <a:t>말줄임</a:t>
              </a: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(…)</a:t>
              </a:r>
            </a:p>
            <a:p>
              <a:pPr marL="228600" indent="-2286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700" dirty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700" dirty="0" smtClean="0">
                  <a:latin typeface="맑은 고딕" pitchFamily="50" charset="-127"/>
                  <a:ea typeface="맑은 고딕" pitchFamily="50" charset="-127"/>
                </a:rPr>
                <a:t>개 까지만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2642877" y="3885842"/>
              <a:ext cx="75533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YYYY-MM-DD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YYYY-MM-DD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YYYY-MM-DD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YYYY-MM-DD</a:t>
              </a:r>
            </a:p>
          </p:txBody>
        </p:sp>
      </p:grpSp>
      <p:grpSp>
        <p:nvGrpSpPr>
          <p:cNvPr id="134" name="그룹 133"/>
          <p:cNvGrpSpPr/>
          <p:nvPr/>
        </p:nvGrpSpPr>
        <p:grpSpPr>
          <a:xfrm>
            <a:off x="1322090" y="5761800"/>
            <a:ext cx="3174448" cy="943004"/>
            <a:chOff x="10210116" y="2693611"/>
            <a:chExt cx="3174448" cy="943004"/>
          </a:xfrm>
        </p:grpSpPr>
        <p:sp>
          <p:nvSpPr>
            <p:cNvPr id="135" name="모서리가 둥근 직사각형 134"/>
            <p:cNvSpPr/>
            <p:nvPr/>
          </p:nvSpPr>
          <p:spPr bwMode="auto">
            <a:xfrm>
              <a:off x="10210116" y="2693611"/>
              <a:ext cx="3160800" cy="936000"/>
            </a:xfrm>
            <a:prstGeom prst="roundRect">
              <a:avLst>
                <a:gd name="adj" fmla="val 7305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72000" tIns="36000" rIns="72000" bIns="36000" rtlCol="0" anchor="t"/>
            <a:lstStyle/>
            <a:p>
              <a:pPr defTabSz="817563"/>
              <a:r>
                <a:rPr lang="en-US" altLang="ko-KR" sz="800" b="1" dirty="0" smtClean="0">
                  <a:latin typeface="+mn-ea"/>
                  <a:ea typeface="+mn-ea"/>
                </a:rPr>
                <a:t>Q&amp;A </a:t>
              </a:r>
              <a:r>
                <a:rPr lang="en-US" altLang="ko-KR" dirty="0" smtClean="0">
                  <a:latin typeface="+mn-ea"/>
                  <a:ea typeface="+mn-ea"/>
                </a:rPr>
                <a:t>&gt;</a:t>
              </a:r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0234191" y="2897951"/>
              <a:ext cx="158569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28600" indent="-2286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700" dirty="0" smtClean="0">
                  <a:latin typeface="맑은 고딕" pitchFamily="50" charset="-127"/>
                  <a:ea typeface="맑은 고딕" pitchFamily="50" charset="-127"/>
                </a:rPr>
                <a:t>답변이 없으면 제목만 노출</a:t>
              </a:r>
              <a:endParaRPr lang="en-US" altLang="ko-KR" sz="700" dirty="0">
                <a:latin typeface="맑은 고딕" pitchFamily="50" charset="-127"/>
                <a:ea typeface="맑은 고딕" pitchFamily="50" charset="-127"/>
              </a:endParaRPr>
            </a:p>
            <a:p>
              <a:pPr marL="228600" indent="-2286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700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700" dirty="0" err="1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답변완료</a:t>
              </a:r>
              <a:r>
                <a:rPr lang="en-US" altLang="ko-KR" sz="700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700" dirty="0" err="1" smtClean="0">
                  <a:latin typeface="맑은 고딕" pitchFamily="50" charset="-127"/>
                  <a:ea typeface="맑은 고딕" pitchFamily="50" charset="-127"/>
                </a:rPr>
                <a:t>최신글</a:t>
              </a:r>
              <a:r>
                <a:rPr lang="ko-KR" altLang="en-US" sz="70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700" dirty="0">
                  <a:latin typeface="맑은 고딕" pitchFamily="50" charset="-127"/>
                  <a:ea typeface="맑은 고딕" pitchFamily="50" charset="-127"/>
                </a:rPr>
                <a:t>내림차순 </a:t>
              </a:r>
              <a:endParaRPr lang="en-US" altLang="ko-KR" sz="700" dirty="0">
                <a:latin typeface="맑은 고딕" pitchFamily="50" charset="-127"/>
                <a:ea typeface="맑은 고딕" pitchFamily="50" charset="-127"/>
              </a:endParaRPr>
            </a:p>
            <a:p>
              <a:pPr marL="228600" indent="-2286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700" dirty="0">
                  <a:latin typeface="맑은 고딕" pitchFamily="50" charset="-127"/>
                  <a:ea typeface="맑은 고딕" pitchFamily="50" charset="-127"/>
                </a:rPr>
                <a:t>답변이 없으면 제목만 노출</a:t>
              </a:r>
              <a:endParaRPr lang="en-US" altLang="ko-KR" sz="700" dirty="0">
                <a:latin typeface="맑은 고딕" pitchFamily="50" charset="-127"/>
                <a:ea typeface="맑은 고딕" pitchFamily="50" charset="-127"/>
              </a:endParaRPr>
            </a:p>
            <a:p>
              <a:pPr marL="228600" indent="-2286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700" dirty="0" smtClean="0">
                  <a:latin typeface="맑은 고딕" pitchFamily="50" charset="-127"/>
                  <a:ea typeface="맑은 고딕" pitchFamily="50" charset="-127"/>
                </a:rPr>
                <a:t>개 까지</a:t>
              </a:r>
              <a:endParaRPr lang="ko-KR" altLang="en-US" sz="7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2629229" y="2897951"/>
              <a:ext cx="75533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YYYY-MM-DD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YYYY-MM-DD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YYYY-MM-DD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YYYY-MM-DD</a:t>
              </a: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3237383" y="3204849"/>
            <a:ext cx="1324128" cy="676369"/>
            <a:chOff x="8824714" y="3331762"/>
            <a:chExt cx="1324128" cy="676369"/>
          </a:xfrm>
        </p:grpSpPr>
        <p:sp>
          <p:nvSpPr>
            <p:cNvPr id="61" name="사각형 설명선 60"/>
            <p:cNvSpPr/>
            <p:nvPr/>
          </p:nvSpPr>
          <p:spPr bwMode="auto">
            <a:xfrm>
              <a:off x="8824714" y="3331762"/>
              <a:ext cx="1324128" cy="676369"/>
            </a:xfrm>
            <a:prstGeom prst="wedgeRectCallout">
              <a:avLst>
                <a:gd name="adj1" fmla="val -43651"/>
                <a:gd name="adj2" fmla="val -65698"/>
              </a:avLst>
            </a:prstGeom>
            <a:solidFill>
              <a:schemeClr val="bg1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36000" rIns="0" bIns="36000" rtlCol="0" anchor="ctr"/>
            <a:lstStyle/>
            <a:p>
              <a:pPr algn="ctr" defTabSz="817563"/>
              <a:endParaRPr lang="ko-KR" altLang="en-US" sz="800"/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8916434" y="3403746"/>
              <a:ext cx="478995" cy="571350"/>
              <a:chOff x="13336686" y="4586879"/>
              <a:chExt cx="478995" cy="571350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13352070" y="5065896"/>
                <a:ext cx="457408" cy="92333"/>
              </a:xfrm>
              <a:prstGeom prst="rect">
                <a:avLst/>
              </a:prstGeom>
            </p:spPr>
            <p:txBody>
              <a:bodyPr wrap="square" tIns="0" bIns="0">
                <a:spAutoFit/>
              </a:bodyPr>
              <a:lstStyle/>
              <a:p>
                <a:pPr algn="ctr"/>
                <a:r>
                  <a:rPr lang="ko-KR" altLang="en-US" sz="600" dirty="0">
                    <a:latin typeface="+mn-ea"/>
                    <a:ea typeface="+mn-ea"/>
                  </a:rPr>
                  <a:t>교재</a:t>
                </a:r>
                <a:r>
                  <a:rPr lang="en-US" altLang="ko-KR" sz="600" dirty="0">
                    <a:latin typeface="+mn-ea"/>
                    <a:ea typeface="+mn-ea"/>
                  </a:rPr>
                  <a:t>1</a:t>
                </a:r>
                <a:endParaRPr lang="en-US" altLang="ko-KR" sz="600" dirty="0">
                  <a:solidFill>
                    <a:srgbClr val="FF0000"/>
                  </a:solidFill>
                  <a:latin typeface="+mn-ea"/>
                </a:endParaRPr>
              </a:p>
            </p:txBody>
          </p:sp>
          <p:grpSp>
            <p:nvGrpSpPr>
              <p:cNvPr id="70" name="그룹 69"/>
              <p:cNvGrpSpPr/>
              <p:nvPr/>
            </p:nvGrpSpPr>
            <p:grpSpPr>
              <a:xfrm>
                <a:off x="13336686" y="4586879"/>
                <a:ext cx="478995" cy="469935"/>
                <a:chOff x="13173494" y="5388088"/>
                <a:chExt cx="913012" cy="577144"/>
              </a:xfrm>
            </p:grpSpPr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85740929-CD9D-4483-BEE1-AB15A942E493}"/>
                    </a:ext>
                  </a:extLst>
                </p:cNvPr>
                <p:cNvSpPr/>
                <p:nvPr/>
              </p:nvSpPr>
              <p:spPr>
                <a:xfrm>
                  <a:off x="13173494" y="5392163"/>
                  <a:ext cx="913012" cy="57306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00" dirty="0">
                    <a:latin typeface="+mn-ea"/>
                  </a:endParaRPr>
                </a:p>
              </p:txBody>
            </p:sp>
            <p:cxnSp>
              <p:nvCxnSpPr>
                <p:cNvPr id="99" name="직선 연결선 98">
                  <a:extLst>
                    <a:ext uri="{FF2B5EF4-FFF2-40B4-BE49-F238E27FC236}">
                      <a16:creationId xmlns:a16="http://schemas.microsoft.com/office/drawing/2014/main" id="{B5FA4685-4AA1-42F5-AC73-387C26242863}"/>
                    </a:ext>
                  </a:extLst>
                </p:cNvPr>
                <p:cNvCxnSpPr/>
                <p:nvPr/>
              </p:nvCxnSpPr>
              <p:spPr>
                <a:xfrm>
                  <a:off x="13173494" y="5388088"/>
                  <a:ext cx="913012" cy="573069"/>
                </a:xfrm>
                <a:prstGeom prst="line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DB7CC754-7C0C-4A61-8594-4088307B3E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173494" y="5388088"/>
                  <a:ext cx="913012" cy="573069"/>
                </a:xfrm>
                <a:prstGeom prst="line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63" name="그룹 62"/>
            <p:cNvGrpSpPr/>
            <p:nvPr/>
          </p:nvGrpSpPr>
          <p:grpSpPr>
            <a:xfrm>
              <a:off x="9445152" y="3403746"/>
              <a:ext cx="478995" cy="571350"/>
              <a:chOff x="13336686" y="4586879"/>
              <a:chExt cx="478995" cy="57135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13352070" y="5065896"/>
                <a:ext cx="457408" cy="92333"/>
              </a:xfrm>
              <a:prstGeom prst="rect">
                <a:avLst/>
              </a:prstGeom>
            </p:spPr>
            <p:txBody>
              <a:bodyPr wrap="square" tIns="0" bIns="0">
                <a:spAutoFit/>
              </a:bodyPr>
              <a:lstStyle/>
              <a:p>
                <a:pPr algn="ctr"/>
                <a:r>
                  <a:rPr lang="ko-KR" altLang="en-US" sz="600" dirty="0">
                    <a:latin typeface="+mn-ea"/>
                    <a:ea typeface="+mn-ea"/>
                  </a:rPr>
                  <a:t>교재</a:t>
                </a:r>
                <a:r>
                  <a:rPr lang="en-US" altLang="ko-KR" sz="600" dirty="0">
                    <a:latin typeface="+mn-ea"/>
                    <a:ea typeface="+mn-ea"/>
                  </a:rPr>
                  <a:t>2</a:t>
                </a:r>
                <a:endParaRPr lang="en-US" altLang="ko-KR" sz="600" dirty="0">
                  <a:solidFill>
                    <a:srgbClr val="FF0000"/>
                  </a:solidFill>
                  <a:latin typeface="+mn-ea"/>
                </a:endParaRPr>
              </a:p>
            </p:txBody>
          </p:sp>
          <p:grpSp>
            <p:nvGrpSpPr>
              <p:cNvPr id="65" name="그룹 64"/>
              <p:cNvGrpSpPr/>
              <p:nvPr/>
            </p:nvGrpSpPr>
            <p:grpSpPr>
              <a:xfrm>
                <a:off x="13336686" y="4586879"/>
                <a:ext cx="478995" cy="469935"/>
                <a:chOff x="13173494" y="5388088"/>
                <a:chExt cx="913012" cy="577144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85740929-CD9D-4483-BEE1-AB15A942E493}"/>
                    </a:ext>
                  </a:extLst>
                </p:cNvPr>
                <p:cNvSpPr/>
                <p:nvPr/>
              </p:nvSpPr>
              <p:spPr>
                <a:xfrm>
                  <a:off x="13173494" y="5392163"/>
                  <a:ext cx="913012" cy="57306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00" dirty="0">
                    <a:latin typeface="+mn-ea"/>
                  </a:endParaRPr>
                </a:p>
              </p:txBody>
            </p:sp>
            <p:cxnSp>
              <p:nvCxnSpPr>
                <p:cNvPr id="67" name="직선 연결선 66">
                  <a:extLst>
                    <a:ext uri="{FF2B5EF4-FFF2-40B4-BE49-F238E27FC236}">
                      <a16:creationId xmlns:a16="http://schemas.microsoft.com/office/drawing/2014/main" id="{B5FA4685-4AA1-42F5-AC73-387C26242863}"/>
                    </a:ext>
                  </a:extLst>
                </p:cNvPr>
                <p:cNvCxnSpPr/>
                <p:nvPr/>
              </p:nvCxnSpPr>
              <p:spPr>
                <a:xfrm>
                  <a:off x="13173494" y="5388088"/>
                  <a:ext cx="913012" cy="573069"/>
                </a:xfrm>
                <a:prstGeom prst="line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8" name="직선 연결선 67">
                  <a:extLst>
                    <a:ext uri="{FF2B5EF4-FFF2-40B4-BE49-F238E27FC236}">
                      <a16:creationId xmlns:a16="http://schemas.microsoft.com/office/drawing/2014/main" id="{DB7CC754-7C0C-4A61-8594-4088307B3E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173494" y="5388088"/>
                  <a:ext cx="913012" cy="573069"/>
                </a:xfrm>
                <a:prstGeom prst="line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01" name="그룹 100"/>
          <p:cNvGrpSpPr/>
          <p:nvPr/>
        </p:nvGrpSpPr>
        <p:grpSpPr>
          <a:xfrm>
            <a:off x="4428553" y="3268789"/>
            <a:ext cx="72008" cy="72016"/>
            <a:chOff x="10013701" y="4895209"/>
            <a:chExt cx="144016" cy="144016"/>
          </a:xfrm>
        </p:grpSpPr>
        <p:cxnSp>
          <p:nvCxnSpPr>
            <p:cNvPr id="102" name="직선 연결선 101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직선 연결선 102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5" name="사각형 설명선 104"/>
          <p:cNvSpPr/>
          <p:nvPr/>
        </p:nvSpPr>
        <p:spPr bwMode="auto">
          <a:xfrm>
            <a:off x="2230966" y="2419620"/>
            <a:ext cx="2325866" cy="264448"/>
          </a:xfrm>
          <a:prstGeom prst="wedgeRectCallout">
            <a:avLst>
              <a:gd name="adj1" fmla="val 19923"/>
              <a:gd name="adj2" fmla="val 106258"/>
            </a:avLst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36000" rIns="0" bIns="36000" rtlCol="0" anchor="ctr"/>
          <a:lstStyle/>
          <a:p>
            <a:pPr defTabSz="817563"/>
            <a:r>
              <a:rPr lang="ko-KR" altLang="en-US" sz="800" dirty="0" smtClean="0">
                <a:latin typeface="+mn-ea"/>
                <a:ea typeface="+mn-ea"/>
              </a:rPr>
              <a:t>있음 클릭하면 준비물 입력 </a:t>
            </a:r>
            <a:r>
              <a:rPr lang="ko-KR" altLang="en-US" sz="800" smtClean="0">
                <a:latin typeface="+mn-ea"/>
                <a:ea typeface="+mn-ea"/>
              </a:rPr>
              <a:t>내용 </a:t>
            </a:r>
            <a:r>
              <a:rPr lang="ko-KR" altLang="en-US" sz="800" dirty="0" err="1" smtClean="0">
                <a:latin typeface="+mn-ea"/>
                <a:ea typeface="+mn-ea"/>
              </a:rPr>
              <a:t>툴팁</a:t>
            </a:r>
            <a:r>
              <a:rPr lang="ko-KR" altLang="en-US" sz="800" dirty="0" smtClean="0">
                <a:latin typeface="+mn-ea"/>
                <a:ea typeface="+mn-ea"/>
              </a:rPr>
              <a:t> 노출</a:t>
            </a:r>
            <a:endParaRPr lang="ko-KR" altLang="en-US" sz="800" dirty="0">
              <a:latin typeface="+mn-ea"/>
              <a:ea typeface="+mn-ea"/>
            </a:endParaRPr>
          </a:p>
        </p:txBody>
      </p:sp>
      <p:grpSp>
        <p:nvGrpSpPr>
          <p:cNvPr id="106" name="그룹 105"/>
          <p:cNvGrpSpPr/>
          <p:nvPr/>
        </p:nvGrpSpPr>
        <p:grpSpPr>
          <a:xfrm>
            <a:off x="4433935" y="2475299"/>
            <a:ext cx="72008" cy="72016"/>
            <a:chOff x="10013701" y="4895209"/>
            <a:chExt cx="144016" cy="144016"/>
          </a:xfrm>
        </p:grpSpPr>
        <p:cxnSp>
          <p:nvCxnSpPr>
            <p:cNvPr id="107" name="직선 연결선 106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직선 연결선 107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8226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강의상세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/>
          </p:nvPr>
        </p:nvGraphicFramePr>
        <p:xfrm>
          <a:off x="10440591" y="540271"/>
          <a:ext cx="2833612" cy="2321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sp>
        <p:nvSpPr>
          <p:cNvPr id="110" name="Rectangle 1307"/>
          <p:cNvSpPr>
            <a:spLocks noChangeArrowheads="1"/>
          </p:cNvSpPr>
          <p:nvPr/>
        </p:nvSpPr>
        <p:spPr bwMode="auto">
          <a:xfrm>
            <a:off x="2256979" y="2628503"/>
            <a:ext cx="1508435" cy="2234425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lIns="216000" tIns="144000" rIns="144000" anchor="t"/>
          <a:lstStyle/>
          <a:p>
            <a:r>
              <a:rPr lang="ko-KR" altLang="en-US" sz="700" b="1" dirty="0" err="1" smtClean="0">
                <a:latin typeface="맑은 고딕" pitchFamily="50" charset="-127"/>
                <a:ea typeface="맑은 고딕" pitchFamily="50" charset="-127"/>
              </a:rPr>
              <a:t>게시판설정</a:t>
            </a:r>
            <a:endParaRPr lang="ko-KR" altLang="en-US" sz="7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1" name="직선 연결선 110"/>
          <p:cNvCxnSpPr/>
          <p:nvPr/>
        </p:nvCxnSpPr>
        <p:spPr bwMode="auto">
          <a:xfrm flipV="1">
            <a:off x="2436979" y="3030691"/>
            <a:ext cx="11880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2" name="모서리가 둥근 직사각형 111"/>
          <p:cNvSpPr/>
          <p:nvPr/>
        </p:nvSpPr>
        <p:spPr bwMode="auto">
          <a:xfrm>
            <a:off x="3103067" y="4498662"/>
            <a:ext cx="504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36000" bIns="0" rtlCol="0" anchor="ctr"/>
          <a:lstStyle/>
          <a:p>
            <a:pPr algn="ctr" defTabSz="817563"/>
            <a:r>
              <a:rPr lang="ko-KR" altLang="en-US" sz="650" dirty="0" smtClean="0">
                <a:solidFill>
                  <a:schemeClr val="bg1"/>
                </a:solidFill>
                <a:latin typeface="+mn-ea"/>
                <a:ea typeface="+mn-ea"/>
              </a:rPr>
              <a:t>저장</a:t>
            </a:r>
            <a:endParaRPr lang="ko-KR" altLang="en-US" sz="6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 bwMode="auto">
          <a:xfrm>
            <a:off x="2436979" y="4498662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취소</a:t>
            </a:r>
            <a:endParaRPr lang="ko-KR" altLang="en-US" sz="700" dirty="0">
              <a:latin typeface="+mn-ea"/>
              <a:ea typeface="+mn-ea"/>
            </a:endParaRPr>
          </a:p>
        </p:txBody>
      </p:sp>
      <p:grpSp>
        <p:nvGrpSpPr>
          <p:cNvPr id="114" name="그룹 113"/>
          <p:cNvGrpSpPr/>
          <p:nvPr/>
        </p:nvGrpSpPr>
        <p:grpSpPr>
          <a:xfrm>
            <a:off x="3444001" y="2802052"/>
            <a:ext cx="72008" cy="72016"/>
            <a:chOff x="10013701" y="4895209"/>
            <a:chExt cx="144016" cy="144016"/>
          </a:xfrm>
        </p:grpSpPr>
        <p:cxnSp>
          <p:nvCxnSpPr>
            <p:cNvPr id="115" name="직선 연결선 114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직선 연결선 115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7" name="모서리가 둥근 직사각형 116"/>
          <p:cNvSpPr/>
          <p:nvPr/>
        </p:nvSpPr>
        <p:spPr bwMode="auto">
          <a:xfrm>
            <a:off x="2417613" y="3463758"/>
            <a:ext cx="1189454" cy="288000"/>
          </a:xfrm>
          <a:prstGeom prst="roundRect">
            <a:avLst>
              <a:gd name="adj" fmla="val 10053"/>
            </a:avLst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108000" bIns="0" rtlCol="0" anchor="ctr"/>
          <a:lstStyle/>
          <a:p>
            <a:pPr marL="0" marR="0" lvl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5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Q&amp;A</a:t>
            </a:r>
            <a:endParaRPr kumimoji="1" lang="ko-KR" altLang="en-US" sz="6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8" name="모서리가 둥근 직사각형 117"/>
          <p:cNvSpPr/>
          <p:nvPr/>
        </p:nvSpPr>
        <p:spPr bwMode="auto">
          <a:xfrm>
            <a:off x="2417613" y="3813511"/>
            <a:ext cx="1189453" cy="288000"/>
          </a:xfrm>
          <a:prstGeom prst="roundRect">
            <a:avLst>
              <a:gd name="adj" fmla="val 10053"/>
            </a:avLst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108000" bIns="0" rtlCol="0" anchor="ctr"/>
          <a:lstStyle/>
          <a:p>
            <a:pPr marL="0" marR="0" lvl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65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자료실</a:t>
            </a:r>
            <a:endParaRPr kumimoji="1" lang="ko-KR" altLang="en-US" sz="6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9" name="모서리가 둥근 직사각형 118"/>
          <p:cNvSpPr/>
          <p:nvPr/>
        </p:nvSpPr>
        <p:spPr bwMode="auto">
          <a:xfrm>
            <a:off x="2417613" y="4163264"/>
            <a:ext cx="1189453" cy="288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108000" bIns="0" rtlCol="0" anchor="ctr"/>
          <a:lstStyle/>
          <a:p>
            <a:pPr marL="0" marR="0" lvl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65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신규추가된게시판</a:t>
            </a:r>
            <a:endParaRPr kumimoji="1" lang="ko-KR" altLang="en-US" sz="650" b="0" i="0" u="none" strike="noStrike" kern="1200" cap="none" spc="0" normalizeH="0" baseline="0" noProof="0" dirty="0">
              <a:ln>
                <a:noFill/>
              </a:ln>
              <a:solidFill>
                <a:srgbClr val="2E2E2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0" name="모서리가 둥근 직사각형 119"/>
          <p:cNvSpPr/>
          <p:nvPr/>
        </p:nvSpPr>
        <p:spPr bwMode="auto">
          <a:xfrm>
            <a:off x="2417613" y="3112178"/>
            <a:ext cx="1189454" cy="288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108000" bIns="0" rtlCol="0" anchor="ctr"/>
          <a:lstStyle/>
          <a:p>
            <a:pPr marL="0" marR="0" lvl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650" b="0" i="0" u="none" strike="noStrike" kern="1200" cap="none" spc="0" normalizeH="0" baseline="0" noProof="0" dirty="0" smtClean="0">
                <a:ln>
                  <a:noFill/>
                </a:ln>
                <a:solidFill>
                  <a:srgbClr val="2E2E2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공지</a:t>
            </a:r>
            <a:r>
              <a:rPr lang="ko-KR" altLang="en-US" sz="6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kumimoji="1" lang="ko-KR" altLang="en-US" sz="650" b="0" i="0" u="none" strike="noStrike" kern="1200" cap="none" spc="0" normalizeH="0" baseline="0" noProof="0" dirty="0">
              <a:ln>
                <a:noFill/>
              </a:ln>
              <a:solidFill>
                <a:srgbClr val="2E2E2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1" name="그룹 120"/>
          <p:cNvGrpSpPr/>
          <p:nvPr/>
        </p:nvGrpSpPr>
        <p:grpSpPr>
          <a:xfrm>
            <a:off x="3426379" y="3204052"/>
            <a:ext cx="84695" cy="1144393"/>
            <a:chOff x="8063239" y="3207344"/>
            <a:chExt cx="84695" cy="1144393"/>
          </a:xfrm>
        </p:grpSpPr>
        <p:sp>
          <p:nvSpPr>
            <p:cNvPr id="122" name="직사각형 121"/>
            <p:cNvSpPr/>
            <p:nvPr/>
          </p:nvSpPr>
          <p:spPr bwMode="auto">
            <a:xfrm>
              <a:off x="8063239" y="3564972"/>
              <a:ext cx="84695" cy="84695"/>
            </a:xfrm>
            <a:prstGeom prst="rect">
              <a:avLst/>
            </a:prstGeom>
            <a:solidFill>
              <a:schemeClr val="tx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3" name="직사각형 122"/>
            <p:cNvSpPr/>
            <p:nvPr/>
          </p:nvSpPr>
          <p:spPr bwMode="auto">
            <a:xfrm>
              <a:off x="8063239" y="3916007"/>
              <a:ext cx="84695" cy="84695"/>
            </a:xfrm>
            <a:prstGeom prst="rect">
              <a:avLst/>
            </a:prstGeom>
            <a:solidFill>
              <a:schemeClr val="tx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4" name="직사각형 123"/>
            <p:cNvSpPr/>
            <p:nvPr/>
          </p:nvSpPr>
          <p:spPr bwMode="auto">
            <a:xfrm>
              <a:off x="8063239" y="4267042"/>
              <a:ext cx="84695" cy="84695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8" name="직사각형 137"/>
            <p:cNvSpPr/>
            <p:nvPr/>
          </p:nvSpPr>
          <p:spPr bwMode="auto">
            <a:xfrm>
              <a:off x="8063239" y="3207344"/>
              <a:ext cx="84695" cy="84695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770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</a:t>
            </a:r>
            <a:r>
              <a:rPr lang="en-US" altLang="ko-KR" dirty="0" smtClean="0"/>
              <a:t>_</a:t>
            </a:r>
            <a:r>
              <a:rPr lang="ko-KR" altLang="en-US" dirty="0" smtClean="0"/>
              <a:t>수강중인 강의가 없을 때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/>
          </p:nvPr>
        </p:nvGraphicFramePr>
        <p:xfrm>
          <a:off x="10440591" y="540271"/>
          <a:ext cx="2833612" cy="2321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sp>
        <p:nvSpPr>
          <p:cNvPr id="106" name="직사각형 105"/>
          <p:cNvSpPr/>
          <p:nvPr/>
        </p:nvSpPr>
        <p:spPr bwMode="auto">
          <a:xfrm>
            <a:off x="1165897" y="1548383"/>
            <a:ext cx="3467346" cy="108012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0" bIns="0" rtlCol="0" anchor="ctr"/>
          <a:lstStyle/>
          <a:p>
            <a:pPr defTabSz="817563"/>
            <a:endParaRPr lang="en-US" altLang="ko-KR" sz="700" b="1" dirty="0">
              <a:latin typeface="+mn-ea"/>
              <a:ea typeface="+mn-ea"/>
            </a:endParaRPr>
          </a:p>
          <a:p>
            <a:pPr defTabSz="817563"/>
            <a:endParaRPr lang="en-US" altLang="ko-KR" sz="700" b="1" dirty="0" smtClean="0">
              <a:latin typeface="+mn-ea"/>
              <a:ea typeface="+mn-ea"/>
            </a:endParaRPr>
          </a:p>
          <a:p>
            <a:pPr algn="ctr" defTabSz="817563"/>
            <a:endParaRPr lang="en-US" altLang="ko-KR" sz="700" b="1" dirty="0" smtClean="0">
              <a:latin typeface="+mn-ea"/>
              <a:ea typeface="+mn-ea"/>
            </a:endParaRPr>
          </a:p>
          <a:p>
            <a:pPr algn="ctr" defTabSz="817563"/>
            <a:r>
              <a:rPr lang="en-US" altLang="ko-KR" sz="700" b="1" dirty="0" smtClean="0">
                <a:latin typeface="+mn-ea"/>
                <a:ea typeface="+mn-ea"/>
              </a:rPr>
              <a:t>‘</a:t>
            </a:r>
            <a:r>
              <a:rPr lang="ko-KR" altLang="en-US" sz="700" b="1" dirty="0" smtClean="0">
                <a:latin typeface="+mn-ea"/>
                <a:ea typeface="+mn-ea"/>
              </a:rPr>
              <a:t>수강중인 강의가 없습니다</a:t>
            </a:r>
            <a:r>
              <a:rPr lang="en-US" altLang="ko-KR" sz="700" b="1" dirty="0" smtClean="0">
                <a:latin typeface="+mn-ea"/>
                <a:ea typeface="+mn-ea"/>
              </a:rPr>
              <a:t>.’</a:t>
            </a:r>
            <a:endParaRPr lang="en-US" altLang="ko-KR" sz="700" b="1" dirty="0">
              <a:latin typeface="+mn-ea"/>
              <a:ea typeface="+mn-ea"/>
            </a:endParaRPr>
          </a:p>
        </p:txBody>
      </p:sp>
      <p:sp>
        <p:nvSpPr>
          <p:cNvPr id="108" name="직사각형 107"/>
          <p:cNvSpPr/>
          <p:nvPr/>
        </p:nvSpPr>
        <p:spPr bwMode="auto">
          <a:xfrm>
            <a:off x="4574517" y="1944463"/>
            <a:ext cx="36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864000" tIns="0" rIns="0" bIns="0" rtlCol="0" anchor="ctr"/>
          <a:lstStyle/>
          <a:p>
            <a:pPr defTabSz="817563"/>
            <a:endParaRPr lang="ko-KR" altLang="en-US" sz="700" dirty="0"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1324261" y="1645965"/>
            <a:ext cx="3113430" cy="24198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ko-KR" altLang="en-US" sz="700" dirty="0" err="1" smtClean="0">
                <a:latin typeface="+mn-ea"/>
                <a:ea typeface="+mn-ea"/>
              </a:rPr>
              <a:t>수강중</a:t>
            </a:r>
            <a:r>
              <a:rPr lang="ko-KR" altLang="en-US" sz="700" dirty="0" smtClean="0">
                <a:latin typeface="+mn-ea"/>
                <a:ea typeface="+mn-ea"/>
              </a:rPr>
              <a:t> </a:t>
            </a:r>
            <a:r>
              <a:rPr lang="en-US" altLang="ko-KR" sz="700" b="1" dirty="0">
                <a:latin typeface="+mn-ea"/>
                <a:ea typeface="+mn-ea"/>
              </a:rPr>
              <a:t>0</a:t>
            </a:r>
            <a:r>
              <a:rPr lang="ko-KR" altLang="en-US" sz="700" b="1" dirty="0" smtClean="0">
                <a:latin typeface="+mn-ea"/>
                <a:ea typeface="+mn-ea"/>
              </a:rPr>
              <a:t>개</a:t>
            </a:r>
          </a:p>
        </p:txBody>
      </p:sp>
      <p:graphicFrame>
        <p:nvGraphicFramePr>
          <p:cNvPr id="109" name="표 108"/>
          <p:cNvGraphicFramePr>
            <a:graphicFrameLocks noGrp="1"/>
          </p:cNvGraphicFramePr>
          <p:nvPr>
            <p:extLst/>
          </p:nvPr>
        </p:nvGraphicFramePr>
        <p:xfrm>
          <a:off x="1182958" y="2723321"/>
          <a:ext cx="3427557" cy="304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28265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1256773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1142519">
                  <a:extLst>
                    <a:ext uri="{9D8B030D-6E8A-4147-A177-3AD203B41FA5}">
                      <a16:colId xmlns:a16="http://schemas.microsoft.com/office/drawing/2014/main" val="25397485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〈  2024.04.29 ~ 05.05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〉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</a:tbl>
          </a:graphicData>
        </a:graphic>
      </p:graphicFrame>
      <p:graphicFrame>
        <p:nvGraphicFramePr>
          <p:cNvPr id="110" name="표 109"/>
          <p:cNvGraphicFramePr>
            <a:graphicFrameLocks noGrp="1"/>
          </p:cNvGraphicFramePr>
          <p:nvPr>
            <p:extLst/>
          </p:nvPr>
        </p:nvGraphicFramePr>
        <p:xfrm>
          <a:off x="1205682" y="3100677"/>
          <a:ext cx="3427563" cy="33775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9209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452622">
                  <a:extLst>
                    <a:ext uri="{9D8B030D-6E8A-4147-A177-3AD203B41FA5}">
                      <a16:colId xmlns:a16="http://schemas.microsoft.com/office/drawing/2014/main" val="278704532"/>
                    </a:ext>
                  </a:extLst>
                </a:gridCol>
                <a:gridCol w="452622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452622">
                  <a:extLst>
                    <a:ext uri="{9D8B030D-6E8A-4147-A177-3AD203B41FA5}">
                      <a16:colId xmlns:a16="http://schemas.microsoft.com/office/drawing/2014/main" val="2356207189"/>
                    </a:ext>
                  </a:extLst>
                </a:gridCol>
                <a:gridCol w="452622">
                  <a:extLst>
                    <a:ext uri="{9D8B030D-6E8A-4147-A177-3AD203B41FA5}">
                      <a16:colId xmlns:a16="http://schemas.microsoft.com/office/drawing/2014/main" val="2539748520"/>
                    </a:ext>
                  </a:extLst>
                </a:gridCol>
                <a:gridCol w="452622">
                  <a:extLst>
                    <a:ext uri="{9D8B030D-6E8A-4147-A177-3AD203B41FA5}">
                      <a16:colId xmlns:a16="http://schemas.microsoft.com/office/drawing/2014/main" val="3803918705"/>
                    </a:ext>
                  </a:extLst>
                </a:gridCol>
                <a:gridCol w="452622">
                  <a:extLst>
                    <a:ext uri="{9D8B030D-6E8A-4147-A177-3AD203B41FA5}">
                      <a16:colId xmlns:a16="http://schemas.microsoft.com/office/drawing/2014/main" val="181002404"/>
                    </a:ext>
                  </a:extLst>
                </a:gridCol>
                <a:gridCol w="452622">
                  <a:extLst>
                    <a:ext uri="{9D8B030D-6E8A-4147-A177-3AD203B41FA5}">
                      <a16:colId xmlns:a16="http://schemas.microsoft.com/office/drawing/2014/main" val="2575590866"/>
                    </a:ext>
                  </a:extLst>
                </a:gridCol>
              </a:tblGrid>
              <a:tr h="33775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29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30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목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토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4253357"/>
                  </a:ext>
                </a:extLst>
              </a:tr>
            </a:tbl>
          </a:graphicData>
        </a:graphic>
      </p:graphicFrame>
      <p:sp>
        <p:nvSpPr>
          <p:cNvPr id="111" name="모서리가 둥근 직사각형 110"/>
          <p:cNvSpPr/>
          <p:nvPr/>
        </p:nvSpPr>
        <p:spPr bwMode="auto">
          <a:xfrm>
            <a:off x="1182953" y="2700511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오늘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12" name="모서리가 둥근 직사각형 111"/>
          <p:cNvSpPr/>
          <p:nvPr/>
        </p:nvSpPr>
        <p:spPr bwMode="auto">
          <a:xfrm>
            <a:off x="4238837" y="2707622"/>
            <a:ext cx="360035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주 </a:t>
            </a:r>
            <a:r>
              <a:rPr lang="ko-KR" altLang="en-US" sz="700" dirty="0" smtClean="0">
                <a:latin typeface="+mn-ea"/>
              </a:rPr>
              <a:t>∨</a:t>
            </a:r>
            <a:endParaRPr lang="ko-KR" altLang="en-US" sz="700" dirty="0">
              <a:latin typeface="+mn-ea"/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/>
          </p:nvPr>
        </p:nvGraphicFramePr>
        <p:xfrm>
          <a:off x="1127711" y="3442430"/>
          <a:ext cx="3513149" cy="315741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48694">
                  <a:extLst>
                    <a:ext uri="{9D8B030D-6E8A-4147-A177-3AD203B41FA5}">
                      <a16:colId xmlns:a16="http://schemas.microsoft.com/office/drawing/2014/main" val="215272569"/>
                    </a:ext>
                  </a:extLst>
                </a:gridCol>
                <a:gridCol w="452065">
                  <a:extLst>
                    <a:ext uri="{9D8B030D-6E8A-4147-A177-3AD203B41FA5}">
                      <a16:colId xmlns:a16="http://schemas.microsoft.com/office/drawing/2014/main" val="3164798823"/>
                    </a:ext>
                  </a:extLst>
                </a:gridCol>
                <a:gridCol w="452065">
                  <a:extLst>
                    <a:ext uri="{9D8B030D-6E8A-4147-A177-3AD203B41FA5}">
                      <a16:colId xmlns:a16="http://schemas.microsoft.com/office/drawing/2014/main" val="3788880911"/>
                    </a:ext>
                  </a:extLst>
                </a:gridCol>
                <a:gridCol w="452065">
                  <a:extLst>
                    <a:ext uri="{9D8B030D-6E8A-4147-A177-3AD203B41FA5}">
                      <a16:colId xmlns:a16="http://schemas.microsoft.com/office/drawing/2014/main" val="1843473256"/>
                    </a:ext>
                  </a:extLst>
                </a:gridCol>
                <a:gridCol w="452065">
                  <a:extLst>
                    <a:ext uri="{9D8B030D-6E8A-4147-A177-3AD203B41FA5}">
                      <a16:colId xmlns:a16="http://schemas.microsoft.com/office/drawing/2014/main" val="1691179147"/>
                    </a:ext>
                  </a:extLst>
                </a:gridCol>
                <a:gridCol w="452065">
                  <a:extLst>
                    <a:ext uri="{9D8B030D-6E8A-4147-A177-3AD203B41FA5}">
                      <a16:colId xmlns:a16="http://schemas.microsoft.com/office/drawing/2014/main" val="142690259"/>
                    </a:ext>
                  </a:extLst>
                </a:gridCol>
                <a:gridCol w="452065">
                  <a:extLst>
                    <a:ext uri="{9D8B030D-6E8A-4147-A177-3AD203B41FA5}">
                      <a16:colId xmlns:a16="http://schemas.microsoft.com/office/drawing/2014/main" val="3188289473"/>
                    </a:ext>
                  </a:extLst>
                </a:gridCol>
                <a:gridCol w="452065">
                  <a:extLst>
                    <a:ext uri="{9D8B030D-6E8A-4147-A177-3AD203B41FA5}">
                      <a16:colId xmlns:a16="http://schemas.microsoft.com/office/drawing/2014/main" val="2043832206"/>
                    </a:ext>
                  </a:extLst>
                </a:gridCol>
              </a:tblGrid>
              <a:tr h="263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09:30</a:t>
                      </a:r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962443"/>
                  </a:ext>
                </a:extLst>
              </a:tr>
              <a:tr h="263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10:00</a:t>
                      </a:r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423808"/>
                  </a:ext>
                </a:extLst>
              </a:tr>
              <a:tr h="263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10:30</a:t>
                      </a:r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176627"/>
                  </a:ext>
                </a:extLst>
              </a:tr>
              <a:tr h="263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11:00</a:t>
                      </a:r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952831"/>
                  </a:ext>
                </a:extLst>
              </a:tr>
              <a:tr h="263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11:30</a:t>
                      </a:r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764554"/>
                  </a:ext>
                </a:extLst>
              </a:tr>
              <a:tr h="2631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12:00</a:t>
                      </a:r>
                      <a:endParaRPr lang="ko-KR" altLang="en-US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4601910"/>
                  </a:ext>
                </a:extLst>
              </a:tr>
              <a:tr h="263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12:30</a:t>
                      </a:r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894375"/>
                  </a:ext>
                </a:extLst>
              </a:tr>
              <a:tr h="2631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13:00</a:t>
                      </a:r>
                      <a:endParaRPr lang="ko-KR" altLang="en-US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201240"/>
                  </a:ext>
                </a:extLst>
              </a:tr>
              <a:tr h="263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13:30</a:t>
                      </a:r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957966"/>
                  </a:ext>
                </a:extLst>
              </a:tr>
              <a:tr h="263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14:00</a:t>
                      </a:r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888978"/>
                  </a:ext>
                </a:extLst>
              </a:tr>
              <a:tr h="263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14:30</a:t>
                      </a:r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609698"/>
                  </a:ext>
                </a:extLst>
              </a:tr>
              <a:tr h="263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15:00</a:t>
                      </a:r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052280"/>
                  </a:ext>
                </a:extLst>
              </a:tr>
            </a:tbl>
          </a:graphicData>
        </a:graphic>
      </p:graphicFrame>
      <p:sp>
        <p:nvSpPr>
          <p:cNvPr id="117" name="모서리가 둥근 직사각형 116"/>
          <p:cNvSpPr/>
          <p:nvPr/>
        </p:nvSpPr>
        <p:spPr bwMode="auto">
          <a:xfrm>
            <a:off x="2457795" y="3143604"/>
            <a:ext cx="288000" cy="232458"/>
          </a:xfrm>
          <a:prstGeom prst="roundRect">
            <a:avLst>
              <a:gd name="adj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800"/>
          </a:p>
        </p:txBody>
      </p:sp>
      <p:sp>
        <p:nvSpPr>
          <p:cNvPr id="175" name="직사각형 174"/>
          <p:cNvSpPr/>
          <p:nvPr/>
        </p:nvSpPr>
        <p:spPr bwMode="auto">
          <a:xfrm>
            <a:off x="1156593" y="4502056"/>
            <a:ext cx="3442279" cy="263671"/>
          </a:xfrm>
          <a:prstGeom prst="rect">
            <a:avLst/>
          </a:prstGeom>
          <a:solidFill>
            <a:srgbClr val="FF0000">
              <a:alpha val="30196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800"/>
          </a:p>
        </p:txBody>
      </p:sp>
      <p:grpSp>
        <p:nvGrpSpPr>
          <p:cNvPr id="262" name="그룹 261">
            <a:extLst>
              <a:ext uri="{FF2B5EF4-FFF2-40B4-BE49-F238E27FC236}">
                <a16:creationId xmlns:a16="http://schemas.microsoft.com/office/drawing/2014/main" id="{D92F5BE0-EF32-4620-AE14-DA118724B9B1}"/>
              </a:ext>
            </a:extLst>
          </p:cNvPr>
          <p:cNvGrpSpPr/>
          <p:nvPr/>
        </p:nvGrpSpPr>
        <p:grpSpPr>
          <a:xfrm>
            <a:off x="5499629" y="3209059"/>
            <a:ext cx="3382086" cy="802795"/>
            <a:chOff x="1847461" y="2024743"/>
            <a:chExt cx="1352939" cy="867747"/>
          </a:xfrm>
          <a:solidFill>
            <a:schemeClr val="bg1">
              <a:lumMod val="95000"/>
            </a:schemeClr>
          </a:solidFill>
        </p:grpSpPr>
        <p:grpSp>
          <p:nvGrpSpPr>
            <p:cNvPr id="263" name="그룹 262">
              <a:extLst>
                <a:ext uri="{FF2B5EF4-FFF2-40B4-BE49-F238E27FC236}">
                  <a16:creationId xmlns:a16="http://schemas.microsoft.com/office/drawing/2014/main" id="{525AD5C4-F71D-425C-BFD0-88F16BB0A928}"/>
                </a:ext>
              </a:extLst>
            </p:cNvPr>
            <p:cNvGrpSpPr/>
            <p:nvPr/>
          </p:nvGrpSpPr>
          <p:grpSpPr>
            <a:xfrm>
              <a:off x="1847461" y="2024743"/>
              <a:ext cx="1352939" cy="867747"/>
              <a:chOff x="1847461" y="2024743"/>
              <a:chExt cx="867747" cy="867747"/>
            </a:xfrm>
            <a:grpFill/>
          </p:grpSpPr>
          <p:sp>
            <p:nvSpPr>
              <p:cNvPr id="265" name="직사각형 264">
                <a:extLst>
                  <a:ext uri="{FF2B5EF4-FFF2-40B4-BE49-F238E27FC236}">
                    <a16:creationId xmlns:a16="http://schemas.microsoft.com/office/drawing/2014/main" id="{75740794-4ADF-483C-AFBB-4C57891B26C6}"/>
                  </a:ext>
                </a:extLst>
              </p:cNvPr>
              <p:cNvSpPr/>
              <p:nvPr/>
            </p:nvSpPr>
            <p:spPr>
              <a:xfrm>
                <a:off x="1847461" y="2024743"/>
                <a:ext cx="867747" cy="86774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266" name="직선 연결선 265">
                <a:extLst>
                  <a:ext uri="{FF2B5EF4-FFF2-40B4-BE49-F238E27FC236}">
                    <a16:creationId xmlns:a16="http://schemas.microsoft.com/office/drawing/2014/main" id="{68C65FB0-3FF3-446A-99C3-ABEB275BC240}"/>
                  </a:ext>
                </a:extLst>
              </p:cNvPr>
              <p:cNvCxnSpPr/>
              <p:nvPr/>
            </p:nvCxnSpPr>
            <p:spPr>
              <a:xfrm>
                <a:off x="1847461" y="2024743"/>
                <a:ext cx="867747" cy="867747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7" name="직선 연결선 266">
                <a:extLst>
                  <a:ext uri="{FF2B5EF4-FFF2-40B4-BE49-F238E27FC236}">
                    <a16:creationId xmlns:a16="http://schemas.microsoft.com/office/drawing/2014/main" id="{A280F09B-E370-4892-8049-52A0C695A9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47461" y="2024743"/>
                <a:ext cx="867747" cy="867747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6A12EB68-8FF8-4F64-BB32-1CDE6EDD37E8}"/>
                </a:ext>
              </a:extLst>
            </p:cNvPr>
            <p:cNvSpPr txBox="1"/>
            <p:nvPr/>
          </p:nvSpPr>
          <p:spPr>
            <a:xfrm>
              <a:off x="2465048" y="2323467"/>
              <a:ext cx="159244" cy="270298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이벤트 배너</a:t>
              </a:r>
            </a:p>
          </p:txBody>
        </p:sp>
      </p:grpSp>
      <p:grpSp>
        <p:nvGrpSpPr>
          <p:cNvPr id="268" name="그룹 267"/>
          <p:cNvGrpSpPr/>
          <p:nvPr/>
        </p:nvGrpSpPr>
        <p:grpSpPr>
          <a:xfrm>
            <a:off x="6950199" y="3854989"/>
            <a:ext cx="660354" cy="72000"/>
            <a:chOff x="6728299" y="6777213"/>
            <a:chExt cx="660354" cy="72000"/>
          </a:xfrm>
        </p:grpSpPr>
        <p:sp>
          <p:nvSpPr>
            <p:cNvPr id="269" name="타원 268"/>
            <p:cNvSpPr/>
            <p:nvPr/>
          </p:nvSpPr>
          <p:spPr bwMode="auto">
            <a:xfrm>
              <a:off x="6728299" y="6777213"/>
              <a:ext cx="72000" cy="72000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/>
              <a:endParaRPr lang="ko-KR" altLang="en-US" sz="800"/>
            </a:p>
          </p:txBody>
        </p:sp>
        <p:sp>
          <p:nvSpPr>
            <p:cNvPr id="270" name="타원 269"/>
            <p:cNvSpPr/>
            <p:nvPr/>
          </p:nvSpPr>
          <p:spPr bwMode="auto">
            <a:xfrm>
              <a:off x="6875388" y="6777213"/>
              <a:ext cx="72000" cy="720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/>
              <a:endParaRPr lang="ko-KR" altLang="en-US" sz="800"/>
            </a:p>
          </p:txBody>
        </p:sp>
        <p:sp>
          <p:nvSpPr>
            <p:cNvPr id="271" name="타원 270"/>
            <p:cNvSpPr/>
            <p:nvPr/>
          </p:nvSpPr>
          <p:spPr bwMode="auto">
            <a:xfrm>
              <a:off x="7022477" y="6777213"/>
              <a:ext cx="72000" cy="720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/>
              <a:endParaRPr lang="ko-KR" altLang="en-US" sz="800"/>
            </a:p>
          </p:txBody>
        </p:sp>
        <p:sp>
          <p:nvSpPr>
            <p:cNvPr id="272" name="타원 271"/>
            <p:cNvSpPr/>
            <p:nvPr/>
          </p:nvSpPr>
          <p:spPr bwMode="auto">
            <a:xfrm>
              <a:off x="7169566" y="6777213"/>
              <a:ext cx="72000" cy="720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/>
              <a:endParaRPr lang="ko-KR" altLang="en-US" sz="800"/>
            </a:p>
          </p:txBody>
        </p:sp>
        <p:sp>
          <p:nvSpPr>
            <p:cNvPr id="273" name="타원 272"/>
            <p:cNvSpPr/>
            <p:nvPr/>
          </p:nvSpPr>
          <p:spPr bwMode="auto">
            <a:xfrm>
              <a:off x="7316653" y="6777213"/>
              <a:ext cx="72000" cy="720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/>
              <a:endParaRPr lang="ko-KR" altLang="en-US" sz="800"/>
            </a:p>
          </p:txBody>
        </p:sp>
      </p:grpSp>
      <p:graphicFrame>
        <p:nvGraphicFramePr>
          <p:cNvPr id="276" name="표 275"/>
          <p:cNvGraphicFramePr>
            <a:graphicFrameLocks noGrp="1"/>
          </p:cNvGraphicFramePr>
          <p:nvPr>
            <p:extLst/>
          </p:nvPr>
        </p:nvGraphicFramePr>
        <p:xfrm>
          <a:off x="5496742" y="1557745"/>
          <a:ext cx="3384972" cy="28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46243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846243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846243">
                  <a:extLst>
                    <a:ext uri="{9D8B030D-6E8A-4147-A177-3AD203B41FA5}">
                      <a16:colId xmlns:a16="http://schemas.microsoft.com/office/drawing/2014/main" val="707749379"/>
                    </a:ext>
                  </a:extLst>
                </a:gridCol>
                <a:gridCol w="846243">
                  <a:extLst>
                    <a:ext uri="{9D8B030D-6E8A-4147-A177-3AD203B41FA5}">
                      <a16:colId xmlns:a16="http://schemas.microsoft.com/office/drawing/2014/main" val="60422155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커뮤니티</a:t>
                      </a:r>
                      <a:r>
                        <a:rPr lang="en-US" altLang="ko-KR" sz="7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공지사항</a:t>
                      </a:r>
                      <a:r>
                        <a:rPr lang="en-US" altLang="ko-KR" sz="7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특강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세미나</a:t>
                      </a: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취업 및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진학정보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</a:tbl>
          </a:graphicData>
        </a:graphic>
      </p:graphicFrame>
      <p:sp>
        <p:nvSpPr>
          <p:cNvPr id="277" name="직사각형 276"/>
          <p:cNvSpPr/>
          <p:nvPr/>
        </p:nvSpPr>
        <p:spPr bwMode="auto">
          <a:xfrm>
            <a:off x="5496742" y="2844527"/>
            <a:ext cx="3384972" cy="24433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ko-KR" altLang="en-US" sz="700" smtClean="0">
                <a:latin typeface="+mn-ea"/>
                <a:ea typeface="+mn-ea"/>
              </a:rPr>
              <a:t>더보기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5427356" y="1905397"/>
            <a:ext cx="2456122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커뮤니티의 공지사항입니다</a:t>
            </a:r>
            <a:r>
              <a:rPr lang="en-US" altLang="ko-KR" sz="7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공지사항 명칭 확인</a:t>
            </a:r>
            <a:r>
              <a:rPr lang="en-US" altLang="ko-KR" sz="700" dirty="0" smtClean="0"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7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700" dirty="0" err="1">
                <a:latin typeface="맑은 고딕" pitchFamily="50" charset="-127"/>
                <a:ea typeface="맑은 고딕" pitchFamily="50" charset="-127"/>
              </a:rPr>
              <a:t>최신글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 내림차순 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제목이 길어지면 </a:t>
            </a:r>
            <a:r>
              <a:rPr lang="ko-KR" altLang="en-US" sz="700" dirty="0" err="1" smtClean="0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en-US" altLang="ko-KR" sz="700" dirty="0" smtClean="0">
                <a:latin typeface="맑은 고딕" pitchFamily="50" charset="-127"/>
                <a:ea typeface="맑은 고딕" pitchFamily="50" charset="-127"/>
              </a:rPr>
              <a:t>(..)</a:t>
            </a:r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표시</a:t>
            </a:r>
            <a:endParaRPr lang="en-US" altLang="ko-KR" sz="7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영역에 맞춰 노출 개수</a:t>
            </a:r>
            <a:endParaRPr lang="en-US" altLang="ko-KR" sz="7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제목을 보여줍니다</a:t>
            </a:r>
            <a:endParaRPr lang="en-US" altLang="ko-KR" sz="7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7867915" y="1905397"/>
            <a:ext cx="1056700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관리자 </a:t>
            </a:r>
            <a:r>
              <a:rPr lang="en-US" altLang="ko-KR" sz="700" dirty="0" smtClean="0">
                <a:latin typeface="맑은 고딕" pitchFamily="50" charset="-127"/>
                <a:ea typeface="맑은 고딕" pitchFamily="50" charset="-127"/>
              </a:rPr>
              <a:t>YYYY-MM-DD</a:t>
            </a:r>
          </a:p>
          <a:p>
            <a:pPr algn="r">
              <a:lnSpc>
                <a:spcPct val="150000"/>
              </a:lnSpc>
            </a:pPr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관리자 </a:t>
            </a:r>
            <a:r>
              <a:rPr lang="en-US" altLang="ko-KR" sz="700" dirty="0" smtClean="0">
                <a:latin typeface="맑은 고딕" pitchFamily="50" charset="-127"/>
                <a:ea typeface="맑은 고딕" pitchFamily="50" charset="-127"/>
              </a:rPr>
              <a:t>YYYY-MM-DD</a:t>
            </a:r>
          </a:p>
          <a:p>
            <a:pPr algn="r">
              <a:lnSpc>
                <a:spcPct val="150000"/>
              </a:lnSpc>
            </a:pPr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관리자 </a:t>
            </a:r>
            <a:r>
              <a:rPr lang="en-US" altLang="ko-KR" sz="700" dirty="0" smtClean="0">
                <a:latin typeface="맑은 고딕" pitchFamily="50" charset="-127"/>
                <a:ea typeface="맑은 고딕" pitchFamily="50" charset="-127"/>
              </a:rPr>
              <a:t>YYYY-MM-DD</a:t>
            </a:r>
          </a:p>
          <a:p>
            <a:pPr algn="r">
              <a:lnSpc>
                <a:spcPct val="150000"/>
              </a:lnSpc>
            </a:pPr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관리자 </a:t>
            </a:r>
            <a:r>
              <a:rPr lang="en-US" altLang="ko-KR" sz="700" dirty="0" smtClean="0">
                <a:latin typeface="맑은 고딕" pitchFamily="50" charset="-127"/>
                <a:ea typeface="맑은 고딕" pitchFamily="50" charset="-127"/>
              </a:rPr>
              <a:t>YYYY-MM-DD</a:t>
            </a:r>
          </a:p>
          <a:p>
            <a:pPr algn="r">
              <a:lnSpc>
                <a:spcPct val="150000"/>
              </a:lnSpc>
            </a:pPr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관리자 </a:t>
            </a:r>
            <a:r>
              <a:rPr lang="en-US" altLang="ko-KR" sz="700" dirty="0" smtClean="0">
                <a:latin typeface="맑은 고딕" pitchFamily="50" charset="-127"/>
                <a:ea typeface="맑은 고딕" pitchFamily="50" charset="-127"/>
              </a:rPr>
              <a:t>YYYY-MM-DD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0" t="37852" r="24849" b="36216"/>
          <a:stretch/>
        </p:blipFill>
        <p:spPr>
          <a:xfrm>
            <a:off x="1189777" y="1206506"/>
            <a:ext cx="581539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3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커뮤니티 게시판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10440591" y="540271"/>
          <a:ext cx="2833612" cy="2321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sp>
        <p:nvSpPr>
          <p:cNvPr id="74" name="직사각형 73"/>
          <p:cNvSpPr/>
          <p:nvPr/>
        </p:nvSpPr>
        <p:spPr bwMode="auto">
          <a:xfrm>
            <a:off x="168747" y="1137774"/>
            <a:ext cx="3248993" cy="5523177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3603143" y="1137774"/>
            <a:ext cx="3248993" cy="5523177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7037539" y="1137774"/>
            <a:ext cx="3248993" cy="5523177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700" dirty="0">
              <a:latin typeface="+mn-ea"/>
              <a:ea typeface="+mn-ea"/>
            </a:endParaRPr>
          </a:p>
        </p:txBody>
      </p: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584557"/>
              </p:ext>
            </p:extLst>
          </p:nvPr>
        </p:nvGraphicFramePr>
        <p:xfrm>
          <a:off x="240755" y="2484487"/>
          <a:ext cx="3109044" cy="28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77261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777261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777261">
                  <a:extLst>
                    <a:ext uri="{9D8B030D-6E8A-4147-A177-3AD203B41FA5}">
                      <a16:colId xmlns:a16="http://schemas.microsoft.com/office/drawing/2014/main" val="707749379"/>
                    </a:ext>
                  </a:extLst>
                </a:gridCol>
                <a:gridCol w="777261">
                  <a:extLst>
                    <a:ext uri="{9D8B030D-6E8A-4147-A177-3AD203B41FA5}">
                      <a16:colId xmlns:a16="http://schemas.microsoft.com/office/drawing/2014/main" val="60422155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공지사항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이벤트</a:t>
                      </a:r>
                      <a:endParaRPr lang="ko-KR" altLang="en-US" sz="7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특강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세미나</a:t>
                      </a: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취업 및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진학정보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 bwMode="auto">
          <a:xfrm>
            <a:off x="240755" y="3780180"/>
            <a:ext cx="3109044" cy="24433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ko-KR" altLang="en-US" sz="700" smtClean="0">
                <a:latin typeface="+mn-ea"/>
                <a:ea typeface="+mn-ea"/>
              </a:rPr>
              <a:t>더보기</a:t>
            </a:r>
            <a:endParaRPr lang="ko-KR" altLang="en-US" sz="700" dirty="0">
              <a:latin typeface="+mn-ea"/>
              <a:ea typeface="+mn-ea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ADA03B80-80E9-4F0F-8BCF-EB65BA0C99BE}"/>
              </a:ext>
            </a:extLst>
          </p:cNvPr>
          <p:cNvGrpSpPr>
            <a:grpSpLocks/>
          </p:cNvGrpSpPr>
          <p:nvPr/>
        </p:nvGrpSpPr>
        <p:grpSpPr bwMode="auto">
          <a:xfrm>
            <a:off x="255390" y="2005194"/>
            <a:ext cx="3094409" cy="224536"/>
            <a:chOff x="367236" y="3957072"/>
            <a:chExt cx="3214693" cy="170338"/>
          </a:xfrm>
          <a:noFill/>
        </p:grpSpPr>
        <p:sp>
          <p:nvSpPr>
            <p:cNvPr id="70" name="자유형 102">
              <a:extLst>
                <a:ext uri="{FF2B5EF4-FFF2-40B4-BE49-F238E27FC236}">
                  <a16:creationId xmlns:a16="http://schemas.microsoft.com/office/drawing/2014/main" id="{14DDC4B4-77F3-42BD-889F-C94B64033E07}"/>
                </a:ext>
              </a:extLst>
            </p:cNvPr>
            <p:cNvSpPr/>
            <p:nvPr/>
          </p:nvSpPr>
          <p:spPr bwMode="auto">
            <a:xfrm>
              <a:off x="367236" y="3987828"/>
              <a:ext cx="3214693" cy="120655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571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  <p:sp>
          <p:nvSpPr>
            <p:cNvPr id="71" name="자유형 103">
              <a:extLst>
                <a:ext uri="{FF2B5EF4-FFF2-40B4-BE49-F238E27FC236}">
                  <a16:creationId xmlns:a16="http://schemas.microsoft.com/office/drawing/2014/main" id="{BBAD3DE6-D6BC-4DBE-A3A3-C7B588C59AD5}"/>
                </a:ext>
              </a:extLst>
            </p:cNvPr>
            <p:cNvSpPr/>
            <p:nvPr/>
          </p:nvSpPr>
          <p:spPr bwMode="auto">
            <a:xfrm>
              <a:off x="367236" y="3957072"/>
              <a:ext cx="3214693" cy="120657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  <p:sp>
          <p:nvSpPr>
            <p:cNvPr id="80" name="자유형 104">
              <a:extLst>
                <a:ext uri="{FF2B5EF4-FFF2-40B4-BE49-F238E27FC236}">
                  <a16:creationId xmlns:a16="http://schemas.microsoft.com/office/drawing/2014/main" id="{908B6911-7A65-421B-B426-233D7DBD6139}"/>
                </a:ext>
              </a:extLst>
            </p:cNvPr>
            <p:cNvSpPr/>
            <p:nvPr/>
          </p:nvSpPr>
          <p:spPr bwMode="auto">
            <a:xfrm>
              <a:off x="367236" y="4006755"/>
              <a:ext cx="3214693" cy="120655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</p:grp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796204"/>
              </p:ext>
            </p:extLst>
          </p:nvPr>
        </p:nvGraphicFramePr>
        <p:xfrm>
          <a:off x="3641367" y="2494555"/>
          <a:ext cx="3109044" cy="28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77261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777261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777261">
                  <a:extLst>
                    <a:ext uri="{9D8B030D-6E8A-4147-A177-3AD203B41FA5}">
                      <a16:colId xmlns:a16="http://schemas.microsoft.com/office/drawing/2014/main" val="707749379"/>
                    </a:ext>
                  </a:extLst>
                </a:gridCol>
                <a:gridCol w="777261">
                  <a:extLst>
                    <a:ext uri="{9D8B030D-6E8A-4147-A177-3AD203B41FA5}">
                      <a16:colId xmlns:a16="http://schemas.microsoft.com/office/drawing/2014/main" val="60422155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공지사항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특강</a:t>
                      </a:r>
                      <a:r>
                        <a:rPr lang="en-US" altLang="ko-KR" sz="7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세미나</a:t>
                      </a: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취업 및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진학정보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</a:tbl>
          </a:graphicData>
        </a:graphic>
      </p:graphicFrame>
      <p:sp>
        <p:nvSpPr>
          <p:cNvPr id="83" name="직사각형 82"/>
          <p:cNvSpPr/>
          <p:nvPr/>
        </p:nvSpPr>
        <p:spPr bwMode="auto">
          <a:xfrm>
            <a:off x="3672439" y="3771249"/>
            <a:ext cx="3110400" cy="24433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ko-KR" altLang="en-US" sz="700" smtClean="0">
                <a:latin typeface="+mn-ea"/>
                <a:ea typeface="+mn-ea"/>
              </a:rPr>
              <a:t>더보기</a:t>
            </a:r>
            <a:endParaRPr lang="ko-KR" altLang="en-US" sz="700" dirty="0">
              <a:latin typeface="+mn-ea"/>
              <a:ea typeface="+mn-ea"/>
            </a:endParaRPr>
          </a:p>
        </p:txBody>
      </p:sp>
      <p:pic>
        <p:nvPicPr>
          <p:cNvPr id="95" name="그림 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367" y="2811461"/>
            <a:ext cx="2498675" cy="954529"/>
          </a:xfrm>
          <a:prstGeom prst="rect">
            <a:avLst/>
          </a:prstGeom>
        </p:spPr>
      </p:pic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731470"/>
              </p:ext>
            </p:extLst>
          </p:nvPr>
        </p:nvGraphicFramePr>
        <p:xfrm>
          <a:off x="7105191" y="2484487"/>
          <a:ext cx="3113688" cy="28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78422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778422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778422">
                  <a:extLst>
                    <a:ext uri="{9D8B030D-6E8A-4147-A177-3AD203B41FA5}">
                      <a16:colId xmlns:a16="http://schemas.microsoft.com/office/drawing/2014/main" val="707749379"/>
                    </a:ext>
                  </a:extLst>
                </a:gridCol>
                <a:gridCol w="778422">
                  <a:extLst>
                    <a:ext uri="{9D8B030D-6E8A-4147-A177-3AD203B41FA5}">
                      <a16:colId xmlns:a16="http://schemas.microsoft.com/office/drawing/2014/main" val="60422155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공지사항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특강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세미나</a:t>
                      </a: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취업 및 </a:t>
                      </a:r>
                      <a:r>
                        <a:rPr lang="ko-KR" altLang="en-US" sz="7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진학정보</a:t>
                      </a:r>
                      <a:endParaRPr lang="ko-KR" altLang="en-US" sz="7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</a:tbl>
          </a:graphicData>
        </a:graphic>
      </p:graphicFrame>
      <p:sp>
        <p:nvSpPr>
          <p:cNvPr id="98" name="직사각형 97"/>
          <p:cNvSpPr/>
          <p:nvPr/>
        </p:nvSpPr>
        <p:spPr bwMode="auto">
          <a:xfrm>
            <a:off x="7101718" y="3752321"/>
            <a:ext cx="3110400" cy="24433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ko-KR" altLang="en-US" sz="700" smtClean="0">
                <a:latin typeface="+mn-ea"/>
                <a:ea typeface="+mn-ea"/>
              </a:rPr>
              <a:t>더보기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99" name="직사각형 98"/>
          <p:cNvSpPr/>
          <p:nvPr/>
        </p:nvSpPr>
        <p:spPr bwMode="auto">
          <a:xfrm>
            <a:off x="7378261" y="2844527"/>
            <a:ext cx="1216604" cy="78973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ko-KR" altLang="en-US" sz="1200" dirty="0" smtClean="0">
                <a:latin typeface="+mn-ea"/>
                <a:ea typeface="+mn-ea"/>
              </a:rPr>
              <a:t>회사로고</a:t>
            </a:r>
            <a:endParaRPr lang="en-US" altLang="ko-KR" sz="800" dirty="0">
              <a:latin typeface="+mn-ea"/>
              <a:ea typeface="+mn-ea"/>
            </a:endParaRPr>
          </a:p>
          <a:p>
            <a:pPr algn="ctr" defTabSz="817563"/>
            <a:endParaRPr lang="en-US" altLang="ko-KR" sz="800" dirty="0">
              <a:latin typeface="+mn-ea"/>
              <a:ea typeface="+mn-ea"/>
            </a:endParaRPr>
          </a:p>
          <a:p>
            <a:pPr algn="ctr" defTabSz="817563"/>
            <a:r>
              <a:rPr lang="ko-KR" altLang="en-US" sz="700" dirty="0" smtClean="0">
                <a:solidFill>
                  <a:srgbClr val="0070C0"/>
                </a:solidFill>
                <a:latin typeface="+mn-ea"/>
                <a:ea typeface="+mn-ea"/>
              </a:rPr>
              <a:t>학과 홍</a:t>
            </a:r>
            <a:r>
              <a:rPr lang="en-US" altLang="ko-KR" sz="700" dirty="0" smtClean="0">
                <a:solidFill>
                  <a:srgbClr val="0070C0"/>
                </a:solidFill>
                <a:latin typeface="+mn-ea"/>
                <a:ea typeface="+mn-ea"/>
              </a:rPr>
              <a:t>OO(</a:t>
            </a:r>
            <a:r>
              <a:rPr lang="ko-KR" altLang="en-US" sz="700" dirty="0" err="1" smtClean="0">
                <a:solidFill>
                  <a:srgbClr val="0070C0"/>
                </a:solidFill>
                <a:latin typeface="+mn-ea"/>
                <a:ea typeface="+mn-ea"/>
              </a:rPr>
              <a:t>女</a:t>
            </a:r>
            <a:r>
              <a:rPr lang="en-US" altLang="ko-KR" sz="700" dirty="0" smtClean="0">
                <a:solidFill>
                  <a:srgbClr val="0070C0"/>
                </a:solidFill>
                <a:latin typeface="+mn-ea"/>
                <a:ea typeface="+mn-ea"/>
              </a:rPr>
              <a:t>)</a:t>
            </a:r>
            <a:endParaRPr lang="en-US" altLang="ko-KR" sz="800" dirty="0">
              <a:latin typeface="+mn-ea"/>
              <a:ea typeface="+mn-ea"/>
            </a:endParaRPr>
          </a:p>
          <a:p>
            <a:pPr algn="ctr" defTabSz="817563"/>
            <a:r>
              <a:rPr lang="ko-KR" altLang="en-US" sz="800" dirty="0" smtClean="0">
                <a:latin typeface="+mn-ea"/>
                <a:ea typeface="+mn-ea"/>
              </a:rPr>
              <a:t>㈜회사명</a:t>
            </a:r>
            <a:endParaRPr lang="en-US" altLang="ko-KR" sz="800" dirty="0">
              <a:latin typeface="+mn-ea"/>
              <a:ea typeface="+mn-ea"/>
            </a:endParaRPr>
          </a:p>
          <a:p>
            <a:pPr algn="ctr" defTabSz="817563"/>
            <a:r>
              <a:rPr lang="ko-KR" altLang="en-US" sz="800" dirty="0">
                <a:latin typeface="+mn-ea"/>
                <a:ea typeface="+mn-ea"/>
              </a:rPr>
              <a:t>입사를 </a:t>
            </a:r>
            <a:r>
              <a:rPr lang="ko-KR" altLang="en-US" sz="800" dirty="0" err="1">
                <a:latin typeface="+mn-ea"/>
                <a:ea typeface="+mn-ea"/>
              </a:rPr>
              <a:t>축하드립니다</a:t>
            </a:r>
            <a:r>
              <a:rPr lang="en-US" altLang="ko-KR" sz="800" dirty="0">
                <a:latin typeface="+mn-ea"/>
                <a:ea typeface="+mn-ea"/>
              </a:rPr>
              <a:t>.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00" name="직사각형 99"/>
          <p:cNvSpPr/>
          <p:nvPr/>
        </p:nvSpPr>
        <p:spPr bwMode="auto">
          <a:xfrm>
            <a:off x="8745231" y="2846361"/>
            <a:ext cx="1216604" cy="78973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ko-KR" altLang="en-US" sz="1200" dirty="0" smtClean="0">
                <a:latin typeface="+mn-ea"/>
                <a:ea typeface="+mn-ea"/>
              </a:rPr>
              <a:t>회사로고</a:t>
            </a:r>
            <a:endParaRPr lang="en-US" altLang="ko-KR" sz="800" dirty="0">
              <a:latin typeface="+mn-ea"/>
              <a:ea typeface="+mn-ea"/>
            </a:endParaRPr>
          </a:p>
          <a:p>
            <a:pPr algn="ctr" defTabSz="817563"/>
            <a:endParaRPr lang="en-US" altLang="ko-KR" sz="800" dirty="0">
              <a:latin typeface="+mn-ea"/>
              <a:ea typeface="+mn-ea"/>
            </a:endParaRPr>
          </a:p>
          <a:p>
            <a:pPr algn="ctr" defTabSz="817563"/>
            <a:r>
              <a:rPr lang="ko-KR" altLang="en-US" sz="700" dirty="0" smtClean="0">
                <a:solidFill>
                  <a:srgbClr val="0070C0"/>
                </a:solidFill>
                <a:latin typeface="+mn-ea"/>
                <a:ea typeface="+mn-ea"/>
              </a:rPr>
              <a:t>학과 홍</a:t>
            </a:r>
            <a:r>
              <a:rPr lang="en-US" altLang="ko-KR" sz="700" dirty="0" smtClean="0">
                <a:solidFill>
                  <a:srgbClr val="0070C0"/>
                </a:solidFill>
                <a:latin typeface="+mn-ea"/>
                <a:ea typeface="+mn-ea"/>
              </a:rPr>
              <a:t>OO(</a:t>
            </a:r>
            <a:r>
              <a:rPr lang="ko-KR" altLang="en-US" sz="700" dirty="0" err="1" smtClean="0">
                <a:solidFill>
                  <a:srgbClr val="0070C0"/>
                </a:solidFill>
                <a:latin typeface="+mn-ea"/>
                <a:ea typeface="+mn-ea"/>
              </a:rPr>
              <a:t>女</a:t>
            </a:r>
            <a:r>
              <a:rPr lang="en-US" altLang="ko-KR" sz="700" dirty="0" smtClean="0">
                <a:solidFill>
                  <a:srgbClr val="0070C0"/>
                </a:solidFill>
                <a:latin typeface="+mn-ea"/>
                <a:ea typeface="+mn-ea"/>
              </a:rPr>
              <a:t>)</a:t>
            </a:r>
            <a:endParaRPr lang="en-US" altLang="ko-KR" sz="800" dirty="0">
              <a:latin typeface="+mn-ea"/>
              <a:ea typeface="+mn-ea"/>
            </a:endParaRPr>
          </a:p>
          <a:p>
            <a:pPr algn="ctr" defTabSz="817563"/>
            <a:r>
              <a:rPr lang="ko-KR" altLang="en-US" sz="800" dirty="0" smtClean="0">
                <a:latin typeface="+mn-ea"/>
                <a:ea typeface="+mn-ea"/>
              </a:rPr>
              <a:t>㈜회사명</a:t>
            </a:r>
            <a:endParaRPr lang="en-US" altLang="ko-KR" sz="800" dirty="0">
              <a:latin typeface="+mn-ea"/>
              <a:ea typeface="+mn-ea"/>
            </a:endParaRPr>
          </a:p>
          <a:p>
            <a:pPr algn="ctr" defTabSz="817563"/>
            <a:r>
              <a:rPr lang="ko-KR" altLang="en-US" sz="800" dirty="0">
                <a:latin typeface="+mn-ea"/>
                <a:ea typeface="+mn-ea"/>
              </a:rPr>
              <a:t>입사를 </a:t>
            </a:r>
            <a:r>
              <a:rPr lang="ko-KR" altLang="en-US" sz="800" dirty="0" err="1">
                <a:latin typeface="+mn-ea"/>
                <a:ea typeface="+mn-ea"/>
              </a:rPr>
              <a:t>축하드립니다</a:t>
            </a:r>
            <a:r>
              <a:rPr lang="en-US" altLang="ko-KR" sz="800" dirty="0">
                <a:latin typeface="+mn-ea"/>
                <a:ea typeface="+mn-ea"/>
              </a:rPr>
              <a:t>.</a:t>
            </a:r>
            <a:endParaRPr lang="ko-KR" altLang="en-US" sz="800" dirty="0">
              <a:latin typeface="+mn-ea"/>
              <a:ea typeface="+mn-ea"/>
            </a:endParaRPr>
          </a:p>
        </p:txBody>
      </p:sp>
      <p:pic>
        <p:nvPicPr>
          <p:cNvPr id="109" name="그림 108"/>
          <p:cNvPicPr>
            <a:picLocks noChangeAspect="1"/>
          </p:cNvPicPr>
          <p:nvPr/>
        </p:nvPicPr>
        <p:blipFill rotWithShape="1">
          <a:blip r:embed="rId2"/>
          <a:srcRect r="74526"/>
          <a:stretch/>
        </p:blipFill>
        <p:spPr>
          <a:xfrm>
            <a:off x="6150610" y="2804402"/>
            <a:ext cx="636524" cy="954529"/>
          </a:xfrm>
          <a:prstGeom prst="rect">
            <a:avLst/>
          </a:prstGeom>
        </p:spPr>
      </p:pic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ADA03B80-80E9-4F0F-8BCF-EB65BA0C99BE}"/>
              </a:ext>
            </a:extLst>
          </p:cNvPr>
          <p:cNvGrpSpPr>
            <a:grpSpLocks/>
          </p:cNvGrpSpPr>
          <p:nvPr/>
        </p:nvGrpSpPr>
        <p:grpSpPr bwMode="auto">
          <a:xfrm>
            <a:off x="203797" y="4348183"/>
            <a:ext cx="3094409" cy="224536"/>
            <a:chOff x="367236" y="3957072"/>
            <a:chExt cx="3214693" cy="170338"/>
          </a:xfrm>
          <a:noFill/>
        </p:grpSpPr>
        <p:sp>
          <p:nvSpPr>
            <p:cNvPr id="111" name="자유형 102">
              <a:extLst>
                <a:ext uri="{FF2B5EF4-FFF2-40B4-BE49-F238E27FC236}">
                  <a16:creationId xmlns:a16="http://schemas.microsoft.com/office/drawing/2014/main" id="{14DDC4B4-77F3-42BD-889F-C94B64033E07}"/>
                </a:ext>
              </a:extLst>
            </p:cNvPr>
            <p:cNvSpPr/>
            <p:nvPr/>
          </p:nvSpPr>
          <p:spPr bwMode="auto">
            <a:xfrm>
              <a:off x="367236" y="3987828"/>
              <a:ext cx="3214693" cy="120655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571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  <p:sp>
          <p:nvSpPr>
            <p:cNvPr id="112" name="자유형 103">
              <a:extLst>
                <a:ext uri="{FF2B5EF4-FFF2-40B4-BE49-F238E27FC236}">
                  <a16:creationId xmlns:a16="http://schemas.microsoft.com/office/drawing/2014/main" id="{BBAD3DE6-D6BC-4DBE-A3A3-C7B588C59AD5}"/>
                </a:ext>
              </a:extLst>
            </p:cNvPr>
            <p:cNvSpPr/>
            <p:nvPr/>
          </p:nvSpPr>
          <p:spPr bwMode="auto">
            <a:xfrm>
              <a:off x="367236" y="3957072"/>
              <a:ext cx="3214693" cy="120657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  <p:sp>
          <p:nvSpPr>
            <p:cNvPr id="113" name="자유형 104">
              <a:extLst>
                <a:ext uri="{FF2B5EF4-FFF2-40B4-BE49-F238E27FC236}">
                  <a16:creationId xmlns:a16="http://schemas.microsoft.com/office/drawing/2014/main" id="{908B6911-7A65-421B-B426-233D7DBD6139}"/>
                </a:ext>
              </a:extLst>
            </p:cNvPr>
            <p:cNvSpPr/>
            <p:nvPr/>
          </p:nvSpPr>
          <p:spPr bwMode="auto">
            <a:xfrm>
              <a:off x="367236" y="4006755"/>
              <a:ext cx="3214693" cy="120655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ADA03B80-80E9-4F0F-8BCF-EB65BA0C99BE}"/>
              </a:ext>
            </a:extLst>
          </p:cNvPr>
          <p:cNvGrpSpPr>
            <a:grpSpLocks/>
          </p:cNvGrpSpPr>
          <p:nvPr/>
        </p:nvGrpSpPr>
        <p:grpSpPr bwMode="auto">
          <a:xfrm>
            <a:off x="3728653" y="1942574"/>
            <a:ext cx="3094409" cy="224536"/>
            <a:chOff x="367236" y="3957072"/>
            <a:chExt cx="3214693" cy="170338"/>
          </a:xfrm>
          <a:noFill/>
        </p:grpSpPr>
        <p:sp>
          <p:nvSpPr>
            <p:cNvPr id="115" name="자유형 102">
              <a:extLst>
                <a:ext uri="{FF2B5EF4-FFF2-40B4-BE49-F238E27FC236}">
                  <a16:creationId xmlns:a16="http://schemas.microsoft.com/office/drawing/2014/main" id="{14DDC4B4-77F3-42BD-889F-C94B64033E07}"/>
                </a:ext>
              </a:extLst>
            </p:cNvPr>
            <p:cNvSpPr/>
            <p:nvPr/>
          </p:nvSpPr>
          <p:spPr bwMode="auto">
            <a:xfrm>
              <a:off x="367236" y="3987828"/>
              <a:ext cx="3214693" cy="120655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571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  <p:sp>
          <p:nvSpPr>
            <p:cNvPr id="116" name="자유형 103">
              <a:extLst>
                <a:ext uri="{FF2B5EF4-FFF2-40B4-BE49-F238E27FC236}">
                  <a16:creationId xmlns:a16="http://schemas.microsoft.com/office/drawing/2014/main" id="{BBAD3DE6-D6BC-4DBE-A3A3-C7B588C59AD5}"/>
                </a:ext>
              </a:extLst>
            </p:cNvPr>
            <p:cNvSpPr/>
            <p:nvPr/>
          </p:nvSpPr>
          <p:spPr bwMode="auto">
            <a:xfrm>
              <a:off x="367236" y="3957072"/>
              <a:ext cx="3214693" cy="120657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  <p:sp>
          <p:nvSpPr>
            <p:cNvPr id="117" name="자유형 104">
              <a:extLst>
                <a:ext uri="{FF2B5EF4-FFF2-40B4-BE49-F238E27FC236}">
                  <a16:creationId xmlns:a16="http://schemas.microsoft.com/office/drawing/2014/main" id="{908B6911-7A65-421B-B426-233D7DBD6139}"/>
                </a:ext>
              </a:extLst>
            </p:cNvPr>
            <p:cNvSpPr/>
            <p:nvPr/>
          </p:nvSpPr>
          <p:spPr bwMode="auto">
            <a:xfrm>
              <a:off x="367236" y="4006755"/>
              <a:ext cx="3214693" cy="120655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ADA03B80-80E9-4F0F-8BCF-EB65BA0C99BE}"/>
              </a:ext>
            </a:extLst>
          </p:cNvPr>
          <p:cNvGrpSpPr>
            <a:grpSpLocks/>
          </p:cNvGrpSpPr>
          <p:nvPr/>
        </p:nvGrpSpPr>
        <p:grpSpPr bwMode="auto">
          <a:xfrm>
            <a:off x="3677060" y="4299729"/>
            <a:ext cx="3094409" cy="224536"/>
            <a:chOff x="367236" y="3957072"/>
            <a:chExt cx="3214693" cy="170338"/>
          </a:xfrm>
          <a:noFill/>
        </p:grpSpPr>
        <p:sp>
          <p:nvSpPr>
            <p:cNvPr id="119" name="자유형 102">
              <a:extLst>
                <a:ext uri="{FF2B5EF4-FFF2-40B4-BE49-F238E27FC236}">
                  <a16:creationId xmlns:a16="http://schemas.microsoft.com/office/drawing/2014/main" id="{14DDC4B4-77F3-42BD-889F-C94B64033E07}"/>
                </a:ext>
              </a:extLst>
            </p:cNvPr>
            <p:cNvSpPr/>
            <p:nvPr/>
          </p:nvSpPr>
          <p:spPr bwMode="auto">
            <a:xfrm>
              <a:off x="367236" y="3987828"/>
              <a:ext cx="3214693" cy="120655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571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  <p:sp>
          <p:nvSpPr>
            <p:cNvPr id="120" name="자유형 103">
              <a:extLst>
                <a:ext uri="{FF2B5EF4-FFF2-40B4-BE49-F238E27FC236}">
                  <a16:creationId xmlns:a16="http://schemas.microsoft.com/office/drawing/2014/main" id="{BBAD3DE6-D6BC-4DBE-A3A3-C7B588C59AD5}"/>
                </a:ext>
              </a:extLst>
            </p:cNvPr>
            <p:cNvSpPr/>
            <p:nvPr/>
          </p:nvSpPr>
          <p:spPr bwMode="auto">
            <a:xfrm>
              <a:off x="367236" y="3957072"/>
              <a:ext cx="3214693" cy="120657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  <p:sp>
          <p:nvSpPr>
            <p:cNvPr id="121" name="자유형 104">
              <a:extLst>
                <a:ext uri="{FF2B5EF4-FFF2-40B4-BE49-F238E27FC236}">
                  <a16:creationId xmlns:a16="http://schemas.microsoft.com/office/drawing/2014/main" id="{908B6911-7A65-421B-B426-233D7DBD6139}"/>
                </a:ext>
              </a:extLst>
            </p:cNvPr>
            <p:cNvSpPr/>
            <p:nvPr/>
          </p:nvSpPr>
          <p:spPr bwMode="auto">
            <a:xfrm>
              <a:off x="367236" y="4006755"/>
              <a:ext cx="3214693" cy="120655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ADA03B80-80E9-4F0F-8BCF-EB65BA0C99BE}"/>
              </a:ext>
            </a:extLst>
          </p:cNvPr>
          <p:cNvGrpSpPr>
            <a:grpSpLocks/>
          </p:cNvGrpSpPr>
          <p:nvPr/>
        </p:nvGrpSpPr>
        <p:grpSpPr bwMode="auto">
          <a:xfrm>
            <a:off x="7153523" y="1899911"/>
            <a:ext cx="3094409" cy="224536"/>
            <a:chOff x="367236" y="3957072"/>
            <a:chExt cx="3214693" cy="170338"/>
          </a:xfrm>
          <a:noFill/>
        </p:grpSpPr>
        <p:sp>
          <p:nvSpPr>
            <p:cNvPr id="123" name="자유형 102">
              <a:extLst>
                <a:ext uri="{FF2B5EF4-FFF2-40B4-BE49-F238E27FC236}">
                  <a16:creationId xmlns:a16="http://schemas.microsoft.com/office/drawing/2014/main" id="{14DDC4B4-77F3-42BD-889F-C94B64033E07}"/>
                </a:ext>
              </a:extLst>
            </p:cNvPr>
            <p:cNvSpPr/>
            <p:nvPr/>
          </p:nvSpPr>
          <p:spPr bwMode="auto">
            <a:xfrm>
              <a:off x="367236" y="3987828"/>
              <a:ext cx="3214693" cy="120655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571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  <p:sp>
          <p:nvSpPr>
            <p:cNvPr id="124" name="자유형 103">
              <a:extLst>
                <a:ext uri="{FF2B5EF4-FFF2-40B4-BE49-F238E27FC236}">
                  <a16:creationId xmlns:a16="http://schemas.microsoft.com/office/drawing/2014/main" id="{BBAD3DE6-D6BC-4DBE-A3A3-C7B588C59AD5}"/>
                </a:ext>
              </a:extLst>
            </p:cNvPr>
            <p:cNvSpPr/>
            <p:nvPr/>
          </p:nvSpPr>
          <p:spPr bwMode="auto">
            <a:xfrm>
              <a:off x="367236" y="3957072"/>
              <a:ext cx="3214693" cy="120657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  <p:sp>
          <p:nvSpPr>
            <p:cNvPr id="125" name="자유형 104">
              <a:extLst>
                <a:ext uri="{FF2B5EF4-FFF2-40B4-BE49-F238E27FC236}">
                  <a16:creationId xmlns:a16="http://schemas.microsoft.com/office/drawing/2014/main" id="{908B6911-7A65-421B-B426-233D7DBD6139}"/>
                </a:ext>
              </a:extLst>
            </p:cNvPr>
            <p:cNvSpPr/>
            <p:nvPr/>
          </p:nvSpPr>
          <p:spPr bwMode="auto">
            <a:xfrm>
              <a:off x="367236" y="4006755"/>
              <a:ext cx="3214693" cy="120655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ADA03B80-80E9-4F0F-8BCF-EB65BA0C99BE}"/>
              </a:ext>
            </a:extLst>
          </p:cNvPr>
          <p:cNvGrpSpPr>
            <a:grpSpLocks/>
          </p:cNvGrpSpPr>
          <p:nvPr/>
        </p:nvGrpSpPr>
        <p:grpSpPr bwMode="auto">
          <a:xfrm>
            <a:off x="7155458" y="4287029"/>
            <a:ext cx="3094409" cy="224536"/>
            <a:chOff x="367236" y="3957072"/>
            <a:chExt cx="3214693" cy="170338"/>
          </a:xfrm>
          <a:noFill/>
        </p:grpSpPr>
        <p:sp>
          <p:nvSpPr>
            <p:cNvPr id="127" name="자유형 102">
              <a:extLst>
                <a:ext uri="{FF2B5EF4-FFF2-40B4-BE49-F238E27FC236}">
                  <a16:creationId xmlns:a16="http://schemas.microsoft.com/office/drawing/2014/main" id="{14DDC4B4-77F3-42BD-889F-C94B64033E07}"/>
                </a:ext>
              </a:extLst>
            </p:cNvPr>
            <p:cNvSpPr/>
            <p:nvPr/>
          </p:nvSpPr>
          <p:spPr bwMode="auto">
            <a:xfrm>
              <a:off x="367236" y="3987828"/>
              <a:ext cx="3214693" cy="120655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571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  <p:sp>
          <p:nvSpPr>
            <p:cNvPr id="128" name="자유형 103">
              <a:extLst>
                <a:ext uri="{FF2B5EF4-FFF2-40B4-BE49-F238E27FC236}">
                  <a16:creationId xmlns:a16="http://schemas.microsoft.com/office/drawing/2014/main" id="{BBAD3DE6-D6BC-4DBE-A3A3-C7B588C59AD5}"/>
                </a:ext>
              </a:extLst>
            </p:cNvPr>
            <p:cNvSpPr/>
            <p:nvPr/>
          </p:nvSpPr>
          <p:spPr bwMode="auto">
            <a:xfrm>
              <a:off x="367236" y="3957072"/>
              <a:ext cx="3214693" cy="120657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  <p:sp>
          <p:nvSpPr>
            <p:cNvPr id="129" name="자유형 104">
              <a:extLst>
                <a:ext uri="{FF2B5EF4-FFF2-40B4-BE49-F238E27FC236}">
                  <a16:creationId xmlns:a16="http://schemas.microsoft.com/office/drawing/2014/main" id="{908B6911-7A65-421B-B426-233D7DBD6139}"/>
                </a:ext>
              </a:extLst>
            </p:cNvPr>
            <p:cNvSpPr/>
            <p:nvPr/>
          </p:nvSpPr>
          <p:spPr bwMode="auto">
            <a:xfrm>
              <a:off x="367236" y="4006755"/>
              <a:ext cx="3214693" cy="120655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528787" y="2870487"/>
            <a:ext cx="2723604" cy="881834"/>
            <a:chOff x="384078" y="2935516"/>
            <a:chExt cx="4918290" cy="1947888"/>
          </a:xfrm>
        </p:grpSpPr>
        <p:grpSp>
          <p:nvGrpSpPr>
            <p:cNvPr id="60" name="그룹 59"/>
            <p:cNvGrpSpPr/>
            <p:nvPr/>
          </p:nvGrpSpPr>
          <p:grpSpPr>
            <a:xfrm>
              <a:off x="484835" y="2935516"/>
              <a:ext cx="4583329" cy="1473916"/>
              <a:chOff x="484836" y="2927616"/>
              <a:chExt cx="3130491" cy="612814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85740929-CD9D-4483-BEE1-AB15A942E493}"/>
                  </a:ext>
                </a:extLst>
              </p:cNvPr>
              <p:cNvSpPr/>
              <p:nvPr/>
            </p:nvSpPr>
            <p:spPr>
              <a:xfrm>
                <a:off x="484836" y="2927616"/>
                <a:ext cx="3130491" cy="6128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latin typeface="+mn-ea"/>
                </a:endParaRPr>
              </a:p>
            </p:txBody>
          </p: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B5FA4685-4AA1-42F5-AC73-387C26242863}"/>
                  </a:ext>
                </a:extLst>
              </p:cNvPr>
              <p:cNvCxnSpPr/>
              <p:nvPr/>
            </p:nvCxnSpPr>
            <p:spPr>
              <a:xfrm>
                <a:off x="484836" y="2936762"/>
                <a:ext cx="3130491" cy="603668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DB7CC754-7C0C-4A61-8594-4088307B3E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4836" y="2927616"/>
                <a:ext cx="3130491" cy="612814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1" name="TextBox 60"/>
            <p:cNvSpPr txBox="1"/>
            <p:nvPr/>
          </p:nvSpPr>
          <p:spPr>
            <a:xfrm>
              <a:off x="384078" y="4454830"/>
              <a:ext cx="4918290" cy="428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atin typeface="맑은 고딕" pitchFamily="50" charset="-127"/>
                  <a:ea typeface="맑은 고딕" pitchFamily="50" charset="-127"/>
                </a:rPr>
                <a:t>[YYYY-MM-DD ~ YYYY-MM-DD] </a:t>
              </a:r>
              <a:r>
                <a:rPr lang="ko-KR" altLang="en-US" sz="800" dirty="0" smtClean="0">
                  <a:latin typeface="맑은 고딕" pitchFamily="50" charset="-127"/>
                  <a:ea typeface="맑은 고딕" pitchFamily="50" charset="-127"/>
                </a:rPr>
                <a:t>이벤트 제목이 보여</a:t>
              </a:r>
              <a:r>
                <a:rPr lang="en-US" altLang="ko-KR" sz="800" dirty="0" smtClean="0">
                  <a:latin typeface="맑은 고딕" pitchFamily="50" charset="-127"/>
                  <a:ea typeface="맑은 고딕" pitchFamily="50" charset="-127"/>
                </a:rPr>
                <a:t>…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553123" y="908813"/>
            <a:ext cx="192232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간격</a:t>
            </a:r>
            <a:r>
              <a:rPr lang="en-US" altLang="ko-KR" sz="7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썸네일</a:t>
            </a:r>
            <a:r>
              <a:rPr lang="ko-KR" altLang="en-US" sz="7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사이즈에 따라 개수 조절 무방</a:t>
            </a:r>
          </a:p>
        </p:txBody>
      </p:sp>
    </p:spTree>
    <p:extLst>
      <p:ext uri="{BB962C8B-B14F-4D97-AF65-F5344CB8AC3E}">
        <p14:creationId xmlns:p14="http://schemas.microsoft.com/office/powerpoint/2010/main" val="326051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329610" y="2556495"/>
            <a:ext cx="6783731" cy="1685801"/>
          </a:xfrm>
          <a:prstGeom prst="rect">
            <a:avLst/>
          </a:prstGeom>
          <a:solidFill>
            <a:schemeClr val="bg2"/>
          </a:solidFill>
        </p:spPr>
        <p:txBody>
          <a:bodyPr wrap="none" anchor="ctr">
            <a:noAutofit/>
          </a:bodyPr>
          <a:lstStyle/>
          <a:p>
            <a:pPr algn="ctr" defTabSz="817563"/>
            <a:r>
              <a:rPr lang="ko-KR" altLang="en-US" sz="5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수강내역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135287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목록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3987" y="638567"/>
            <a:ext cx="899285" cy="3231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화면 목록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(1/2)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074987"/>
              </p:ext>
            </p:extLst>
          </p:nvPr>
        </p:nvGraphicFramePr>
        <p:xfrm>
          <a:off x="183987" y="946919"/>
          <a:ext cx="12934584" cy="6611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5832">
                  <a:extLst>
                    <a:ext uri="{9D8B030D-6E8A-4147-A177-3AD203B41FA5}">
                      <a16:colId xmlns:a16="http://schemas.microsoft.com/office/drawing/2014/main" val="1097625490"/>
                    </a:ext>
                  </a:extLst>
                </a:gridCol>
                <a:gridCol w="1556386">
                  <a:extLst>
                    <a:ext uri="{9D8B030D-6E8A-4147-A177-3AD203B41FA5}">
                      <a16:colId xmlns:a16="http://schemas.microsoft.com/office/drawing/2014/main" val="2571925426"/>
                    </a:ext>
                  </a:extLst>
                </a:gridCol>
                <a:gridCol w="1736374">
                  <a:extLst>
                    <a:ext uri="{9D8B030D-6E8A-4147-A177-3AD203B41FA5}">
                      <a16:colId xmlns:a16="http://schemas.microsoft.com/office/drawing/2014/main" val="3334766600"/>
                    </a:ext>
                  </a:extLst>
                </a:gridCol>
                <a:gridCol w="1524622">
                  <a:extLst>
                    <a:ext uri="{9D8B030D-6E8A-4147-A177-3AD203B41FA5}">
                      <a16:colId xmlns:a16="http://schemas.microsoft.com/office/drawing/2014/main" val="2136284346"/>
                    </a:ext>
                  </a:extLst>
                </a:gridCol>
                <a:gridCol w="1454038">
                  <a:extLst>
                    <a:ext uri="{9D8B030D-6E8A-4147-A177-3AD203B41FA5}">
                      <a16:colId xmlns:a16="http://schemas.microsoft.com/office/drawing/2014/main" val="2362359065"/>
                    </a:ext>
                  </a:extLst>
                </a:gridCol>
                <a:gridCol w="776427">
                  <a:extLst>
                    <a:ext uri="{9D8B030D-6E8A-4147-A177-3AD203B41FA5}">
                      <a16:colId xmlns:a16="http://schemas.microsoft.com/office/drawing/2014/main" val="1818422071"/>
                    </a:ext>
                  </a:extLst>
                </a:gridCol>
                <a:gridCol w="592909">
                  <a:extLst>
                    <a:ext uri="{9D8B030D-6E8A-4147-A177-3AD203B41FA5}">
                      <a16:colId xmlns:a16="http://schemas.microsoft.com/office/drawing/2014/main" val="3344123634"/>
                    </a:ext>
                  </a:extLst>
                </a:gridCol>
                <a:gridCol w="522325">
                  <a:extLst>
                    <a:ext uri="{9D8B030D-6E8A-4147-A177-3AD203B41FA5}">
                      <a16:colId xmlns:a16="http://schemas.microsoft.com/office/drawing/2014/main" val="897291687"/>
                    </a:ext>
                  </a:extLst>
                </a:gridCol>
                <a:gridCol w="3825671">
                  <a:extLst>
                    <a:ext uri="{9D8B030D-6E8A-4147-A177-3AD203B41FA5}">
                      <a16:colId xmlns:a16="http://schemas.microsoft.com/office/drawing/2014/main" val="37260754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 DEPTH</a:t>
                      </a:r>
                      <a:endParaRPr 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 DEPTH</a:t>
                      </a:r>
                      <a:endParaRPr 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 DEPTH</a:t>
                      </a:r>
                      <a:endParaRPr lang="en-US" sz="7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4 DEPTH</a:t>
                      </a:r>
                      <a:endParaRPr 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5 DEPTH</a:t>
                      </a:r>
                      <a:endParaRPr lang="en-US" sz="7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화면유형</a:t>
                      </a:r>
                      <a:endParaRPr lang="ko-KR" altLang="en-US" sz="7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퍼블리싱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진행</a:t>
                      </a:r>
                      <a:endParaRPr lang="ko-KR" altLang="en-US" sz="7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4419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공통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메뉴전체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햄버거메뉴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Popup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모바일웹 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:  </a:t>
                      </a:r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Popup=Full popup</a:t>
                      </a:r>
                      <a:endParaRPr lang="en-US" sz="700" b="0" i="0" u="none" strike="noStrike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21488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공통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설정</a:t>
                      </a:r>
                      <a:endParaRPr lang="ko-KR" altLang="en-US" sz="700" b="0" i="0" u="none" strike="noStrike" dirty="0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Popup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6503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공통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알림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5938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공통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멘토 상담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Popup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374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공통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취업 상담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Popup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34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링크 유효기간 만료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Page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4325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본인인증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Page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765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정보입력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Page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0720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가입완료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Page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973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로그인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Page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2678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로그인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아이디찾기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Page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5746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로그인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아이디찾기 결과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Page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5574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로그인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비밀번호찾기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Page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74345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로그인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비밀번호 재설정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Page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4589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로그인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비밀번호 재설정 안내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Page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487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메인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Page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02485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메인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강의 상세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Popup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01641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메인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게시판설정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Modal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0873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수강내역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Page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6383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수강내역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강의 상세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Popup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503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수강내역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Page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349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수강내역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공지사항 상세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Modal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45730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수강내역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Q&amp;A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Page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201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수강내역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Q&amp;A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Q&amp;A 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등록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Modal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10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수강내역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Q&amp;A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Q&amp;A 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상세 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답변상세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Modal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623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수강내역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자료실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Page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19528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수강내역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자료실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자료실 상세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Modal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5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수강내역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만족도 조사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Modal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81666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증명서 발급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Page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3784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증명서 발급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증명서 발급 신청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Modal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60812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증명서 발급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증명서 미리보기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수료증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Popup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968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증명서 발급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증명서 미리보기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재원증명서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Popup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220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자격증 응시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접수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결제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Tab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1688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자격증 응시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접수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결제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자격증 응시 결제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Modal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5350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자격증 응시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응시내역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Tab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740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자격증 응시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응시내역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환불신청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Modal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4481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25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홈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수강내역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/>
          </p:nvPr>
        </p:nvGraphicFramePr>
        <p:xfrm>
          <a:off x="10440591" y="540271"/>
          <a:ext cx="2833612" cy="2321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sp>
        <p:nvSpPr>
          <p:cNvPr id="75" name="TextBox 74">
            <a:extLst>
              <a:ext uri="{FF2B5EF4-FFF2-40B4-BE49-F238E27FC236}">
                <a16:creationId xmlns:a16="http://schemas.microsoft.com/office/drawing/2014/main" id="{FD72EAEB-C26E-2892-391D-5D6BF49B783A}"/>
              </a:ext>
            </a:extLst>
          </p:cNvPr>
          <p:cNvSpPr txBox="1"/>
          <p:nvPr/>
        </p:nvSpPr>
        <p:spPr>
          <a:xfrm>
            <a:off x="1367562" y="120739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>
                <a:latin typeface="+mn-ea"/>
                <a:ea typeface="+mn-ea"/>
              </a:rPr>
              <a:t>수강내역</a:t>
            </a:r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1210079" y="3403795"/>
            <a:ext cx="3351156" cy="1368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tIns="72000" rIns="36000" bIns="72000" rtlCol="0" anchor="t"/>
          <a:lstStyle/>
          <a:p>
            <a:pPr fontAlgn="auto" latinLnBrk="1">
              <a:spcBef>
                <a:spcPts val="0"/>
              </a:spcBef>
              <a:spcAft>
                <a:spcPts val="600"/>
              </a:spcAft>
            </a:pPr>
            <a:r>
              <a:rPr lang="ko-KR" altLang="en-US" sz="900" b="1" dirty="0">
                <a:latin typeface="+mn-ea"/>
                <a:ea typeface="+mn-ea"/>
              </a:rPr>
              <a:t>포토샵 </a:t>
            </a:r>
            <a:r>
              <a:rPr lang="ko-KR" altLang="en-US" sz="900" b="1" dirty="0" smtClean="0">
                <a:latin typeface="+mn-ea"/>
                <a:ea typeface="+mn-ea"/>
              </a:rPr>
              <a:t>따라하기 </a:t>
            </a:r>
            <a:r>
              <a:rPr lang="en-US" altLang="ko-KR" sz="900" b="1" dirty="0" smtClean="0">
                <a:latin typeface="+mn-ea"/>
                <a:ea typeface="+mn-ea"/>
              </a:rPr>
              <a:t>2</a:t>
            </a:r>
            <a:r>
              <a:rPr lang="ko-KR" altLang="en-US" sz="900" b="1" dirty="0" smtClean="0">
                <a:latin typeface="+mn-ea"/>
                <a:ea typeface="+mn-ea"/>
              </a:rPr>
              <a:t>탄 과목명 길어지면 </a:t>
            </a:r>
            <a:r>
              <a:rPr lang="ko-KR" altLang="en-US" sz="900" b="1" dirty="0" err="1" smtClean="0">
                <a:latin typeface="+mn-ea"/>
                <a:ea typeface="+mn-ea"/>
              </a:rPr>
              <a:t>말줄임</a:t>
            </a:r>
            <a:r>
              <a:rPr lang="en-US" altLang="ko-KR" sz="900" b="1" dirty="0" smtClean="0">
                <a:latin typeface="+mn-ea"/>
                <a:ea typeface="+mn-ea"/>
              </a:rPr>
              <a:t>…</a:t>
            </a:r>
            <a:r>
              <a:rPr lang="ko-KR" altLang="en-US" sz="900" b="1" dirty="0" smtClean="0">
                <a:latin typeface="+mn-ea"/>
                <a:ea typeface="+mn-ea"/>
              </a:rPr>
              <a:t>  </a:t>
            </a:r>
            <a:endParaRPr lang="en-US" altLang="ko-KR" sz="900" b="1" dirty="0">
              <a:latin typeface="+mn-ea"/>
              <a:ea typeface="+mn-ea"/>
            </a:endParaRPr>
          </a:p>
          <a:p>
            <a:pPr marL="171450" indent="-171450" fontAlgn="auto" latinLnBrk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강사</a:t>
            </a:r>
            <a:r>
              <a:rPr lang="ko-KR" altLang="en-US" sz="700" dirty="0">
                <a:latin typeface="+mn-ea"/>
                <a:ea typeface="+mn-ea"/>
              </a:rPr>
              <a:t> 홍길동</a:t>
            </a:r>
            <a:endParaRPr lang="en-US" altLang="ko-KR" sz="700" dirty="0">
              <a:latin typeface="+mn-ea"/>
              <a:ea typeface="+mn-ea"/>
            </a:endParaRPr>
          </a:p>
          <a:p>
            <a:pPr marL="171450" indent="-171450" fontAlgn="auto" latinLnBrk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kumimoji="0" lang="ko-KR" altLang="en-US" sz="700" dirty="0" err="1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강의기간</a:t>
            </a:r>
            <a:r>
              <a:rPr kumimoji="0" lang="ko-KR" altLang="en-US" sz="700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en-US" altLang="ko-KR" sz="700" dirty="0">
                <a:solidFill>
                  <a:prstClr val="black"/>
                </a:solidFill>
                <a:latin typeface="+mn-ea"/>
                <a:ea typeface="+mn-ea"/>
              </a:rPr>
              <a:t>2024.11.10~2024.11.26</a:t>
            </a:r>
          </a:p>
          <a:p>
            <a:pPr marL="171450" indent="-171450" fontAlgn="auto" latinLnBrk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kumimoji="0" lang="ko-KR" altLang="en-US" sz="7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강의시간</a:t>
            </a:r>
            <a:r>
              <a:rPr kumimoji="0" lang="en-US" altLang="ko-KR" sz="700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ko-KR" altLang="en-US" sz="700" dirty="0" err="1">
                <a:solidFill>
                  <a:prstClr val="black"/>
                </a:solidFill>
                <a:latin typeface="+mn-ea"/>
                <a:ea typeface="+mn-ea"/>
              </a:rPr>
              <a:t>월수금</a:t>
            </a:r>
            <a:r>
              <a:rPr kumimoji="0" lang="ko-KR" altLang="en-US" sz="700" dirty="0">
                <a:solidFill>
                  <a:prstClr val="black"/>
                </a:solidFill>
                <a:latin typeface="+mn-ea"/>
                <a:ea typeface="+mn-ea"/>
              </a:rPr>
              <a:t>  </a:t>
            </a:r>
            <a:r>
              <a:rPr kumimoji="0" lang="en-US" altLang="ko-KR" sz="700" dirty="0">
                <a:solidFill>
                  <a:prstClr val="black"/>
                </a:solidFill>
                <a:latin typeface="+mn-ea"/>
                <a:ea typeface="+mn-ea"/>
              </a:rPr>
              <a:t>09:30~11:30</a:t>
            </a:r>
          </a:p>
          <a:p>
            <a:pPr marL="171450" indent="-171450" fontAlgn="auto" latinLnBrk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kumimoji="0" lang="ko-KR" altLang="en-US" sz="700" dirty="0">
                <a:solidFill>
                  <a:schemeClr val="bg1">
                    <a:lumMod val="6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강의실</a:t>
            </a:r>
            <a:r>
              <a:rPr kumimoji="0" lang="en-US" altLang="ko-KR" sz="700" dirty="0">
                <a:solidFill>
                  <a:schemeClr val="bg1">
                    <a:lumMod val="6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kumimoji="0" lang="ko-KR" altLang="en-US" sz="700" dirty="0">
                <a:solidFill>
                  <a:schemeClr val="bg1">
                    <a:lumMod val="6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정원</a:t>
            </a:r>
            <a:r>
              <a:rPr kumimoji="0" lang="en-US" altLang="ko-KR" sz="700" dirty="0">
                <a:solidFill>
                  <a:schemeClr val="bg1">
                    <a:lumMod val="6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r>
              <a:rPr kumimoji="0" lang="ko-KR" altLang="en-US" sz="7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kumimoji="0" lang="en-US" altLang="ko-KR" sz="7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5</a:t>
            </a:r>
            <a:r>
              <a:rPr kumimoji="0" lang="ko-KR" altLang="en-US" sz="7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층 </a:t>
            </a:r>
            <a:r>
              <a:rPr kumimoji="0" lang="en-US" altLang="ko-KR" sz="7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104C (8/10)</a:t>
            </a:r>
            <a:endParaRPr lang="en-US" altLang="ko-KR" sz="700" dirty="0">
              <a:latin typeface="+mn-ea"/>
              <a:ea typeface="+mn-ea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1210079" y="4894871"/>
            <a:ext cx="3351156" cy="78742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tIns="72000" rIns="36000" bIns="72000" rtlCol="0" anchor="t"/>
          <a:lstStyle/>
          <a:p>
            <a:pPr fontAlgn="auto" latinLnBrk="1">
              <a:spcBef>
                <a:spcPts val="0"/>
              </a:spcBef>
              <a:spcAft>
                <a:spcPts val="600"/>
              </a:spcAft>
            </a:pPr>
            <a:r>
              <a:rPr lang="ko-KR" altLang="en-US" sz="900" b="1" dirty="0">
                <a:latin typeface="+mn-ea"/>
                <a:ea typeface="+mn-ea"/>
              </a:rPr>
              <a:t>포토샵 </a:t>
            </a:r>
            <a:r>
              <a:rPr lang="ko-KR" altLang="en-US" sz="900" b="1" dirty="0" smtClean="0">
                <a:latin typeface="+mn-ea"/>
                <a:ea typeface="+mn-ea"/>
              </a:rPr>
              <a:t>따라하기  </a:t>
            </a:r>
            <a:endParaRPr lang="en-US" altLang="ko-KR" sz="900" b="1" dirty="0">
              <a:latin typeface="+mn-ea"/>
              <a:ea typeface="+mn-ea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5535188" y="1588641"/>
            <a:ext cx="3351156" cy="1368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tIns="72000" rIns="36000" bIns="72000" rtlCol="0" anchor="t"/>
          <a:lstStyle/>
          <a:p>
            <a:pPr fontAlgn="auto" latinLnBrk="1">
              <a:spcBef>
                <a:spcPts val="0"/>
              </a:spcBef>
              <a:spcAft>
                <a:spcPts val="600"/>
              </a:spcAft>
            </a:pPr>
            <a:r>
              <a:rPr lang="ko-KR" altLang="en-US" sz="900" b="1" dirty="0">
                <a:latin typeface="+mn-ea"/>
                <a:ea typeface="+mn-ea"/>
              </a:rPr>
              <a:t>포토샵 따라하기  </a:t>
            </a:r>
            <a:endParaRPr lang="en-US" altLang="ko-KR" sz="900" b="1" dirty="0">
              <a:latin typeface="+mn-ea"/>
              <a:ea typeface="+mn-ea"/>
            </a:endParaRPr>
          </a:p>
          <a:p>
            <a:pPr marL="171450" indent="-171450" fontAlgn="auto" latinLnBrk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강사</a:t>
            </a:r>
            <a:r>
              <a:rPr lang="ko-KR" altLang="en-US" sz="700" dirty="0">
                <a:latin typeface="+mn-ea"/>
                <a:ea typeface="+mn-ea"/>
              </a:rPr>
              <a:t> 홍길동</a:t>
            </a:r>
            <a:endParaRPr lang="en-US" altLang="ko-KR" sz="700" dirty="0">
              <a:latin typeface="+mn-ea"/>
              <a:ea typeface="+mn-ea"/>
            </a:endParaRPr>
          </a:p>
          <a:p>
            <a:pPr marL="171450" indent="-171450" fontAlgn="auto" latinLnBrk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kumimoji="0" lang="ko-KR" altLang="en-US" sz="700" dirty="0" err="1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강의기간</a:t>
            </a:r>
            <a:r>
              <a:rPr kumimoji="0" lang="ko-KR" altLang="en-US" sz="700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en-US" altLang="ko-KR" sz="700" dirty="0">
                <a:solidFill>
                  <a:prstClr val="black"/>
                </a:solidFill>
                <a:latin typeface="+mn-ea"/>
                <a:ea typeface="+mn-ea"/>
              </a:rPr>
              <a:t>2024.11.10~2024.11.26</a:t>
            </a:r>
          </a:p>
          <a:p>
            <a:pPr marL="171450" indent="-171450" fontAlgn="auto" latinLnBrk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kumimoji="0" lang="ko-KR" altLang="en-US" sz="7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강의시간</a:t>
            </a:r>
            <a:r>
              <a:rPr kumimoji="0" lang="en-US" altLang="ko-KR" sz="700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ko-KR" altLang="en-US" sz="700" dirty="0" err="1">
                <a:solidFill>
                  <a:prstClr val="black"/>
                </a:solidFill>
                <a:latin typeface="+mn-ea"/>
                <a:ea typeface="+mn-ea"/>
              </a:rPr>
              <a:t>월수금</a:t>
            </a:r>
            <a:r>
              <a:rPr kumimoji="0" lang="ko-KR" altLang="en-US" sz="700" dirty="0">
                <a:solidFill>
                  <a:prstClr val="black"/>
                </a:solidFill>
                <a:latin typeface="+mn-ea"/>
                <a:ea typeface="+mn-ea"/>
              </a:rPr>
              <a:t>  </a:t>
            </a:r>
            <a:r>
              <a:rPr kumimoji="0" lang="en-US" altLang="ko-KR" sz="700" dirty="0">
                <a:solidFill>
                  <a:prstClr val="black"/>
                </a:solidFill>
                <a:latin typeface="+mn-ea"/>
                <a:ea typeface="+mn-ea"/>
              </a:rPr>
              <a:t>09:30~11:30</a:t>
            </a:r>
          </a:p>
          <a:p>
            <a:pPr marL="171450" indent="-171450" fontAlgn="auto" latinLnBrk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kumimoji="0" lang="ko-KR" altLang="en-US" sz="700" dirty="0">
                <a:solidFill>
                  <a:schemeClr val="bg1">
                    <a:lumMod val="6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강의실</a:t>
            </a:r>
            <a:r>
              <a:rPr kumimoji="0" lang="en-US" altLang="ko-KR" sz="700" dirty="0">
                <a:solidFill>
                  <a:schemeClr val="bg1">
                    <a:lumMod val="6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kumimoji="0" lang="ko-KR" altLang="en-US" sz="700" dirty="0">
                <a:solidFill>
                  <a:schemeClr val="bg1">
                    <a:lumMod val="6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정원</a:t>
            </a:r>
            <a:r>
              <a:rPr kumimoji="0" lang="en-US" altLang="ko-KR" sz="700" dirty="0">
                <a:solidFill>
                  <a:schemeClr val="bg1">
                    <a:lumMod val="6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r>
              <a:rPr kumimoji="0" lang="ko-KR" altLang="en-US" sz="7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kumimoji="0" lang="en-US" altLang="ko-KR" sz="7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5</a:t>
            </a:r>
            <a:r>
              <a:rPr kumimoji="0" lang="ko-KR" altLang="en-US" sz="7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층 </a:t>
            </a:r>
            <a:r>
              <a:rPr kumimoji="0" lang="en-US" altLang="ko-KR" sz="7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104C (8/10)</a:t>
            </a:r>
            <a:endParaRPr lang="en-US" altLang="ko-KR" sz="700" dirty="0">
              <a:latin typeface="+mn-ea"/>
              <a:ea typeface="+mn-ea"/>
            </a:endParaRPr>
          </a:p>
        </p:txBody>
      </p:sp>
      <p:sp>
        <p:nvSpPr>
          <p:cNvPr id="83" name="모서리가 둥근 직사각형 82"/>
          <p:cNvSpPr/>
          <p:nvPr/>
        </p:nvSpPr>
        <p:spPr bwMode="auto">
          <a:xfrm>
            <a:off x="6448033" y="2657313"/>
            <a:ext cx="72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3600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수료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637964" y="2675591"/>
            <a:ext cx="8827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 latinLnBrk="1">
              <a:spcBef>
                <a:spcPts val="0"/>
              </a:spcBef>
              <a:spcAft>
                <a:spcPts val="300"/>
              </a:spcAft>
            </a:pPr>
            <a:r>
              <a:rPr kumimoji="0" lang="ko-KR" altLang="en-US" sz="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출석률 </a:t>
            </a:r>
            <a:r>
              <a:rPr kumimoji="0" lang="en-US" altLang="ko-KR" sz="800" b="1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100%</a:t>
            </a:r>
            <a:endParaRPr kumimoji="0" lang="ko-KR" altLang="en-US" sz="8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85" name="모서리가 둥근 직사각형 84"/>
          <p:cNvSpPr/>
          <p:nvPr/>
        </p:nvSpPr>
        <p:spPr bwMode="auto">
          <a:xfrm>
            <a:off x="2568854" y="4469313"/>
            <a:ext cx="72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대기</a:t>
            </a:r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7236278" y="2657313"/>
            <a:ext cx="720000" cy="252000"/>
          </a:xfrm>
          <a:prstGeom prst="round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수료증 발급</a:t>
            </a:r>
          </a:p>
        </p:txBody>
      </p:sp>
      <p:sp>
        <p:nvSpPr>
          <p:cNvPr id="87" name="모서리가 둥근 직사각형 86"/>
          <p:cNvSpPr/>
          <p:nvPr/>
        </p:nvSpPr>
        <p:spPr>
          <a:xfrm>
            <a:off x="8017699" y="2657313"/>
            <a:ext cx="720000" cy="252000"/>
          </a:xfrm>
          <a:prstGeom prst="round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만족도 조사</a:t>
            </a:r>
          </a:p>
        </p:txBody>
      </p:sp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982735"/>
              </p:ext>
            </p:extLst>
          </p:nvPr>
        </p:nvGraphicFramePr>
        <p:xfrm>
          <a:off x="1210077" y="1620391"/>
          <a:ext cx="3351156" cy="1686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8526">
                  <a:extLst>
                    <a:ext uri="{9D8B030D-6E8A-4147-A177-3AD203B41FA5}">
                      <a16:colId xmlns:a16="http://schemas.microsoft.com/office/drawing/2014/main" val="3844632410"/>
                    </a:ext>
                  </a:extLst>
                </a:gridCol>
                <a:gridCol w="558526">
                  <a:extLst>
                    <a:ext uri="{9D8B030D-6E8A-4147-A177-3AD203B41FA5}">
                      <a16:colId xmlns:a16="http://schemas.microsoft.com/office/drawing/2014/main" val="1500180210"/>
                    </a:ext>
                  </a:extLst>
                </a:gridCol>
                <a:gridCol w="558526">
                  <a:extLst>
                    <a:ext uri="{9D8B030D-6E8A-4147-A177-3AD203B41FA5}">
                      <a16:colId xmlns:a16="http://schemas.microsoft.com/office/drawing/2014/main" val="590044975"/>
                    </a:ext>
                  </a:extLst>
                </a:gridCol>
                <a:gridCol w="558526">
                  <a:extLst>
                    <a:ext uri="{9D8B030D-6E8A-4147-A177-3AD203B41FA5}">
                      <a16:colId xmlns:a16="http://schemas.microsoft.com/office/drawing/2014/main" val="1814784296"/>
                    </a:ext>
                  </a:extLst>
                </a:gridCol>
                <a:gridCol w="558526">
                  <a:extLst>
                    <a:ext uri="{9D8B030D-6E8A-4147-A177-3AD203B41FA5}">
                      <a16:colId xmlns:a16="http://schemas.microsoft.com/office/drawing/2014/main" val="3296580870"/>
                    </a:ext>
                  </a:extLst>
                </a:gridCol>
                <a:gridCol w="558526">
                  <a:extLst>
                    <a:ext uri="{9D8B030D-6E8A-4147-A177-3AD203B41FA5}">
                      <a16:colId xmlns:a16="http://schemas.microsoft.com/office/drawing/2014/main" val="2563012142"/>
                    </a:ext>
                  </a:extLst>
                </a:gridCol>
              </a:tblGrid>
              <a:tr h="16865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strike="noStrike" dirty="0" smtClean="0">
                          <a:effectLst/>
                          <a:latin typeface="+mn-ea"/>
                          <a:ea typeface="+mn-ea"/>
                        </a:rPr>
                        <a:t>전체 </a:t>
                      </a:r>
                      <a:r>
                        <a:rPr lang="en-US" altLang="ko-KR" sz="800" b="1" u="none" strike="noStrike" dirty="0" smtClean="0">
                          <a:effectLst/>
                          <a:latin typeface="+mn-ea"/>
                          <a:ea typeface="+mn-ea"/>
                        </a:rPr>
                        <a:t>(23)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수강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(5)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대기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(6)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미배정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(3)</a:t>
                      </a: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수료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(6)</a:t>
                      </a: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환불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(3)</a:t>
                      </a: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156627"/>
                  </a:ext>
                </a:extLst>
              </a:tr>
            </a:tbl>
          </a:graphicData>
        </a:graphic>
      </p:graphicFrame>
      <p:sp>
        <p:nvSpPr>
          <p:cNvPr id="89" name="모서리가 둥근 직사각형 88"/>
          <p:cNvSpPr/>
          <p:nvPr/>
        </p:nvSpPr>
        <p:spPr bwMode="auto">
          <a:xfrm>
            <a:off x="3769147" y="3459383"/>
            <a:ext cx="324000" cy="144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비대면</a:t>
            </a:r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5535188" y="3053879"/>
            <a:ext cx="3351156" cy="1368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tIns="72000" rIns="36000" bIns="72000" rtlCol="0" anchor="t"/>
          <a:lstStyle/>
          <a:p>
            <a:pPr fontAlgn="auto" latinLnBrk="1">
              <a:spcBef>
                <a:spcPts val="0"/>
              </a:spcBef>
              <a:spcAft>
                <a:spcPts val="600"/>
              </a:spcAft>
            </a:pPr>
            <a:r>
              <a:rPr lang="ko-KR" altLang="en-US" sz="900" b="1" dirty="0">
                <a:latin typeface="+mn-ea"/>
                <a:ea typeface="+mn-ea"/>
              </a:rPr>
              <a:t>포토샵 따라하기  </a:t>
            </a:r>
            <a:endParaRPr lang="en-US" altLang="ko-KR" sz="900" b="1" dirty="0">
              <a:latin typeface="+mn-ea"/>
              <a:ea typeface="+mn-ea"/>
            </a:endParaRPr>
          </a:p>
          <a:p>
            <a:pPr marL="171450" indent="-171450" fontAlgn="auto" latinLnBrk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강사</a:t>
            </a:r>
            <a:r>
              <a:rPr lang="ko-KR" altLang="en-US" sz="700" dirty="0">
                <a:latin typeface="+mn-ea"/>
                <a:ea typeface="+mn-ea"/>
              </a:rPr>
              <a:t> 홍길동</a:t>
            </a:r>
            <a:endParaRPr lang="en-US" altLang="ko-KR" sz="700" dirty="0">
              <a:latin typeface="+mn-ea"/>
              <a:ea typeface="+mn-ea"/>
            </a:endParaRPr>
          </a:p>
          <a:p>
            <a:pPr marL="171450" indent="-171450" fontAlgn="auto" latinLnBrk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kumimoji="0" lang="ko-KR" altLang="en-US" sz="700" dirty="0" err="1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강의기간</a:t>
            </a:r>
            <a:r>
              <a:rPr kumimoji="0" lang="ko-KR" altLang="en-US" sz="700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en-US" altLang="ko-KR" sz="700" dirty="0">
                <a:solidFill>
                  <a:prstClr val="black"/>
                </a:solidFill>
                <a:latin typeface="+mn-ea"/>
                <a:ea typeface="+mn-ea"/>
              </a:rPr>
              <a:t>2024.11.10~2024.11.26</a:t>
            </a:r>
          </a:p>
          <a:p>
            <a:pPr marL="171450" indent="-171450" fontAlgn="auto" latinLnBrk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kumimoji="0" lang="ko-KR" altLang="en-US" sz="7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강의시간</a:t>
            </a:r>
            <a:r>
              <a:rPr kumimoji="0" lang="en-US" altLang="ko-KR" sz="700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ko-KR" altLang="en-US" sz="700" dirty="0" err="1">
                <a:solidFill>
                  <a:prstClr val="black"/>
                </a:solidFill>
                <a:latin typeface="+mn-ea"/>
                <a:ea typeface="+mn-ea"/>
              </a:rPr>
              <a:t>월수금</a:t>
            </a:r>
            <a:r>
              <a:rPr kumimoji="0" lang="ko-KR" altLang="en-US" sz="700" dirty="0">
                <a:solidFill>
                  <a:prstClr val="black"/>
                </a:solidFill>
                <a:latin typeface="+mn-ea"/>
                <a:ea typeface="+mn-ea"/>
              </a:rPr>
              <a:t>  </a:t>
            </a:r>
            <a:r>
              <a:rPr kumimoji="0" lang="en-US" altLang="ko-KR" sz="700" dirty="0">
                <a:solidFill>
                  <a:prstClr val="black"/>
                </a:solidFill>
                <a:latin typeface="+mn-ea"/>
                <a:ea typeface="+mn-ea"/>
              </a:rPr>
              <a:t>09:30~11:30</a:t>
            </a:r>
          </a:p>
          <a:p>
            <a:pPr marL="171450" indent="-171450" fontAlgn="auto" latinLnBrk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kumimoji="0" lang="ko-KR" altLang="en-US" sz="700" dirty="0">
                <a:solidFill>
                  <a:schemeClr val="bg1">
                    <a:lumMod val="6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강의실</a:t>
            </a:r>
            <a:r>
              <a:rPr kumimoji="0" lang="en-US" altLang="ko-KR" sz="700" dirty="0">
                <a:solidFill>
                  <a:schemeClr val="bg1">
                    <a:lumMod val="6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kumimoji="0" lang="ko-KR" altLang="en-US" sz="700" dirty="0">
                <a:solidFill>
                  <a:schemeClr val="bg1">
                    <a:lumMod val="6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정원</a:t>
            </a:r>
            <a:r>
              <a:rPr kumimoji="0" lang="en-US" altLang="ko-KR" sz="700" dirty="0">
                <a:solidFill>
                  <a:schemeClr val="bg1">
                    <a:lumMod val="6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r>
              <a:rPr kumimoji="0" lang="ko-KR" altLang="en-US" sz="7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kumimoji="0" lang="en-US" altLang="ko-KR" sz="7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5</a:t>
            </a:r>
            <a:r>
              <a:rPr kumimoji="0" lang="ko-KR" altLang="en-US" sz="7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층 </a:t>
            </a:r>
            <a:r>
              <a:rPr kumimoji="0" lang="en-US" altLang="ko-KR" sz="7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104C (8/10)</a:t>
            </a:r>
            <a:endParaRPr lang="en-US" altLang="ko-KR" sz="700" dirty="0">
              <a:latin typeface="+mn-ea"/>
              <a:ea typeface="+mn-ea"/>
            </a:endParaRPr>
          </a:p>
        </p:txBody>
      </p:sp>
      <p:sp>
        <p:nvSpPr>
          <p:cNvPr id="91" name="모서리가 둥근 직사각형 90"/>
          <p:cNvSpPr/>
          <p:nvPr/>
        </p:nvSpPr>
        <p:spPr bwMode="auto">
          <a:xfrm>
            <a:off x="7177650" y="4120585"/>
            <a:ext cx="72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3600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환불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367581" y="4131243"/>
            <a:ext cx="8827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 latinLnBrk="1">
              <a:spcBef>
                <a:spcPts val="0"/>
              </a:spcBef>
              <a:spcAft>
                <a:spcPts val="300"/>
              </a:spcAft>
            </a:pPr>
            <a:r>
              <a:rPr kumimoji="0" lang="ko-KR" altLang="en-US" sz="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출석률 </a:t>
            </a:r>
            <a:r>
              <a:rPr kumimoji="0" lang="en-US" altLang="ko-KR" sz="8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kumimoji="0" lang="en-US" altLang="ko-KR" sz="800" b="1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0%</a:t>
            </a:r>
            <a:endParaRPr kumimoji="0" lang="ko-KR" altLang="en-US" sz="8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93" name="모서리가 둥근 직사각형 92"/>
          <p:cNvSpPr/>
          <p:nvPr/>
        </p:nvSpPr>
        <p:spPr bwMode="auto">
          <a:xfrm>
            <a:off x="2568854" y="5328232"/>
            <a:ext cx="72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9525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rIns="36000"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미배정</a:t>
            </a:r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94"/>
          <p:cNvSpPr/>
          <p:nvPr/>
        </p:nvSpPr>
        <p:spPr bwMode="auto">
          <a:xfrm>
            <a:off x="1205052" y="1917549"/>
            <a:ext cx="3356183" cy="105351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tIns="72000" rIns="36000" bIns="72000" rtlCol="0" anchor="t"/>
          <a:lstStyle/>
          <a:p>
            <a:pPr fontAlgn="auto" latinLnBrk="1">
              <a:spcBef>
                <a:spcPts val="0"/>
              </a:spcBef>
              <a:spcAft>
                <a:spcPts val="600"/>
              </a:spcAft>
            </a:pPr>
            <a:endParaRPr lang="en-US" altLang="ko-KR" sz="900" b="1" dirty="0">
              <a:latin typeface="+mn-ea"/>
              <a:ea typeface="+mn-ea"/>
            </a:endParaRPr>
          </a:p>
        </p:txBody>
      </p:sp>
      <p:sp>
        <p:nvSpPr>
          <p:cNvPr id="97" name="모서리가 둥근 직사각형 96"/>
          <p:cNvSpPr/>
          <p:nvPr/>
        </p:nvSpPr>
        <p:spPr bwMode="auto">
          <a:xfrm>
            <a:off x="6474290" y="1647171"/>
            <a:ext cx="324000" cy="144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대면</a:t>
            </a:r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모서리가 둥근 직사각형 103"/>
          <p:cNvSpPr/>
          <p:nvPr/>
        </p:nvSpPr>
        <p:spPr bwMode="auto">
          <a:xfrm>
            <a:off x="6480640" y="3112409"/>
            <a:ext cx="324000" cy="144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대면</a:t>
            </a:r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1210079" y="1918210"/>
            <a:ext cx="3351156" cy="1368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tIns="72000" rIns="36000" bIns="72000" rtlCol="0" anchor="t"/>
          <a:lstStyle/>
          <a:p>
            <a:pPr fontAlgn="auto" latinLnBrk="1">
              <a:spcBef>
                <a:spcPts val="0"/>
              </a:spcBef>
              <a:spcAft>
                <a:spcPts val="600"/>
              </a:spcAft>
            </a:pPr>
            <a:r>
              <a:rPr lang="ko-KR" altLang="en-US" sz="900" b="1" dirty="0" smtClean="0">
                <a:latin typeface="+mn-ea"/>
                <a:ea typeface="+mn-ea"/>
              </a:rPr>
              <a:t>포토샵 따라하기  </a:t>
            </a:r>
            <a:endParaRPr lang="en-US" altLang="ko-KR" sz="900" b="1" dirty="0" smtClean="0">
              <a:latin typeface="+mn-ea"/>
              <a:ea typeface="+mn-ea"/>
            </a:endParaRPr>
          </a:p>
          <a:p>
            <a:pPr marL="171450" indent="-171450" fontAlgn="auto" latinLnBrk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강사</a:t>
            </a:r>
            <a:r>
              <a:rPr lang="ko-KR" altLang="en-US" sz="700" dirty="0" smtClean="0">
                <a:latin typeface="+mn-ea"/>
                <a:ea typeface="+mn-ea"/>
              </a:rPr>
              <a:t> 홍길동</a:t>
            </a:r>
            <a:endParaRPr lang="en-US" altLang="ko-KR" sz="700" dirty="0" smtClean="0">
              <a:latin typeface="+mn-ea"/>
              <a:ea typeface="+mn-ea"/>
            </a:endParaRPr>
          </a:p>
          <a:p>
            <a:pPr marL="171450" indent="-171450" fontAlgn="auto" latinLnBrk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kumimoji="0" lang="ko-KR" altLang="en-US" sz="700" dirty="0" err="1" smtClean="0">
                <a:solidFill>
                  <a:schemeClr val="bg1">
                    <a:lumMod val="6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강의기간</a:t>
            </a:r>
            <a:r>
              <a:rPr kumimoji="0" lang="ko-KR" altLang="en-US" sz="7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kumimoji="0" lang="en-US" altLang="ko-KR" sz="7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2024.11.10~2024.11.26</a:t>
            </a:r>
          </a:p>
          <a:p>
            <a:pPr marL="171450" indent="-171450" fontAlgn="auto" latinLnBrk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kumimoji="0" lang="ko-KR" altLang="en-US" sz="700" dirty="0">
                <a:solidFill>
                  <a:schemeClr val="bg1">
                    <a:lumMod val="6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강의시간</a:t>
            </a:r>
            <a:r>
              <a:rPr kumimoji="0" lang="en-US" altLang="ko-KR" sz="7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kumimoji="0" lang="ko-KR" altLang="en-US" sz="7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월수금</a:t>
            </a:r>
            <a:r>
              <a:rPr kumimoji="0" lang="ko-KR" altLang="en-US" sz="7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 </a:t>
            </a:r>
            <a:r>
              <a:rPr kumimoji="0" lang="en-US" altLang="ko-KR" sz="7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09:30~11:30</a:t>
            </a:r>
          </a:p>
          <a:p>
            <a:pPr marL="171450" indent="-171450" fontAlgn="auto" latinLnBrk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kumimoji="0" lang="ko-KR" altLang="en-US" sz="700" dirty="0" smtClean="0">
                <a:solidFill>
                  <a:schemeClr val="bg1">
                    <a:lumMod val="6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강의실</a:t>
            </a:r>
            <a:r>
              <a:rPr kumimoji="0" lang="en-US" altLang="ko-KR" sz="700" dirty="0" smtClean="0">
                <a:solidFill>
                  <a:schemeClr val="bg1">
                    <a:lumMod val="6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kumimoji="0" lang="ko-KR" altLang="en-US" sz="700" dirty="0" smtClean="0">
                <a:solidFill>
                  <a:schemeClr val="bg1">
                    <a:lumMod val="6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정원</a:t>
            </a:r>
            <a:r>
              <a:rPr kumimoji="0" lang="en-US" altLang="ko-KR" sz="700" dirty="0" smtClean="0">
                <a:solidFill>
                  <a:schemeClr val="bg1">
                    <a:lumMod val="6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r>
              <a:rPr kumimoji="0" lang="ko-KR" altLang="en-US" sz="7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kumimoji="0" lang="en-US" altLang="ko-KR" sz="7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5</a:t>
            </a:r>
            <a:r>
              <a:rPr kumimoji="0" lang="ko-KR" altLang="en-US" sz="7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층 </a:t>
            </a:r>
            <a:r>
              <a:rPr kumimoji="0" lang="en-US" altLang="ko-KR" sz="7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104C (8/10)</a:t>
            </a:r>
            <a:endParaRPr lang="en-US" altLang="ko-KR" sz="700" dirty="0" smtClean="0">
              <a:latin typeface="+mn-ea"/>
              <a:ea typeface="+mn-ea"/>
            </a:endParaRPr>
          </a:p>
        </p:txBody>
      </p:sp>
      <p:sp>
        <p:nvSpPr>
          <p:cNvPr id="79" name="모서리가 둥근 직사각형 78"/>
          <p:cNvSpPr/>
          <p:nvPr/>
        </p:nvSpPr>
        <p:spPr bwMode="auto">
          <a:xfrm>
            <a:off x="2392411" y="2985219"/>
            <a:ext cx="72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수강</a:t>
            </a:r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3193163" y="2988154"/>
            <a:ext cx="720000" cy="252000"/>
          </a:xfrm>
          <a:prstGeom prst="round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만족도 조사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570314" y="2995655"/>
            <a:ext cx="8827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 latinLnBrk="1">
              <a:spcBef>
                <a:spcPts val="0"/>
              </a:spcBef>
              <a:spcAft>
                <a:spcPts val="300"/>
              </a:spcAft>
            </a:pPr>
            <a:r>
              <a:rPr kumimoji="0" lang="ko-KR" altLang="en-US" sz="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출석률 </a:t>
            </a:r>
            <a:r>
              <a:rPr kumimoji="0" lang="en-US" altLang="ko-KR" sz="800" b="1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100%</a:t>
            </a:r>
            <a:endParaRPr kumimoji="0" lang="ko-KR" altLang="en-US" sz="8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96" name="모서리가 둥근 직사각형 95"/>
          <p:cNvSpPr/>
          <p:nvPr/>
        </p:nvSpPr>
        <p:spPr bwMode="auto">
          <a:xfrm>
            <a:off x="2149181" y="2001807"/>
            <a:ext cx="324000" cy="144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대면</a:t>
            </a:r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 bwMode="auto">
          <a:xfrm>
            <a:off x="1205052" y="2923871"/>
            <a:ext cx="3356181" cy="0"/>
          </a:xfrm>
          <a:prstGeom prst="line">
            <a:avLst/>
          </a:prstGeom>
          <a:noFill/>
          <a:ln w="317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직선 연결선 71"/>
          <p:cNvCxnSpPr/>
          <p:nvPr/>
        </p:nvCxnSpPr>
        <p:spPr bwMode="auto">
          <a:xfrm>
            <a:off x="1205052" y="4429837"/>
            <a:ext cx="3356181" cy="0"/>
          </a:xfrm>
          <a:prstGeom prst="line">
            <a:avLst/>
          </a:prstGeom>
          <a:noFill/>
          <a:ln w="317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직선 연결선 73"/>
          <p:cNvCxnSpPr/>
          <p:nvPr/>
        </p:nvCxnSpPr>
        <p:spPr bwMode="auto">
          <a:xfrm>
            <a:off x="1206488" y="5230196"/>
            <a:ext cx="3356181" cy="0"/>
          </a:xfrm>
          <a:prstGeom prst="line">
            <a:avLst/>
          </a:prstGeom>
          <a:noFill/>
          <a:ln w="317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직선 연결선 75"/>
          <p:cNvCxnSpPr/>
          <p:nvPr/>
        </p:nvCxnSpPr>
        <p:spPr bwMode="auto">
          <a:xfrm>
            <a:off x="5524773" y="2608031"/>
            <a:ext cx="3356181" cy="0"/>
          </a:xfrm>
          <a:prstGeom prst="line">
            <a:avLst/>
          </a:prstGeom>
          <a:noFill/>
          <a:ln w="317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직선 연결선 98"/>
          <p:cNvCxnSpPr/>
          <p:nvPr/>
        </p:nvCxnSpPr>
        <p:spPr bwMode="auto">
          <a:xfrm>
            <a:off x="5531597" y="4064082"/>
            <a:ext cx="3356181" cy="0"/>
          </a:xfrm>
          <a:prstGeom prst="line">
            <a:avLst/>
          </a:prstGeom>
          <a:noFill/>
          <a:ln w="317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8110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홈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수강내역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강의 상세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/>
          </p:nvPr>
        </p:nvGraphicFramePr>
        <p:xfrm>
          <a:off x="10440591" y="540271"/>
          <a:ext cx="2833612" cy="2321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sp>
        <p:nvSpPr>
          <p:cNvPr id="125" name="TextBox 124"/>
          <p:cNvSpPr txBox="1"/>
          <p:nvPr/>
        </p:nvSpPr>
        <p:spPr>
          <a:xfrm>
            <a:off x="1178740" y="1213163"/>
            <a:ext cx="6687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강의 상세 </a:t>
            </a:r>
            <a:endParaRPr kumimoji="0" lang="ko-KR" altLang="en-US" sz="800" kern="0" dirty="0">
              <a:solidFill>
                <a:schemeClr val="bg1">
                  <a:lumMod val="50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133250" y="1915232"/>
            <a:ext cx="1853802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 latinLnBrk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kumimoji="0" lang="ko-KR" altLang="en-US" sz="700" dirty="0" err="1" smtClean="0">
                <a:solidFill>
                  <a:schemeClr val="bg1">
                    <a:lumMod val="6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강의기간</a:t>
            </a:r>
            <a:r>
              <a:rPr kumimoji="0" lang="ko-KR" altLang="en-US" sz="7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kumimoji="0" lang="en-US" altLang="ko-KR" sz="7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2024.11.10~2024.11.26</a:t>
            </a:r>
          </a:p>
          <a:p>
            <a:pPr marL="171450" indent="-171450" fontAlgn="auto" latinLnBrk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kumimoji="0" lang="ko-KR" altLang="en-US" sz="700" dirty="0" smtClean="0">
                <a:solidFill>
                  <a:schemeClr val="bg1">
                    <a:lumMod val="6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강의시간</a:t>
            </a:r>
            <a:r>
              <a:rPr kumimoji="0" lang="en-US" altLang="ko-KR" sz="7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kumimoji="0" lang="ko-KR" altLang="en-US" sz="700" dirty="0" err="1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월수금</a:t>
            </a:r>
            <a:r>
              <a:rPr kumimoji="0" lang="ko-KR" altLang="en-US" sz="7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 </a:t>
            </a:r>
            <a:r>
              <a:rPr kumimoji="0" lang="en-US" altLang="ko-KR" sz="7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09:30~11:30</a:t>
            </a:r>
          </a:p>
          <a:p>
            <a:pPr marL="171450" indent="-171450" fontAlgn="auto" latinLnBrk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kumimoji="0" lang="ko-KR" altLang="en-US" sz="700" dirty="0" smtClean="0">
                <a:solidFill>
                  <a:schemeClr val="bg1">
                    <a:lumMod val="6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강의실</a:t>
            </a:r>
            <a:r>
              <a:rPr kumimoji="0" lang="ko-KR" altLang="en-US" sz="7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kumimoji="0" lang="en-US" altLang="ko-KR" sz="7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5</a:t>
            </a:r>
            <a:r>
              <a:rPr kumimoji="0" lang="ko-KR" altLang="en-US" sz="7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층 </a:t>
            </a:r>
            <a:r>
              <a:rPr kumimoji="0" lang="en-US" altLang="ko-KR" sz="7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104C</a:t>
            </a:r>
            <a:endParaRPr kumimoji="0" lang="en-US" altLang="ko-KR" sz="7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27" name="모서리가 둥근 직사각형 126"/>
          <p:cNvSpPr/>
          <p:nvPr/>
        </p:nvSpPr>
        <p:spPr bwMode="auto">
          <a:xfrm>
            <a:off x="1275719" y="1909190"/>
            <a:ext cx="687017" cy="582499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>
              <a:lnSpc>
                <a:spcPct val="150000"/>
              </a:lnSpc>
            </a:pPr>
            <a:r>
              <a:rPr lang="ko-KR" altLang="en-US" sz="700" dirty="0" smtClean="0">
                <a:latin typeface="+mn-ea"/>
                <a:ea typeface="+mn-ea"/>
              </a:rPr>
              <a:t>강사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 defTabSz="817563">
              <a:lnSpc>
                <a:spcPct val="150000"/>
              </a:lnSpc>
            </a:pPr>
            <a:r>
              <a:rPr lang="ko-KR" altLang="en-US" sz="800" b="1" dirty="0" err="1" smtClean="0">
                <a:latin typeface="+mn-ea"/>
                <a:ea typeface="+mn-ea"/>
              </a:rPr>
              <a:t>나최고</a:t>
            </a:r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178740" y="1487408"/>
            <a:ext cx="1733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포토샵 초급 따라하기 </a:t>
            </a:r>
            <a:endParaRPr lang="ko-KR" altLang="en-US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9" name="그룹 128"/>
          <p:cNvGrpSpPr/>
          <p:nvPr/>
        </p:nvGrpSpPr>
        <p:grpSpPr>
          <a:xfrm>
            <a:off x="1285993" y="2628113"/>
            <a:ext cx="3205115" cy="582499"/>
            <a:chOff x="7482275" y="2325723"/>
            <a:chExt cx="2491543" cy="582499"/>
          </a:xfrm>
        </p:grpSpPr>
        <p:sp>
          <p:nvSpPr>
            <p:cNvPr id="130" name="모서리가 둥근 직사각형 129"/>
            <p:cNvSpPr/>
            <p:nvPr/>
          </p:nvSpPr>
          <p:spPr bwMode="auto">
            <a:xfrm>
              <a:off x="8120854" y="2325723"/>
              <a:ext cx="575805" cy="58249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>
                <a:lnSpc>
                  <a:spcPct val="150000"/>
                </a:lnSpc>
              </a:pPr>
              <a:r>
                <a:rPr lang="ko-KR" altLang="en-US" sz="700" dirty="0" smtClean="0">
                  <a:latin typeface="+mn-ea"/>
                  <a:ea typeface="+mn-ea"/>
                </a:rPr>
                <a:t>출석률</a:t>
              </a:r>
            </a:p>
            <a:p>
              <a:pPr algn="ctr" defTabSz="817563">
                <a:lnSpc>
                  <a:spcPct val="150000"/>
                </a:lnSpc>
              </a:pPr>
              <a:r>
                <a:rPr lang="en-US" altLang="ko-KR" sz="800" b="1" dirty="0" smtClean="0">
                  <a:latin typeface="+mn-ea"/>
                  <a:ea typeface="+mn-ea"/>
                </a:rPr>
                <a:t>77%</a:t>
              </a:r>
              <a:endParaRPr lang="ko-KR" altLang="en-US" sz="800" b="1" dirty="0">
                <a:latin typeface="+mn-ea"/>
                <a:ea typeface="+mn-ea"/>
              </a:endParaRPr>
            </a:p>
          </p:txBody>
        </p:sp>
        <p:sp>
          <p:nvSpPr>
            <p:cNvPr id="131" name="모서리가 둥근 직사각형 130"/>
            <p:cNvSpPr/>
            <p:nvPr/>
          </p:nvSpPr>
          <p:spPr bwMode="auto">
            <a:xfrm>
              <a:off x="8759433" y="2325723"/>
              <a:ext cx="575805" cy="58249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>
                <a:lnSpc>
                  <a:spcPct val="150000"/>
                </a:lnSpc>
              </a:pPr>
              <a:r>
                <a:rPr lang="ko-KR" altLang="en-US" sz="700" dirty="0" err="1">
                  <a:latin typeface="+mn-ea"/>
                  <a:ea typeface="+mn-ea"/>
                </a:rPr>
                <a:t>교재안내</a:t>
              </a:r>
              <a:endParaRPr lang="ko-KR" altLang="en-US" sz="700" dirty="0">
                <a:latin typeface="+mn-ea"/>
                <a:ea typeface="+mn-ea"/>
              </a:endParaRPr>
            </a:p>
            <a:p>
              <a:pPr algn="ctr" defTabSz="817563">
                <a:lnSpc>
                  <a:spcPct val="150000"/>
                </a:lnSpc>
              </a:pPr>
              <a:r>
                <a:rPr lang="en-US" altLang="ko-KR" sz="800" b="1" u="sng" dirty="0" smtClean="0">
                  <a:latin typeface="+mn-ea"/>
                  <a:ea typeface="+mn-ea"/>
                </a:rPr>
                <a:t>2</a:t>
              </a:r>
              <a:r>
                <a:rPr lang="ko-KR" altLang="en-US" sz="800" b="1" u="sng" dirty="0" smtClean="0">
                  <a:latin typeface="+mn-ea"/>
                  <a:ea typeface="+mn-ea"/>
                </a:rPr>
                <a:t>건</a:t>
              </a:r>
              <a:endParaRPr lang="ko-KR" altLang="en-US" sz="800" b="1" u="sng" dirty="0">
                <a:latin typeface="+mn-ea"/>
                <a:ea typeface="+mn-ea"/>
              </a:endParaRPr>
            </a:p>
          </p:txBody>
        </p:sp>
        <p:sp>
          <p:nvSpPr>
            <p:cNvPr id="132" name="모서리가 둥근 직사각형 131"/>
            <p:cNvSpPr/>
            <p:nvPr/>
          </p:nvSpPr>
          <p:spPr bwMode="auto">
            <a:xfrm>
              <a:off x="7482275" y="2325723"/>
              <a:ext cx="575805" cy="58249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>
                <a:lnSpc>
                  <a:spcPct val="150000"/>
                </a:lnSpc>
              </a:pPr>
              <a:r>
                <a:rPr lang="ko-KR" altLang="en-US" sz="700" dirty="0" err="1" smtClean="0">
                  <a:latin typeface="+mn-ea"/>
                  <a:ea typeface="+mn-ea"/>
                </a:rPr>
                <a:t>다음수업일</a:t>
              </a:r>
              <a:endParaRPr lang="en-US" altLang="ko-KR" sz="700" dirty="0" smtClean="0">
                <a:latin typeface="+mn-ea"/>
                <a:ea typeface="+mn-ea"/>
              </a:endParaRPr>
            </a:p>
            <a:p>
              <a:pPr algn="ctr" defTabSz="817563">
                <a:lnSpc>
                  <a:spcPct val="150000"/>
                </a:lnSpc>
              </a:pPr>
              <a:r>
                <a:rPr lang="en-US" altLang="ko-KR" sz="800" b="1" dirty="0" smtClean="0">
                  <a:latin typeface="+mn-ea"/>
                  <a:ea typeface="+mn-ea"/>
                </a:rPr>
                <a:t>5</a:t>
              </a:r>
              <a:r>
                <a:rPr lang="ko-KR" altLang="en-US" sz="800" b="1" dirty="0" smtClean="0">
                  <a:latin typeface="+mn-ea"/>
                  <a:ea typeface="+mn-ea"/>
                </a:rPr>
                <a:t>월</a:t>
              </a:r>
              <a:r>
                <a:rPr lang="en-US" altLang="ko-KR" sz="800" b="1" dirty="0" smtClean="0">
                  <a:latin typeface="+mn-ea"/>
                  <a:ea typeface="+mn-ea"/>
                </a:rPr>
                <a:t>5</a:t>
              </a:r>
              <a:r>
                <a:rPr lang="ko-KR" altLang="en-US" sz="800" b="1" dirty="0" smtClean="0">
                  <a:latin typeface="+mn-ea"/>
                  <a:ea typeface="+mn-ea"/>
                </a:rPr>
                <a:t>일</a:t>
              </a:r>
              <a:endParaRPr lang="ko-KR" altLang="en-US" sz="800" b="1" dirty="0">
                <a:latin typeface="+mn-ea"/>
                <a:ea typeface="+mn-ea"/>
              </a:endParaRPr>
            </a:p>
          </p:txBody>
        </p:sp>
        <p:sp>
          <p:nvSpPr>
            <p:cNvPr id="133" name="모서리가 둥근 직사각형 132"/>
            <p:cNvSpPr/>
            <p:nvPr/>
          </p:nvSpPr>
          <p:spPr bwMode="auto">
            <a:xfrm>
              <a:off x="9398013" y="2325723"/>
              <a:ext cx="575805" cy="58249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>
                <a:lnSpc>
                  <a:spcPct val="150000"/>
                </a:lnSpc>
              </a:pPr>
              <a:r>
                <a:rPr lang="ko-KR" altLang="en-US" sz="700" dirty="0" smtClean="0">
                  <a:latin typeface="+mn-ea"/>
                  <a:ea typeface="+mn-ea"/>
                </a:rPr>
                <a:t>준비물</a:t>
              </a:r>
            </a:p>
            <a:p>
              <a:pPr algn="ctr" defTabSz="817563">
                <a:lnSpc>
                  <a:spcPct val="150000"/>
                </a:lnSpc>
              </a:pPr>
              <a:r>
                <a:rPr lang="ko-KR" altLang="en-US" sz="800" b="1" u="sng" dirty="0">
                  <a:latin typeface="+mn-ea"/>
                  <a:ea typeface="+mn-ea"/>
                </a:rPr>
                <a:t>있</a:t>
              </a:r>
              <a:r>
                <a:rPr lang="ko-KR" altLang="en-US" sz="800" b="1" u="sng" dirty="0" smtClean="0">
                  <a:latin typeface="+mn-ea"/>
                  <a:ea typeface="+mn-ea"/>
                </a:rPr>
                <a:t>음</a:t>
              </a:r>
              <a:endParaRPr lang="ko-KR" altLang="en-US" sz="800" b="1" u="sng" dirty="0">
                <a:latin typeface="+mn-ea"/>
                <a:ea typeface="+mn-ea"/>
              </a:endParaRPr>
            </a:p>
          </p:txBody>
        </p:sp>
      </p:grpSp>
      <p:sp>
        <p:nvSpPr>
          <p:cNvPr id="134" name="모서리가 둥근 직사각형 133"/>
          <p:cNvSpPr/>
          <p:nvPr/>
        </p:nvSpPr>
        <p:spPr bwMode="auto">
          <a:xfrm>
            <a:off x="1322756" y="3528759"/>
            <a:ext cx="432000" cy="252000"/>
          </a:xfrm>
          <a:prstGeom prst="roundRect">
            <a:avLst>
              <a:gd name="adj" fmla="val 32554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4.15</a:t>
            </a:r>
          </a:p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결석</a:t>
            </a:r>
            <a:endParaRPr kumimoji="0" lang="ko-KR" altLang="en-US" sz="700" b="1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 bwMode="auto">
          <a:xfrm>
            <a:off x="1801883" y="3528759"/>
            <a:ext cx="432000" cy="252000"/>
          </a:xfrm>
          <a:prstGeom prst="roundRect">
            <a:avLst>
              <a:gd name="adj" fmla="val 33506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4.17</a:t>
            </a:r>
            <a:endParaRPr kumimoji="0" lang="en-US" altLang="ko-KR" sz="700" b="1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결석</a:t>
            </a:r>
          </a:p>
        </p:txBody>
      </p:sp>
      <p:sp>
        <p:nvSpPr>
          <p:cNvPr id="136" name="모서리가 둥근 직사각형 135"/>
          <p:cNvSpPr/>
          <p:nvPr/>
        </p:nvSpPr>
        <p:spPr bwMode="auto">
          <a:xfrm>
            <a:off x="2281010" y="3528759"/>
            <a:ext cx="432000" cy="252000"/>
          </a:xfrm>
          <a:prstGeom prst="roundRect">
            <a:avLst>
              <a:gd name="adj" fmla="val 28009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4.19</a:t>
            </a:r>
          </a:p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결석</a:t>
            </a:r>
            <a:endParaRPr kumimoji="0" lang="ko-KR" altLang="en-US" sz="700" b="1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7" name="모서리가 둥근 직사각형 136"/>
          <p:cNvSpPr/>
          <p:nvPr/>
        </p:nvSpPr>
        <p:spPr bwMode="auto">
          <a:xfrm>
            <a:off x="2760137" y="3528759"/>
            <a:ext cx="432000" cy="252000"/>
          </a:xfrm>
          <a:prstGeom prst="roundRect">
            <a:avLst>
              <a:gd name="adj" fmla="val 19762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4.21</a:t>
            </a:r>
          </a:p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출석</a:t>
            </a:r>
            <a:endParaRPr kumimoji="0" lang="ko-KR" altLang="en-US" sz="700" b="1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8" name="모서리가 둥근 직사각형 137"/>
          <p:cNvSpPr/>
          <p:nvPr/>
        </p:nvSpPr>
        <p:spPr bwMode="auto">
          <a:xfrm>
            <a:off x="3239264" y="3528759"/>
            <a:ext cx="432000" cy="252000"/>
          </a:xfrm>
          <a:prstGeom prst="roundRect">
            <a:avLst>
              <a:gd name="adj" fmla="val 25260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4.23</a:t>
            </a:r>
          </a:p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결석</a:t>
            </a:r>
            <a:endParaRPr kumimoji="0" lang="ko-KR" altLang="en-US" sz="700" b="1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9" name="모서리가 둥근 직사각형 138"/>
          <p:cNvSpPr/>
          <p:nvPr/>
        </p:nvSpPr>
        <p:spPr bwMode="auto">
          <a:xfrm>
            <a:off x="3723973" y="3533418"/>
            <a:ext cx="432000" cy="252000"/>
          </a:xfrm>
          <a:prstGeom prst="roundRect">
            <a:avLst>
              <a:gd name="adj" fmla="val 14915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4.25</a:t>
            </a:r>
          </a:p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결석</a:t>
            </a:r>
            <a:endParaRPr kumimoji="0" lang="ko-KR" altLang="en-US" sz="700" b="1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0" name="모서리가 둥근 직사각형 139"/>
          <p:cNvSpPr/>
          <p:nvPr/>
        </p:nvSpPr>
        <p:spPr bwMode="auto">
          <a:xfrm>
            <a:off x="1322756" y="3831598"/>
            <a:ext cx="432000" cy="252000"/>
          </a:xfrm>
          <a:prstGeom prst="roundRect">
            <a:avLst>
              <a:gd name="adj" fmla="val 33506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4.27</a:t>
            </a:r>
            <a:endParaRPr kumimoji="0" lang="en-US" altLang="ko-KR" sz="700" b="1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결석</a:t>
            </a:r>
          </a:p>
        </p:txBody>
      </p:sp>
      <p:sp>
        <p:nvSpPr>
          <p:cNvPr id="141" name="모서리가 둥근 직사각형 140"/>
          <p:cNvSpPr/>
          <p:nvPr/>
        </p:nvSpPr>
        <p:spPr bwMode="auto">
          <a:xfrm>
            <a:off x="1801883" y="3837948"/>
            <a:ext cx="432000" cy="252000"/>
          </a:xfrm>
          <a:prstGeom prst="roundRect">
            <a:avLst>
              <a:gd name="adj" fmla="val 28009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4.29</a:t>
            </a:r>
          </a:p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결석</a:t>
            </a:r>
            <a:endParaRPr kumimoji="0" lang="ko-KR" altLang="en-US" sz="700" b="1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" name="모서리가 둥근 직사각형 141"/>
          <p:cNvSpPr/>
          <p:nvPr/>
        </p:nvSpPr>
        <p:spPr bwMode="auto">
          <a:xfrm>
            <a:off x="2281010" y="3837948"/>
            <a:ext cx="432000" cy="252000"/>
          </a:xfrm>
          <a:prstGeom prst="roundRect">
            <a:avLst>
              <a:gd name="adj" fmla="val 19762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5.01</a:t>
            </a:r>
          </a:p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endParaRPr kumimoji="0" lang="en-US" altLang="ko-KR" sz="700" b="1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" name="모서리가 둥근 직사각형 142"/>
          <p:cNvSpPr/>
          <p:nvPr/>
        </p:nvSpPr>
        <p:spPr bwMode="auto">
          <a:xfrm>
            <a:off x="2760137" y="3837948"/>
            <a:ext cx="432000" cy="252000"/>
          </a:xfrm>
          <a:prstGeom prst="roundRect">
            <a:avLst>
              <a:gd name="adj" fmla="val 25260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5.03</a:t>
            </a:r>
          </a:p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endParaRPr kumimoji="0" lang="en-US" altLang="ko-KR" sz="700" b="1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4" name="모서리가 둥근 직사각형 143"/>
          <p:cNvSpPr/>
          <p:nvPr/>
        </p:nvSpPr>
        <p:spPr bwMode="auto">
          <a:xfrm>
            <a:off x="3240803" y="3823163"/>
            <a:ext cx="432000" cy="252000"/>
          </a:xfrm>
          <a:prstGeom prst="roundRect">
            <a:avLst>
              <a:gd name="adj" fmla="val 14915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5.05</a:t>
            </a:r>
          </a:p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endParaRPr kumimoji="0" lang="en-US" altLang="ko-KR" sz="700" b="1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5" name="모서리가 둥근 직사각형 144"/>
          <p:cNvSpPr/>
          <p:nvPr/>
        </p:nvSpPr>
        <p:spPr bwMode="auto">
          <a:xfrm>
            <a:off x="3719930" y="3823163"/>
            <a:ext cx="432000" cy="252000"/>
          </a:xfrm>
          <a:prstGeom prst="roundRect">
            <a:avLst>
              <a:gd name="adj" fmla="val 18387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5.07</a:t>
            </a:r>
          </a:p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endParaRPr kumimoji="0" lang="en-US" altLang="ko-KR" sz="700" b="1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6" name="모서리가 둥근 직사각형 145"/>
          <p:cNvSpPr/>
          <p:nvPr/>
        </p:nvSpPr>
        <p:spPr bwMode="auto">
          <a:xfrm>
            <a:off x="1335660" y="4147137"/>
            <a:ext cx="432000" cy="252000"/>
          </a:xfrm>
          <a:prstGeom prst="roundRect">
            <a:avLst>
              <a:gd name="adj" fmla="val 28009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5.09</a:t>
            </a:r>
          </a:p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endParaRPr kumimoji="0" lang="en-US" altLang="ko-KR" sz="700" b="1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7" name="모서리가 둥근 직사각형 146"/>
          <p:cNvSpPr/>
          <p:nvPr/>
        </p:nvSpPr>
        <p:spPr bwMode="auto">
          <a:xfrm>
            <a:off x="1814787" y="4147137"/>
            <a:ext cx="432000" cy="252000"/>
          </a:xfrm>
          <a:prstGeom prst="roundRect">
            <a:avLst>
              <a:gd name="adj" fmla="val 19762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5.11</a:t>
            </a:r>
          </a:p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endParaRPr kumimoji="0" lang="en-US" altLang="ko-KR" sz="700" b="1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8" name="직선 연결선 147"/>
          <p:cNvCxnSpPr/>
          <p:nvPr/>
        </p:nvCxnSpPr>
        <p:spPr bwMode="auto">
          <a:xfrm flipV="1">
            <a:off x="1285993" y="3348583"/>
            <a:ext cx="31680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49" name="그룹 148"/>
          <p:cNvGrpSpPr/>
          <p:nvPr/>
        </p:nvGrpSpPr>
        <p:grpSpPr>
          <a:xfrm>
            <a:off x="4383100" y="3528759"/>
            <a:ext cx="36000" cy="828000"/>
            <a:chOff x="7094004" y="2225568"/>
            <a:chExt cx="36000" cy="828000"/>
          </a:xfrm>
        </p:grpSpPr>
        <p:sp>
          <p:nvSpPr>
            <p:cNvPr id="150" name="직사각형 149"/>
            <p:cNvSpPr/>
            <p:nvPr/>
          </p:nvSpPr>
          <p:spPr bwMode="auto">
            <a:xfrm>
              <a:off x="7094004" y="2225568"/>
              <a:ext cx="36000" cy="32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864000" tIns="0" rIns="0" bIns="0" rtlCol="0" anchor="ctr"/>
            <a:lstStyle/>
            <a:p>
              <a:pPr defTabSz="817563"/>
              <a:endParaRPr lang="ko-KR" altLang="en-US" sz="700" dirty="0">
                <a:latin typeface="+mn-ea"/>
              </a:endParaRPr>
            </a:p>
          </p:txBody>
        </p:sp>
        <p:cxnSp>
          <p:nvCxnSpPr>
            <p:cNvPr id="151" name="직선 연결선 150"/>
            <p:cNvCxnSpPr/>
            <p:nvPr/>
          </p:nvCxnSpPr>
          <p:spPr bwMode="auto">
            <a:xfrm flipH="1">
              <a:off x="7110791" y="2225568"/>
              <a:ext cx="2426" cy="82800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2" name="그룹 151"/>
          <p:cNvGrpSpPr/>
          <p:nvPr/>
        </p:nvGrpSpPr>
        <p:grpSpPr>
          <a:xfrm>
            <a:off x="1733276" y="6726135"/>
            <a:ext cx="2175029" cy="252000"/>
            <a:chOff x="3913163" y="6985432"/>
            <a:chExt cx="2175029" cy="252000"/>
          </a:xfrm>
        </p:grpSpPr>
        <p:sp>
          <p:nvSpPr>
            <p:cNvPr id="153" name="모서리가 둥근 직사각형 152"/>
            <p:cNvSpPr/>
            <p:nvPr/>
          </p:nvSpPr>
          <p:spPr bwMode="auto">
            <a:xfrm>
              <a:off x="391316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>
                  <a:latin typeface="+mn-ea"/>
                  <a:ea typeface="+mn-ea"/>
                </a:rPr>
                <a:t>←</a:t>
              </a:r>
            </a:p>
          </p:txBody>
        </p:sp>
        <p:sp>
          <p:nvSpPr>
            <p:cNvPr id="154" name="모서리가 둥근 직사각형 153"/>
            <p:cNvSpPr/>
            <p:nvPr/>
          </p:nvSpPr>
          <p:spPr bwMode="auto">
            <a:xfrm>
              <a:off x="422766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tx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b="1" dirty="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55" name="모서리가 둥근 직사각형 154"/>
            <p:cNvSpPr/>
            <p:nvPr/>
          </p:nvSpPr>
          <p:spPr bwMode="auto">
            <a:xfrm>
              <a:off x="454217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2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156" name="모서리가 둥근 직사각형 155"/>
            <p:cNvSpPr/>
            <p:nvPr/>
          </p:nvSpPr>
          <p:spPr bwMode="auto">
            <a:xfrm>
              <a:off x="485667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3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157" name="모서리가 둥근 직사각형 156"/>
            <p:cNvSpPr/>
            <p:nvPr/>
          </p:nvSpPr>
          <p:spPr bwMode="auto">
            <a:xfrm>
              <a:off x="517118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4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158" name="모서리가 둥근 직사각형 157"/>
            <p:cNvSpPr/>
            <p:nvPr/>
          </p:nvSpPr>
          <p:spPr bwMode="auto">
            <a:xfrm>
              <a:off x="548568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5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159" name="모서리가 둥근 직사각형 158"/>
            <p:cNvSpPr/>
            <p:nvPr/>
          </p:nvSpPr>
          <p:spPr bwMode="auto">
            <a:xfrm>
              <a:off x="5800192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>
                  <a:latin typeface="+mn-ea"/>
                  <a:ea typeface="+mn-ea"/>
                </a:rPr>
                <a:t>→</a:t>
              </a:r>
            </a:p>
          </p:txBody>
        </p:sp>
      </p:grpSp>
      <p:graphicFrame>
        <p:nvGraphicFramePr>
          <p:cNvPr id="160" name="표 1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319247"/>
              </p:ext>
            </p:extLst>
          </p:nvPr>
        </p:nvGraphicFramePr>
        <p:xfrm>
          <a:off x="1197790" y="4850958"/>
          <a:ext cx="3364287" cy="1709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5206">
                  <a:extLst>
                    <a:ext uri="{9D8B030D-6E8A-4147-A177-3AD203B41FA5}">
                      <a16:colId xmlns:a16="http://schemas.microsoft.com/office/drawing/2014/main" val="196732256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771412889"/>
                    </a:ext>
                  </a:extLst>
                </a:gridCol>
                <a:gridCol w="647033">
                  <a:extLst>
                    <a:ext uri="{9D8B030D-6E8A-4147-A177-3AD203B41FA5}">
                      <a16:colId xmlns:a16="http://schemas.microsoft.com/office/drawing/2014/main" val="3371148133"/>
                    </a:ext>
                  </a:extLst>
                </a:gridCol>
              </a:tblGrid>
              <a:tr h="284941">
                <a:tc>
                  <a:txBody>
                    <a:bodyPr/>
                    <a:lstStyle/>
                    <a:p>
                      <a:pPr marL="0" algn="l" defTabSz="829269" rtl="0" eaLnBrk="1" latinLnBrk="1" hangingPunct="1"/>
                      <a:r>
                        <a:rPr lang="ko-KR" altLang="en-US" sz="700" b="1" u="none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고정 설정된 공지사항 </a:t>
                      </a:r>
                      <a:r>
                        <a:rPr lang="ko-KR" altLang="en-US" sz="700" b="1" u="none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입니다</a:t>
                      </a:r>
                      <a:r>
                        <a:rPr lang="en-US" altLang="ko-KR" sz="700" b="1" u="none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700" b="1" u="none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29269" rtl="0" eaLnBrk="1" latinLnBrk="1" hangingPunct="1"/>
                      <a:endParaRPr lang="ko-KR" altLang="en-US" sz="700" b="0" u="none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YYYY-MM-DD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941">
                <a:tc>
                  <a:txBody>
                    <a:bodyPr/>
                    <a:lstStyle/>
                    <a:p>
                      <a:pPr marL="0" algn="l" defTabSz="829269" rtl="0" eaLnBrk="1" latinLnBrk="1" hangingPunct="1"/>
                      <a:r>
                        <a:rPr lang="ko-KR" altLang="en-US" sz="700" b="1" u="none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고정 설정된 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공지사항 </a:t>
                      </a: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입니다</a:t>
                      </a: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700" b="1" u="none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29269" rtl="0" eaLnBrk="1" latinLnBrk="1" hangingPunct="1"/>
                      <a:endParaRPr lang="ko-KR" altLang="en-US" sz="700" b="0" u="none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YYYY-MM-DD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9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공지사항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입니다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길면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말줄임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(…)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처리</a:t>
                      </a:r>
                      <a:endParaRPr lang="ko-KR" altLang="en-US" sz="7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7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YYYY-MM-DD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9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공지사항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입니다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7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YYYY-MM-DD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9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공지사항 입니다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7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YYYY-MM-DD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963531"/>
                  </a:ext>
                </a:extLst>
              </a:tr>
              <a:tr h="2849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공지사항 입니다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7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YYYY-MM-DD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61" name="표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345971"/>
              </p:ext>
            </p:extLst>
          </p:nvPr>
        </p:nvGraphicFramePr>
        <p:xfrm>
          <a:off x="1202455" y="4507061"/>
          <a:ext cx="3359622" cy="28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8373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433011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600692">
                  <a:extLst>
                    <a:ext uri="{9D8B030D-6E8A-4147-A177-3AD203B41FA5}">
                      <a16:colId xmlns:a16="http://schemas.microsoft.com/office/drawing/2014/main" val="707749379"/>
                    </a:ext>
                  </a:extLst>
                </a:gridCol>
                <a:gridCol w="600692">
                  <a:extLst>
                    <a:ext uri="{9D8B030D-6E8A-4147-A177-3AD203B41FA5}">
                      <a16:colId xmlns:a16="http://schemas.microsoft.com/office/drawing/2014/main" val="1697486149"/>
                    </a:ext>
                  </a:extLst>
                </a:gridCol>
                <a:gridCol w="956854">
                  <a:extLst>
                    <a:ext uri="{9D8B030D-6E8A-4147-A177-3AD203B41FA5}">
                      <a16:colId xmlns:a16="http://schemas.microsoft.com/office/drawing/2014/main" val="60422155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공지사항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∨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</a:tbl>
          </a:graphicData>
        </a:graphic>
      </p:graphicFrame>
      <p:sp>
        <p:nvSpPr>
          <p:cNvPr id="162" name="TextBox 161"/>
          <p:cNvSpPr txBox="1"/>
          <p:nvPr/>
        </p:nvSpPr>
        <p:spPr>
          <a:xfrm>
            <a:off x="1898820" y="4548556"/>
            <a:ext cx="49564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총 </a:t>
            </a:r>
            <a:r>
              <a:rPr lang="en-US" altLang="ko-KR" sz="700" dirty="0" smtClean="0">
                <a:latin typeface="맑은 고딕" pitchFamily="50" charset="-127"/>
                <a:ea typeface="맑은 고딕" pitchFamily="50" charset="-127"/>
              </a:rPr>
              <a:t>00</a:t>
            </a:r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건</a:t>
            </a:r>
          </a:p>
        </p:txBody>
      </p:sp>
      <p:grpSp>
        <p:nvGrpSpPr>
          <p:cNvPr id="163" name="그룹 162"/>
          <p:cNvGrpSpPr/>
          <p:nvPr/>
        </p:nvGrpSpPr>
        <p:grpSpPr>
          <a:xfrm>
            <a:off x="3122956" y="4519412"/>
            <a:ext cx="1368152" cy="233100"/>
            <a:chOff x="6361453" y="1035194"/>
            <a:chExt cx="1368152" cy="233100"/>
          </a:xfrm>
        </p:grpSpPr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77605" y="1035194"/>
              <a:ext cx="252000" cy="233100"/>
            </a:xfrm>
            <a:prstGeom prst="rect">
              <a:avLst/>
            </a:prstGeom>
          </p:spPr>
        </p:pic>
        <p:sp>
          <p:nvSpPr>
            <p:cNvPr id="165" name="TextBox 164"/>
            <p:cNvSpPr txBox="1"/>
            <p:nvPr/>
          </p:nvSpPr>
          <p:spPr>
            <a:xfrm>
              <a:off x="6361453" y="1044327"/>
              <a:ext cx="113364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 err="1" smtClean="0"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검색어를</a:t>
              </a:r>
              <a:r>
                <a:rPr lang="ko-KR" altLang="en-US" sz="700" dirty="0" smtClean="0"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입력해주세요</a:t>
              </a:r>
              <a:r>
                <a:rPr lang="en-US" altLang="ko-KR" sz="700" dirty="0" smtClean="0"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7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66" name="직선 연결선 165"/>
            <p:cNvCxnSpPr/>
            <p:nvPr/>
          </p:nvCxnSpPr>
          <p:spPr bwMode="auto">
            <a:xfrm>
              <a:off x="6469629" y="1256817"/>
              <a:ext cx="1224000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20937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홈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수강내역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공지사항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/>
          </p:nvPr>
        </p:nvGraphicFramePr>
        <p:xfrm>
          <a:off x="10440591" y="540271"/>
          <a:ext cx="2833612" cy="2321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grpSp>
        <p:nvGrpSpPr>
          <p:cNvPr id="152" name="그룹 151"/>
          <p:cNvGrpSpPr/>
          <p:nvPr/>
        </p:nvGrpSpPr>
        <p:grpSpPr>
          <a:xfrm>
            <a:off x="1724571" y="6757652"/>
            <a:ext cx="2175029" cy="252000"/>
            <a:chOff x="3913163" y="6985432"/>
            <a:chExt cx="2175029" cy="252000"/>
          </a:xfrm>
        </p:grpSpPr>
        <p:sp>
          <p:nvSpPr>
            <p:cNvPr id="153" name="모서리가 둥근 직사각형 152"/>
            <p:cNvSpPr/>
            <p:nvPr/>
          </p:nvSpPr>
          <p:spPr bwMode="auto">
            <a:xfrm>
              <a:off x="391316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>
                  <a:latin typeface="+mn-ea"/>
                  <a:ea typeface="+mn-ea"/>
                </a:rPr>
                <a:t>←</a:t>
              </a:r>
            </a:p>
          </p:txBody>
        </p:sp>
        <p:sp>
          <p:nvSpPr>
            <p:cNvPr id="154" name="모서리가 둥근 직사각형 153"/>
            <p:cNvSpPr/>
            <p:nvPr/>
          </p:nvSpPr>
          <p:spPr bwMode="auto">
            <a:xfrm>
              <a:off x="422766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tx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b="1" dirty="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55" name="모서리가 둥근 직사각형 154"/>
            <p:cNvSpPr/>
            <p:nvPr/>
          </p:nvSpPr>
          <p:spPr bwMode="auto">
            <a:xfrm>
              <a:off x="454217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2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156" name="모서리가 둥근 직사각형 155"/>
            <p:cNvSpPr/>
            <p:nvPr/>
          </p:nvSpPr>
          <p:spPr bwMode="auto">
            <a:xfrm>
              <a:off x="485667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3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157" name="모서리가 둥근 직사각형 156"/>
            <p:cNvSpPr/>
            <p:nvPr/>
          </p:nvSpPr>
          <p:spPr bwMode="auto">
            <a:xfrm>
              <a:off x="517118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4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158" name="모서리가 둥근 직사각형 157"/>
            <p:cNvSpPr/>
            <p:nvPr/>
          </p:nvSpPr>
          <p:spPr bwMode="auto">
            <a:xfrm>
              <a:off x="548568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5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159" name="모서리가 둥근 직사각형 158"/>
            <p:cNvSpPr/>
            <p:nvPr/>
          </p:nvSpPr>
          <p:spPr bwMode="auto">
            <a:xfrm>
              <a:off x="5800192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>
                  <a:latin typeface="+mn-ea"/>
                  <a:ea typeface="+mn-ea"/>
                </a:rPr>
                <a:t>→</a:t>
              </a:r>
            </a:p>
          </p:txBody>
        </p:sp>
      </p:grpSp>
      <p:graphicFrame>
        <p:nvGraphicFramePr>
          <p:cNvPr id="160" name="표 1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524715"/>
              </p:ext>
            </p:extLst>
          </p:nvPr>
        </p:nvGraphicFramePr>
        <p:xfrm>
          <a:off x="1195909" y="4850958"/>
          <a:ext cx="3364287" cy="1709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5206">
                  <a:extLst>
                    <a:ext uri="{9D8B030D-6E8A-4147-A177-3AD203B41FA5}">
                      <a16:colId xmlns:a16="http://schemas.microsoft.com/office/drawing/2014/main" val="196732256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771412889"/>
                    </a:ext>
                  </a:extLst>
                </a:gridCol>
                <a:gridCol w="647033">
                  <a:extLst>
                    <a:ext uri="{9D8B030D-6E8A-4147-A177-3AD203B41FA5}">
                      <a16:colId xmlns:a16="http://schemas.microsoft.com/office/drawing/2014/main" val="3371148133"/>
                    </a:ext>
                  </a:extLst>
                </a:gridCol>
              </a:tblGrid>
              <a:tr h="284941">
                <a:tc>
                  <a:txBody>
                    <a:bodyPr/>
                    <a:lstStyle/>
                    <a:p>
                      <a:pPr marL="0" algn="l" defTabSz="829269" rtl="0" eaLnBrk="1" latinLnBrk="1" hangingPunct="1"/>
                      <a:r>
                        <a:rPr lang="ko-KR" altLang="en-US" sz="700" b="1" u="none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고정 설정된 공지사항 </a:t>
                      </a:r>
                      <a:r>
                        <a:rPr lang="ko-KR" altLang="en-US" sz="700" b="1" u="none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입니다</a:t>
                      </a:r>
                      <a:r>
                        <a:rPr lang="en-US" altLang="ko-KR" sz="700" b="1" u="none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700" b="1" u="none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29269" rtl="0" eaLnBrk="1" latinLnBrk="1" hangingPunct="1"/>
                      <a:r>
                        <a:rPr lang="ko-KR" altLang="en-US" sz="700" b="0" u="none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관리자</a:t>
                      </a:r>
                      <a:endParaRPr lang="ko-KR" altLang="en-US" sz="700" b="0" u="none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YYYY-MM-DD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941">
                <a:tc>
                  <a:txBody>
                    <a:bodyPr/>
                    <a:lstStyle/>
                    <a:p>
                      <a:pPr marL="0" algn="l" defTabSz="829269" rtl="0" eaLnBrk="1" latinLnBrk="1" hangingPunct="1"/>
                      <a:r>
                        <a:rPr lang="ko-KR" altLang="en-US" sz="700" b="1" u="none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고정 설정된 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공지사항 </a:t>
                      </a: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입니다</a:t>
                      </a: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700" b="1" u="none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29269" rtl="0" eaLnBrk="1" latinLnBrk="1" hangingPunct="1"/>
                      <a:r>
                        <a:rPr lang="ko-KR" altLang="en-US" sz="700" b="0" u="none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관리자</a:t>
                      </a:r>
                      <a:endParaRPr lang="ko-KR" altLang="en-US" sz="700" b="0" u="none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YYYY-MM-DD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9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공지사항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입니다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길면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말줄임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(…)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처리</a:t>
                      </a:r>
                      <a:endParaRPr lang="ko-KR" altLang="en-US" sz="7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관리자</a:t>
                      </a:r>
                      <a:endParaRPr lang="ko-KR" altLang="en-US" sz="7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YYYY-MM-DD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9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공지사항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입니다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7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관리자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YYYY-MM-DD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9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공지사항 입니다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7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관리자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YYYY-MM-DD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963531"/>
                  </a:ext>
                </a:extLst>
              </a:tr>
              <a:tr h="2849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공지사항 입니다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7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관리자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YYYY-MM-DD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61" name="표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39873"/>
              </p:ext>
            </p:extLst>
          </p:nvPr>
        </p:nvGraphicFramePr>
        <p:xfrm>
          <a:off x="1200574" y="4507061"/>
          <a:ext cx="3359622" cy="28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8373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433011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600692">
                  <a:extLst>
                    <a:ext uri="{9D8B030D-6E8A-4147-A177-3AD203B41FA5}">
                      <a16:colId xmlns:a16="http://schemas.microsoft.com/office/drawing/2014/main" val="707749379"/>
                    </a:ext>
                  </a:extLst>
                </a:gridCol>
                <a:gridCol w="600692">
                  <a:extLst>
                    <a:ext uri="{9D8B030D-6E8A-4147-A177-3AD203B41FA5}">
                      <a16:colId xmlns:a16="http://schemas.microsoft.com/office/drawing/2014/main" val="1697486149"/>
                    </a:ext>
                  </a:extLst>
                </a:gridCol>
                <a:gridCol w="956854">
                  <a:extLst>
                    <a:ext uri="{9D8B030D-6E8A-4147-A177-3AD203B41FA5}">
                      <a16:colId xmlns:a16="http://schemas.microsoft.com/office/drawing/2014/main" val="60422155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공지사항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∨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</a:tbl>
          </a:graphicData>
        </a:graphic>
      </p:graphicFrame>
      <p:sp>
        <p:nvSpPr>
          <p:cNvPr id="162" name="TextBox 161"/>
          <p:cNvSpPr txBox="1"/>
          <p:nvPr/>
        </p:nvSpPr>
        <p:spPr>
          <a:xfrm>
            <a:off x="1896939" y="4548556"/>
            <a:ext cx="49564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총 </a:t>
            </a:r>
            <a:r>
              <a:rPr lang="en-US" altLang="ko-KR" sz="700" dirty="0" smtClean="0">
                <a:latin typeface="맑은 고딕" pitchFamily="50" charset="-127"/>
                <a:ea typeface="맑은 고딕" pitchFamily="50" charset="-127"/>
              </a:rPr>
              <a:t>00</a:t>
            </a:r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건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DA03B80-80E9-4F0F-8BCF-EB65BA0C99BE}"/>
              </a:ext>
            </a:extLst>
          </p:cNvPr>
          <p:cNvGrpSpPr>
            <a:grpSpLocks/>
          </p:cNvGrpSpPr>
          <p:nvPr/>
        </p:nvGrpSpPr>
        <p:grpSpPr bwMode="auto">
          <a:xfrm>
            <a:off x="1297669" y="4138349"/>
            <a:ext cx="3094409" cy="224536"/>
            <a:chOff x="367236" y="3957072"/>
            <a:chExt cx="3214693" cy="170338"/>
          </a:xfrm>
          <a:noFill/>
        </p:grpSpPr>
        <p:sp>
          <p:nvSpPr>
            <p:cNvPr id="72" name="자유형 102">
              <a:extLst>
                <a:ext uri="{FF2B5EF4-FFF2-40B4-BE49-F238E27FC236}">
                  <a16:creationId xmlns:a16="http://schemas.microsoft.com/office/drawing/2014/main" id="{14DDC4B4-77F3-42BD-889F-C94B64033E07}"/>
                </a:ext>
              </a:extLst>
            </p:cNvPr>
            <p:cNvSpPr/>
            <p:nvPr/>
          </p:nvSpPr>
          <p:spPr bwMode="auto">
            <a:xfrm>
              <a:off x="367236" y="3987828"/>
              <a:ext cx="3214693" cy="120655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571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  <p:sp>
          <p:nvSpPr>
            <p:cNvPr id="73" name="자유형 103">
              <a:extLst>
                <a:ext uri="{FF2B5EF4-FFF2-40B4-BE49-F238E27FC236}">
                  <a16:creationId xmlns:a16="http://schemas.microsoft.com/office/drawing/2014/main" id="{BBAD3DE6-D6BC-4DBE-A3A3-C7B588C59AD5}"/>
                </a:ext>
              </a:extLst>
            </p:cNvPr>
            <p:cNvSpPr/>
            <p:nvPr/>
          </p:nvSpPr>
          <p:spPr bwMode="auto">
            <a:xfrm>
              <a:off x="367236" y="3957072"/>
              <a:ext cx="3214693" cy="120657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  <p:sp>
          <p:nvSpPr>
            <p:cNvPr id="74" name="자유형 104">
              <a:extLst>
                <a:ext uri="{FF2B5EF4-FFF2-40B4-BE49-F238E27FC236}">
                  <a16:creationId xmlns:a16="http://schemas.microsoft.com/office/drawing/2014/main" id="{908B6911-7A65-421B-B426-233D7DBD6139}"/>
                </a:ext>
              </a:extLst>
            </p:cNvPr>
            <p:cNvSpPr/>
            <p:nvPr/>
          </p:nvSpPr>
          <p:spPr bwMode="auto">
            <a:xfrm>
              <a:off x="367236" y="4006755"/>
              <a:ext cx="3214693" cy="120655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</p:grp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E6DBA6E0-D322-43A9-9C5E-728D0E67D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563509"/>
              </p:ext>
            </p:extLst>
          </p:nvPr>
        </p:nvGraphicFramePr>
        <p:xfrm>
          <a:off x="5497339" y="1558017"/>
          <a:ext cx="3388484" cy="50862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12007">
                  <a:extLst>
                    <a:ext uri="{9D8B030D-6E8A-4147-A177-3AD203B41FA5}">
                      <a16:colId xmlns:a16="http://schemas.microsoft.com/office/drawing/2014/main" val="1620833372"/>
                    </a:ext>
                  </a:extLst>
                </a:gridCol>
                <a:gridCol w="316106">
                  <a:extLst>
                    <a:ext uri="{9D8B030D-6E8A-4147-A177-3AD203B41FA5}">
                      <a16:colId xmlns:a16="http://schemas.microsoft.com/office/drawing/2014/main" val="968672149"/>
                    </a:ext>
                  </a:extLst>
                </a:gridCol>
                <a:gridCol w="316105">
                  <a:extLst>
                    <a:ext uri="{9D8B030D-6E8A-4147-A177-3AD203B41FA5}">
                      <a16:colId xmlns:a16="http://schemas.microsoft.com/office/drawing/2014/main" val="3744183298"/>
                    </a:ext>
                  </a:extLst>
                </a:gridCol>
                <a:gridCol w="316106">
                  <a:extLst>
                    <a:ext uri="{9D8B030D-6E8A-4147-A177-3AD203B41FA5}">
                      <a16:colId xmlns:a16="http://schemas.microsoft.com/office/drawing/2014/main" val="2510428673"/>
                    </a:ext>
                  </a:extLst>
                </a:gridCol>
                <a:gridCol w="28160">
                  <a:extLst>
                    <a:ext uri="{9D8B030D-6E8A-4147-A177-3AD203B41FA5}">
                      <a16:colId xmlns:a16="http://schemas.microsoft.com/office/drawing/2014/main" val="2578573208"/>
                    </a:ext>
                  </a:extLst>
                </a:gridCol>
              </a:tblGrid>
              <a:tr h="35410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u="none" strike="noStrike" dirty="0" smtClean="0">
                          <a:effectLst/>
                          <a:latin typeface="+mn-ea"/>
                          <a:ea typeface="+mn-ea"/>
                        </a:rPr>
                        <a:t>공지사항 입니다</a:t>
                      </a:r>
                      <a:endParaRPr lang="en-US" altLang="ko-KR" sz="700" b="1" u="none" strike="noStrike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YYYY-MM-DD</a:t>
                      </a:r>
                      <a:endParaRPr lang="ko-KR" altLang="en-US" sz="700" b="0" i="0" u="none" strike="noStrike" dirty="0" smtClean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380" marT="138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0" marR="1380" marT="138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0" marR="1380" marT="138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0" marR="1380" marT="138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u="none" strike="noStrike" dirty="0" smtClean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0" marR="1380" marT="138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654344"/>
                  </a:ext>
                </a:extLst>
              </a:tr>
              <a:tr h="4457482">
                <a:tc gridSpan="5">
                  <a:txBody>
                    <a:bodyPr/>
                    <a:lstStyle/>
                    <a:p>
                      <a:pPr marL="0" indent="0" algn="l"/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  <a:p>
                      <a:pPr marL="0" indent="0" algn="l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내용이 들어갑니다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  <a:p>
                      <a:pPr marL="1168400" indent="0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1168400" indent="0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1168400" indent="0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1168400" indent="0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1168400" indent="0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1168400" indent="0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1168400" indent="0"/>
                      <a:endParaRPr lang="en-US" altLang="ko-KR" sz="700" dirty="0">
                        <a:latin typeface="+mn-ea"/>
                        <a:ea typeface="+mn-ea"/>
                      </a:endParaRPr>
                    </a:p>
                  </a:txBody>
                  <a:tcPr marL="72000" marR="1380" marT="138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706232"/>
                  </a:ext>
                </a:extLst>
              </a:tr>
              <a:tr h="271305">
                <a:tc gridSpan="5">
                  <a:txBody>
                    <a:bodyPr/>
                    <a:lstStyle/>
                    <a:p>
                      <a:pPr marL="8890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sng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공지첨부파일</a:t>
                      </a:r>
                      <a:r>
                        <a:rPr lang="en-US" altLang="ko-KR" sz="700" b="0" i="0" u="sng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.jpg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altLang="ko-KR" sz="7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1380" marT="138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518989"/>
                  </a:ext>
                </a:extLst>
              </a:tr>
            </a:tbl>
          </a:graphicData>
        </a:graphic>
      </p:graphicFrame>
      <p:sp>
        <p:nvSpPr>
          <p:cNvPr id="105" name="TextBox 104"/>
          <p:cNvSpPr txBox="1"/>
          <p:nvPr/>
        </p:nvSpPr>
        <p:spPr>
          <a:xfrm>
            <a:off x="5497339" y="1213163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공지사항 상세</a:t>
            </a:r>
            <a:endParaRPr kumimoji="0" lang="ko-KR" altLang="en-US" sz="800" kern="0" dirty="0">
              <a:solidFill>
                <a:schemeClr val="bg1">
                  <a:lumMod val="50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176859" y="1213163"/>
            <a:ext cx="6687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강의 상세 </a:t>
            </a:r>
            <a:endParaRPr kumimoji="0" lang="ko-KR" altLang="en-US" sz="800" kern="0" dirty="0">
              <a:solidFill>
                <a:schemeClr val="bg1">
                  <a:lumMod val="50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224147" y="4519412"/>
            <a:ext cx="1368152" cy="233100"/>
            <a:chOff x="6361453" y="1035194"/>
            <a:chExt cx="1368152" cy="2331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77605" y="1035194"/>
              <a:ext cx="252000" cy="23310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6361453" y="1044327"/>
              <a:ext cx="113364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 err="1" smtClean="0"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검색어를</a:t>
              </a:r>
              <a:r>
                <a:rPr lang="ko-KR" altLang="en-US" sz="700" dirty="0" smtClean="0"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입력해주세요</a:t>
              </a:r>
              <a:r>
                <a:rPr lang="en-US" altLang="ko-KR" sz="700" dirty="0" smtClean="0"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7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 bwMode="auto">
            <a:xfrm>
              <a:off x="6469629" y="1256817"/>
              <a:ext cx="1224000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1" name="모서리가 둥근 직사각형 30"/>
          <p:cNvSpPr/>
          <p:nvPr/>
        </p:nvSpPr>
        <p:spPr>
          <a:xfrm>
            <a:off x="5533403" y="6757652"/>
            <a:ext cx="540000" cy="252000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rgbClr val="2E2E2E"/>
                </a:solidFill>
                <a:latin typeface="+mn-ea"/>
                <a:ea typeface="+mn-ea"/>
              </a:rPr>
              <a:t>닫기</a:t>
            </a:r>
            <a:endParaRPr lang="ko-KR" altLang="en-US" sz="700" dirty="0">
              <a:solidFill>
                <a:srgbClr val="2E2E2E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343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홈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수강내역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Q&amp;A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/>
          </p:nvPr>
        </p:nvGraphicFramePr>
        <p:xfrm>
          <a:off x="10440591" y="540271"/>
          <a:ext cx="2833612" cy="2321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grpSp>
        <p:nvGrpSpPr>
          <p:cNvPr id="152" name="그룹 151"/>
          <p:cNvGrpSpPr/>
          <p:nvPr/>
        </p:nvGrpSpPr>
        <p:grpSpPr>
          <a:xfrm>
            <a:off x="1724571" y="6757652"/>
            <a:ext cx="2175029" cy="252000"/>
            <a:chOff x="3913163" y="6985432"/>
            <a:chExt cx="2175029" cy="252000"/>
          </a:xfrm>
        </p:grpSpPr>
        <p:sp>
          <p:nvSpPr>
            <p:cNvPr id="153" name="모서리가 둥근 직사각형 152"/>
            <p:cNvSpPr/>
            <p:nvPr/>
          </p:nvSpPr>
          <p:spPr bwMode="auto">
            <a:xfrm>
              <a:off x="391316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>
                  <a:latin typeface="+mn-ea"/>
                  <a:ea typeface="+mn-ea"/>
                </a:rPr>
                <a:t>←</a:t>
              </a:r>
            </a:p>
          </p:txBody>
        </p:sp>
        <p:sp>
          <p:nvSpPr>
            <p:cNvPr id="154" name="모서리가 둥근 직사각형 153"/>
            <p:cNvSpPr/>
            <p:nvPr/>
          </p:nvSpPr>
          <p:spPr bwMode="auto">
            <a:xfrm>
              <a:off x="422766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tx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b="1" dirty="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55" name="모서리가 둥근 직사각형 154"/>
            <p:cNvSpPr/>
            <p:nvPr/>
          </p:nvSpPr>
          <p:spPr bwMode="auto">
            <a:xfrm>
              <a:off x="454217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2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156" name="모서리가 둥근 직사각형 155"/>
            <p:cNvSpPr/>
            <p:nvPr/>
          </p:nvSpPr>
          <p:spPr bwMode="auto">
            <a:xfrm>
              <a:off x="485667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3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157" name="모서리가 둥근 직사각형 156"/>
            <p:cNvSpPr/>
            <p:nvPr/>
          </p:nvSpPr>
          <p:spPr bwMode="auto">
            <a:xfrm>
              <a:off x="517118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4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158" name="모서리가 둥근 직사각형 157"/>
            <p:cNvSpPr/>
            <p:nvPr/>
          </p:nvSpPr>
          <p:spPr bwMode="auto">
            <a:xfrm>
              <a:off x="548568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5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159" name="모서리가 둥근 직사각형 158"/>
            <p:cNvSpPr/>
            <p:nvPr/>
          </p:nvSpPr>
          <p:spPr bwMode="auto">
            <a:xfrm>
              <a:off x="5800192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>
                  <a:latin typeface="+mn-ea"/>
                  <a:ea typeface="+mn-ea"/>
                </a:rPr>
                <a:t>→</a:t>
              </a:r>
            </a:p>
          </p:txBody>
        </p:sp>
      </p:grpSp>
      <p:graphicFrame>
        <p:nvGraphicFramePr>
          <p:cNvPr id="161" name="표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859451"/>
              </p:ext>
            </p:extLst>
          </p:nvPr>
        </p:nvGraphicFramePr>
        <p:xfrm>
          <a:off x="1200574" y="4507061"/>
          <a:ext cx="3359622" cy="28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8373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433011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600692">
                  <a:extLst>
                    <a:ext uri="{9D8B030D-6E8A-4147-A177-3AD203B41FA5}">
                      <a16:colId xmlns:a16="http://schemas.microsoft.com/office/drawing/2014/main" val="707749379"/>
                    </a:ext>
                  </a:extLst>
                </a:gridCol>
                <a:gridCol w="600692">
                  <a:extLst>
                    <a:ext uri="{9D8B030D-6E8A-4147-A177-3AD203B41FA5}">
                      <a16:colId xmlns:a16="http://schemas.microsoft.com/office/drawing/2014/main" val="1697486149"/>
                    </a:ext>
                  </a:extLst>
                </a:gridCol>
                <a:gridCol w="956854">
                  <a:extLst>
                    <a:ext uri="{9D8B030D-6E8A-4147-A177-3AD203B41FA5}">
                      <a16:colId xmlns:a16="http://schemas.microsoft.com/office/drawing/2014/main" val="60422155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Q&amp;A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∨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</a:tbl>
          </a:graphicData>
        </a:graphic>
      </p:graphicFrame>
      <p:sp>
        <p:nvSpPr>
          <p:cNvPr id="162" name="TextBox 161"/>
          <p:cNvSpPr txBox="1"/>
          <p:nvPr/>
        </p:nvSpPr>
        <p:spPr>
          <a:xfrm>
            <a:off x="1896939" y="4548556"/>
            <a:ext cx="49564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총 </a:t>
            </a:r>
            <a:r>
              <a:rPr lang="en-US" altLang="ko-KR" sz="700" dirty="0" smtClean="0">
                <a:latin typeface="맑은 고딕" pitchFamily="50" charset="-127"/>
                <a:ea typeface="맑은 고딕" pitchFamily="50" charset="-127"/>
              </a:rPr>
              <a:t>00</a:t>
            </a:r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건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DA03B80-80E9-4F0F-8BCF-EB65BA0C99BE}"/>
              </a:ext>
            </a:extLst>
          </p:cNvPr>
          <p:cNvGrpSpPr>
            <a:grpSpLocks/>
          </p:cNvGrpSpPr>
          <p:nvPr/>
        </p:nvGrpSpPr>
        <p:grpSpPr bwMode="auto">
          <a:xfrm>
            <a:off x="1297669" y="4138349"/>
            <a:ext cx="3094409" cy="224536"/>
            <a:chOff x="367236" y="3957072"/>
            <a:chExt cx="3214693" cy="170338"/>
          </a:xfrm>
          <a:noFill/>
        </p:grpSpPr>
        <p:sp>
          <p:nvSpPr>
            <p:cNvPr id="72" name="자유형 102">
              <a:extLst>
                <a:ext uri="{FF2B5EF4-FFF2-40B4-BE49-F238E27FC236}">
                  <a16:creationId xmlns:a16="http://schemas.microsoft.com/office/drawing/2014/main" id="{14DDC4B4-77F3-42BD-889F-C94B64033E07}"/>
                </a:ext>
              </a:extLst>
            </p:cNvPr>
            <p:cNvSpPr/>
            <p:nvPr/>
          </p:nvSpPr>
          <p:spPr bwMode="auto">
            <a:xfrm>
              <a:off x="367236" y="3987828"/>
              <a:ext cx="3214693" cy="120655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571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  <p:sp>
          <p:nvSpPr>
            <p:cNvPr id="73" name="자유형 103">
              <a:extLst>
                <a:ext uri="{FF2B5EF4-FFF2-40B4-BE49-F238E27FC236}">
                  <a16:creationId xmlns:a16="http://schemas.microsoft.com/office/drawing/2014/main" id="{BBAD3DE6-D6BC-4DBE-A3A3-C7B588C59AD5}"/>
                </a:ext>
              </a:extLst>
            </p:cNvPr>
            <p:cNvSpPr/>
            <p:nvPr/>
          </p:nvSpPr>
          <p:spPr bwMode="auto">
            <a:xfrm>
              <a:off x="367236" y="3957072"/>
              <a:ext cx="3214693" cy="120657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  <p:sp>
          <p:nvSpPr>
            <p:cNvPr id="74" name="자유형 104">
              <a:extLst>
                <a:ext uri="{FF2B5EF4-FFF2-40B4-BE49-F238E27FC236}">
                  <a16:creationId xmlns:a16="http://schemas.microsoft.com/office/drawing/2014/main" id="{908B6911-7A65-421B-B426-233D7DBD6139}"/>
                </a:ext>
              </a:extLst>
            </p:cNvPr>
            <p:cNvSpPr/>
            <p:nvPr/>
          </p:nvSpPr>
          <p:spPr bwMode="auto">
            <a:xfrm>
              <a:off x="367236" y="4006755"/>
              <a:ext cx="3214693" cy="120655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5497339" y="1213163"/>
            <a:ext cx="6671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Q&amp;A </a:t>
            </a:r>
            <a:r>
              <a:rPr kumimoji="0" lang="ko-KR" altLang="en-US" sz="800" b="1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등록</a:t>
            </a:r>
            <a:endParaRPr kumimoji="0" lang="ko-KR" altLang="en-US" sz="800" kern="0" dirty="0">
              <a:solidFill>
                <a:schemeClr val="bg1">
                  <a:lumMod val="50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 bwMode="auto">
          <a:xfrm>
            <a:off x="4035056" y="6748459"/>
            <a:ext cx="517131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문의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47313"/>
              </p:ext>
            </p:extLst>
          </p:nvPr>
        </p:nvGraphicFramePr>
        <p:xfrm>
          <a:off x="1176859" y="4840125"/>
          <a:ext cx="3383338" cy="1748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2679">
                  <a:extLst>
                    <a:ext uri="{9D8B030D-6E8A-4147-A177-3AD203B41FA5}">
                      <a16:colId xmlns:a16="http://schemas.microsoft.com/office/drawing/2014/main" val="1967322569"/>
                    </a:ext>
                  </a:extLst>
                </a:gridCol>
                <a:gridCol w="411080">
                  <a:extLst>
                    <a:ext uri="{9D8B030D-6E8A-4147-A177-3AD203B41FA5}">
                      <a16:colId xmlns:a16="http://schemas.microsoft.com/office/drawing/2014/main" val="4041615886"/>
                    </a:ext>
                  </a:extLst>
                </a:gridCol>
                <a:gridCol w="599579">
                  <a:extLst>
                    <a:ext uri="{9D8B030D-6E8A-4147-A177-3AD203B41FA5}">
                      <a16:colId xmlns:a16="http://schemas.microsoft.com/office/drawing/2014/main" val="3371148133"/>
                    </a:ext>
                  </a:extLst>
                </a:gridCol>
              </a:tblGrid>
              <a:tr h="291470">
                <a:tc>
                  <a:txBody>
                    <a:bodyPr/>
                    <a:lstStyle/>
                    <a:p>
                      <a:pPr marL="0" algn="l" defTabSz="829269" rtl="0" eaLnBrk="1" latinLnBrk="1" hangingPunct="1"/>
                      <a:r>
                        <a:rPr lang="en-US" altLang="ko-KR" sz="700" b="0" u="none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Q&amp;A</a:t>
                      </a:r>
                      <a:r>
                        <a:rPr lang="ko-KR" altLang="en-US" sz="700" b="0" u="none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700" b="0" u="none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문의글</a:t>
                      </a:r>
                      <a:r>
                        <a:rPr lang="ko-KR" altLang="en-US" sz="700" b="0" u="none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입니다</a:t>
                      </a:r>
                      <a:r>
                        <a:rPr lang="en-US" altLang="ko-KR" sz="700" b="0" u="none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700" b="0" u="none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29269" rtl="0" eaLnBrk="1" latinLnBrk="1" hangingPunct="1"/>
                      <a:r>
                        <a:rPr lang="ko-KR" altLang="en-US" sz="700" b="0" u="none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홍길동</a:t>
                      </a:r>
                      <a:endParaRPr lang="ko-KR" altLang="en-US" sz="700" b="0" u="none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YYYY-MM-DD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470">
                <a:tc>
                  <a:txBody>
                    <a:bodyPr/>
                    <a:lstStyle/>
                    <a:p>
                      <a:pPr marL="0" algn="l" defTabSz="829269" rtl="0" eaLnBrk="1" latinLnBrk="1" hangingPunct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Q&amp;A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700" b="0" u="none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문의글</a:t>
                      </a:r>
                      <a:r>
                        <a:rPr lang="ko-KR" altLang="en-US" sz="700" b="0" u="none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입니다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700" b="0" u="none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29269" rtl="0" eaLnBrk="1" latinLnBrk="1" hangingPunct="1"/>
                      <a:r>
                        <a:rPr lang="ko-KR" altLang="en-US" sz="700" b="0" u="none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김본인</a:t>
                      </a:r>
                      <a:endParaRPr lang="ko-KR" altLang="en-US" sz="700" b="0" u="none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YYYY-MM-DD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답변완료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Q&amp;A </a:t>
                      </a:r>
                      <a:r>
                        <a:rPr lang="ko-KR" altLang="en-US" sz="700" b="0" u="none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문의글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입니다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길면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말줄임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(…)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처리</a:t>
                      </a:r>
                      <a:endParaRPr lang="ko-KR" altLang="en-US" sz="7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700" b="0" u="none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김타인</a:t>
                      </a:r>
                      <a:endParaRPr lang="ko-KR" altLang="en-US" sz="700" b="0" u="none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YYYY-MM-DD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답변완료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]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Q&amp;A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700" b="0" u="none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문의글</a:t>
                      </a:r>
                      <a:r>
                        <a:rPr lang="ko-KR" altLang="en-US" sz="700" b="0" u="none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입니다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7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2926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홍길동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YYYY-MM-DD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692461"/>
                  </a:ext>
                </a:extLst>
              </a:tr>
              <a:tr h="291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Q&amp;A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답변글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 입니다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7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2926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홍길동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YYYY-MM-DD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963531"/>
                  </a:ext>
                </a:extLst>
              </a:tr>
              <a:tr h="291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답변완료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]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Q&amp;A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700" b="0" u="none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문의글</a:t>
                      </a:r>
                      <a:r>
                        <a:rPr lang="ko-KR" altLang="en-US" sz="700" b="0" u="none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입니다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7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2926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홍길동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YYYY-MM-DD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8" name="모서리가 둥근 직사각형 27"/>
          <p:cNvSpPr/>
          <p:nvPr/>
        </p:nvSpPr>
        <p:spPr bwMode="auto">
          <a:xfrm>
            <a:off x="5572440" y="6732000"/>
            <a:ext cx="373222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취소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5538680" y="1561744"/>
            <a:ext cx="3299628" cy="181069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defTabSz="817563"/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제목을 입력하세요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5536650" y="1810439"/>
            <a:ext cx="3299628" cy="4531714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t"/>
          <a:lstStyle/>
          <a:p>
            <a:pPr defTabSz="817563"/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endParaRPr lang="en-US" altLang="ko-KR" sz="700" dirty="0" smtClean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  <a:p>
            <a:pPr defTabSz="817563"/>
            <a:r>
              <a:rPr lang="en-US" altLang="ko-KR" sz="7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endParaRPr lang="en-US" altLang="ko-KR" sz="700" dirty="0" smtClean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  <a:p>
            <a:pPr defTabSz="817563"/>
            <a:endParaRPr lang="en-US" altLang="ko-KR" sz="7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  <a:p>
            <a:pPr defTabSz="817563"/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내용을 입력하세요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1" name="모서리가 둥근 직사각형 30"/>
          <p:cNvSpPr/>
          <p:nvPr/>
        </p:nvSpPr>
        <p:spPr bwMode="auto">
          <a:xfrm>
            <a:off x="8283554" y="6729844"/>
            <a:ext cx="517131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등록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6099151" y="6444927"/>
            <a:ext cx="2744595" cy="187531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marL="450850" lvl="0" latinLnBrk="1">
              <a:lnSpc>
                <a:spcPct val="150000"/>
              </a:lnSpc>
            </a:pPr>
            <a:endParaRPr lang="en-US" altLang="ko-KR" sz="7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522730" y="6448157"/>
            <a:ext cx="535610" cy="181069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dirty="0" err="1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파일찾기</a:t>
            </a:r>
            <a:endParaRPr kumimoji="0" lang="ko-KR" altLang="en-US" sz="70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5544118" y="1815686"/>
            <a:ext cx="3299628" cy="24548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에디터 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(PC, 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모바일 모두 사용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176859" y="1213163"/>
            <a:ext cx="6687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강의 상세 </a:t>
            </a:r>
            <a:endParaRPr kumimoji="0" lang="ko-KR" altLang="en-US" sz="800" kern="0" dirty="0">
              <a:solidFill>
                <a:schemeClr val="bg1">
                  <a:lumMod val="50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3224147" y="4519412"/>
            <a:ext cx="1368152" cy="233100"/>
            <a:chOff x="6361453" y="1035194"/>
            <a:chExt cx="1368152" cy="233100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77605" y="1035194"/>
              <a:ext cx="252000" cy="233100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6361453" y="1044327"/>
              <a:ext cx="113364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 err="1" smtClean="0"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검색어를</a:t>
              </a:r>
              <a:r>
                <a:rPr lang="ko-KR" altLang="en-US" sz="700" dirty="0" smtClean="0"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입력해주세요</a:t>
              </a:r>
              <a:r>
                <a:rPr lang="en-US" altLang="ko-KR" sz="700" dirty="0" smtClean="0"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7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 bwMode="auto">
            <a:xfrm>
              <a:off x="6469629" y="1256817"/>
              <a:ext cx="1224000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02776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홈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수강내역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Q&amp;A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/>
          </p:nvPr>
        </p:nvGraphicFramePr>
        <p:xfrm>
          <a:off x="10440591" y="540271"/>
          <a:ext cx="2833612" cy="2321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sp>
        <p:nvSpPr>
          <p:cNvPr id="105" name="TextBox 104"/>
          <p:cNvSpPr txBox="1"/>
          <p:nvPr/>
        </p:nvSpPr>
        <p:spPr>
          <a:xfrm>
            <a:off x="5497339" y="1213163"/>
            <a:ext cx="6671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Q&amp;A </a:t>
            </a:r>
            <a:r>
              <a:rPr kumimoji="0" lang="ko-KR" altLang="en-US" sz="800" b="1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상세</a:t>
            </a:r>
            <a:endParaRPr kumimoji="0" lang="ko-KR" altLang="en-US" sz="800" kern="0" dirty="0">
              <a:solidFill>
                <a:schemeClr val="bg1">
                  <a:lumMod val="50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84479" y="1213163"/>
            <a:ext cx="6671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Q&amp;A </a:t>
            </a:r>
            <a:r>
              <a:rPr kumimoji="0" lang="ko-KR" altLang="en-US" sz="800" b="1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상세</a:t>
            </a:r>
            <a:endParaRPr kumimoji="0" lang="ko-KR" altLang="en-US" sz="800" kern="0" dirty="0">
              <a:solidFill>
                <a:schemeClr val="bg1">
                  <a:lumMod val="50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 bwMode="auto">
          <a:xfrm>
            <a:off x="1824931" y="6732959"/>
            <a:ext cx="373222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삭제</a:t>
            </a:r>
            <a:endParaRPr lang="ko-KR" altLang="en-US" sz="700" dirty="0">
              <a:latin typeface="+mn-ea"/>
              <a:ea typeface="+mn-ea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E6DBA6E0-D322-43A9-9C5E-728D0E67D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667750"/>
              </p:ext>
            </p:extLst>
          </p:nvPr>
        </p:nvGraphicFramePr>
        <p:xfrm>
          <a:off x="1184479" y="1562353"/>
          <a:ext cx="3376755" cy="50844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4922">
                  <a:extLst>
                    <a:ext uri="{9D8B030D-6E8A-4147-A177-3AD203B41FA5}">
                      <a16:colId xmlns:a16="http://schemas.microsoft.com/office/drawing/2014/main" val="1620833372"/>
                    </a:ext>
                  </a:extLst>
                </a:gridCol>
                <a:gridCol w="748949">
                  <a:extLst>
                    <a:ext uri="{9D8B030D-6E8A-4147-A177-3AD203B41FA5}">
                      <a16:colId xmlns:a16="http://schemas.microsoft.com/office/drawing/2014/main" val="968672149"/>
                    </a:ext>
                  </a:extLst>
                </a:gridCol>
                <a:gridCol w="722884">
                  <a:extLst>
                    <a:ext uri="{9D8B030D-6E8A-4147-A177-3AD203B41FA5}">
                      <a16:colId xmlns:a16="http://schemas.microsoft.com/office/drawing/2014/main" val="2578573208"/>
                    </a:ext>
                  </a:extLst>
                </a:gridCol>
              </a:tblGrid>
              <a:tr h="250128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u="none" strike="noStrike" dirty="0" smtClean="0">
                          <a:effectLst/>
                          <a:latin typeface="+mn-ea"/>
                          <a:ea typeface="+mn-ea"/>
                        </a:rPr>
                        <a:t>Q&amp;A</a:t>
                      </a:r>
                      <a:r>
                        <a:rPr lang="ko-KR" altLang="en-US" sz="700" b="1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u="none" strike="noStrike" dirty="0" err="1" smtClean="0">
                          <a:effectLst/>
                          <a:latin typeface="+mn-ea"/>
                          <a:ea typeface="+mn-ea"/>
                        </a:rPr>
                        <a:t>문의글</a:t>
                      </a:r>
                      <a:r>
                        <a:rPr lang="ko-KR" altLang="en-US" sz="700" b="1" u="none" strike="noStrike" dirty="0" smtClean="0">
                          <a:effectLst/>
                          <a:latin typeface="+mn-ea"/>
                          <a:ea typeface="+mn-ea"/>
                        </a:rPr>
                        <a:t> 입니다</a:t>
                      </a:r>
                      <a:endParaRPr lang="en-US" altLang="ko-KR" sz="700" b="1" u="none" strike="noStrike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김타인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YYYY-MM-DD</a:t>
                      </a:r>
                      <a:endParaRPr lang="ko-KR" altLang="en-US" sz="700" b="0" i="0" u="none" strike="noStrike" dirty="0" smtClean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380" marT="138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80" marR="1380" marT="138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u="none" strike="noStrike" dirty="0" smtClean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0" marR="1380" marT="138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654344"/>
                  </a:ext>
                </a:extLst>
              </a:tr>
              <a:tr h="4453146">
                <a:tc gridSpan="3">
                  <a:txBody>
                    <a:bodyPr/>
                    <a:lstStyle/>
                    <a:p>
                      <a:pPr marL="0" indent="0" algn="l"/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  <a:p>
                      <a:pPr marL="0" indent="0" algn="l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내용이 들어갑니다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  <a:p>
                      <a:pPr marL="1168400" indent="0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1168400" indent="0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1168400" indent="0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1168400" indent="0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1168400" indent="0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1168400" indent="0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1168400" indent="0"/>
                      <a:endParaRPr lang="en-US" altLang="ko-KR" sz="700" dirty="0">
                        <a:latin typeface="+mn-ea"/>
                        <a:ea typeface="+mn-ea"/>
                      </a:endParaRPr>
                    </a:p>
                  </a:txBody>
                  <a:tcPr marL="72000" marR="1380" marT="138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706232"/>
                  </a:ext>
                </a:extLst>
              </a:tr>
              <a:tr h="273843">
                <a:tc gridSpan="3">
                  <a:txBody>
                    <a:bodyPr/>
                    <a:lstStyle/>
                    <a:p>
                      <a:pPr marL="8890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sng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문의글첨부파일</a:t>
                      </a:r>
                      <a:r>
                        <a:rPr lang="en-US" altLang="ko-KR" sz="700" b="0" i="0" u="sng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.jpg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altLang="ko-KR" sz="7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1380" marT="138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518989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E6DBA6E0-D322-43A9-9C5E-728D0E67D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174724"/>
              </p:ext>
            </p:extLst>
          </p:nvPr>
        </p:nvGraphicFramePr>
        <p:xfrm>
          <a:off x="5497340" y="1562353"/>
          <a:ext cx="3384376" cy="50844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9222">
                  <a:extLst>
                    <a:ext uri="{9D8B030D-6E8A-4147-A177-3AD203B41FA5}">
                      <a16:colId xmlns:a16="http://schemas.microsoft.com/office/drawing/2014/main" val="1620833372"/>
                    </a:ext>
                  </a:extLst>
                </a:gridCol>
                <a:gridCol w="750639">
                  <a:extLst>
                    <a:ext uri="{9D8B030D-6E8A-4147-A177-3AD203B41FA5}">
                      <a16:colId xmlns:a16="http://schemas.microsoft.com/office/drawing/2014/main" val="968672149"/>
                    </a:ext>
                  </a:extLst>
                </a:gridCol>
                <a:gridCol w="724515">
                  <a:extLst>
                    <a:ext uri="{9D8B030D-6E8A-4147-A177-3AD203B41FA5}">
                      <a16:colId xmlns:a16="http://schemas.microsoft.com/office/drawing/2014/main" val="2578573208"/>
                    </a:ext>
                  </a:extLst>
                </a:gridCol>
              </a:tblGrid>
              <a:tr h="250128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답변완료</a:t>
                      </a:r>
                      <a:r>
                        <a:rPr lang="en-US" altLang="ko-KR" sz="700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]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 Q&amp;A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답변글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입니다</a:t>
                      </a:r>
                      <a:endParaRPr lang="en-US" altLang="ko-KR" sz="700" u="none" strike="noStrike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김타인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YYYY-MM-DD</a:t>
                      </a:r>
                      <a:endParaRPr lang="ko-KR" altLang="en-US" sz="700" b="0" i="0" u="none" strike="noStrike" dirty="0" smtClean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380" marT="138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80" marR="1380" marT="138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u="none" strike="noStrike" dirty="0" smtClean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0" marR="1380" marT="138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654344"/>
                  </a:ext>
                </a:extLst>
              </a:tr>
              <a:tr h="4453146">
                <a:tc gridSpan="3">
                  <a:txBody>
                    <a:bodyPr/>
                    <a:lstStyle/>
                    <a:p>
                      <a:pPr marL="0" indent="0" algn="l"/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  <a:p>
                      <a:pPr marL="0" indent="0" algn="l"/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원글의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 제목이 보여집니다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  <a:p>
                      <a:pPr marL="0" indent="0" algn="l"/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원글의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 내용이 들어갑니다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  <a:p>
                      <a:pPr marL="0" indent="0" algn="l"/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문의글의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 첨부파일은 보여지지 않습니다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  <a:p>
                      <a:pPr marL="0" indent="0" algn="l"/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원글에서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 강사가 알아서 확인 하는 것입니다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  <a:p>
                      <a:pPr marL="0" indent="0" algn="l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등록일 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: YYYY-MM-DD</a:t>
                      </a:r>
                    </a:p>
                    <a:p>
                      <a:pPr marL="0" indent="0" algn="l"/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  <a:p>
                      <a:pPr marL="0" indent="0" algn="l"/>
                      <a:r>
                        <a:rPr lang="en-US" altLang="ko-KR" sz="70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답변</a:t>
                      </a:r>
                      <a:endParaRPr lang="en-US" altLang="ko-KR" sz="700" b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/>
                      <a:r>
                        <a:rPr lang="ko-KR" altLang="en-US" sz="70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답변글이</a:t>
                      </a:r>
                      <a:r>
                        <a:rPr lang="ko-KR" altLang="en-US" sz="7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보여집니다</a:t>
                      </a:r>
                      <a:endParaRPr lang="en-US" altLang="ko-KR" sz="7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/>
                      <a:r>
                        <a:rPr lang="ko-KR" altLang="en-US" sz="70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답변글</a:t>
                      </a:r>
                      <a:r>
                        <a:rPr lang="ko-KR" altLang="en-US" sz="7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색은 알아서 구분해주세요</a:t>
                      </a:r>
                      <a:endParaRPr lang="en-US" altLang="ko-KR" sz="7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1168400" indent="0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1168400" indent="0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1168400" indent="0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1168400" indent="0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1168400" indent="0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1168400" indent="0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1168400" indent="0"/>
                      <a:endParaRPr lang="en-US" altLang="ko-KR" sz="700" dirty="0">
                        <a:latin typeface="+mn-ea"/>
                        <a:ea typeface="+mn-ea"/>
                      </a:endParaRPr>
                    </a:p>
                  </a:txBody>
                  <a:tcPr marL="72000" marR="1380" marT="138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706232"/>
                  </a:ext>
                </a:extLst>
              </a:tr>
              <a:tr h="273843">
                <a:tc gridSpan="3">
                  <a:txBody>
                    <a:bodyPr/>
                    <a:lstStyle/>
                    <a:p>
                      <a:pPr marL="8890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sng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답변글첨부파일</a:t>
                      </a:r>
                      <a:r>
                        <a:rPr lang="en-US" altLang="ko-KR" sz="700" b="0" i="0" u="sng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.jpg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altLang="ko-KR" sz="7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1380" marT="138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518989"/>
                  </a:ext>
                </a:extLst>
              </a:tr>
            </a:tbl>
          </a:graphicData>
        </a:graphic>
      </p:graphicFrame>
      <p:sp>
        <p:nvSpPr>
          <p:cNvPr id="11" name="모서리가 둥근 직사각형 10"/>
          <p:cNvSpPr/>
          <p:nvPr/>
        </p:nvSpPr>
        <p:spPr>
          <a:xfrm>
            <a:off x="5533403" y="6757652"/>
            <a:ext cx="540000" cy="252000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rgbClr val="2E2E2E"/>
                </a:solidFill>
                <a:latin typeface="+mn-ea"/>
                <a:ea typeface="+mn-ea"/>
              </a:rPr>
              <a:t>닫기</a:t>
            </a:r>
            <a:endParaRPr lang="ko-KR" altLang="en-US" sz="700" dirty="0">
              <a:solidFill>
                <a:srgbClr val="2E2E2E"/>
              </a:solidFill>
              <a:latin typeface="+mn-ea"/>
              <a:ea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236373" y="6732959"/>
            <a:ext cx="540000" cy="252000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rgbClr val="2E2E2E"/>
                </a:solidFill>
                <a:latin typeface="+mn-ea"/>
                <a:ea typeface="+mn-ea"/>
              </a:rPr>
              <a:t>닫기</a:t>
            </a:r>
            <a:endParaRPr lang="ko-KR" altLang="en-US" sz="700" dirty="0">
              <a:solidFill>
                <a:srgbClr val="2E2E2E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0659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홈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수강내역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자료실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/>
          </p:nvPr>
        </p:nvGraphicFramePr>
        <p:xfrm>
          <a:off x="10440591" y="540271"/>
          <a:ext cx="2833612" cy="2321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grpSp>
        <p:nvGrpSpPr>
          <p:cNvPr id="152" name="그룹 151"/>
          <p:cNvGrpSpPr/>
          <p:nvPr/>
        </p:nvGrpSpPr>
        <p:grpSpPr>
          <a:xfrm>
            <a:off x="1724571" y="6757652"/>
            <a:ext cx="2175029" cy="252000"/>
            <a:chOff x="3913163" y="6985432"/>
            <a:chExt cx="2175029" cy="252000"/>
          </a:xfrm>
        </p:grpSpPr>
        <p:sp>
          <p:nvSpPr>
            <p:cNvPr id="153" name="모서리가 둥근 직사각형 152"/>
            <p:cNvSpPr/>
            <p:nvPr/>
          </p:nvSpPr>
          <p:spPr bwMode="auto">
            <a:xfrm>
              <a:off x="391316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>
                  <a:latin typeface="+mn-ea"/>
                  <a:ea typeface="+mn-ea"/>
                </a:rPr>
                <a:t>←</a:t>
              </a:r>
            </a:p>
          </p:txBody>
        </p:sp>
        <p:sp>
          <p:nvSpPr>
            <p:cNvPr id="154" name="모서리가 둥근 직사각형 153"/>
            <p:cNvSpPr/>
            <p:nvPr/>
          </p:nvSpPr>
          <p:spPr bwMode="auto">
            <a:xfrm>
              <a:off x="422766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tx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b="1" dirty="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55" name="모서리가 둥근 직사각형 154"/>
            <p:cNvSpPr/>
            <p:nvPr/>
          </p:nvSpPr>
          <p:spPr bwMode="auto">
            <a:xfrm>
              <a:off x="454217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2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156" name="모서리가 둥근 직사각형 155"/>
            <p:cNvSpPr/>
            <p:nvPr/>
          </p:nvSpPr>
          <p:spPr bwMode="auto">
            <a:xfrm>
              <a:off x="485667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3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157" name="모서리가 둥근 직사각형 156"/>
            <p:cNvSpPr/>
            <p:nvPr/>
          </p:nvSpPr>
          <p:spPr bwMode="auto">
            <a:xfrm>
              <a:off x="517118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4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158" name="모서리가 둥근 직사각형 157"/>
            <p:cNvSpPr/>
            <p:nvPr/>
          </p:nvSpPr>
          <p:spPr bwMode="auto">
            <a:xfrm>
              <a:off x="548568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5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159" name="모서리가 둥근 직사각형 158"/>
            <p:cNvSpPr/>
            <p:nvPr/>
          </p:nvSpPr>
          <p:spPr bwMode="auto">
            <a:xfrm>
              <a:off x="5800192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>
                  <a:latin typeface="+mn-ea"/>
                  <a:ea typeface="+mn-ea"/>
                </a:rPr>
                <a:t>→</a:t>
              </a:r>
            </a:p>
          </p:txBody>
        </p:sp>
      </p:grpSp>
      <p:graphicFrame>
        <p:nvGraphicFramePr>
          <p:cNvPr id="161" name="표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063486"/>
              </p:ext>
            </p:extLst>
          </p:nvPr>
        </p:nvGraphicFramePr>
        <p:xfrm>
          <a:off x="1200574" y="4507061"/>
          <a:ext cx="3359622" cy="28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8373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433011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600692">
                  <a:extLst>
                    <a:ext uri="{9D8B030D-6E8A-4147-A177-3AD203B41FA5}">
                      <a16:colId xmlns:a16="http://schemas.microsoft.com/office/drawing/2014/main" val="707749379"/>
                    </a:ext>
                  </a:extLst>
                </a:gridCol>
                <a:gridCol w="600692">
                  <a:extLst>
                    <a:ext uri="{9D8B030D-6E8A-4147-A177-3AD203B41FA5}">
                      <a16:colId xmlns:a16="http://schemas.microsoft.com/office/drawing/2014/main" val="1697486149"/>
                    </a:ext>
                  </a:extLst>
                </a:gridCol>
                <a:gridCol w="956854">
                  <a:extLst>
                    <a:ext uri="{9D8B030D-6E8A-4147-A177-3AD203B41FA5}">
                      <a16:colId xmlns:a16="http://schemas.microsoft.com/office/drawing/2014/main" val="60422155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자료실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∨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</a:tbl>
          </a:graphicData>
        </a:graphic>
      </p:graphicFrame>
      <p:sp>
        <p:nvSpPr>
          <p:cNvPr id="162" name="TextBox 161"/>
          <p:cNvSpPr txBox="1"/>
          <p:nvPr/>
        </p:nvSpPr>
        <p:spPr>
          <a:xfrm>
            <a:off x="1896939" y="4548556"/>
            <a:ext cx="49564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총 </a:t>
            </a:r>
            <a:r>
              <a:rPr lang="en-US" altLang="ko-KR" sz="700" dirty="0" smtClean="0">
                <a:latin typeface="맑은 고딕" pitchFamily="50" charset="-127"/>
                <a:ea typeface="맑은 고딕" pitchFamily="50" charset="-127"/>
              </a:rPr>
              <a:t>00</a:t>
            </a:r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건</a:t>
            </a:r>
          </a:p>
        </p:txBody>
      </p:sp>
      <p:grpSp>
        <p:nvGrpSpPr>
          <p:cNvPr id="163" name="그룹 162"/>
          <p:cNvGrpSpPr/>
          <p:nvPr/>
        </p:nvGrpSpPr>
        <p:grpSpPr>
          <a:xfrm>
            <a:off x="3224147" y="4519412"/>
            <a:ext cx="1368152" cy="233100"/>
            <a:chOff x="6361453" y="1035194"/>
            <a:chExt cx="1368152" cy="233100"/>
          </a:xfrm>
        </p:grpSpPr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77605" y="1035194"/>
              <a:ext cx="252000" cy="233100"/>
            </a:xfrm>
            <a:prstGeom prst="rect">
              <a:avLst/>
            </a:prstGeom>
          </p:spPr>
        </p:pic>
        <p:sp>
          <p:nvSpPr>
            <p:cNvPr id="165" name="TextBox 164"/>
            <p:cNvSpPr txBox="1"/>
            <p:nvPr/>
          </p:nvSpPr>
          <p:spPr>
            <a:xfrm>
              <a:off x="6361453" y="1044327"/>
              <a:ext cx="113364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 err="1" smtClean="0"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검색어를</a:t>
              </a:r>
              <a:r>
                <a:rPr lang="ko-KR" altLang="en-US" sz="700" dirty="0" smtClean="0"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입력해주세요</a:t>
              </a:r>
              <a:r>
                <a:rPr lang="en-US" altLang="ko-KR" sz="700" dirty="0" smtClean="0"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7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66" name="직선 연결선 165"/>
            <p:cNvCxnSpPr/>
            <p:nvPr/>
          </p:nvCxnSpPr>
          <p:spPr bwMode="auto">
            <a:xfrm>
              <a:off x="6469629" y="1256817"/>
              <a:ext cx="1224000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DA03B80-80E9-4F0F-8BCF-EB65BA0C99BE}"/>
              </a:ext>
            </a:extLst>
          </p:cNvPr>
          <p:cNvGrpSpPr>
            <a:grpSpLocks/>
          </p:cNvGrpSpPr>
          <p:nvPr/>
        </p:nvGrpSpPr>
        <p:grpSpPr bwMode="auto">
          <a:xfrm>
            <a:off x="1297669" y="4138349"/>
            <a:ext cx="3094409" cy="224536"/>
            <a:chOff x="367236" y="3957072"/>
            <a:chExt cx="3214693" cy="170338"/>
          </a:xfrm>
          <a:noFill/>
        </p:grpSpPr>
        <p:sp>
          <p:nvSpPr>
            <p:cNvPr id="72" name="자유형 102">
              <a:extLst>
                <a:ext uri="{FF2B5EF4-FFF2-40B4-BE49-F238E27FC236}">
                  <a16:creationId xmlns:a16="http://schemas.microsoft.com/office/drawing/2014/main" id="{14DDC4B4-77F3-42BD-889F-C94B64033E07}"/>
                </a:ext>
              </a:extLst>
            </p:cNvPr>
            <p:cNvSpPr/>
            <p:nvPr/>
          </p:nvSpPr>
          <p:spPr bwMode="auto">
            <a:xfrm>
              <a:off x="367236" y="3987828"/>
              <a:ext cx="3214693" cy="120655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571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  <p:sp>
          <p:nvSpPr>
            <p:cNvPr id="73" name="자유형 103">
              <a:extLst>
                <a:ext uri="{FF2B5EF4-FFF2-40B4-BE49-F238E27FC236}">
                  <a16:creationId xmlns:a16="http://schemas.microsoft.com/office/drawing/2014/main" id="{BBAD3DE6-D6BC-4DBE-A3A3-C7B588C59AD5}"/>
                </a:ext>
              </a:extLst>
            </p:cNvPr>
            <p:cNvSpPr/>
            <p:nvPr/>
          </p:nvSpPr>
          <p:spPr bwMode="auto">
            <a:xfrm>
              <a:off x="367236" y="3957072"/>
              <a:ext cx="3214693" cy="120657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  <p:sp>
          <p:nvSpPr>
            <p:cNvPr id="74" name="자유형 104">
              <a:extLst>
                <a:ext uri="{FF2B5EF4-FFF2-40B4-BE49-F238E27FC236}">
                  <a16:creationId xmlns:a16="http://schemas.microsoft.com/office/drawing/2014/main" id="{908B6911-7A65-421B-B426-233D7DBD6139}"/>
                </a:ext>
              </a:extLst>
            </p:cNvPr>
            <p:cNvSpPr/>
            <p:nvPr/>
          </p:nvSpPr>
          <p:spPr bwMode="auto">
            <a:xfrm>
              <a:off x="367236" y="4006755"/>
              <a:ext cx="3214693" cy="120655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5497339" y="1213163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자료실 상세</a:t>
            </a:r>
            <a:endParaRPr kumimoji="0" lang="ko-KR" altLang="en-US" sz="800" kern="0" dirty="0">
              <a:solidFill>
                <a:schemeClr val="bg1">
                  <a:lumMod val="50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E6DBA6E0-D322-43A9-9C5E-728D0E67D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792254"/>
              </p:ext>
            </p:extLst>
          </p:nvPr>
        </p:nvGraphicFramePr>
        <p:xfrm>
          <a:off x="5497340" y="1558016"/>
          <a:ext cx="3388484" cy="50958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1539">
                  <a:extLst>
                    <a:ext uri="{9D8B030D-6E8A-4147-A177-3AD203B41FA5}">
                      <a16:colId xmlns:a16="http://schemas.microsoft.com/office/drawing/2014/main" val="1620833372"/>
                    </a:ext>
                  </a:extLst>
                </a:gridCol>
                <a:gridCol w="751550">
                  <a:extLst>
                    <a:ext uri="{9D8B030D-6E8A-4147-A177-3AD203B41FA5}">
                      <a16:colId xmlns:a16="http://schemas.microsoft.com/office/drawing/2014/main" val="968672149"/>
                    </a:ext>
                  </a:extLst>
                </a:gridCol>
                <a:gridCol w="725395">
                  <a:extLst>
                    <a:ext uri="{9D8B030D-6E8A-4147-A177-3AD203B41FA5}">
                      <a16:colId xmlns:a16="http://schemas.microsoft.com/office/drawing/2014/main" val="2578573208"/>
                    </a:ext>
                  </a:extLst>
                </a:gridCol>
              </a:tblGrid>
              <a:tr h="366628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u="none" strike="noStrike" dirty="0" smtClean="0">
                          <a:effectLst/>
                          <a:latin typeface="+mn-ea"/>
                          <a:ea typeface="+mn-ea"/>
                        </a:rPr>
                        <a:t>자료실 입니다</a:t>
                      </a:r>
                      <a:endParaRPr lang="en-US" altLang="ko-KR" sz="700" b="1" u="none" strike="noStrike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YYYY-MM-DD</a:t>
                      </a:r>
                      <a:endParaRPr lang="ko-KR" altLang="en-US" sz="700" b="0" i="0" u="none" strike="noStrike" dirty="0" smtClean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380" marT="138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80" marR="1380" marT="138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u="none" strike="noStrike" dirty="0" smtClean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0" marR="1380" marT="138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654344"/>
                  </a:ext>
                </a:extLst>
              </a:tr>
              <a:tr h="4448275">
                <a:tc gridSpan="3">
                  <a:txBody>
                    <a:bodyPr/>
                    <a:lstStyle/>
                    <a:p>
                      <a:pPr marL="0" indent="0" algn="l"/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  <a:p>
                      <a:pPr marL="0" indent="0" algn="l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내용이 들어갑니다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  <a:p>
                      <a:pPr marL="1168400" indent="0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1168400" indent="0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1168400" indent="0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1168400" indent="0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1168400" indent="0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1168400" indent="0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1168400" indent="0"/>
                      <a:endParaRPr lang="en-US" altLang="ko-KR" sz="700" dirty="0">
                        <a:latin typeface="+mn-ea"/>
                        <a:ea typeface="+mn-ea"/>
                      </a:endParaRPr>
                    </a:p>
                  </a:txBody>
                  <a:tcPr marL="72000" marR="1380" marT="138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706232"/>
                  </a:ext>
                </a:extLst>
              </a:tr>
              <a:tr h="280898">
                <a:tc gridSpan="3">
                  <a:txBody>
                    <a:bodyPr/>
                    <a:lstStyle/>
                    <a:p>
                      <a:pPr marL="8890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sng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자료실첨부파일</a:t>
                      </a:r>
                      <a:r>
                        <a:rPr lang="en-US" altLang="ko-KR" sz="700" b="0" i="0" u="sng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.jpg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altLang="ko-KR" sz="7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1380" marT="138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518989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207007"/>
              </p:ext>
            </p:extLst>
          </p:nvPr>
        </p:nvGraphicFramePr>
        <p:xfrm>
          <a:off x="1205996" y="4868931"/>
          <a:ext cx="3354200" cy="1792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9785">
                  <a:extLst>
                    <a:ext uri="{9D8B030D-6E8A-4147-A177-3AD203B41FA5}">
                      <a16:colId xmlns:a16="http://schemas.microsoft.com/office/drawing/2014/main" val="1967322569"/>
                    </a:ext>
                  </a:extLst>
                </a:gridCol>
                <a:gridCol w="594415">
                  <a:extLst>
                    <a:ext uri="{9D8B030D-6E8A-4147-A177-3AD203B41FA5}">
                      <a16:colId xmlns:a16="http://schemas.microsoft.com/office/drawing/2014/main" val="3371148133"/>
                    </a:ext>
                  </a:extLst>
                </a:gridCol>
              </a:tblGrid>
              <a:tr h="298670">
                <a:tc>
                  <a:txBody>
                    <a:bodyPr/>
                    <a:lstStyle/>
                    <a:p>
                      <a:pPr marL="0" algn="l" defTabSz="829269" rtl="0" eaLnBrk="1" latinLnBrk="1" hangingPunct="1"/>
                      <a:r>
                        <a:rPr lang="ko-KR" altLang="en-US" sz="700" b="0" u="none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고정 설정된 자료실 </a:t>
                      </a:r>
                      <a:r>
                        <a:rPr lang="ko-KR" altLang="en-US" sz="700" b="0" u="none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입니다</a:t>
                      </a:r>
                      <a:r>
                        <a:rPr lang="en-US" altLang="ko-KR" sz="700" b="0" u="none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700" b="0" u="none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YYYY-MM-DD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670">
                <a:tc>
                  <a:txBody>
                    <a:bodyPr/>
                    <a:lstStyle/>
                    <a:p>
                      <a:pPr marL="0" algn="l" defTabSz="829269" rtl="0" eaLnBrk="1" latinLnBrk="1" hangingPunct="1"/>
                      <a:r>
                        <a:rPr lang="ko-KR" altLang="en-US" sz="700" b="0" u="none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고정 설정된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자료실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입니다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700" b="0" u="none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YYYY-MM-DD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자료실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입니다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길면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말줄임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(…)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처리</a:t>
                      </a:r>
                      <a:endParaRPr lang="ko-KR" altLang="en-US" sz="7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YYYY-MM-DD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자료실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입니다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7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YYYY-MM-DD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692461"/>
                  </a:ext>
                </a:extLst>
              </a:tr>
              <a:tr h="298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자료실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입니다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7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YYYY-MM-DD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963531"/>
                  </a:ext>
                </a:extLst>
              </a:tr>
              <a:tr h="298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자료실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입니다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7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YYYY-MM-DD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176859" y="1213163"/>
            <a:ext cx="6687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강의 상세 </a:t>
            </a:r>
            <a:endParaRPr kumimoji="0" lang="ko-KR" altLang="en-US" sz="800" kern="0" dirty="0">
              <a:solidFill>
                <a:schemeClr val="bg1">
                  <a:lumMod val="50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533403" y="6757652"/>
            <a:ext cx="540000" cy="252000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rgbClr val="2E2E2E"/>
                </a:solidFill>
                <a:latin typeface="+mn-ea"/>
                <a:ea typeface="+mn-ea"/>
              </a:rPr>
              <a:t>닫기</a:t>
            </a:r>
            <a:endParaRPr lang="ko-KR" altLang="en-US" sz="700" dirty="0">
              <a:solidFill>
                <a:srgbClr val="2E2E2E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5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홈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수강내역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자료실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/>
          </p:nvPr>
        </p:nvGraphicFramePr>
        <p:xfrm>
          <a:off x="10440591" y="540271"/>
          <a:ext cx="2833612" cy="2321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sp>
        <p:nvSpPr>
          <p:cNvPr id="37" name="모서리가 둥근 직사각형 36"/>
          <p:cNvSpPr/>
          <p:nvPr/>
        </p:nvSpPr>
        <p:spPr bwMode="auto">
          <a:xfrm>
            <a:off x="1157763" y="1260351"/>
            <a:ext cx="2690585" cy="2159584"/>
          </a:xfrm>
          <a:prstGeom prst="roundRect">
            <a:avLst>
              <a:gd name="adj" fmla="val 263"/>
            </a:avLst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08000" tIns="0" rIns="36000" bIns="0" rtlCol="0" anchor="ctr"/>
          <a:lstStyle/>
          <a:p>
            <a:pPr lvl="0" fontAlgn="auto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2024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만족도 조사</a:t>
            </a:r>
            <a:endParaRPr kumimoji="0"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817563"/>
            <a:endParaRPr lang="en-US" altLang="ko-KR" sz="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817563"/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수강생 여러분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안녕하세요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강의는 어떠셨나요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defTabSz="817563"/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설문에 참여해 주시면 강의 개선에 많은 도움이 됩니다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defTabSz="817563"/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5725" indent="-85725" defTabSz="817563">
              <a:buAutoNum type="arabicPeriod"/>
            </a:pP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커리큘럼은 상담 시 안내 받은 내용과 </a:t>
            </a:r>
            <a:r>
              <a:rPr lang="ko-KR" altLang="en-US" sz="8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일치했나요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85725" indent="-85725" defTabSz="817563">
              <a:buAutoNum type="arabicPeriod"/>
            </a:pPr>
            <a:endParaRPr lang="en-US" altLang="ko-KR" sz="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817563"/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1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2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3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4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5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endParaRPr lang="en-US" altLang="ko-KR" sz="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817563"/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매우 그렇지 않다   ○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매우 그렇다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5725" indent="-85725" defTabSz="817563">
              <a:buAutoNum type="arabicPeriod"/>
            </a:pP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817563"/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강의 시간은 상담 시 안내 받은 내용과 </a:t>
            </a:r>
            <a:r>
              <a:rPr lang="ko-KR" altLang="en-US" sz="8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일치했나요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817563"/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817563"/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…. (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중략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85725" indent="-85725" defTabSz="817563">
              <a:buAutoNum type="arabicPeriod"/>
            </a:pPr>
            <a:endParaRPr lang="en-US" altLang="ko-KR" sz="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5725" indent="-85725" defTabSz="817563">
              <a:buAutoNum type="arabicPeriod"/>
            </a:pP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817563"/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설문에 참여해주셔서 감사합니다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defTabSz="817563"/>
            <a:endParaRPr lang="en-US" altLang="ko-KR" sz="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817563"/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 bwMode="auto">
          <a:xfrm>
            <a:off x="3988036" y="6588943"/>
            <a:ext cx="501188" cy="276418"/>
          </a:xfrm>
          <a:prstGeom prst="roundRect">
            <a:avLst>
              <a:gd name="adj" fmla="val 10053"/>
            </a:avLst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제출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0364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홈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증명서발급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04" name="표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398117"/>
              </p:ext>
            </p:extLst>
          </p:nvPr>
        </p:nvGraphicFramePr>
        <p:xfrm>
          <a:off x="10440591" y="540271"/>
          <a:ext cx="2833612" cy="2321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sp>
        <p:nvSpPr>
          <p:cNvPr id="105" name="TextBox 104"/>
          <p:cNvSpPr txBox="1"/>
          <p:nvPr/>
        </p:nvSpPr>
        <p:spPr>
          <a:xfrm>
            <a:off x="1402620" y="1176208"/>
            <a:ext cx="1811377" cy="2532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latin typeface="+mn-ea"/>
                <a:ea typeface="+mn-ea"/>
              </a:rPr>
              <a:t>증명서 발급</a:t>
            </a:r>
          </a:p>
        </p:txBody>
      </p:sp>
      <p:sp>
        <p:nvSpPr>
          <p:cNvPr id="106" name="모서리가 둥근 직사각형 105"/>
          <p:cNvSpPr/>
          <p:nvPr/>
        </p:nvSpPr>
        <p:spPr bwMode="auto">
          <a:xfrm>
            <a:off x="3626888" y="1582722"/>
            <a:ext cx="950217" cy="254062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증명서 발급 신청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190507" y="1636729"/>
            <a:ext cx="49564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총 </a:t>
            </a:r>
            <a:r>
              <a:rPr lang="en-US" altLang="ko-KR" sz="700" dirty="0" smtClean="0">
                <a:latin typeface="맑은 고딕" pitchFamily="50" charset="-127"/>
                <a:ea typeface="맑은 고딕" pitchFamily="50" charset="-127"/>
              </a:rPr>
              <a:t>00</a:t>
            </a:r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건</a:t>
            </a:r>
          </a:p>
        </p:txBody>
      </p:sp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id="{E6DBA6E0-D322-43A9-9C5E-728D0E67D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801169"/>
              </p:ext>
            </p:extLst>
          </p:nvPr>
        </p:nvGraphicFramePr>
        <p:xfrm>
          <a:off x="1190507" y="1883883"/>
          <a:ext cx="3386598" cy="13206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780">
                  <a:extLst>
                    <a:ext uri="{9D8B030D-6E8A-4147-A177-3AD203B41FA5}">
                      <a16:colId xmlns:a16="http://schemas.microsoft.com/office/drawing/2014/main" val="1548726376"/>
                    </a:ext>
                  </a:extLst>
                </a:gridCol>
                <a:gridCol w="751668">
                  <a:extLst>
                    <a:ext uri="{9D8B030D-6E8A-4147-A177-3AD203B41FA5}">
                      <a16:colId xmlns:a16="http://schemas.microsoft.com/office/drawing/2014/main" val="2962883499"/>
                    </a:ext>
                  </a:extLst>
                </a:gridCol>
                <a:gridCol w="1805314">
                  <a:extLst>
                    <a:ext uri="{9D8B030D-6E8A-4147-A177-3AD203B41FA5}">
                      <a16:colId xmlns:a16="http://schemas.microsoft.com/office/drawing/2014/main" val="1620833372"/>
                    </a:ext>
                  </a:extLst>
                </a:gridCol>
                <a:gridCol w="730836">
                  <a:extLst>
                    <a:ext uri="{9D8B030D-6E8A-4147-A177-3AD203B41FA5}">
                      <a16:colId xmlns:a16="http://schemas.microsoft.com/office/drawing/2014/main" val="968672149"/>
                    </a:ext>
                  </a:extLst>
                </a:gridCol>
              </a:tblGrid>
              <a:tr h="330171"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발급일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654344"/>
                  </a:ext>
                </a:extLst>
              </a:tr>
              <a:tr h="330171">
                <a:tc>
                  <a:txBody>
                    <a:bodyPr/>
                    <a:lstStyle/>
                    <a:p>
                      <a:pPr marL="92075" indent="-92075" algn="ctr" rtl="0" fontAlgn="ctr"/>
                      <a:endParaRPr lang="ko-KR" altLang="en-US" sz="800" b="1" i="0" u="sng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algn="l" rtl="0" fontAlgn="ctr"/>
                      <a:r>
                        <a:rPr lang="ko-KR" altLang="en-US" sz="7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수료증</a:t>
                      </a:r>
                      <a:endParaRPr lang="ko-KR" altLang="en-US" sz="700" b="1" i="0" u="sng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과목명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포토샵 따라하기 초급</a:t>
                      </a: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YYYY-MM-DD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706232"/>
                  </a:ext>
                </a:extLst>
              </a:tr>
              <a:tr h="330171">
                <a:tc>
                  <a:txBody>
                    <a:bodyPr/>
                    <a:lstStyle/>
                    <a:p>
                      <a:pPr marL="92075" indent="-92075" algn="ctr"/>
                      <a:endParaRPr lang="en-US" altLang="ko-KR" sz="800" b="1" u="sng" dirty="0"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algn="l"/>
                      <a:r>
                        <a:rPr lang="ko-KR" altLang="en-US" sz="700" b="1" u="sng" dirty="0" err="1" smtClean="0">
                          <a:latin typeface="+mn-ea"/>
                          <a:ea typeface="+mn-ea"/>
                        </a:rPr>
                        <a:t>재원증명서</a:t>
                      </a:r>
                      <a:endParaRPr lang="en-US" altLang="ko-KR" sz="700" b="1" u="sng" dirty="0"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컴퓨터강남</a:t>
                      </a: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YYYY-MM-DD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24835"/>
                  </a:ext>
                </a:extLst>
              </a:tr>
              <a:tr h="330171">
                <a:tc>
                  <a:txBody>
                    <a:bodyPr/>
                    <a:lstStyle/>
                    <a:p>
                      <a:pPr marL="92075" indent="-92075" algn="ctr" rtl="0" fontAlgn="ctr"/>
                      <a:endParaRPr lang="ko-KR" altLang="en-US" sz="800" b="1" i="0" u="sng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algn="l" rtl="0" fontAlgn="ctr"/>
                      <a:r>
                        <a:rPr lang="ko-KR" altLang="en-US" sz="7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수료증</a:t>
                      </a:r>
                      <a:endParaRPr lang="ko-KR" altLang="en-US" sz="700" b="1" i="0" u="sng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과목명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포토샵 따라하기 초급</a:t>
                      </a: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YYYY-MM-DD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96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94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홈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증명서발급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증명서 발급 신청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04" name="표 103"/>
          <p:cNvGraphicFramePr>
            <a:graphicFrameLocks noGrp="1"/>
          </p:cNvGraphicFramePr>
          <p:nvPr>
            <p:extLst/>
          </p:nvPr>
        </p:nvGraphicFramePr>
        <p:xfrm>
          <a:off x="10440591" y="540271"/>
          <a:ext cx="2833612" cy="2321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 bwMode="auto">
          <a:xfrm>
            <a:off x="1824931" y="2484487"/>
            <a:ext cx="2253256" cy="205811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44000" tIns="144000" rIns="72000" bIns="72000" numCol="1" rtlCol="0" anchor="t" anchorCtr="0" compatLnSpc="1">
            <a:prstTxWarp prst="textNoShape">
              <a:avLst/>
            </a:prstTxWarp>
          </a:bodyPr>
          <a:lstStyle/>
          <a:p>
            <a:pPr defTabSz="817563"/>
            <a:r>
              <a:rPr lang="ko-KR" altLang="en-US" sz="800" b="1" dirty="0" smtClean="0">
                <a:solidFill>
                  <a:schemeClr val="tx1"/>
                </a:solidFill>
                <a:latin typeface="+mn-ea"/>
                <a:ea typeface="+mn-ea"/>
              </a:rPr>
              <a:t>증명서 발급 신청</a:t>
            </a:r>
            <a:endParaRPr lang="ko-KR" altLang="en-US" sz="8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545012" y="3288150"/>
            <a:ext cx="1224135" cy="216000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 tIns="36000" bIns="36000" anchor="ctr">
            <a:noAutofit/>
          </a:bodyPr>
          <a:lstStyle/>
          <a:p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               선택  ▼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 bwMode="auto">
          <a:xfrm>
            <a:off x="3502163" y="4089094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신청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3782795" y="2637022"/>
            <a:ext cx="72008" cy="72016"/>
            <a:chOff x="10013701" y="4895209"/>
            <a:chExt cx="144016" cy="144016"/>
          </a:xfrm>
        </p:grpSpPr>
        <p:cxnSp>
          <p:nvCxnSpPr>
            <p:cNvPr id="33" name="직선 연결선 32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직선 연결선 33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5" name="모서리가 둥근 직사각형 34"/>
          <p:cNvSpPr/>
          <p:nvPr/>
        </p:nvSpPr>
        <p:spPr bwMode="auto">
          <a:xfrm>
            <a:off x="2099891" y="4089094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닫기</a:t>
            </a:r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017851" y="2985719"/>
            <a:ext cx="364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구분</a:t>
            </a:r>
            <a:endParaRPr kumimoji="0" lang="en-US" altLang="ko-KR" sz="700" kern="0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700" kern="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700" kern="0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r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과목</a:t>
            </a:r>
            <a:endParaRPr kumimoji="0" lang="ko-KR" altLang="en-US" sz="700" kern="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461091" y="2985580"/>
            <a:ext cx="117852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● 수료증 ○ </a:t>
            </a:r>
            <a:r>
              <a:rPr kumimoji="0" lang="ko-KR" altLang="en-US" sz="700" kern="0" dirty="0" err="1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재원증명서</a:t>
            </a:r>
            <a:endParaRPr kumimoji="0" lang="ko-KR" altLang="en-US" sz="700" kern="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6052395" y="2484487"/>
            <a:ext cx="2253256" cy="205811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44000" tIns="144000" rIns="72000" bIns="72000" numCol="1" rtlCol="0" anchor="t" anchorCtr="0" compatLnSpc="1">
            <a:prstTxWarp prst="textNoShape">
              <a:avLst/>
            </a:prstTxWarp>
          </a:bodyPr>
          <a:lstStyle/>
          <a:p>
            <a:pPr defTabSz="817563"/>
            <a:r>
              <a:rPr lang="ko-KR" altLang="en-US" sz="800" b="1" dirty="0" smtClean="0">
                <a:solidFill>
                  <a:schemeClr val="tx1"/>
                </a:solidFill>
                <a:latin typeface="+mn-ea"/>
                <a:ea typeface="+mn-ea"/>
              </a:rPr>
              <a:t>증명서 발급 신청</a:t>
            </a:r>
            <a:endParaRPr lang="ko-KR" altLang="en-US" sz="8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9" name="모서리가 둥근 직사각형 38"/>
          <p:cNvSpPr/>
          <p:nvPr/>
        </p:nvSpPr>
        <p:spPr bwMode="auto">
          <a:xfrm>
            <a:off x="7729627" y="4089094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신청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8010259" y="2637022"/>
            <a:ext cx="72008" cy="72016"/>
            <a:chOff x="10013701" y="4895209"/>
            <a:chExt cx="144016" cy="144016"/>
          </a:xfrm>
        </p:grpSpPr>
        <p:cxnSp>
          <p:nvCxnSpPr>
            <p:cNvPr id="41" name="직선 연결선 40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직선 연결선 41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3" name="모서리가 둥근 직사각형 42"/>
          <p:cNvSpPr/>
          <p:nvPr/>
        </p:nvSpPr>
        <p:spPr bwMode="auto">
          <a:xfrm>
            <a:off x="6327355" y="4089094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닫기</a:t>
            </a:r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245315" y="2985580"/>
            <a:ext cx="364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구분</a:t>
            </a:r>
            <a:endParaRPr kumimoji="0" lang="en-US" altLang="ko-KR" sz="700" kern="0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700" kern="0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700" kern="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r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지점</a:t>
            </a:r>
            <a:endParaRPr kumimoji="0" lang="en-US" altLang="ko-KR" sz="700" kern="0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688555" y="2985580"/>
            <a:ext cx="117852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○ 수료증 </a:t>
            </a:r>
            <a:r>
              <a:rPr kumimoji="0" lang="ko-KR" altLang="en-US" sz="700" kern="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● </a:t>
            </a:r>
            <a:r>
              <a:rPr kumimoji="0" lang="ko-KR" altLang="en-US" sz="700" kern="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재원증명서</a:t>
            </a:r>
            <a:endParaRPr kumimoji="0" lang="ko-KR" altLang="en-US" sz="700" kern="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6784985" y="3310434"/>
            <a:ext cx="1367992" cy="21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tIns="36000" bIns="36000" anchor="ctr">
            <a:noAutofit/>
          </a:bodyPr>
          <a:lstStyle/>
          <a:p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컴퓨터 강남                  ▼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347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홈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증명서발급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증명서 </a:t>
            </a:r>
            <a:r>
              <a:rPr lang="ko-KR" altLang="en-US" dirty="0" err="1" smtClean="0"/>
              <a:t>미리보기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04" name="표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414927"/>
              </p:ext>
            </p:extLst>
          </p:nvPr>
        </p:nvGraphicFramePr>
        <p:xfrm>
          <a:off x="10440591" y="540271"/>
          <a:ext cx="2833612" cy="2321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모바일에서는 인쇄 버튼 없음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sp>
        <p:nvSpPr>
          <p:cNvPr id="105" name="TextBox 104"/>
          <p:cNvSpPr txBox="1"/>
          <p:nvPr/>
        </p:nvSpPr>
        <p:spPr>
          <a:xfrm>
            <a:off x="1217218" y="1176208"/>
            <a:ext cx="1811377" cy="2532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latin typeface="+mn-ea"/>
                <a:ea typeface="+mn-ea"/>
              </a:rPr>
              <a:t>증명서 </a:t>
            </a:r>
            <a:r>
              <a:rPr lang="ko-KR" altLang="en-US" sz="800" b="1" dirty="0" err="1" smtClean="0">
                <a:latin typeface="+mn-ea"/>
                <a:ea typeface="+mn-ea"/>
              </a:rPr>
              <a:t>미리보기</a:t>
            </a:r>
            <a:endParaRPr lang="ko-KR" altLang="en-US" sz="800" b="1" dirty="0" smtClean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69347" y="1176208"/>
            <a:ext cx="1811377" cy="2532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latin typeface="+mn-ea"/>
                <a:ea typeface="+mn-ea"/>
              </a:rPr>
              <a:t>증명서 </a:t>
            </a:r>
            <a:r>
              <a:rPr lang="ko-KR" altLang="en-US" sz="800" b="1" dirty="0" err="1" smtClean="0">
                <a:latin typeface="+mn-ea"/>
                <a:ea typeface="+mn-ea"/>
              </a:rPr>
              <a:t>미리보기</a:t>
            </a:r>
            <a:endParaRPr lang="ko-KR" altLang="en-US" sz="800" b="1" dirty="0" smtClean="0">
              <a:latin typeface="+mn-ea"/>
              <a:ea typeface="+mn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79924" y="1534736"/>
            <a:ext cx="3408616" cy="369862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76859" y="1548384"/>
            <a:ext cx="3377118" cy="3672408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5533403" y="5311379"/>
            <a:ext cx="540000" cy="252000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rgbClr val="2E2E2E"/>
                </a:solidFill>
                <a:latin typeface="+mn-ea"/>
                <a:ea typeface="+mn-ea"/>
              </a:rPr>
              <a:t>닫기</a:t>
            </a:r>
            <a:endParaRPr lang="ko-KR" altLang="en-US" sz="700" dirty="0">
              <a:solidFill>
                <a:srgbClr val="2E2E2E"/>
              </a:solidFill>
              <a:latin typeface="+mn-ea"/>
              <a:ea typeface="+mn-ea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248867" y="5310126"/>
            <a:ext cx="540000" cy="252000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rgbClr val="2E2E2E"/>
                </a:solidFill>
                <a:latin typeface="+mn-ea"/>
                <a:ea typeface="+mn-ea"/>
              </a:rPr>
              <a:t>닫기</a:t>
            </a:r>
            <a:endParaRPr lang="ko-KR" altLang="en-US" sz="700" dirty="0">
              <a:solidFill>
                <a:srgbClr val="2E2E2E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537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목록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3987" y="638567"/>
            <a:ext cx="899285" cy="3231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화면 목록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(2/2)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500126"/>
              </p:ext>
            </p:extLst>
          </p:nvPr>
        </p:nvGraphicFramePr>
        <p:xfrm>
          <a:off x="183987" y="946919"/>
          <a:ext cx="12934584" cy="6253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5832">
                  <a:extLst>
                    <a:ext uri="{9D8B030D-6E8A-4147-A177-3AD203B41FA5}">
                      <a16:colId xmlns:a16="http://schemas.microsoft.com/office/drawing/2014/main" val="1097625490"/>
                    </a:ext>
                  </a:extLst>
                </a:gridCol>
                <a:gridCol w="1556386">
                  <a:extLst>
                    <a:ext uri="{9D8B030D-6E8A-4147-A177-3AD203B41FA5}">
                      <a16:colId xmlns:a16="http://schemas.microsoft.com/office/drawing/2014/main" val="2571925426"/>
                    </a:ext>
                  </a:extLst>
                </a:gridCol>
                <a:gridCol w="1736374">
                  <a:extLst>
                    <a:ext uri="{9D8B030D-6E8A-4147-A177-3AD203B41FA5}">
                      <a16:colId xmlns:a16="http://schemas.microsoft.com/office/drawing/2014/main" val="3334766600"/>
                    </a:ext>
                  </a:extLst>
                </a:gridCol>
                <a:gridCol w="1524622">
                  <a:extLst>
                    <a:ext uri="{9D8B030D-6E8A-4147-A177-3AD203B41FA5}">
                      <a16:colId xmlns:a16="http://schemas.microsoft.com/office/drawing/2014/main" val="2136284346"/>
                    </a:ext>
                  </a:extLst>
                </a:gridCol>
                <a:gridCol w="1454038">
                  <a:extLst>
                    <a:ext uri="{9D8B030D-6E8A-4147-A177-3AD203B41FA5}">
                      <a16:colId xmlns:a16="http://schemas.microsoft.com/office/drawing/2014/main" val="2362359065"/>
                    </a:ext>
                  </a:extLst>
                </a:gridCol>
                <a:gridCol w="776427">
                  <a:extLst>
                    <a:ext uri="{9D8B030D-6E8A-4147-A177-3AD203B41FA5}">
                      <a16:colId xmlns:a16="http://schemas.microsoft.com/office/drawing/2014/main" val="1818422071"/>
                    </a:ext>
                  </a:extLst>
                </a:gridCol>
                <a:gridCol w="592909">
                  <a:extLst>
                    <a:ext uri="{9D8B030D-6E8A-4147-A177-3AD203B41FA5}">
                      <a16:colId xmlns:a16="http://schemas.microsoft.com/office/drawing/2014/main" val="3344123634"/>
                    </a:ext>
                  </a:extLst>
                </a:gridCol>
                <a:gridCol w="522325">
                  <a:extLst>
                    <a:ext uri="{9D8B030D-6E8A-4147-A177-3AD203B41FA5}">
                      <a16:colId xmlns:a16="http://schemas.microsoft.com/office/drawing/2014/main" val="897291687"/>
                    </a:ext>
                  </a:extLst>
                </a:gridCol>
                <a:gridCol w="3825671">
                  <a:extLst>
                    <a:ext uri="{9D8B030D-6E8A-4147-A177-3AD203B41FA5}">
                      <a16:colId xmlns:a16="http://schemas.microsoft.com/office/drawing/2014/main" val="37260754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 DEPTH</a:t>
                      </a:r>
                      <a:endParaRPr 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 DEPTH</a:t>
                      </a:r>
                      <a:endParaRPr 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 DEPTH</a:t>
                      </a:r>
                      <a:endParaRPr lang="en-US" sz="7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4 DEPTH</a:t>
                      </a:r>
                      <a:endParaRPr 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5 DEPTH</a:t>
                      </a:r>
                      <a:endParaRPr lang="en-US" sz="7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화면유형</a:t>
                      </a:r>
                      <a:endParaRPr lang="ko-KR" altLang="en-US" sz="7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퍼블리싱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진행</a:t>
                      </a:r>
                      <a:endParaRPr lang="ko-KR" altLang="en-US" sz="7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4419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취업현황관리</a:t>
                      </a:r>
                      <a:endParaRPr lang="ko-KR" altLang="en-US" sz="700" b="0" i="0" u="none" strike="noStrike" dirty="0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Page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8654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취업현황관리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취업관리 신청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Popup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2273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취업현황관리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취업관리 상세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Popup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623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커뮤니티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Page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6356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커뮤니티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상세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Popup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9790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커뮤니티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이벤트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진행중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Tab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 dirty="0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62733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커뮤니티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이벤트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종료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Tab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o</a:t>
                      </a:r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5366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커뮤니티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이벤트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상세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Popup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37197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커뮤니티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특강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세미나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Page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5416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커뮤니티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특강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세미나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상세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Popup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2526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커뮤니티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특강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세미나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개인정보처리방침 안내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5568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커뮤니티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자격증 정보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민간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Page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하드코딩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콘텐츠 수급 필요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6020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커뮤니티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자격증 정보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공공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Page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하드코딩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콘텐츠 수급 필요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44452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커뮤니티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취업 및 진학정보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Page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83072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커뮤니티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취업 및 진학정보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상세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Popup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7459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교육과정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Page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하드코딩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콘텐츠 수급 필요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6136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학원정보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빈강의실 찾기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Tab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9657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학원정보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따즈아소개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Tab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하드코딩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콘텐츠 수급 필요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83589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마이페이지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내정보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Tab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6946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마이페이지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내정보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이메일 수정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Modal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261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마이페이지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내정보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거주지 수정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Modal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14897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마이페이지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내정보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멘토 변경 신청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Popup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5492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마이페이지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내정보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비밀번호 변경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Modal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67249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마이페이지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내정보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칭찬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불만 접수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Popup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민원관리 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, (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운영부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사업부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) ?</a:t>
                      </a:r>
                      <a:endParaRPr lang="en-US" altLang="ko-KR" sz="700" b="0" i="0" u="none" strike="noStrike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6835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마이페이지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나의자료실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Tab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066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마이페이지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나의자료실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파일등록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Modal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6168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마이페이지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결제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환불내역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Tab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5370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마이페이지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결제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환불내역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결제내역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Popup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06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마이페이지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결제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환불내역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원서보기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Popup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1458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마이페이지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결제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환불내역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수강포기 신청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Popup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757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마이페이지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휴학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복학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Tab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66911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마이페이지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휴학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복학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휴학신청서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sng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sng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Popup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sng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10384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마이페이지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휴학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복학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서명등록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공통팝업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sng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sng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785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마이페이지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휴학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복학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복학신청서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Popup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804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076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모서리가 둥근 직사각형 133"/>
          <p:cNvSpPr/>
          <p:nvPr/>
        </p:nvSpPr>
        <p:spPr bwMode="auto">
          <a:xfrm>
            <a:off x="2221036" y="1718359"/>
            <a:ext cx="459509" cy="120203"/>
          </a:xfrm>
          <a:prstGeom prst="roundRect">
            <a:avLst/>
          </a:prstGeom>
          <a:solidFill>
            <a:srgbClr val="FFFF8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7563"/>
            <a:r>
              <a:rPr lang="ko-KR" altLang="en-US" sz="700" dirty="0">
                <a:latin typeface="+mn-ea"/>
                <a:ea typeface="+mn-ea"/>
              </a:rPr>
              <a:t>재학</a:t>
            </a:r>
          </a:p>
        </p:txBody>
      </p:sp>
      <p:sp>
        <p:nvSpPr>
          <p:cNvPr id="137" name="모서리가 둥근 직사각형 136"/>
          <p:cNvSpPr/>
          <p:nvPr/>
        </p:nvSpPr>
        <p:spPr bwMode="auto">
          <a:xfrm>
            <a:off x="6549998" y="1725130"/>
            <a:ext cx="459509" cy="120203"/>
          </a:xfrm>
          <a:prstGeom prst="roundRect">
            <a:avLst/>
          </a:prstGeom>
          <a:solidFill>
            <a:srgbClr val="FFFF8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7563"/>
            <a:r>
              <a:rPr lang="ko-KR" altLang="en-US" sz="700" dirty="0">
                <a:latin typeface="+mn-ea"/>
                <a:ea typeface="+mn-ea"/>
              </a:rPr>
              <a:t>재학</a:t>
            </a:r>
          </a:p>
        </p:txBody>
      </p: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F7029D19-1CC1-8C81-E4CF-130CEDE80F68}"/>
              </a:ext>
            </a:extLst>
          </p:cNvPr>
          <p:cNvCxnSpPr/>
          <p:nvPr/>
        </p:nvCxnSpPr>
        <p:spPr>
          <a:xfrm>
            <a:off x="5418375" y="1396135"/>
            <a:ext cx="352799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그룹 200"/>
          <p:cNvGrpSpPr/>
          <p:nvPr/>
        </p:nvGrpSpPr>
        <p:grpSpPr>
          <a:xfrm>
            <a:off x="5454945" y="1423100"/>
            <a:ext cx="3464255" cy="173044"/>
            <a:chOff x="1162851" y="1434361"/>
            <a:chExt cx="3464255" cy="173044"/>
          </a:xfrm>
        </p:grpSpPr>
        <p:sp>
          <p:nvSpPr>
            <p:cNvPr id="202" name="모서리가 둥근 직사각형 201"/>
            <p:cNvSpPr/>
            <p:nvPr/>
          </p:nvSpPr>
          <p:spPr bwMode="auto">
            <a:xfrm>
              <a:off x="1237966" y="1434361"/>
              <a:ext cx="633672" cy="173044"/>
            </a:xfrm>
            <a:prstGeom prst="round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/>
              <a:r>
                <a:rPr lang="ko-KR" altLang="en-US" sz="700" dirty="0">
                  <a:solidFill>
                    <a:schemeClr val="tx1"/>
                  </a:solidFill>
                  <a:latin typeface="+mn-ea"/>
                  <a:ea typeface="+mn-ea"/>
                </a:rPr>
                <a:t>취업관리 현황</a:t>
              </a:r>
            </a:p>
          </p:txBody>
        </p:sp>
        <p:sp>
          <p:nvSpPr>
            <p:cNvPr id="203" name="모서리가 둥근 직사각형 202"/>
            <p:cNvSpPr/>
            <p:nvPr/>
          </p:nvSpPr>
          <p:spPr bwMode="auto">
            <a:xfrm>
              <a:off x="1905354" y="1434361"/>
              <a:ext cx="766743" cy="173044"/>
            </a:xfrm>
            <a:prstGeom prst="round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/>
              <a:r>
                <a:rPr lang="ko-KR" altLang="en-US" sz="700" dirty="0">
                  <a:latin typeface="+mn-ea"/>
                  <a:ea typeface="+mn-ea"/>
                </a:rPr>
                <a:t>칭찬 불만 게시판</a:t>
              </a:r>
            </a:p>
          </p:txBody>
        </p:sp>
        <p:sp>
          <p:nvSpPr>
            <p:cNvPr id="204" name="모서리가 둥근 직사각형 203"/>
            <p:cNvSpPr/>
            <p:nvPr/>
          </p:nvSpPr>
          <p:spPr bwMode="auto">
            <a:xfrm>
              <a:off x="2698427" y="1434361"/>
              <a:ext cx="649906" cy="173044"/>
            </a:xfrm>
            <a:prstGeom prst="round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/>
              <a:r>
                <a:rPr lang="ko-KR" altLang="en-US" sz="700" dirty="0">
                  <a:solidFill>
                    <a:schemeClr val="tx1"/>
                  </a:solidFill>
                  <a:latin typeface="+mn-ea"/>
                  <a:ea typeface="+mn-ea"/>
                </a:rPr>
                <a:t>증명서 발급</a:t>
              </a:r>
            </a:p>
          </p:txBody>
        </p:sp>
        <p:sp>
          <p:nvSpPr>
            <p:cNvPr id="205" name="모서리가 둥근 직사각형 204"/>
            <p:cNvSpPr/>
            <p:nvPr/>
          </p:nvSpPr>
          <p:spPr bwMode="auto">
            <a:xfrm>
              <a:off x="3390613" y="1434361"/>
              <a:ext cx="622819" cy="173044"/>
            </a:xfrm>
            <a:prstGeom prst="roundRect">
              <a:avLst/>
            </a:prstGeom>
            <a:solidFill>
              <a:srgbClr val="F2F2F2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/>
              <a:r>
                <a:rPr lang="ko-KR" altLang="en-US" sz="700" b="1" dirty="0">
                  <a:solidFill>
                    <a:schemeClr val="tx1"/>
                  </a:solidFill>
                  <a:latin typeface="+mn-ea"/>
                  <a:ea typeface="+mn-ea"/>
                </a:rPr>
                <a:t>자격증 응시</a:t>
              </a:r>
            </a:p>
          </p:txBody>
        </p:sp>
        <p:sp>
          <p:nvSpPr>
            <p:cNvPr id="206" name="모서리가 둥근 직사각형 205"/>
            <p:cNvSpPr/>
            <p:nvPr/>
          </p:nvSpPr>
          <p:spPr bwMode="auto">
            <a:xfrm>
              <a:off x="4051866" y="1434361"/>
              <a:ext cx="487820" cy="173044"/>
            </a:xfrm>
            <a:prstGeom prst="round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/>
              <a:r>
                <a:rPr lang="ko-KR" altLang="en-US" sz="700" dirty="0">
                  <a:latin typeface="+mn-ea"/>
                  <a:ea typeface="+mn-ea"/>
                </a:rPr>
                <a:t>수강포기</a:t>
              </a:r>
            </a:p>
          </p:txBody>
        </p:sp>
        <p:sp>
          <p:nvSpPr>
            <p:cNvPr id="207" name="갈매기형 수장 206"/>
            <p:cNvSpPr/>
            <p:nvPr/>
          </p:nvSpPr>
          <p:spPr bwMode="auto">
            <a:xfrm>
              <a:off x="4566254" y="1455462"/>
              <a:ext cx="60852" cy="140381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/>
              <a:endParaRPr lang="ko-KR" altLang="en-US" sz="800"/>
            </a:p>
          </p:txBody>
        </p:sp>
        <p:sp>
          <p:nvSpPr>
            <p:cNvPr id="208" name="갈매기형 수장 207"/>
            <p:cNvSpPr/>
            <p:nvPr/>
          </p:nvSpPr>
          <p:spPr bwMode="auto">
            <a:xfrm rot="10800000">
              <a:off x="1162851" y="1451828"/>
              <a:ext cx="55320" cy="140381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/>
              <a:endParaRPr lang="ko-KR" altLang="en-US" sz="800"/>
            </a:p>
          </p:txBody>
        </p:sp>
      </p:grp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F7029D19-1CC1-8C81-E4CF-130CEDE80F68}"/>
              </a:ext>
            </a:extLst>
          </p:cNvPr>
          <p:cNvCxnSpPr/>
          <p:nvPr/>
        </p:nvCxnSpPr>
        <p:spPr>
          <a:xfrm>
            <a:off x="5424814" y="2328494"/>
            <a:ext cx="35458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사각형: 둥근 모서리 21">
            <a:extLst>
              <a:ext uri="{FF2B5EF4-FFF2-40B4-BE49-F238E27FC236}">
                <a16:creationId xmlns:a16="http://schemas.microsoft.com/office/drawing/2014/main" id="{79C1194B-D3D7-D300-EAB5-26AA133A4D24}"/>
              </a:ext>
            </a:extLst>
          </p:cNvPr>
          <p:cNvSpPr/>
          <p:nvPr/>
        </p:nvSpPr>
        <p:spPr>
          <a:xfrm>
            <a:off x="8393156" y="1969774"/>
            <a:ext cx="544599" cy="1724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u="sng" dirty="0">
                <a:solidFill>
                  <a:schemeClr val="tx1"/>
                </a:solidFill>
              </a:rPr>
              <a:t>정보수정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5496567" y="1656300"/>
            <a:ext cx="1202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1" kern="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홍길동</a:t>
            </a:r>
            <a:r>
              <a:rPr kumimoji="0" lang="ko-KR" altLang="en-US" sz="1100" kern="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kumimoji="0" lang="en-US" altLang="ko-KR" sz="700" kern="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kumimoji="0" lang="ko-KR" altLang="en-US" sz="700" kern="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국비 대상</a:t>
            </a:r>
            <a:r>
              <a:rPr kumimoji="0" lang="en-US" altLang="ko-KR" sz="700" kern="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r>
              <a:rPr kumimoji="0" lang="ko-KR" altLang="en-US" sz="1100" kern="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 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5471719" y="1973979"/>
            <a:ext cx="15488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담당멘토 이미애 강남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점 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&gt; 1-1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팀</a:t>
            </a:r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6972711" y="1995644"/>
            <a:ext cx="493988" cy="153403"/>
          </a:xfrm>
          <a:prstGeom prst="roundRect">
            <a:avLst/>
          </a:prstGeom>
          <a:solidFill>
            <a:srgbClr val="00206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상담</a:t>
            </a:r>
          </a:p>
        </p:txBody>
      </p:sp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 &gt; </a:t>
            </a:r>
            <a:r>
              <a:rPr lang="ko-KR" altLang="en-US" dirty="0"/>
              <a:t>마이페이지 </a:t>
            </a:r>
            <a:r>
              <a:rPr lang="en-US" altLang="ko-KR" dirty="0"/>
              <a:t>&gt; </a:t>
            </a:r>
            <a:r>
              <a:rPr lang="ko-KR" altLang="en-US" dirty="0"/>
              <a:t>자격증 응시</a:t>
            </a:r>
            <a:r>
              <a:rPr lang="en-US" altLang="ko-KR" dirty="0"/>
              <a:t>_</a:t>
            </a:r>
            <a:r>
              <a:rPr lang="ko-KR" altLang="en-US" dirty="0"/>
              <a:t>자격증 접수 결제</a:t>
            </a:r>
          </a:p>
        </p:txBody>
      </p:sp>
      <p:sp>
        <p:nvSpPr>
          <p:cNvPr id="58" name="텍스트 개체 틀 5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7E89635-AD4B-470D-87D8-5D1C56CBDA73}"/>
              </a:ext>
            </a:extLst>
          </p:cNvPr>
          <p:cNvSpPr txBox="1"/>
          <p:nvPr/>
        </p:nvSpPr>
        <p:spPr>
          <a:xfrm>
            <a:off x="1104900" y="783686"/>
            <a:ext cx="3600352" cy="26161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자격증 응시 관리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7E89635-AD4B-470D-87D8-5D1C56CBDA73}"/>
              </a:ext>
            </a:extLst>
          </p:cNvPr>
          <p:cNvSpPr txBox="1"/>
          <p:nvPr/>
        </p:nvSpPr>
        <p:spPr>
          <a:xfrm>
            <a:off x="5395233" y="764580"/>
            <a:ext cx="3600352" cy="26161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자격증 응시 결제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D72EAEB-C26E-2892-391D-5D6BF49B783A}"/>
              </a:ext>
            </a:extLst>
          </p:cNvPr>
          <p:cNvSpPr txBox="1"/>
          <p:nvPr/>
        </p:nvSpPr>
        <p:spPr>
          <a:xfrm>
            <a:off x="1136870" y="1121264"/>
            <a:ext cx="5934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&lt;</a:t>
            </a:r>
            <a:r>
              <a:rPr lang="en-US" altLang="ko-KR" sz="1100" dirty="0">
                <a:latin typeface="+mn-ea"/>
              </a:rPr>
              <a:t>  MY</a:t>
            </a:r>
            <a:endParaRPr lang="ko-KR" altLang="en-US" sz="1100" dirty="0">
              <a:latin typeface="+mn-ea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52B3B5C-FDAA-CC79-80DE-F064FDBD6D70}"/>
              </a:ext>
            </a:extLst>
          </p:cNvPr>
          <p:cNvSpPr txBox="1"/>
          <p:nvPr/>
        </p:nvSpPr>
        <p:spPr>
          <a:xfrm>
            <a:off x="1136870" y="2326297"/>
            <a:ext cx="3513835" cy="2308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자격증 응시</a:t>
            </a:r>
          </a:p>
        </p:txBody>
      </p:sp>
      <p:sp>
        <p:nvSpPr>
          <p:cNvPr id="86" name="Google Shape;1483;p53"/>
          <p:cNvSpPr/>
          <p:nvPr/>
        </p:nvSpPr>
        <p:spPr>
          <a:xfrm>
            <a:off x="1431510" y="6733325"/>
            <a:ext cx="216029" cy="213930"/>
          </a:xfrm>
          <a:custGeom>
            <a:avLst/>
            <a:gdLst/>
            <a:ahLst/>
            <a:cxnLst/>
            <a:rect l="l" t="t" r="r" b="b"/>
            <a:pathLst>
              <a:path w="667" h="666" extrusionOk="0">
                <a:moveTo>
                  <a:pt x="331" y="0"/>
                </a:moveTo>
                <a:cubicBezTo>
                  <a:pt x="328" y="1"/>
                  <a:pt x="326" y="2"/>
                  <a:pt x="324" y="5"/>
                </a:cubicBezTo>
                <a:lnTo>
                  <a:pt x="5" y="336"/>
                </a:lnTo>
                <a:cubicBezTo>
                  <a:pt x="0" y="341"/>
                  <a:pt x="1" y="350"/>
                  <a:pt x="6" y="355"/>
                </a:cubicBezTo>
                <a:cubicBezTo>
                  <a:pt x="11" y="360"/>
                  <a:pt x="20" y="360"/>
                  <a:pt x="25" y="355"/>
                </a:cubicBezTo>
                <a:lnTo>
                  <a:pt x="67" y="311"/>
                </a:lnTo>
                <a:lnTo>
                  <a:pt x="67" y="666"/>
                </a:lnTo>
                <a:lnTo>
                  <a:pt x="600" y="666"/>
                </a:lnTo>
                <a:lnTo>
                  <a:pt x="600" y="311"/>
                </a:lnTo>
                <a:lnTo>
                  <a:pt x="642" y="355"/>
                </a:lnTo>
                <a:cubicBezTo>
                  <a:pt x="647" y="360"/>
                  <a:pt x="656" y="360"/>
                  <a:pt x="661" y="355"/>
                </a:cubicBezTo>
                <a:cubicBezTo>
                  <a:pt x="666" y="350"/>
                  <a:pt x="667" y="341"/>
                  <a:pt x="662" y="336"/>
                </a:cubicBezTo>
                <a:lnTo>
                  <a:pt x="343" y="5"/>
                </a:lnTo>
                <a:cubicBezTo>
                  <a:pt x="340" y="1"/>
                  <a:pt x="335" y="0"/>
                  <a:pt x="331" y="0"/>
                </a:cubicBezTo>
                <a:close/>
                <a:moveTo>
                  <a:pt x="333" y="33"/>
                </a:moveTo>
                <a:lnTo>
                  <a:pt x="573" y="283"/>
                </a:lnTo>
                <a:lnTo>
                  <a:pt x="573" y="640"/>
                </a:lnTo>
                <a:lnTo>
                  <a:pt x="427" y="640"/>
                </a:lnTo>
                <a:lnTo>
                  <a:pt x="427" y="360"/>
                </a:lnTo>
                <a:lnTo>
                  <a:pt x="240" y="360"/>
                </a:lnTo>
                <a:lnTo>
                  <a:pt x="240" y="640"/>
                </a:lnTo>
                <a:lnTo>
                  <a:pt x="93" y="640"/>
                </a:lnTo>
                <a:lnTo>
                  <a:pt x="93" y="283"/>
                </a:lnTo>
                <a:lnTo>
                  <a:pt x="333" y="33"/>
                </a:lnTo>
                <a:close/>
                <a:moveTo>
                  <a:pt x="467" y="66"/>
                </a:moveTo>
                <a:lnTo>
                  <a:pt x="467" y="107"/>
                </a:lnTo>
                <a:lnTo>
                  <a:pt x="493" y="134"/>
                </a:lnTo>
                <a:lnTo>
                  <a:pt x="493" y="93"/>
                </a:lnTo>
                <a:lnTo>
                  <a:pt x="520" y="93"/>
                </a:lnTo>
                <a:lnTo>
                  <a:pt x="520" y="162"/>
                </a:lnTo>
                <a:lnTo>
                  <a:pt x="547" y="190"/>
                </a:lnTo>
                <a:lnTo>
                  <a:pt x="547" y="66"/>
                </a:lnTo>
                <a:lnTo>
                  <a:pt x="467" y="66"/>
                </a:lnTo>
                <a:close/>
                <a:moveTo>
                  <a:pt x="267" y="386"/>
                </a:moveTo>
                <a:lnTo>
                  <a:pt x="400" y="386"/>
                </a:lnTo>
                <a:lnTo>
                  <a:pt x="400" y="640"/>
                </a:lnTo>
                <a:lnTo>
                  <a:pt x="267" y="640"/>
                </a:lnTo>
                <a:lnTo>
                  <a:pt x="267" y="386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7" name="Google Shape;1484;p53"/>
          <p:cNvSpPr txBox="1"/>
          <p:nvPr/>
        </p:nvSpPr>
        <p:spPr>
          <a:xfrm>
            <a:off x="1462273" y="6940794"/>
            <a:ext cx="224623" cy="153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423" y="6686550"/>
            <a:ext cx="242607" cy="239834"/>
          </a:xfrm>
          <a:prstGeom prst="rect">
            <a:avLst/>
          </a:prstGeom>
        </p:spPr>
      </p:pic>
      <p:pic>
        <p:nvPicPr>
          <p:cNvPr id="90" name="그림 89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t="-1" r="7522" b="23738"/>
          <a:stretch/>
        </p:blipFill>
        <p:spPr>
          <a:xfrm>
            <a:off x="3181244" y="6711135"/>
            <a:ext cx="228940" cy="201219"/>
          </a:xfrm>
          <a:prstGeom prst="rect">
            <a:avLst/>
          </a:prstGeom>
        </p:spPr>
      </p:pic>
      <p:sp>
        <p:nvSpPr>
          <p:cNvPr id="91" name="Google Shape;1484;p53"/>
          <p:cNvSpPr txBox="1"/>
          <p:nvPr/>
        </p:nvSpPr>
        <p:spPr>
          <a:xfrm>
            <a:off x="2225067" y="6918604"/>
            <a:ext cx="397933" cy="153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수강내역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1484;p53"/>
          <p:cNvSpPr txBox="1"/>
          <p:nvPr/>
        </p:nvSpPr>
        <p:spPr>
          <a:xfrm>
            <a:off x="3081475" y="6925065"/>
            <a:ext cx="397933" cy="153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교육과정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3" name="그림 92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5057" r="13955"/>
          <a:stretch/>
        </p:blipFill>
        <p:spPr>
          <a:xfrm>
            <a:off x="3958844" y="6694053"/>
            <a:ext cx="228484" cy="224827"/>
          </a:xfrm>
          <a:prstGeom prst="rect">
            <a:avLst/>
          </a:prstGeom>
        </p:spPr>
      </p:pic>
      <p:sp>
        <p:nvSpPr>
          <p:cNvPr id="95" name="Google Shape;1484;p53"/>
          <p:cNvSpPr txBox="1"/>
          <p:nvPr/>
        </p:nvSpPr>
        <p:spPr>
          <a:xfrm>
            <a:off x="3869693" y="6912354"/>
            <a:ext cx="481499" cy="153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이벤트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7" name="직선 연결선 96"/>
          <p:cNvCxnSpPr/>
          <p:nvPr/>
        </p:nvCxnSpPr>
        <p:spPr bwMode="auto">
          <a:xfrm>
            <a:off x="1125337" y="6646512"/>
            <a:ext cx="3513495" cy="0"/>
          </a:xfrm>
          <a:prstGeom prst="line">
            <a:avLst/>
          </a:prstGeom>
          <a:noFill/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3" name="직선 연결선 162"/>
          <p:cNvCxnSpPr/>
          <p:nvPr/>
        </p:nvCxnSpPr>
        <p:spPr bwMode="auto">
          <a:xfrm>
            <a:off x="1125337" y="6646512"/>
            <a:ext cx="3513495" cy="0"/>
          </a:xfrm>
          <a:prstGeom prst="line">
            <a:avLst/>
          </a:prstGeom>
          <a:noFill/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7" name="모서리가 둥근 직사각형 176"/>
          <p:cNvSpPr/>
          <p:nvPr/>
        </p:nvSpPr>
        <p:spPr>
          <a:xfrm>
            <a:off x="1170487" y="3175331"/>
            <a:ext cx="935074" cy="173252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b="1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자격증 접수 결제</a:t>
            </a:r>
            <a:endParaRPr kumimoji="0" lang="ko-KR" altLang="en-US" sz="700" b="1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124293" y="2844527"/>
            <a:ext cx="3526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n-ea"/>
                <a:ea typeface="+mn-ea"/>
              </a:rPr>
              <a:t>자격증 접수 결제 후 </a:t>
            </a:r>
            <a:r>
              <a:rPr lang="en-US" altLang="ko-KR" sz="700" dirty="0">
                <a:latin typeface="+mn-ea"/>
                <a:ea typeface="+mn-ea"/>
              </a:rPr>
              <a:t>STK </a:t>
            </a:r>
            <a:r>
              <a:rPr lang="ko-KR" altLang="en-US" sz="700" dirty="0">
                <a:latin typeface="+mn-ea"/>
                <a:ea typeface="+mn-ea"/>
              </a:rPr>
              <a:t>접수사이트</a:t>
            </a:r>
            <a:r>
              <a:rPr lang="en-US" altLang="ko-KR" sz="700" dirty="0">
                <a:latin typeface="+mn-ea"/>
                <a:ea typeface="+mn-ea"/>
              </a:rPr>
              <a:t>(</a:t>
            </a:r>
            <a:r>
              <a:rPr lang="ko-KR" altLang="en-US" sz="700" dirty="0">
                <a:latin typeface="+mn-ea"/>
                <a:ea typeface="+mn-ea"/>
              </a:rPr>
              <a:t> </a:t>
            </a:r>
            <a:r>
              <a:rPr lang="en-US" altLang="ko-KR" sz="700" dirty="0">
                <a:latin typeface="+mn-ea"/>
                <a:ea typeface="+mn-ea"/>
                <a:hlinkClick r:id="rId5"/>
              </a:rPr>
              <a:t>https://edu.sckcorp.co.kr/main/main.asp</a:t>
            </a:r>
            <a:r>
              <a:rPr lang="en-US" altLang="ko-KR" sz="700" dirty="0">
                <a:latin typeface="+mn-ea"/>
                <a:ea typeface="+mn-ea"/>
              </a:rPr>
              <a:t> )  </a:t>
            </a:r>
            <a:r>
              <a:rPr lang="ko-KR" altLang="en-US" sz="700" dirty="0">
                <a:latin typeface="+mn-ea"/>
                <a:ea typeface="+mn-ea"/>
              </a:rPr>
              <a:t>에서 접수하시면 됩니다</a:t>
            </a:r>
            <a:r>
              <a:rPr lang="en-US" altLang="ko-KR" sz="700" dirty="0">
                <a:latin typeface="+mn-ea"/>
                <a:ea typeface="+mn-ea"/>
              </a:rPr>
              <a:t>. </a:t>
            </a:r>
            <a:r>
              <a:rPr lang="ko-KR" altLang="en-US" sz="700" dirty="0">
                <a:latin typeface="+mn-ea"/>
                <a:ea typeface="+mn-ea"/>
              </a:rPr>
              <a:t>응시완료처리가 됩니다</a:t>
            </a:r>
            <a:r>
              <a:rPr lang="en-US" altLang="ko-KR" sz="700" dirty="0">
                <a:latin typeface="+mn-ea"/>
                <a:ea typeface="+mn-ea"/>
              </a:rPr>
              <a:t>.</a:t>
            </a:r>
            <a:endParaRPr lang="ko-KR" altLang="en-US" sz="7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380489"/>
              </p:ext>
            </p:extLst>
          </p:nvPr>
        </p:nvGraphicFramePr>
        <p:xfrm>
          <a:off x="1124293" y="2576229"/>
          <a:ext cx="3526410" cy="19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742">
                  <a:extLst>
                    <a:ext uri="{9D8B030D-6E8A-4147-A177-3AD203B41FA5}">
                      <a16:colId xmlns:a16="http://schemas.microsoft.com/office/drawing/2014/main" val="398376462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4064997449"/>
                    </a:ext>
                  </a:extLst>
                </a:gridCol>
                <a:gridCol w="1601636">
                  <a:extLst>
                    <a:ext uri="{9D8B030D-6E8A-4147-A177-3AD203B41FA5}">
                      <a16:colId xmlns:a16="http://schemas.microsoft.com/office/drawing/2014/main" val="2869786444"/>
                    </a:ext>
                  </a:extLst>
                </a:gridCol>
              </a:tblGrid>
              <a:tr h="1859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자격증 접수 결제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자격증 응시내역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733765"/>
                  </a:ext>
                </a:extLst>
              </a:tr>
            </a:tbl>
          </a:graphicData>
        </a:graphic>
      </p:graphicFrame>
      <p:graphicFrame>
        <p:nvGraphicFramePr>
          <p:cNvPr id="99" name="표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256305"/>
              </p:ext>
            </p:extLst>
          </p:nvPr>
        </p:nvGraphicFramePr>
        <p:xfrm>
          <a:off x="1151223" y="3408759"/>
          <a:ext cx="3486324" cy="1524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9584">
                  <a:extLst>
                    <a:ext uri="{9D8B030D-6E8A-4147-A177-3AD203B41FA5}">
                      <a16:colId xmlns:a16="http://schemas.microsoft.com/office/drawing/2014/main" val="34503106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246360">
                  <a:extLst>
                    <a:ext uri="{9D8B030D-6E8A-4147-A177-3AD203B41FA5}">
                      <a16:colId xmlns:a16="http://schemas.microsoft.com/office/drawing/2014/main" val="1194292286"/>
                    </a:ext>
                  </a:extLst>
                </a:gridCol>
                <a:gridCol w="823100">
                  <a:extLst>
                    <a:ext uri="{9D8B030D-6E8A-4147-A177-3AD203B41FA5}">
                      <a16:colId xmlns:a16="http://schemas.microsoft.com/office/drawing/2014/main" val="2510153031"/>
                    </a:ext>
                  </a:extLst>
                </a:gridCol>
                <a:gridCol w="657508">
                  <a:extLst>
                    <a:ext uri="{9D8B030D-6E8A-4147-A177-3AD203B41FA5}">
                      <a16:colId xmlns:a16="http://schemas.microsoft.com/office/drawing/2014/main" val="2996597943"/>
                    </a:ext>
                  </a:extLst>
                </a:gridCol>
                <a:gridCol w="442057">
                  <a:extLst>
                    <a:ext uri="{9D8B030D-6E8A-4147-A177-3AD203B41FA5}">
                      <a16:colId xmlns:a16="http://schemas.microsoft.com/office/drawing/2014/main" val="2088831602"/>
                    </a:ext>
                  </a:extLst>
                </a:gridCol>
                <a:gridCol w="327978">
                  <a:extLst>
                    <a:ext uri="{9D8B030D-6E8A-4147-A177-3AD203B41FA5}">
                      <a16:colId xmlns:a16="http://schemas.microsoft.com/office/drawing/2014/main" val="2046631376"/>
                    </a:ext>
                  </a:extLst>
                </a:gridCol>
                <a:gridCol w="549454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□</a:t>
                      </a:r>
                      <a:endParaRPr lang="en-US" sz="7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1676" marR="71676" marT="37331" marB="37331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계열</a:t>
                      </a: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자격증명</a:t>
                      </a: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응시과목</a:t>
                      </a:r>
                    </a:p>
                  </a:txBody>
                  <a:tcPr marL="0" marR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접수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재응시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금액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</a:t>
                      </a:r>
                    </a:p>
                  </a:txBody>
                  <a:tcPr marL="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□</a:t>
                      </a:r>
                      <a:endParaRPr lang="ko-KR" altLang="en-US" sz="7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1676" marR="71676" marT="74663" marB="74663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컴퓨터</a:t>
                      </a: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Adobe Certified Professional</a:t>
                      </a:r>
                      <a:endParaRPr lang="ko-KR" altLang="en-US" sz="700" b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 Premiere CC2020 (</a:t>
                      </a:r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한글</a:t>
                      </a:r>
                      <a:r>
                        <a:rPr lang="en-US" altLang="ko-KR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70,000</a:t>
                      </a:r>
                      <a:endParaRPr lang="ko-KR" altLang="en-US" sz="700" b="1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30,000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3225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□</a:t>
                      </a:r>
                      <a:endParaRPr lang="ko-KR" altLang="en-US" sz="7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1676" marR="71676" marT="74663" marB="74663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컴퓨터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Adobe Certified Professional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 Illustrator CC2020 (</a:t>
                      </a:r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한글</a:t>
                      </a:r>
                      <a:r>
                        <a:rPr lang="en-US" altLang="ko-KR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70,000</a:t>
                      </a:r>
                      <a:endParaRPr lang="ko-KR" altLang="en-US" sz="700" b="1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30,000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37795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□</a:t>
                      </a:r>
                      <a:endParaRPr lang="ko-KR" altLang="en-US" sz="7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1676" marR="71676" marT="74663" marB="74663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컴퓨터</a:t>
                      </a: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Adobe Certified Professional</a:t>
                      </a:r>
                      <a:endParaRPr lang="ko-KR" altLang="en-US" sz="700" b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 Photoshop CC2020 (</a:t>
                      </a:r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한글</a:t>
                      </a:r>
                      <a:r>
                        <a:rPr lang="en-US" altLang="ko-KR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70,000</a:t>
                      </a:r>
                      <a:endParaRPr lang="ko-KR" altLang="en-US" sz="700" b="1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30,000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638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□</a:t>
                      </a:r>
                      <a:endParaRPr lang="ko-KR" altLang="en-US" sz="7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컴퓨터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Adobe Certified Professional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 InDesign CC2020 (</a:t>
                      </a:r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한글</a:t>
                      </a:r>
                      <a:r>
                        <a:rPr lang="en-US" altLang="ko-KR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70,000</a:t>
                      </a:r>
                      <a:endParaRPr lang="ko-KR" altLang="en-US" sz="700" b="1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30,000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36656"/>
                  </a:ext>
                </a:extLst>
              </a:tr>
            </a:tbl>
          </a:graphicData>
        </a:graphic>
      </p:graphicFrame>
      <p:sp>
        <p:nvSpPr>
          <p:cNvPr id="344" name="타원 343"/>
          <p:cNvSpPr>
            <a:spLocks noChangeAspect="1"/>
          </p:cNvSpPr>
          <p:nvPr/>
        </p:nvSpPr>
        <p:spPr bwMode="auto">
          <a:xfrm>
            <a:off x="2040955" y="316422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4129187" y="4675709"/>
            <a:ext cx="471728" cy="21309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자격증 </a:t>
            </a:r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응시</a:t>
            </a: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4129187" y="4070751"/>
            <a:ext cx="471728" cy="21309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재응시</a:t>
            </a: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4129187" y="4376448"/>
            <a:ext cx="471728" cy="213096"/>
          </a:xfrm>
          <a:prstGeom prst="roundRect">
            <a:avLst/>
          </a:prstGeom>
          <a:solidFill>
            <a:schemeClr val="accent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>
                    <a:lumMod val="85000"/>
                  </a:schemeClr>
                </a:solidFill>
              </a:rPr>
              <a:t>재응시</a:t>
            </a: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4129187" y="3741513"/>
            <a:ext cx="471728" cy="21309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자격증 </a:t>
            </a:r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응시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104851" y="4985603"/>
            <a:ext cx="3024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* 2 </a:t>
            </a:r>
            <a:r>
              <a:rPr lang="ko-KR" altLang="en-US" sz="7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과목이상</a:t>
            </a:r>
            <a:r>
              <a:rPr lang="ko-KR" altLang="en-US" sz="7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접수 시 과목 할인이 적용됩니다</a:t>
            </a:r>
            <a:r>
              <a:rPr lang="en-US" altLang="ko-KR" sz="7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 </a:t>
            </a:r>
            <a:r>
              <a:rPr lang="en-US" altLang="ko-KR" sz="7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7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과목 접수 </a:t>
            </a:r>
            <a:r>
              <a:rPr lang="en-US" altLang="ko-KR" sz="7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\70,000/  </a:t>
            </a:r>
          </a:p>
          <a:p>
            <a:r>
              <a:rPr lang="en-US" altLang="ko-KR" sz="7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2 </a:t>
            </a:r>
            <a:r>
              <a:rPr lang="ko-KR" altLang="en-US" sz="7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과목 접수 </a:t>
            </a:r>
            <a:r>
              <a:rPr lang="en-US" altLang="ko-KR" sz="7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\130,000/ 3 </a:t>
            </a:r>
            <a:r>
              <a:rPr lang="ko-KR" altLang="en-US" sz="7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과목 접수 </a:t>
            </a:r>
            <a:r>
              <a:rPr lang="en-US" altLang="ko-KR" sz="7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\190,000/ </a:t>
            </a:r>
            <a:endParaRPr lang="ko-KR" altLang="en-US" sz="7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7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*</a:t>
            </a:r>
            <a:r>
              <a:rPr lang="ko-KR" altLang="en-US" sz="7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재응시 비용은 과목당 </a:t>
            </a:r>
            <a:r>
              <a:rPr lang="en-US" altLang="ko-KR" sz="7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\30000 </a:t>
            </a:r>
            <a:r>
              <a:rPr lang="ko-KR" altLang="en-US" sz="7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7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7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타원 113"/>
          <p:cNvSpPr>
            <a:spLocks noChangeAspect="1"/>
          </p:cNvSpPr>
          <p:nvPr/>
        </p:nvSpPr>
        <p:spPr bwMode="auto">
          <a:xfrm>
            <a:off x="2594012" y="327657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타원 114"/>
          <p:cNvSpPr>
            <a:spLocks noChangeAspect="1"/>
          </p:cNvSpPr>
          <p:nvPr/>
        </p:nvSpPr>
        <p:spPr bwMode="auto">
          <a:xfrm>
            <a:off x="3335320" y="327657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타원 117"/>
          <p:cNvSpPr>
            <a:spLocks noChangeAspect="1"/>
          </p:cNvSpPr>
          <p:nvPr/>
        </p:nvSpPr>
        <p:spPr bwMode="auto">
          <a:xfrm>
            <a:off x="4493399" y="423908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2-5</a:t>
            </a:r>
          </a:p>
        </p:txBody>
      </p: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84182583-756C-47EB-8B9C-04210122B7CF}"/>
              </a:ext>
            </a:extLst>
          </p:cNvPr>
          <p:cNvGrpSpPr/>
          <p:nvPr/>
        </p:nvGrpSpPr>
        <p:grpSpPr>
          <a:xfrm>
            <a:off x="1037326" y="2556495"/>
            <a:ext cx="99066" cy="236683"/>
            <a:chOff x="2585992" y="1683282"/>
            <a:chExt cx="238645" cy="2361712"/>
          </a:xfrm>
        </p:grpSpPr>
        <p:cxnSp>
          <p:nvCxnSpPr>
            <p:cNvPr id="123" name="직선 연결선 74">
              <a:extLst>
                <a:ext uri="{FF2B5EF4-FFF2-40B4-BE49-F238E27FC236}">
                  <a16:creationId xmlns:a16="http://schemas.microsoft.com/office/drawing/2014/main" id="{7831619D-30B7-4FAC-85AF-5A210C54952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707744" y="1683282"/>
              <a:ext cx="0" cy="2360447"/>
            </a:xfrm>
            <a:prstGeom prst="line">
              <a:avLst/>
            </a:prstGeom>
            <a:solidFill>
              <a:srgbClr val="009688">
                <a:alpha val="69804"/>
              </a:srgbClr>
            </a:solidFill>
            <a:ln w="3175" algn="ctr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124" name="직선 연결선 74">
              <a:extLst>
                <a:ext uri="{FF2B5EF4-FFF2-40B4-BE49-F238E27FC236}">
                  <a16:creationId xmlns:a16="http://schemas.microsoft.com/office/drawing/2014/main" id="{2108DD04-B980-48E6-9F1B-5EBA379D190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85992" y="1683282"/>
              <a:ext cx="238645" cy="0"/>
            </a:xfrm>
            <a:prstGeom prst="line">
              <a:avLst/>
            </a:prstGeom>
            <a:solidFill>
              <a:srgbClr val="009688">
                <a:alpha val="69804"/>
              </a:srgbClr>
            </a:solidFill>
            <a:ln w="3175" algn="ctr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125" name="직선 연결선 74">
              <a:extLst>
                <a:ext uri="{FF2B5EF4-FFF2-40B4-BE49-F238E27FC236}">
                  <a16:creationId xmlns:a16="http://schemas.microsoft.com/office/drawing/2014/main" id="{D8362B38-8A08-4ED6-A0F5-D6493F6A964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85992" y="4044994"/>
              <a:ext cx="238645" cy="0"/>
            </a:xfrm>
            <a:prstGeom prst="line">
              <a:avLst/>
            </a:prstGeom>
            <a:solidFill>
              <a:srgbClr val="009688">
                <a:alpha val="69804"/>
              </a:srgbClr>
            </a:solidFill>
            <a:ln w="3175" algn="ctr">
              <a:solidFill>
                <a:schemeClr val="accent2"/>
              </a:solidFill>
              <a:round/>
              <a:headEnd/>
              <a:tailEnd/>
            </a:ln>
          </p:spPr>
        </p:cxnSp>
      </p:grpSp>
      <p:sp>
        <p:nvSpPr>
          <p:cNvPr id="126" name="타원 125"/>
          <p:cNvSpPr>
            <a:spLocks noChangeAspect="1"/>
          </p:cNvSpPr>
          <p:nvPr/>
        </p:nvSpPr>
        <p:spPr bwMode="auto">
          <a:xfrm>
            <a:off x="996859" y="2584117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84182583-756C-47EB-8B9C-04210122B7CF}"/>
              </a:ext>
            </a:extLst>
          </p:cNvPr>
          <p:cNvGrpSpPr/>
          <p:nvPr/>
        </p:nvGrpSpPr>
        <p:grpSpPr>
          <a:xfrm>
            <a:off x="1016305" y="3447485"/>
            <a:ext cx="99066" cy="1447538"/>
            <a:chOff x="2585992" y="1683282"/>
            <a:chExt cx="238645" cy="2361712"/>
          </a:xfrm>
        </p:grpSpPr>
        <p:cxnSp>
          <p:nvCxnSpPr>
            <p:cNvPr id="128" name="직선 연결선 74">
              <a:extLst>
                <a:ext uri="{FF2B5EF4-FFF2-40B4-BE49-F238E27FC236}">
                  <a16:creationId xmlns:a16="http://schemas.microsoft.com/office/drawing/2014/main" id="{7831619D-30B7-4FAC-85AF-5A210C54952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707744" y="1683282"/>
              <a:ext cx="0" cy="2360447"/>
            </a:xfrm>
            <a:prstGeom prst="line">
              <a:avLst/>
            </a:prstGeom>
            <a:solidFill>
              <a:srgbClr val="009688">
                <a:alpha val="69804"/>
              </a:srgbClr>
            </a:solidFill>
            <a:ln w="3175" algn="ctr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129" name="직선 연결선 74">
              <a:extLst>
                <a:ext uri="{FF2B5EF4-FFF2-40B4-BE49-F238E27FC236}">
                  <a16:creationId xmlns:a16="http://schemas.microsoft.com/office/drawing/2014/main" id="{2108DD04-B980-48E6-9F1B-5EBA379D190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85992" y="1683282"/>
              <a:ext cx="238645" cy="0"/>
            </a:xfrm>
            <a:prstGeom prst="line">
              <a:avLst/>
            </a:prstGeom>
            <a:solidFill>
              <a:srgbClr val="009688">
                <a:alpha val="69804"/>
              </a:srgbClr>
            </a:solidFill>
            <a:ln w="3175" algn="ctr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130" name="직선 연결선 74">
              <a:extLst>
                <a:ext uri="{FF2B5EF4-FFF2-40B4-BE49-F238E27FC236}">
                  <a16:creationId xmlns:a16="http://schemas.microsoft.com/office/drawing/2014/main" id="{D8362B38-8A08-4ED6-A0F5-D6493F6A964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85992" y="4044994"/>
              <a:ext cx="238645" cy="0"/>
            </a:xfrm>
            <a:prstGeom prst="line">
              <a:avLst/>
            </a:prstGeom>
            <a:solidFill>
              <a:srgbClr val="009688">
                <a:alpha val="69804"/>
              </a:srgbClr>
            </a:solidFill>
            <a:ln w="3175" algn="ctr">
              <a:solidFill>
                <a:schemeClr val="accent2"/>
              </a:solidFill>
              <a:round/>
              <a:headEnd/>
              <a:tailEnd/>
            </a:ln>
          </p:spPr>
        </p:cxnSp>
      </p:grpSp>
      <p:sp>
        <p:nvSpPr>
          <p:cNvPr id="131" name="타원 130"/>
          <p:cNvSpPr>
            <a:spLocks noChangeAspect="1"/>
          </p:cNvSpPr>
          <p:nvPr/>
        </p:nvSpPr>
        <p:spPr bwMode="auto">
          <a:xfrm>
            <a:off x="974123" y="3964347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" name="타원 131"/>
          <p:cNvSpPr>
            <a:spLocks noChangeAspect="1"/>
          </p:cNvSpPr>
          <p:nvPr/>
        </p:nvSpPr>
        <p:spPr bwMode="auto">
          <a:xfrm>
            <a:off x="3864486" y="327657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" name="타원 132"/>
          <p:cNvSpPr>
            <a:spLocks noChangeAspect="1"/>
          </p:cNvSpPr>
          <p:nvPr/>
        </p:nvSpPr>
        <p:spPr bwMode="auto">
          <a:xfrm>
            <a:off x="4273203" y="327657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D72EAEB-C26E-2892-391D-5D6BF49B783A}"/>
              </a:ext>
            </a:extLst>
          </p:cNvPr>
          <p:cNvSpPr txBox="1"/>
          <p:nvPr/>
        </p:nvSpPr>
        <p:spPr>
          <a:xfrm>
            <a:off x="5432697" y="1121264"/>
            <a:ext cx="5934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&lt;</a:t>
            </a:r>
            <a:r>
              <a:rPr lang="en-US" altLang="ko-KR" sz="1100" dirty="0">
                <a:latin typeface="+mn-ea"/>
              </a:rPr>
              <a:t>  MY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52B3B5C-FDAA-CC79-80DE-F064FDBD6D70}"/>
              </a:ext>
            </a:extLst>
          </p:cNvPr>
          <p:cNvSpPr txBox="1"/>
          <p:nvPr/>
        </p:nvSpPr>
        <p:spPr>
          <a:xfrm>
            <a:off x="5432697" y="2326297"/>
            <a:ext cx="3513835" cy="2308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자격증 응시</a:t>
            </a:r>
          </a:p>
        </p:txBody>
      </p:sp>
      <p:sp>
        <p:nvSpPr>
          <p:cNvPr id="160" name="Google Shape;1483;p53"/>
          <p:cNvSpPr/>
          <p:nvPr/>
        </p:nvSpPr>
        <p:spPr>
          <a:xfrm>
            <a:off x="5727337" y="6733325"/>
            <a:ext cx="216029" cy="213930"/>
          </a:xfrm>
          <a:custGeom>
            <a:avLst/>
            <a:gdLst/>
            <a:ahLst/>
            <a:cxnLst/>
            <a:rect l="l" t="t" r="r" b="b"/>
            <a:pathLst>
              <a:path w="667" h="666" extrusionOk="0">
                <a:moveTo>
                  <a:pt x="331" y="0"/>
                </a:moveTo>
                <a:cubicBezTo>
                  <a:pt x="328" y="1"/>
                  <a:pt x="326" y="2"/>
                  <a:pt x="324" y="5"/>
                </a:cubicBezTo>
                <a:lnTo>
                  <a:pt x="5" y="336"/>
                </a:lnTo>
                <a:cubicBezTo>
                  <a:pt x="0" y="341"/>
                  <a:pt x="1" y="350"/>
                  <a:pt x="6" y="355"/>
                </a:cubicBezTo>
                <a:cubicBezTo>
                  <a:pt x="11" y="360"/>
                  <a:pt x="20" y="360"/>
                  <a:pt x="25" y="355"/>
                </a:cubicBezTo>
                <a:lnTo>
                  <a:pt x="67" y="311"/>
                </a:lnTo>
                <a:lnTo>
                  <a:pt x="67" y="666"/>
                </a:lnTo>
                <a:lnTo>
                  <a:pt x="600" y="666"/>
                </a:lnTo>
                <a:lnTo>
                  <a:pt x="600" y="311"/>
                </a:lnTo>
                <a:lnTo>
                  <a:pt x="642" y="355"/>
                </a:lnTo>
                <a:cubicBezTo>
                  <a:pt x="647" y="360"/>
                  <a:pt x="656" y="360"/>
                  <a:pt x="661" y="355"/>
                </a:cubicBezTo>
                <a:cubicBezTo>
                  <a:pt x="666" y="350"/>
                  <a:pt x="667" y="341"/>
                  <a:pt x="662" y="336"/>
                </a:cubicBezTo>
                <a:lnTo>
                  <a:pt x="343" y="5"/>
                </a:lnTo>
                <a:cubicBezTo>
                  <a:pt x="340" y="1"/>
                  <a:pt x="335" y="0"/>
                  <a:pt x="331" y="0"/>
                </a:cubicBezTo>
                <a:close/>
                <a:moveTo>
                  <a:pt x="333" y="33"/>
                </a:moveTo>
                <a:lnTo>
                  <a:pt x="573" y="283"/>
                </a:lnTo>
                <a:lnTo>
                  <a:pt x="573" y="640"/>
                </a:lnTo>
                <a:lnTo>
                  <a:pt x="427" y="640"/>
                </a:lnTo>
                <a:lnTo>
                  <a:pt x="427" y="360"/>
                </a:lnTo>
                <a:lnTo>
                  <a:pt x="240" y="360"/>
                </a:lnTo>
                <a:lnTo>
                  <a:pt x="240" y="640"/>
                </a:lnTo>
                <a:lnTo>
                  <a:pt x="93" y="640"/>
                </a:lnTo>
                <a:lnTo>
                  <a:pt x="93" y="283"/>
                </a:lnTo>
                <a:lnTo>
                  <a:pt x="333" y="33"/>
                </a:lnTo>
                <a:close/>
                <a:moveTo>
                  <a:pt x="467" y="66"/>
                </a:moveTo>
                <a:lnTo>
                  <a:pt x="467" y="107"/>
                </a:lnTo>
                <a:lnTo>
                  <a:pt x="493" y="134"/>
                </a:lnTo>
                <a:lnTo>
                  <a:pt x="493" y="93"/>
                </a:lnTo>
                <a:lnTo>
                  <a:pt x="520" y="93"/>
                </a:lnTo>
                <a:lnTo>
                  <a:pt x="520" y="162"/>
                </a:lnTo>
                <a:lnTo>
                  <a:pt x="547" y="190"/>
                </a:lnTo>
                <a:lnTo>
                  <a:pt x="547" y="66"/>
                </a:lnTo>
                <a:lnTo>
                  <a:pt x="467" y="66"/>
                </a:lnTo>
                <a:close/>
                <a:moveTo>
                  <a:pt x="267" y="386"/>
                </a:moveTo>
                <a:lnTo>
                  <a:pt x="400" y="386"/>
                </a:lnTo>
                <a:lnTo>
                  <a:pt x="400" y="640"/>
                </a:lnTo>
                <a:lnTo>
                  <a:pt x="267" y="640"/>
                </a:lnTo>
                <a:lnTo>
                  <a:pt x="267" y="386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2" name="Google Shape;1484;p53"/>
          <p:cNvSpPr txBox="1"/>
          <p:nvPr/>
        </p:nvSpPr>
        <p:spPr>
          <a:xfrm>
            <a:off x="5758100" y="6940794"/>
            <a:ext cx="224623" cy="153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4" name="그림 1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250" y="6686550"/>
            <a:ext cx="242607" cy="239834"/>
          </a:xfrm>
          <a:prstGeom prst="rect">
            <a:avLst/>
          </a:prstGeom>
        </p:spPr>
      </p:pic>
      <p:pic>
        <p:nvPicPr>
          <p:cNvPr id="165" name="그림 164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t="-1" r="7522" b="23738"/>
          <a:stretch/>
        </p:blipFill>
        <p:spPr>
          <a:xfrm>
            <a:off x="7477071" y="6711135"/>
            <a:ext cx="228940" cy="201219"/>
          </a:xfrm>
          <a:prstGeom prst="rect">
            <a:avLst/>
          </a:prstGeom>
        </p:spPr>
      </p:pic>
      <p:sp>
        <p:nvSpPr>
          <p:cNvPr id="166" name="Google Shape;1484;p53"/>
          <p:cNvSpPr txBox="1"/>
          <p:nvPr/>
        </p:nvSpPr>
        <p:spPr>
          <a:xfrm>
            <a:off x="6520894" y="6918604"/>
            <a:ext cx="397933" cy="153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수강내역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484;p53"/>
          <p:cNvSpPr txBox="1"/>
          <p:nvPr/>
        </p:nvSpPr>
        <p:spPr>
          <a:xfrm>
            <a:off x="7377302" y="6925065"/>
            <a:ext cx="397933" cy="153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교육과정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8" name="그림 167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5057" r="13955"/>
          <a:stretch/>
        </p:blipFill>
        <p:spPr>
          <a:xfrm>
            <a:off x="8254671" y="6694053"/>
            <a:ext cx="228484" cy="224827"/>
          </a:xfrm>
          <a:prstGeom prst="rect">
            <a:avLst/>
          </a:prstGeom>
        </p:spPr>
      </p:pic>
      <p:sp>
        <p:nvSpPr>
          <p:cNvPr id="169" name="Google Shape;1484;p53"/>
          <p:cNvSpPr txBox="1"/>
          <p:nvPr/>
        </p:nvSpPr>
        <p:spPr>
          <a:xfrm>
            <a:off x="8165520" y="6912354"/>
            <a:ext cx="481499" cy="153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이벤트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0" name="직선 연결선 169"/>
          <p:cNvCxnSpPr/>
          <p:nvPr/>
        </p:nvCxnSpPr>
        <p:spPr bwMode="auto">
          <a:xfrm>
            <a:off x="5421164" y="6646512"/>
            <a:ext cx="3513495" cy="0"/>
          </a:xfrm>
          <a:prstGeom prst="line">
            <a:avLst/>
          </a:prstGeom>
          <a:noFill/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2" name="직선 연결선 171"/>
          <p:cNvCxnSpPr/>
          <p:nvPr/>
        </p:nvCxnSpPr>
        <p:spPr bwMode="auto">
          <a:xfrm>
            <a:off x="5421164" y="6646512"/>
            <a:ext cx="3513495" cy="0"/>
          </a:xfrm>
          <a:prstGeom prst="line">
            <a:avLst/>
          </a:prstGeom>
          <a:noFill/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9" name="TextBox 178"/>
          <p:cNvSpPr txBox="1"/>
          <p:nvPr/>
        </p:nvSpPr>
        <p:spPr>
          <a:xfrm>
            <a:off x="5420120" y="2844527"/>
            <a:ext cx="3526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n-ea"/>
                <a:ea typeface="+mn-ea"/>
              </a:rPr>
              <a:t>자격증 접수 결제 후 </a:t>
            </a:r>
            <a:r>
              <a:rPr lang="en-US" altLang="ko-KR" sz="700" dirty="0">
                <a:latin typeface="+mn-ea"/>
                <a:ea typeface="+mn-ea"/>
              </a:rPr>
              <a:t>STK </a:t>
            </a:r>
            <a:r>
              <a:rPr lang="ko-KR" altLang="en-US" sz="700" dirty="0">
                <a:latin typeface="+mn-ea"/>
                <a:ea typeface="+mn-ea"/>
              </a:rPr>
              <a:t>접수사이트</a:t>
            </a:r>
            <a:r>
              <a:rPr lang="en-US" altLang="ko-KR" sz="700" dirty="0">
                <a:latin typeface="+mn-ea"/>
                <a:ea typeface="+mn-ea"/>
              </a:rPr>
              <a:t>(</a:t>
            </a:r>
            <a:r>
              <a:rPr lang="ko-KR" altLang="en-US" sz="700" dirty="0">
                <a:latin typeface="+mn-ea"/>
                <a:ea typeface="+mn-ea"/>
              </a:rPr>
              <a:t> </a:t>
            </a:r>
            <a:r>
              <a:rPr lang="en-US" altLang="ko-KR" sz="700" dirty="0">
                <a:latin typeface="+mn-ea"/>
                <a:ea typeface="+mn-ea"/>
                <a:hlinkClick r:id="rId5"/>
              </a:rPr>
              <a:t>https://edu.sckcorp.co.kr/main/main.asp</a:t>
            </a:r>
            <a:r>
              <a:rPr lang="en-US" altLang="ko-KR" sz="700" dirty="0">
                <a:latin typeface="+mn-ea"/>
                <a:ea typeface="+mn-ea"/>
              </a:rPr>
              <a:t> )  </a:t>
            </a:r>
            <a:r>
              <a:rPr lang="ko-KR" altLang="en-US" sz="700" dirty="0">
                <a:latin typeface="+mn-ea"/>
                <a:ea typeface="+mn-ea"/>
              </a:rPr>
              <a:t>에서 접수하시면 됩니다</a:t>
            </a:r>
            <a:r>
              <a:rPr lang="en-US" altLang="ko-KR" sz="700" dirty="0">
                <a:latin typeface="+mn-ea"/>
                <a:ea typeface="+mn-ea"/>
              </a:rPr>
              <a:t>. </a:t>
            </a:r>
            <a:r>
              <a:rPr lang="ko-KR" altLang="en-US" sz="700" dirty="0">
                <a:latin typeface="+mn-ea"/>
                <a:ea typeface="+mn-ea"/>
              </a:rPr>
              <a:t>응시완료처리가 됩니다</a:t>
            </a:r>
            <a:r>
              <a:rPr lang="en-US" altLang="ko-KR" sz="700" dirty="0">
                <a:latin typeface="+mn-ea"/>
                <a:ea typeface="+mn-ea"/>
              </a:rPr>
              <a:t>.</a:t>
            </a:r>
            <a:endParaRPr lang="ko-KR" altLang="en-US" sz="7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180" name="표 1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380489"/>
              </p:ext>
            </p:extLst>
          </p:nvPr>
        </p:nvGraphicFramePr>
        <p:xfrm>
          <a:off x="5420120" y="2576229"/>
          <a:ext cx="3526410" cy="19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742">
                  <a:extLst>
                    <a:ext uri="{9D8B030D-6E8A-4147-A177-3AD203B41FA5}">
                      <a16:colId xmlns:a16="http://schemas.microsoft.com/office/drawing/2014/main" val="398376462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4064997449"/>
                    </a:ext>
                  </a:extLst>
                </a:gridCol>
                <a:gridCol w="1601636">
                  <a:extLst>
                    <a:ext uri="{9D8B030D-6E8A-4147-A177-3AD203B41FA5}">
                      <a16:colId xmlns:a16="http://schemas.microsoft.com/office/drawing/2014/main" val="2869786444"/>
                    </a:ext>
                  </a:extLst>
                </a:gridCol>
              </a:tblGrid>
              <a:tr h="1859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자격증 접수 결제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자격증 응시내역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733765"/>
                  </a:ext>
                </a:extLst>
              </a:tr>
            </a:tbl>
          </a:graphicData>
        </a:graphic>
      </p:graphicFrame>
      <p:graphicFrame>
        <p:nvGraphicFramePr>
          <p:cNvPr id="181" name="표 1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256305"/>
              </p:ext>
            </p:extLst>
          </p:nvPr>
        </p:nvGraphicFramePr>
        <p:xfrm>
          <a:off x="5447050" y="3408759"/>
          <a:ext cx="3486324" cy="1524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9584">
                  <a:extLst>
                    <a:ext uri="{9D8B030D-6E8A-4147-A177-3AD203B41FA5}">
                      <a16:colId xmlns:a16="http://schemas.microsoft.com/office/drawing/2014/main" val="34503106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246360">
                  <a:extLst>
                    <a:ext uri="{9D8B030D-6E8A-4147-A177-3AD203B41FA5}">
                      <a16:colId xmlns:a16="http://schemas.microsoft.com/office/drawing/2014/main" val="1194292286"/>
                    </a:ext>
                  </a:extLst>
                </a:gridCol>
                <a:gridCol w="823100">
                  <a:extLst>
                    <a:ext uri="{9D8B030D-6E8A-4147-A177-3AD203B41FA5}">
                      <a16:colId xmlns:a16="http://schemas.microsoft.com/office/drawing/2014/main" val="2510153031"/>
                    </a:ext>
                  </a:extLst>
                </a:gridCol>
                <a:gridCol w="657508">
                  <a:extLst>
                    <a:ext uri="{9D8B030D-6E8A-4147-A177-3AD203B41FA5}">
                      <a16:colId xmlns:a16="http://schemas.microsoft.com/office/drawing/2014/main" val="2996597943"/>
                    </a:ext>
                  </a:extLst>
                </a:gridCol>
                <a:gridCol w="442057">
                  <a:extLst>
                    <a:ext uri="{9D8B030D-6E8A-4147-A177-3AD203B41FA5}">
                      <a16:colId xmlns:a16="http://schemas.microsoft.com/office/drawing/2014/main" val="2088831602"/>
                    </a:ext>
                  </a:extLst>
                </a:gridCol>
                <a:gridCol w="327978">
                  <a:extLst>
                    <a:ext uri="{9D8B030D-6E8A-4147-A177-3AD203B41FA5}">
                      <a16:colId xmlns:a16="http://schemas.microsoft.com/office/drawing/2014/main" val="2046631376"/>
                    </a:ext>
                  </a:extLst>
                </a:gridCol>
                <a:gridCol w="549454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□</a:t>
                      </a:r>
                      <a:endParaRPr lang="en-US" sz="7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1676" marR="71676" marT="37331" marB="37331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계열</a:t>
                      </a: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자격증명</a:t>
                      </a: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응시과목</a:t>
                      </a:r>
                    </a:p>
                  </a:txBody>
                  <a:tcPr marL="0" marR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접수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재응시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금액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</a:t>
                      </a:r>
                    </a:p>
                  </a:txBody>
                  <a:tcPr marL="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□</a:t>
                      </a:r>
                      <a:endParaRPr lang="ko-KR" altLang="en-US" sz="7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1676" marR="71676" marT="74663" marB="74663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컴퓨터</a:t>
                      </a: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Adobe Certified Professional</a:t>
                      </a:r>
                      <a:endParaRPr lang="ko-KR" altLang="en-US" sz="700" b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 Premiere CC2020 (</a:t>
                      </a:r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한글</a:t>
                      </a:r>
                      <a:r>
                        <a:rPr lang="en-US" altLang="ko-KR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70,000</a:t>
                      </a:r>
                      <a:endParaRPr lang="ko-KR" altLang="en-US" sz="700" b="1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30,000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3225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□</a:t>
                      </a:r>
                      <a:endParaRPr lang="ko-KR" altLang="en-US" sz="7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1676" marR="71676" marT="74663" marB="74663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컴퓨터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Adobe Certified Professional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 Illustrator CC2020 (</a:t>
                      </a:r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한글</a:t>
                      </a:r>
                      <a:r>
                        <a:rPr lang="en-US" altLang="ko-KR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70,000</a:t>
                      </a:r>
                      <a:endParaRPr lang="ko-KR" altLang="en-US" sz="700" b="1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30,000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37795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□</a:t>
                      </a:r>
                      <a:endParaRPr lang="ko-KR" altLang="en-US" sz="7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1676" marR="71676" marT="74663" marB="74663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컴퓨터</a:t>
                      </a: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Adobe Certified Professional</a:t>
                      </a:r>
                      <a:endParaRPr lang="ko-KR" altLang="en-US" sz="700" b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 Photoshop CC2020 (</a:t>
                      </a:r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한글</a:t>
                      </a:r>
                      <a:r>
                        <a:rPr lang="en-US" altLang="ko-KR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70,000</a:t>
                      </a:r>
                      <a:endParaRPr lang="ko-KR" altLang="en-US" sz="700" b="1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30,000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638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□</a:t>
                      </a:r>
                      <a:endParaRPr lang="ko-KR" altLang="en-US" sz="7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컴퓨터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Adobe Certified Professional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 InDesign CC2020 (</a:t>
                      </a:r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한글</a:t>
                      </a:r>
                      <a:r>
                        <a:rPr lang="en-US" altLang="ko-KR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70,000</a:t>
                      </a:r>
                      <a:endParaRPr lang="ko-KR" altLang="en-US" sz="700" b="1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30,000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36656"/>
                  </a:ext>
                </a:extLst>
              </a:tr>
            </a:tbl>
          </a:graphicData>
        </a:graphic>
      </p:graphicFrame>
      <p:sp>
        <p:nvSpPr>
          <p:cNvPr id="183" name="모서리가 둥근 직사각형 182"/>
          <p:cNvSpPr/>
          <p:nvPr/>
        </p:nvSpPr>
        <p:spPr>
          <a:xfrm>
            <a:off x="8425014" y="4894170"/>
            <a:ext cx="471728" cy="21309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자격증 </a:t>
            </a:r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응시</a:t>
            </a:r>
          </a:p>
        </p:txBody>
      </p:sp>
      <p:sp>
        <p:nvSpPr>
          <p:cNvPr id="184" name="모서리가 둥근 직사각형 183"/>
          <p:cNvSpPr/>
          <p:nvPr/>
        </p:nvSpPr>
        <p:spPr>
          <a:xfrm>
            <a:off x="8425014" y="4070751"/>
            <a:ext cx="471728" cy="21309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재응시</a:t>
            </a:r>
          </a:p>
        </p:txBody>
      </p:sp>
      <p:sp>
        <p:nvSpPr>
          <p:cNvPr id="185" name="모서리가 둥근 직사각형 184"/>
          <p:cNvSpPr/>
          <p:nvPr/>
        </p:nvSpPr>
        <p:spPr>
          <a:xfrm>
            <a:off x="8425014" y="4594909"/>
            <a:ext cx="471728" cy="213096"/>
          </a:xfrm>
          <a:prstGeom prst="roundRect">
            <a:avLst/>
          </a:prstGeom>
          <a:solidFill>
            <a:schemeClr val="accent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>
                    <a:lumMod val="85000"/>
                  </a:schemeClr>
                </a:solidFill>
              </a:rPr>
              <a:t>재응시</a:t>
            </a:r>
          </a:p>
        </p:txBody>
      </p:sp>
      <p:sp>
        <p:nvSpPr>
          <p:cNvPr id="186" name="모서리가 둥근 직사각형 185"/>
          <p:cNvSpPr/>
          <p:nvPr/>
        </p:nvSpPr>
        <p:spPr>
          <a:xfrm>
            <a:off x="8425014" y="3741513"/>
            <a:ext cx="471728" cy="21309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자격증 </a:t>
            </a:r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응시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5400678" y="4985603"/>
            <a:ext cx="3024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* 2 </a:t>
            </a:r>
            <a:r>
              <a:rPr lang="ko-KR" altLang="en-US" sz="7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과목이상</a:t>
            </a:r>
            <a:r>
              <a:rPr lang="ko-KR" altLang="en-US" sz="7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접수 시 과목 할인이 적용됩니다</a:t>
            </a:r>
            <a:r>
              <a:rPr lang="en-US" altLang="ko-KR" sz="7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 </a:t>
            </a:r>
            <a:r>
              <a:rPr lang="en-US" altLang="ko-KR" sz="7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7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과목 접수 </a:t>
            </a:r>
            <a:r>
              <a:rPr lang="en-US" altLang="ko-KR" sz="7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\70,000/  </a:t>
            </a:r>
          </a:p>
          <a:p>
            <a:r>
              <a:rPr lang="en-US" altLang="ko-KR" sz="7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2 </a:t>
            </a:r>
            <a:r>
              <a:rPr lang="ko-KR" altLang="en-US" sz="7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과목 접수 </a:t>
            </a:r>
            <a:r>
              <a:rPr lang="en-US" altLang="ko-KR" sz="7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\130,000/ 3 </a:t>
            </a:r>
            <a:r>
              <a:rPr lang="ko-KR" altLang="en-US" sz="7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과목 접수 </a:t>
            </a:r>
            <a:r>
              <a:rPr lang="en-US" altLang="ko-KR" sz="7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\190,000/ </a:t>
            </a:r>
            <a:endParaRPr lang="ko-KR" altLang="en-US" sz="7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7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*</a:t>
            </a:r>
            <a:r>
              <a:rPr lang="ko-KR" altLang="en-US" sz="7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재응시 비용은 과목당 </a:t>
            </a:r>
            <a:r>
              <a:rPr lang="en-US" altLang="ko-KR" sz="7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\30000 </a:t>
            </a:r>
            <a:r>
              <a:rPr lang="ko-KR" altLang="en-US" sz="7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7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7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8" name="직사각형 197"/>
          <p:cNvSpPr/>
          <p:nvPr/>
        </p:nvSpPr>
        <p:spPr bwMode="auto">
          <a:xfrm>
            <a:off x="5426083" y="1121264"/>
            <a:ext cx="3513835" cy="5971735"/>
          </a:xfrm>
          <a:prstGeom prst="rect">
            <a:avLst/>
          </a:prstGeom>
          <a:solidFill>
            <a:schemeClr val="bg1">
              <a:lumMod val="95000"/>
              <a:alpha val="76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173" name="모서리가 둥근 직사각형 172"/>
          <p:cNvSpPr/>
          <p:nvPr/>
        </p:nvSpPr>
        <p:spPr>
          <a:xfrm>
            <a:off x="5466314" y="3175331"/>
            <a:ext cx="935074" cy="173252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b="1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자격증 접수 결제</a:t>
            </a:r>
            <a:endParaRPr kumimoji="0" lang="ko-KR" altLang="en-US" sz="700" b="1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28" name="직사각형 227"/>
          <p:cNvSpPr/>
          <p:nvPr/>
        </p:nvSpPr>
        <p:spPr bwMode="auto">
          <a:xfrm>
            <a:off x="6530356" y="2484487"/>
            <a:ext cx="3086451" cy="405509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72000" rIns="0" bIns="0" numCol="1" rtlCol="0" anchor="t" anchorCtr="0" compatLnSpc="1">
            <a:prstTxWarp prst="textNoShape">
              <a:avLst/>
            </a:prstTxWarp>
          </a:bodyPr>
          <a:lstStyle/>
          <a:p>
            <a:pPr defTabSz="817563"/>
            <a:r>
              <a:rPr lang="ko-KR" altLang="en-US" b="1" dirty="0">
                <a:latin typeface="+mn-ea"/>
                <a:ea typeface="+mn-ea"/>
              </a:rPr>
              <a:t>자격증 응시 결제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rgbClr val="2E2E2E"/>
              </a:solidFill>
              <a:effectLst/>
              <a:latin typeface="+mn-ea"/>
              <a:ea typeface="+mn-ea"/>
            </a:endParaRPr>
          </a:p>
          <a:p>
            <a:pPr marL="0" marR="0" indent="0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b="1" dirty="0">
              <a:latin typeface="+mn-ea"/>
              <a:ea typeface="+mn-ea"/>
            </a:endParaRPr>
          </a:p>
        </p:txBody>
      </p:sp>
      <p:grpSp>
        <p:nvGrpSpPr>
          <p:cNvPr id="229" name="그룹 228"/>
          <p:cNvGrpSpPr/>
          <p:nvPr/>
        </p:nvGrpSpPr>
        <p:grpSpPr>
          <a:xfrm>
            <a:off x="9407387" y="2523974"/>
            <a:ext cx="122400" cy="122493"/>
            <a:chOff x="11747278" y="3136751"/>
            <a:chExt cx="144019" cy="144016"/>
          </a:xfrm>
        </p:grpSpPr>
        <p:cxnSp>
          <p:nvCxnSpPr>
            <p:cNvPr id="230" name="직선 연결선 229"/>
            <p:cNvCxnSpPr/>
            <p:nvPr/>
          </p:nvCxnSpPr>
          <p:spPr bwMode="auto">
            <a:xfrm>
              <a:off x="11747278" y="3136751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1" name="직선 연결선 230"/>
            <p:cNvCxnSpPr/>
            <p:nvPr/>
          </p:nvCxnSpPr>
          <p:spPr bwMode="auto">
            <a:xfrm flipH="1">
              <a:off x="11747282" y="3136751"/>
              <a:ext cx="144015" cy="144016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32" name="모서리가 둥근 직사각형 231"/>
          <p:cNvSpPr/>
          <p:nvPr/>
        </p:nvSpPr>
        <p:spPr>
          <a:xfrm>
            <a:off x="6553824" y="6314559"/>
            <a:ext cx="712897" cy="161185"/>
          </a:xfrm>
          <a:prstGeom prst="round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닫기</a:t>
            </a:r>
            <a:endParaRPr kumimoji="0"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aphicFrame>
        <p:nvGraphicFramePr>
          <p:cNvPr id="233" name="표 2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705404"/>
              </p:ext>
            </p:extLst>
          </p:nvPr>
        </p:nvGraphicFramePr>
        <p:xfrm>
          <a:off x="6561492" y="3087783"/>
          <a:ext cx="3025905" cy="146488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8216">
                  <a:extLst>
                    <a:ext uri="{9D8B030D-6E8A-4147-A177-3AD203B41FA5}">
                      <a16:colId xmlns:a16="http://schemas.microsoft.com/office/drawing/2014/main" val="3074468030"/>
                    </a:ext>
                  </a:extLst>
                </a:gridCol>
                <a:gridCol w="288216">
                  <a:extLst>
                    <a:ext uri="{9D8B030D-6E8A-4147-A177-3AD203B41FA5}">
                      <a16:colId xmlns:a16="http://schemas.microsoft.com/office/drawing/2014/main" val="1917609910"/>
                    </a:ext>
                  </a:extLst>
                </a:gridCol>
                <a:gridCol w="814694">
                  <a:extLst>
                    <a:ext uri="{9D8B030D-6E8A-4147-A177-3AD203B41FA5}">
                      <a16:colId xmlns:a16="http://schemas.microsoft.com/office/drawing/2014/main" val="1426488981"/>
                    </a:ext>
                  </a:extLst>
                </a:gridCol>
                <a:gridCol w="590424">
                  <a:extLst>
                    <a:ext uri="{9D8B030D-6E8A-4147-A177-3AD203B41FA5}">
                      <a16:colId xmlns:a16="http://schemas.microsoft.com/office/drawing/2014/main" val="1950088332"/>
                    </a:ext>
                  </a:extLst>
                </a:gridCol>
                <a:gridCol w="398975">
                  <a:extLst>
                    <a:ext uri="{9D8B030D-6E8A-4147-A177-3AD203B41FA5}">
                      <a16:colId xmlns:a16="http://schemas.microsoft.com/office/drawing/2014/main" val="2664932476"/>
                    </a:ext>
                  </a:extLst>
                </a:gridCol>
                <a:gridCol w="344203">
                  <a:extLst>
                    <a:ext uri="{9D8B030D-6E8A-4147-A177-3AD203B41FA5}">
                      <a16:colId xmlns:a16="http://schemas.microsoft.com/office/drawing/2014/main" val="466701750"/>
                    </a:ext>
                  </a:extLst>
                </a:gridCol>
                <a:gridCol w="301177">
                  <a:extLst>
                    <a:ext uri="{9D8B030D-6E8A-4147-A177-3AD203B41FA5}">
                      <a16:colId xmlns:a16="http://schemas.microsoft.com/office/drawing/2014/main" val="1022010766"/>
                    </a:ext>
                  </a:extLst>
                </a:gridCol>
              </a:tblGrid>
              <a:tr h="291298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</a:p>
                  </a:txBody>
                  <a:tcPr marL="36000" marR="36000" marT="37331" marB="3733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계열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자격증명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응시과목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응시료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할인금액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176535"/>
                  </a:ext>
                </a:extLst>
              </a:tr>
              <a:tr h="29129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1676" marR="71676" marT="74663" marB="7466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컴퓨터</a:t>
                      </a: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Adobe Certified Professional</a:t>
                      </a:r>
                      <a:endParaRPr lang="ko-KR" altLang="en-US" sz="700" b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en-US" altLang="ko-KR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Premiere CC2020 (</a:t>
                      </a:r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한글</a:t>
                      </a:r>
                      <a:r>
                        <a:rPr lang="en-US" altLang="ko-KR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70,000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5,000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65,000</a:t>
                      </a:r>
                      <a:endParaRPr lang="ko-KR" altLang="en-US" sz="700" b="1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800491"/>
                  </a:ext>
                </a:extLst>
              </a:tr>
              <a:tr h="275242">
                <a:tc vMerge="1">
                  <a:txBody>
                    <a:bodyPr/>
                    <a:lstStyle/>
                    <a:p>
                      <a:pPr algn="ctr"/>
                      <a:endParaRPr lang="en-US" altLang="ko-KR" sz="7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1676" marR="71676" marT="74663" marB="7466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담당강사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1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654636"/>
                  </a:ext>
                </a:extLst>
              </a:tr>
              <a:tr h="29129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71676" marR="71676" marT="74663" marB="7466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컴퓨터</a:t>
                      </a: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Adobe Certified Professional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en-US" altLang="ko-KR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InDesign CC2020 (</a:t>
                      </a:r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한글</a:t>
                      </a:r>
                      <a:r>
                        <a:rPr lang="en-US" altLang="ko-KR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70,000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5,000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65,000</a:t>
                      </a:r>
                      <a:endParaRPr lang="ko-KR" altLang="en-US" sz="700" b="1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072191"/>
                  </a:ext>
                </a:extLst>
              </a:tr>
              <a:tr h="275242">
                <a:tc vMerge="1">
                  <a:txBody>
                    <a:bodyPr/>
                    <a:lstStyle/>
                    <a:p>
                      <a:pPr algn="ctr"/>
                      <a:endParaRPr lang="en-US" altLang="ko-KR" sz="7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1676" marR="71676" marT="74663" marB="7466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담당강사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1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281495"/>
                  </a:ext>
                </a:extLst>
              </a:tr>
            </a:tbl>
          </a:graphicData>
        </a:graphic>
      </p:graphicFrame>
      <p:graphicFrame>
        <p:nvGraphicFramePr>
          <p:cNvPr id="234" name="표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150717"/>
              </p:ext>
            </p:extLst>
          </p:nvPr>
        </p:nvGraphicFramePr>
        <p:xfrm>
          <a:off x="6561493" y="4971231"/>
          <a:ext cx="3025904" cy="85020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1417">
                  <a:extLst>
                    <a:ext uri="{9D8B030D-6E8A-4147-A177-3AD203B41FA5}">
                      <a16:colId xmlns:a16="http://schemas.microsoft.com/office/drawing/2014/main" val="3074468030"/>
                    </a:ext>
                  </a:extLst>
                </a:gridCol>
                <a:gridCol w="301417">
                  <a:extLst>
                    <a:ext uri="{9D8B030D-6E8A-4147-A177-3AD203B41FA5}">
                      <a16:colId xmlns:a16="http://schemas.microsoft.com/office/drawing/2014/main" val="1917609910"/>
                    </a:ext>
                  </a:extLst>
                </a:gridCol>
                <a:gridCol w="788292">
                  <a:extLst>
                    <a:ext uri="{9D8B030D-6E8A-4147-A177-3AD203B41FA5}">
                      <a16:colId xmlns:a16="http://schemas.microsoft.com/office/drawing/2014/main" val="1426488981"/>
                    </a:ext>
                  </a:extLst>
                </a:gridCol>
                <a:gridCol w="590423">
                  <a:extLst>
                    <a:ext uri="{9D8B030D-6E8A-4147-A177-3AD203B41FA5}">
                      <a16:colId xmlns:a16="http://schemas.microsoft.com/office/drawing/2014/main" val="1950088332"/>
                    </a:ext>
                  </a:extLst>
                </a:gridCol>
                <a:gridCol w="398975">
                  <a:extLst>
                    <a:ext uri="{9D8B030D-6E8A-4147-A177-3AD203B41FA5}">
                      <a16:colId xmlns:a16="http://schemas.microsoft.com/office/drawing/2014/main" val="2664932476"/>
                    </a:ext>
                  </a:extLst>
                </a:gridCol>
                <a:gridCol w="344203">
                  <a:extLst>
                    <a:ext uri="{9D8B030D-6E8A-4147-A177-3AD203B41FA5}">
                      <a16:colId xmlns:a16="http://schemas.microsoft.com/office/drawing/2014/main" val="466701750"/>
                    </a:ext>
                  </a:extLst>
                </a:gridCol>
                <a:gridCol w="301177">
                  <a:extLst>
                    <a:ext uri="{9D8B030D-6E8A-4147-A177-3AD203B41FA5}">
                      <a16:colId xmlns:a16="http://schemas.microsoft.com/office/drawing/2014/main" val="764453637"/>
                    </a:ext>
                  </a:extLst>
                </a:gridCol>
              </a:tblGrid>
              <a:tr h="254642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</a:p>
                  </a:txBody>
                  <a:tcPr marL="36000" marR="36000" marT="37331" marB="3733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계열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자격증명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응시과목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응시료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할인금액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결제금액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176535"/>
                  </a:ext>
                </a:extLst>
              </a:tr>
              <a:tr h="254642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71676" marR="71676" marT="74663" marB="7466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컴퓨터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Adobe Certified Professional</a:t>
                      </a:r>
                      <a:endParaRPr lang="ko-KR" altLang="en-US" sz="700" b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 Illustrator CC2020 (</a:t>
                      </a:r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한글</a:t>
                      </a:r>
                      <a:r>
                        <a:rPr lang="en-US" altLang="ko-KR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70,000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40,000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30,000</a:t>
                      </a:r>
                      <a:endParaRPr lang="ko-KR" altLang="en-US" sz="700" b="1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072191"/>
                  </a:ext>
                </a:extLst>
              </a:tr>
              <a:tr h="240606">
                <a:tc vMerge="1">
                  <a:txBody>
                    <a:bodyPr/>
                    <a:lstStyle/>
                    <a:p>
                      <a:pPr algn="ctr"/>
                      <a:endParaRPr lang="en-US" altLang="ko-KR" sz="7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1676" marR="71676" marT="74663" marB="7466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담당강사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1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861949"/>
                  </a:ext>
                </a:extLst>
              </a:tr>
            </a:tbl>
          </a:graphicData>
        </a:graphic>
      </p:graphicFrame>
      <p:sp>
        <p:nvSpPr>
          <p:cNvPr id="235" name="TextBox 234"/>
          <p:cNvSpPr txBox="1"/>
          <p:nvPr/>
        </p:nvSpPr>
        <p:spPr>
          <a:xfrm>
            <a:off x="6561491" y="2922299"/>
            <a:ext cx="247473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latin typeface="맑은 고딕" pitchFamily="50" charset="-127"/>
                <a:ea typeface="맑은 고딕" pitchFamily="50" charset="-127"/>
              </a:rPr>
              <a:t>응시 내역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6561492" y="4771176"/>
            <a:ext cx="25615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latin typeface="맑은 고딕" pitchFamily="50" charset="-127"/>
                <a:ea typeface="맑은 고딕" pitchFamily="50" charset="-127"/>
              </a:rPr>
              <a:t>재응시 내역</a:t>
            </a:r>
          </a:p>
        </p:txBody>
      </p:sp>
      <p:graphicFrame>
        <p:nvGraphicFramePr>
          <p:cNvPr id="237" name="표 2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028533"/>
              </p:ext>
            </p:extLst>
          </p:nvPr>
        </p:nvGraphicFramePr>
        <p:xfrm>
          <a:off x="6561492" y="4579543"/>
          <a:ext cx="3025906" cy="193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06968">
                  <a:extLst>
                    <a:ext uri="{9D8B030D-6E8A-4147-A177-3AD203B41FA5}">
                      <a16:colId xmlns:a16="http://schemas.microsoft.com/office/drawing/2014/main" val="39642506"/>
                    </a:ext>
                  </a:extLst>
                </a:gridCol>
                <a:gridCol w="618938">
                  <a:extLst>
                    <a:ext uri="{9D8B030D-6E8A-4147-A177-3AD203B41FA5}">
                      <a16:colId xmlns:a16="http://schemas.microsoft.com/office/drawing/2014/main" val="15859114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합계</a:t>
                      </a:r>
                      <a:endParaRPr lang="ko-KR" altLang="en-US" sz="800" b="1" u="none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71676" marR="71676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1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130,000</a:t>
                      </a:r>
                      <a:endParaRPr lang="ko-KR" altLang="en-US" sz="800" b="1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108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850263"/>
                  </a:ext>
                </a:extLst>
              </a:tr>
            </a:tbl>
          </a:graphicData>
        </a:graphic>
      </p:graphicFrame>
      <p:graphicFrame>
        <p:nvGraphicFramePr>
          <p:cNvPr id="238" name="표 2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544522"/>
              </p:ext>
            </p:extLst>
          </p:nvPr>
        </p:nvGraphicFramePr>
        <p:xfrm>
          <a:off x="6561490" y="5868863"/>
          <a:ext cx="3025907" cy="20240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06969">
                  <a:extLst>
                    <a:ext uri="{9D8B030D-6E8A-4147-A177-3AD203B41FA5}">
                      <a16:colId xmlns:a16="http://schemas.microsoft.com/office/drawing/2014/main" val="39642506"/>
                    </a:ext>
                  </a:extLst>
                </a:gridCol>
                <a:gridCol w="618938">
                  <a:extLst>
                    <a:ext uri="{9D8B030D-6E8A-4147-A177-3AD203B41FA5}">
                      <a16:colId xmlns:a16="http://schemas.microsoft.com/office/drawing/2014/main" val="1585911449"/>
                    </a:ext>
                  </a:extLst>
                </a:gridCol>
              </a:tblGrid>
              <a:tr h="2024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합계</a:t>
                      </a:r>
                      <a:endParaRPr lang="ko-KR" altLang="en-US" sz="800" b="1" u="none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71676" marR="71676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1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30,000</a:t>
                      </a:r>
                      <a:endParaRPr lang="ko-KR" altLang="en-US" sz="800" b="1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108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850263"/>
                  </a:ext>
                </a:extLst>
              </a:tr>
            </a:tbl>
          </a:graphicData>
        </a:graphic>
      </p:graphicFrame>
      <p:graphicFrame>
        <p:nvGraphicFramePr>
          <p:cNvPr id="239" name="표 2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044004"/>
              </p:ext>
            </p:extLst>
          </p:nvPr>
        </p:nvGraphicFramePr>
        <p:xfrm>
          <a:off x="6561490" y="6071239"/>
          <a:ext cx="3025907" cy="2091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06969">
                  <a:extLst>
                    <a:ext uri="{9D8B030D-6E8A-4147-A177-3AD203B41FA5}">
                      <a16:colId xmlns:a16="http://schemas.microsoft.com/office/drawing/2014/main" val="39642506"/>
                    </a:ext>
                  </a:extLst>
                </a:gridCol>
                <a:gridCol w="618938">
                  <a:extLst>
                    <a:ext uri="{9D8B030D-6E8A-4147-A177-3AD203B41FA5}">
                      <a16:colId xmlns:a16="http://schemas.microsoft.com/office/drawing/2014/main" val="1585911449"/>
                    </a:ext>
                  </a:extLst>
                </a:gridCol>
              </a:tblGrid>
              <a:tr h="16659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총 결제 금액</a:t>
                      </a:r>
                      <a:endParaRPr lang="ko-KR" altLang="en-US" sz="900" b="1" u="non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1676" marR="71676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160,000</a:t>
                      </a:r>
                      <a:endParaRPr lang="ko-KR" altLang="en-US" sz="900" b="1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10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850263"/>
                  </a:ext>
                </a:extLst>
              </a:tr>
            </a:tbl>
          </a:graphicData>
        </a:graphic>
      </p:graphicFrame>
      <p:sp>
        <p:nvSpPr>
          <p:cNvPr id="240" name="모서리가 둥근 직사각형 239"/>
          <p:cNvSpPr/>
          <p:nvPr/>
        </p:nvSpPr>
        <p:spPr>
          <a:xfrm>
            <a:off x="8801545" y="6334316"/>
            <a:ext cx="800250" cy="159579"/>
          </a:xfrm>
          <a:prstGeom prst="roundRect">
            <a:avLst/>
          </a:prstGeom>
          <a:solidFill>
            <a:srgbClr val="00206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결제하기</a:t>
            </a:r>
          </a:p>
        </p:txBody>
      </p:sp>
      <p:sp>
        <p:nvSpPr>
          <p:cNvPr id="241" name="타원 240"/>
          <p:cNvSpPr>
            <a:spLocks noChangeAspect="1"/>
          </p:cNvSpPr>
          <p:nvPr/>
        </p:nvSpPr>
        <p:spPr bwMode="auto">
          <a:xfrm>
            <a:off x="6538091" y="2707474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42" name="그룹 241">
            <a:extLst>
              <a:ext uri="{FF2B5EF4-FFF2-40B4-BE49-F238E27FC236}">
                <a16:creationId xmlns:a16="http://schemas.microsoft.com/office/drawing/2014/main" id="{84182583-756C-47EB-8B9C-04210122B7CF}"/>
              </a:ext>
            </a:extLst>
          </p:cNvPr>
          <p:cNvGrpSpPr/>
          <p:nvPr/>
        </p:nvGrpSpPr>
        <p:grpSpPr>
          <a:xfrm>
            <a:off x="6441434" y="3073707"/>
            <a:ext cx="99066" cy="1447538"/>
            <a:chOff x="2585992" y="1683282"/>
            <a:chExt cx="238645" cy="2361712"/>
          </a:xfrm>
        </p:grpSpPr>
        <p:cxnSp>
          <p:nvCxnSpPr>
            <p:cNvPr id="243" name="직선 연결선 74">
              <a:extLst>
                <a:ext uri="{FF2B5EF4-FFF2-40B4-BE49-F238E27FC236}">
                  <a16:creationId xmlns:a16="http://schemas.microsoft.com/office/drawing/2014/main" id="{7831619D-30B7-4FAC-85AF-5A210C54952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707744" y="1683282"/>
              <a:ext cx="0" cy="2360447"/>
            </a:xfrm>
            <a:prstGeom prst="line">
              <a:avLst/>
            </a:prstGeom>
            <a:solidFill>
              <a:srgbClr val="009688">
                <a:alpha val="69804"/>
              </a:srgbClr>
            </a:solidFill>
            <a:ln w="3175" algn="ctr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244" name="직선 연결선 74">
              <a:extLst>
                <a:ext uri="{FF2B5EF4-FFF2-40B4-BE49-F238E27FC236}">
                  <a16:creationId xmlns:a16="http://schemas.microsoft.com/office/drawing/2014/main" id="{2108DD04-B980-48E6-9F1B-5EBA379D190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85992" y="1683282"/>
              <a:ext cx="238645" cy="0"/>
            </a:xfrm>
            <a:prstGeom prst="line">
              <a:avLst/>
            </a:prstGeom>
            <a:solidFill>
              <a:srgbClr val="009688">
                <a:alpha val="69804"/>
              </a:srgbClr>
            </a:solidFill>
            <a:ln w="3175" algn="ctr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245" name="직선 연결선 74">
              <a:extLst>
                <a:ext uri="{FF2B5EF4-FFF2-40B4-BE49-F238E27FC236}">
                  <a16:creationId xmlns:a16="http://schemas.microsoft.com/office/drawing/2014/main" id="{D8362B38-8A08-4ED6-A0F5-D6493F6A964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85992" y="4044994"/>
              <a:ext cx="238645" cy="0"/>
            </a:xfrm>
            <a:prstGeom prst="line">
              <a:avLst/>
            </a:prstGeom>
            <a:solidFill>
              <a:srgbClr val="009688">
                <a:alpha val="69804"/>
              </a:srgbClr>
            </a:solidFill>
            <a:ln w="3175" algn="ctr">
              <a:solidFill>
                <a:schemeClr val="accent2"/>
              </a:solidFill>
              <a:round/>
              <a:headEnd/>
              <a:tailEnd/>
            </a:ln>
          </p:spPr>
        </p:cxnSp>
      </p:grpSp>
      <p:grpSp>
        <p:nvGrpSpPr>
          <p:cNvPr id="246" name="그룹 245">
            <a:extLst>
              <a:ext uri="{FF2B5EF4-FFF2-40B4-BE49-F238E27FC236}">
                <a16:creationId xmlns:a16="http://schemas.microsoft.com/office/drawing/2014/main" id="{84182583-756C-47EB-8B9C-04210122B7CF}"/>
              </a:ext>
            </a:extLst>
          </p:cNvPr>
          <p:cNvGrpSpPr/>
          <p:nvPr/>
        </p:nvGrpSpPr>
        <p:grpSpPr>
          <a:xfrm>
            <a:off x="6441434" y="4965319"/>
            <a:ext cx="99066" cy="898807"/>
            <a:chOff x="2585992" y="1683282"/>
            <a:chExt cx="238645" cy="2361712"/>
          </a:xfrm>
        </p:grpSpPr>
        <p:cxnSp>
          <p:nvCxnSpPr>
            <p:cNvPr id="247" name="직선 연결선 74">
              <a:extLst>
                <a:ext uri="{FF2B5EF4-FFF2-40B4-BE49-F238E27FC236}">
                  <a16:creationId xmlns:a16="http://schemas.microsoft.com/office/drawing/2014/main" id="{7831619D-30B7-4FAC-85AF-5A210C54952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707744" y="1683282"/>
              <a:ext cx="0" cy="2360447"/>
            </a:xfrm>
            <a:prstGeom prst="line">
              <a:avLst/>
            </a:prstGeom>
            <a:solidFill>
              <a:srgbClr val="009688">
                <a:alpha val="69804"/>
              </a:srgbClr>
            </a:solidFill>
            <a:ln w="3175" algn="ctr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248" name="직선 연결선 74">
              <a:extLst>
                <a:ext uri="{FF2B5EF4-FFF2-40B4-BE49-F238E27FC236}">
                  <a16:creationId xmlns:a16="http://schemas.microsoft.com/office/drawing/2014/main" id="{2108DD04-B980-48E6-9F1B-5EBA379D190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85992" y="1683282"/>
              <a:ext cx="238645" cy="0"/>
            </a:xfrm>
            <a:prstGeom prst="line">
              <a:avLst/>
            </a:prstGeom>
            <a:solidFill>
              <a:srgbClr val="009688">
                <a:alpha val="69804"/>
              </a:srgbClr>
            </a:solidFill>
            <a:ln w="3175" algn="ctr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249" name="직선 연결선 74">
              <a:extLst>
                <a:ext uri="{FF2B5EF4-FFF2-40B4-BE49-F238E27FC236}">
                  <a16:creationId xmlns:a16="http://schemas.microsoft.com/office/drawing/2014/main" id="{D8362B38-8A08-4ED6-A0F5-D6493F6A964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85992" y="4044994"/>
              <a:ext cx="238645" cy="0"/>
            </a:xfrm>
            <a:prstGeom prst="line">
              <a:avLst/>
            </a:prstGeom>
            <a:solidFill>
              <a:srgbClr val="009688">
                <a:alpha val="69804"/>
              </a:srgbClr>
            </a:solidFill>
            <a:ln w="3175" algn="ctr">
              <a:solidFill>
                <a:schemeClr val="accent2"/>
              </a:solidFill>
              <a:round/>
              <a:headEnd/>
              <a:tailEnd/>
            </a:ln>
          </p:spPr>
        </p:cxnSp>
      </p:grpSp>
      <p:sp>
        <p:nvSpPr>
          <p:cNvPr id="250" name="타원 249"/>
          <p:cNvSpPr>
            <a:spLocks noChangeAspect="1"/>
          </p:cNvSpPr>
          <p:nvPr/>
        </p:nvSpPr>
        <p:spPr bwMode="auto">
          <a:xfrm>
            <a:off x="6391772" y="3614494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3-1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1" name="타원 250"/>
          <p:cNvSpPr>
            <a:spLocks noChangeAspect="1"/>
          </p:cNvSpPr>
          <p:nvPr/>
        </p:nvSpPr>
        <p:spPr bwMode="auto">
          <a:xfrm>
            <a:off x="6404006" y="537199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3-2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2" name="타원 251"/>
          <p:cNvSpPr>
            <a:spLocks noChangeAspect="1"/>
          </p:cNvSpPr>
          <p:nvPr/>
        </p:nvSpPr>
        <p:spPr bwMode="auto">
          <a:xfrm>
            <a:off x="8711544" y="6259247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3" name="직사각형 252"/>
          <p:cNvSpPr/>
          <p:nvPr/>
        </p:nvSpPr>
        <p:spPr bwMode="auto">
          <a:xfrm>
            <a:off x="7277159" y="3737727"/>
            <a:ext cx="2272541" cy="173234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tIns="0" rIns="0" bIns="0" rtlCol="0" anchor="ctr"/>
          <a:lstStyle/>
          <a:p>
            <a:pPr lvl="0"/>
            <a:r>
              <a:rPr kumimoji="0" lang="ko-KR" altLang="en-US" sz="700" dirty="0">
                <a:solidFill>
                  <a:srgbClr val="000000">
                    <a:lumMod val="65000"/>
                    <a:lumOff val="3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                                                            </a:t>
            </a:r>
            <a:r>
              <a:rPr lang="ko-KR" altLang="en-US" sz="800" dirty="0">
                <a:solidFill>
                  <a:srgbClr val="000000">
                    <a:lumMod val="65000"/>
                    <a:lumOff val="35000"/>
                  </a:srgbClr>
                </a:solidFill>
                <a:latin typeface="맑은 고딕" panose="020B0503020000020004" pitchFamily="50" charset="-127"/>
              </a:rPr>
              <a:t>∨</a:t>
            </a:r>
            <a:endParaRPr lang="ko-KR" altLang="en-US" dirty="0"/>
          </a:p>
        </p:txBody>
      </p:sp>
      <p:sp>
        <p:nvSpPr>
          <p:cNvPr id="256" name="타원 255"/>
          <p:cNvSpPr>
            <a:spLocks noChangeAspect="1"/>
          </p:cNvSpPr>
          <p:nvPr/>
        </p:nvSpPr>
        <p:spPr bwMode="auto">
          <a:xfrm>
            <a:off x="6685491" y="381665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3-3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8" name="타원 257"/>
          <p:cNvSpPr>
            <a:spLocks noChangeAspect="1"/>
          </p:cNvSpPr>
          <p:nvPr/>
        </p:nvSpPr>
        <p:spPr bwMode="auto">
          <a:xfrm>
            <a:off x="5334494" y="310172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9" name="Picture 2" descr="http://cfile5.uf.tistory.com/image/25797D3D56528AFD18DC78">
            <a:extLst>
              <a:ext uri="{FF2B5EF4-FFF2-40B4-BE49-F238E27FC236}">
                <a16:creationId xmlns:a16="http://schemas.microsoft.com/office/drawing/2014/main" id="{F9AC6E6C-FF6D-4BF1-9140-346A99CDDE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4483" b="91850" l="3514" r="231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86" t="30011" r="75276" b="6002"/>
          <a:stretch/>
        </p:blipFill>
        <p:spPr bwMode="auto">
          <a:xfrm>
            <a:off x="5353323" y="3190427"/>
            <a:ext cx="417834" cy="564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0" name="꺾인 연결선 259"/>
          <p:cNvCxnSpPr>
            <a:stCxn id="259" idx="3"/>
            <a:endCxn id="237" idx="1"/>
          </p:cNvCxnSpPr>
          <p:nvPr/>
        </p:nvCxnSpPr>
        <p:spPr bwMode="auto">
          <a:xfrm>
            <a:off x="5771157" y="3472465"/>
            <a:ext cx="790335" cy="1204038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1" name="직사각형 260"/>
          <p:cNvSpPr/>
          <p:nvPr/>
        </p:nvSpPr>
        <p:spPr bwMode="auto">
          <a:xfrm>
            <a:off x="7277159" y="4332469"/>
            <a:ext cx="2272541" cy="173234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tIns="0" rIns="0" bIns="0" rtlCol="0" anchor="ctr"/>
          <a:lstStyle/>
          <a:p>
            <a:r>
              <a:rPr kumimoji="0" lang="ko-KR" altLang="en-US" sz="700" dirty="0">
                <a:solidFill>
                  <a:srgbClr val="000000">
                    <a:lumMod val="65000"/>
                    <a:lumOff val="3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일러스트기본    유수용 강사                              </a:t>
            </a:r>
            <a:r>
              <a:rPr lang="ko-KR" altLang="en-US" sz="800" dirty="0">
                <a:solidFill>
                  <a:srgbClr val="000000">
                    <a:lumMod val="65000"/>
                    <a:lumOff val="35000"/>
                  </a:srgbClr>
                </a:solidFill>
                <a:latin typeface="맑은 고딕" panose="020B0503020000020004" pitchFamily="50" charset="-127"/>
              </a:rPr>
              <a:t>∨</a:t>
            </a:r>
            <a:endParaRPr lang="ko-KR" altLang="en-US" dirty="0"/>
          </a:p>
        </p:txBody>
      </p:sp>
      <p:sp>
        <p:nvSpPr>
          <p:cNvPr id="262" name="직사각형 261"/>
          <p:cNvSpPr/>
          <p:nvPr/>
        </p:nvSpPr>
        <p:spPr bwMode="auto">
          <a:xfrm>
            <a:off x="7277159" y="5606885"/>
            <a:ext cx="2272541" cy="173234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tIns="0" rIns="0" bIns="0" rtlCol="0" anchor="ctr"/>
          <a:lstStyle/>
          <a:p>
            <a:r>
              <a:rPr kumimoji="0" lang="ko-KR" altLang="en-US" sz="700" dirty="0">
                <a:solidFill>
                  <a:srgbClr val="000000">
                    <a:lumMod val="65000"/>
                    <a:lumOff val="3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일러스트기본    유수용 강사                              </a:t>
            </a:r>
            <a:r>
              <a:rPr lang="ko-KR" altLang="en-US" sz="800" dirty="0">
                <a:solidFill>
                  <a:srgbClr val="000000">
                    <a:lumMod val="65000"/>
                    <a:lumOff val="35000"/>
                  </a:srgbClr>
                </a:solidFill>
                <a:latin typeface="맑은 고딕" panose="020B0503020000020004" pitchFamily="50" charset="-127"/>
              </a:rPr>
              <a:t>∨</a:t>
            </a:r>
            <a:endParaRPr lang="ko-KR" altLang="en-US" sz="800" dirty="0"/>
          </a:p>
        </p:txBody>
      </p:sp>
      <p:sp>
        <p:nvSpPr>
          <p:cNvPr id="147" name="TextBox 146"/>
          <p:cNvSpPr txBox="1"/>
          <p:nvPr/>
        </p:nvSpPr>
        <p:spPr>
          <a:xfrm>
            <a:off x="1224899" y="3755224"/>
            <a:ext cx="102326" cy="23468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anose="05020102010507070707" pitchFamily="18" charset="2"/>
              </a:rPr>
              <a:t>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224899" y="4055963"/>
            <a:ext cx="102326" cy="23468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anose="05020102010507070707" pitchFamily="18" charset="2"/>
              </a:rPr>
              <a:t>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216391" y="4679029"/>
            <a:ext cx="102326" cy="23468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anose="05020102010507070707" pitchFamily="18" charset="2"/>
              </a:rPr>
              <a:t>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F7029D19-1CC1-8C81-E4CF-130CEDE80F68}"/>
              </a:ext>
            </a:extLst>
          </p:cNvPr>
          <p:cNvCxnSpPr/>
          <p:nvPr/>
        </p:nvCxnSpPr>
        <p:spPr>
          <a:xfrm>
            <a:off x="1104900" y="2327771"/>
            <a:ext cx="35458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사각형: 둥근 모서리 21">
            <a:extLst>
              <a:ext uri="{FF2B5EF4-FFF2-40B4-BE49-F238E27FC236}">
                <a16:creationId xmlns:a16="http://schemas.microsoft.com/office/drawing/2014/main" id="{79C1194B-D3D7-D300-EAB5-26AA133A4D24}"/>
              </a:ext>
            </a:extLst>
          </p:cNvPr>
          <p:cNvSpPr/>
          <p:nvPr/>
        </p:nvSpPr>
        <p:spPr>
          <a:xfrm>
            <a:off x="4067105" y="1969051"/>
            <a:ext cx="544599" cy="1724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u="sng" dirty="0">
                <a:solidFill>
                  <a:schemeClr val="tx1"/>
                </a:solidFill>
              </a:rPr>
              <a:t>정보수정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1170516" y="1655577"/>
            <a:ext cx="1202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1" kern="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홍길동</a:t>
            </a:r>
            <a:r>
              <a:rPr kumimoji="0" lang="ko-KR" altLang="en-US" sz="1100" kern="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kumimoji="0" lang="en-US" altLang="ko-KR" sz="700" kern="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kumimoji="0" lang="ko-KR" altLang="en-US" sz="700" kern="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국비 대상</a:t>
            </a:r>
            <a:r>
              <a:rPr kumimoji="0" lang="en-US" altLang="ko-KR" sz="700" kern="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r>
              <a:rPr kumimoji="0" lang="ko-KR" altLang="en-US" sz="1100" kern="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 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1145668" y="1973256"/>
            <a:ext cx="15488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담당멘토 이미애 강남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점 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&gt; 1-1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팀</a:t>
            </a:r>
          </a:p>
        </p:txBody>
      </p:sp>
      <p:sp>
        <p:nvSpPr>
          <p:cNvPr id="190" name="모서리가 둥근 직사각형 189"/>
          <p:cNvSpPr/>
          <p:nvPr/>
        </p:nvSpPr>
        <p:spPr>
          <a:xfrm>
            <a:off x="2646660" y="1994921"/>
            <a:ext cx="493988" cy="153403"/>
          </a:xfrm>
          <a:prstGeom prst="roundRect">
            <a:avLst/>
          </a:prstGeom>
          <a:solidFill>
            <a:srgbClr val="00206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상담</a:t>
            </a:r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F7029D19-1CC1-8C81-E4CF-130CEDE80F68}"/>
              </a:ext>
            </a:extLst>
          </p:cNvPr>
          <p:cNvCxnSpPr/>
          <p:nvPr/>
        </p:nvCxnSpPr>
        <p:spPr>
          <a:xfrm>
            <a:off x="1117208" y="1391211"/>
            <a:ext cx="352799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그룹 191"/>
          <p:cNvGrpSpPr/>
          <p:nvPr/>
        </p:nvGrpSpPr>
        <p:grpSpPr>
          <a:xfrm>
            <a:off x="1162851" y="1434361"/>
            <a:ext cx="3464255" cy="173044"/>
            <a:chOff x="1162851" y="1434361"/>
            <a:chExt cx="3464255" cy="173044"/>
          </a:xfrm>
        </p:grpSpPr>
        <p:sp>
          <p:nvSpPr>
            <p:cNvPr id="193" name="모서리가 둥근 직사각형 192"/>
            <p:cNvSpPr/>
            <p:nvPr/>
          </p:nvSpPr>
          <p:spPr bwMode="auto">
            <a:xfrm>
              <a:off x="1237966" y="1434361"/>
              <a:ext cx="633672" cy="173044"/>
            </a:xfrm>
            <a:prstGeom prst="round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/>
              <a:r>
                <a:rPr lang="ko-KR" altLang="en-US" sz="700" dirty="0">
                  <a:solidFill>
                    <a:schemeClr val="tx1"/>
                  </a:solidFill>
                  <a:latin typeface="+mn-ea"/>
                  <a:ea typeface="+mn-ea"/>
                </a:rPr>
                <a:t>취업관리 현황</a:t>
              </a:r>
            </a:p>
          </p:txBody>
        </p:sp>
        <p:sp>
          <p:nvSpPr>
            <p:cNvPr id="194" name="모서리가 둥근 직사각형 193"/>
            <p:cNvSpPr/>
            <p:nvPr/>
          </p:nvSpPr>
          <p:spPr bwMode="auto">
            <a:xfrm>
              <a:off x="1905354" y="1434361"/>
              <a:ext cx="766743" cy="173044"/>
            </a:xfrm>
            <a:prstGeom prst="round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/>
              <a:r>
                <a:rPr lang="ko-KR" altLang="en-US" sz="700" dirty="0">
                  <a:latin typeface="+mn-ea"/>
                  <a:ea typeface="+mn-ea"/>
                </a:rPr>
                <a:t>칭찬 불만 게시판</a:t>
              </a:r>
            </a:p>
          </p:txBody>
        </p:sp>
        <p:sp>
          <p:nvSpPr>
            <p:cNvPr id="195" name="모서리가 둥근 직사각형 194"/>
            <p:cNvSpPr/>
            <p:nvPr/>
          </p:nvSpPr>
          <p:spPr bwMode="auto">
            <a:xfrm>
              <a:off x="2698427" y="1434361"/>
              <a:ext cx="649906" cy="173044"/>
            </a:xfrm>
            <a:prstGeom prst="round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/>
              <a:r>
                <a:rPr lang="ko-KR" altLang="en-US" sz="700" dirty="0">
                  <a:latin typeface="+mn-ea"/>
                  <a:ea typeface="+mn-ea"/>
                </a:rPr>
                <a:t>증명서 발급</a:t>
              </a:r>
            </a:p>
          </p:txBody>
        </p:sp>
        <p:sp>
          <p:nvSpPr>
            <p:cNvPr id="196" name="모서리가 둥근 직사각형 195"/>
            <p:cNvSpPr/>
            <p:nvPr/>
          </p:nvSpPr>
          <p:spPr bwMode="auto">
            <a:xfrm>
              <a:off x="3390613" y="1434361"/>
              <a:ext cx="622819" cy="173044"/>
            </a:xfrm>
            <a:prstGeom prst="roundRect">
              <a:avLst/>
            </a:prstGeom>
            <a:solidFill>
              <a:srgbClr val="F2F2F2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/>
              <a:r>
                <a:rPr lang="ko-KR" altLang="en-US" sz="700" b="1" dirty="0">
                  <a:latin typeface="+mn-ea"/>
                  <a:ea typeface="+mn-ea"/>
                </a:rPr>
                <a:t>자격증 응시</a:t>
              </a:r>
            </a:p>
          </p:txBody>
        </p:sp>
        <p:sp>
          <p:nvSpPr>
            <p:cNvPr id="197" name="모서리가 둥근 직사각형 196"/>
            <p:cNvSpPr/>
            <p:nvPr/>
          </p:nvSpPr>
          <p:spPr bwMode="auto">
            <a:xfrm>
              <a:off x="4051866" y="1434361"/>
              <a:ext cx="487820" cy="173044"/>
            </a:xfrm>
            <a:prstGeom prst="round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/>
              <a:r>
                <a:rPr lang="ko-KR" altLang="en-US" sz="700" dirty="0">
                  <a:latin typeface="+mn-ea"/>
                  <a:ea typeface="+mn-ea"/>
                </a:rPr>
                <a:t>수강포기</a:t>
              </a:r>
            </a:p>
          </p:txBody>
        </p:sp>
        <p:sp>
          <p:nvSpPr>
            <p:cNvPr id="199" name="갈매기형 수장 198"/>
            <p:cNvSpPr/>
            <p:nvPr/>
          </p:nvSpPr>
          <p:spPr bwMode="auto">
            <a:xfrm>
              <a:off x="4566254" y="1455462"/>
              <a:ext cx="60852" cy="140381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/>
              <a:endParaRPr lang="ko-KR" altLang="en-US" sz="800"/>
            </a:p>
          </p:txBody>
        </p:sp>
        <p:sp>
          <p:nvSpPr>
            <p:cNvPr id="200" name="갈매기형 수장 199"/>
            <p:cNvSpPr/>
            <p:nvPr/>
          </p:nvSpPr>
          <p:spPr bwMode="auto">
            <a:xfrm rot="10800000">
              <a:off x="1162851" y="1451828"/>
              <a:ext cx="55320" cy="140381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/>
              <a:endParaRPr lang="ko-KR" altLang="en-US" sz="800"/>
            </a:p>
          </p:txBody>
        </p:sp>
      </p:grpSp>
      <p:graphicFrame>
        <p:nvGraphicFramePr>
          <p:cNvPr id="138" name="표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398117"/>
              </p:ext>
            </p:extLst>
          </p:nvPr>
        </p:nvGraphicFramePr>
        <p:xfrm>
          <a:off x="10440591" y="540271"/>
          <a:ext cx="2833612" cy="2321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58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모서리가 둥근 직사각형 101"/>
          <p:cNvSpPr/>
          <p:nvPr/>
        </p:nvSpPr>
        <p:spPr bwMode="auto">
          <a:xfrm>
            <a:off x="2221036" y="1718359"/>
            <a:ext cx="459509" cy="120203"/>
          </a:xfrm>
          <a:prstGeom prst="roundRect">
            <a:avLst/>
          </a:prstGeom>
          <a:solidFill>
            <a:srgbClr val="FFFF8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7563"/>
            <a:r>
              <a:rPr lang="ko-KR" altLang="en-US" sz="700" dirty="0">
                <a:latin typeface="+mn-ea"/>
                <a:ea typeface="+mn-ea"/>
              </a:rPr>
              <a:t>재학</a:t>
            </a:r>
          </a:p>
        </p:txBody>
      </p:sp>
      <p:sp>
        <p:nvSpPr>
          <p:cNvPr id="103" name="모서리가 둥근 직사각형 102"/>
          <p:cNvSpPr/>
          <p:nvPr/>
        </p:nvSpPr>
        <p:spPr bwMode="auto">
          <a:xfrm>
            <a:off x="6549998" y="1725130"/>
            <a:ext cx="459509" cy="120203"/>
          </a:xfrm>
          <a:prstGeom prst="roundRect">
            <a:avLst/>
          </a:prstGeom>
          <a:solidFill>
            <a:srgbClr val="FFFF8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7563"/>
            <a:r>
              <a:rPr lang="ko-KR" altLang="en-US" sz="700" dirty="0">
                <a:latin typeface="+mn-ea"/>
                <a:ea typeface="+mn-ea"/>
              </a:rPr>
              <a:t>재학</a:t>
            </a:r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F7029D19-1CC1-8C81-E4CF-130CEDE80F68}"/>
              </a:ext>
            </a:extLst>
          </p:cNvPr>
          <p:cNvCxnSpPr/>
          <p:nvPr/>
        </p:nvCxnSpPr>
        <p:spPr>
          <a:xfrm>
            <a:off x="5418375" y="1396135"/>
            <a:ext cx="352799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그룹 170"/>
          <p:cNvGrpSpPr/>
          <p:nvPr/>
        </p:nvGrpSpPr>
        <p:grpSpPr>
          <a:xfrm>
            <a:off x="5454945" y="1423100"/>
            <a:ext cx="3464255" cy="173044"/>
            <a:chOff x="1162851" y="1434361"/>
            <a:chExt cx="3464255" cy="173044"/>
          </a:xfrm>
        </p:grpSpPr>
        <p:sp>
          <p:nvSpPr>
            <p:cNvPr id="172" name="모서리가 둥근 직사각형 171"/>
            <p:cNvSpPr/>
            <p:nvPr/>
          </p:nvSpPr>
          <p:spPr bwMode="auto">
            <a:xfrm>
              <a:off x="1237966" y="1434361"/>
              <a:ext cx="633672" cy="173044"/>
            </a:xfrm>
            <a:prstGeom prst="round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/>
              <a:r>
                <a:rPr lang="ko-KR" altLang="en-US" sz="700" dirty="0">
                  <a:solidFill>
                    <a:schemeClr val="tx1"/>
                  </a:solidFill>
                  <a:latin typeface="+mn-ea"/>
                  <a:ea typeface="+mn-ea"/>
                </a:rPr>
                <a:t>취업관리 현황</a:t>
              </a:r>
            </a:p>
          </p:txBody>
        </p:sp>
        <p:sp>
          <p:nvSpPr>
            <p:cNvPr id="173" name="모서리가 둥근 직사각형 172"/>
            <p:cNvSpPr/>
            <p:nvPr/>
          </p:nvSpPr>
          <p:spPr bwMode="auto">
            <a:xfrm>
              <a:off x="1905354" y="1434361"/>
              <a:ext cx="766743" cy="173044"/>
            </a:xfrm>
            <a:prstGeom prst="round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/>
              <a:r>
                <a:rPr lang="ko-KR" altLang="en-US" sz="700" dirty="0">
                  <a:latin typeface="+mn-ea"/>
                  <a:ea typeface="+mn-ea"/>
                </a:rPr>
                <a:t>칭찬 불만 게시판</a:t>
              </a:r>
            </a:p>
          </p:txBody>
        </p:sp>
        <p:sp>
          <p:nvSpPr>
            <p:cNvPr id="174" name="모서리가 둥근 직사각형 173"/>
            <p:cNvSpPr/>
            <p:nvPr/>
          </p:nvSpPr>
          <p:spPr bwMode="auto">
            <a:xfrm>
              <a:off x="2698427" y="1434361"/>
              <a:ext cx="649906" cy="173044"/>
            </a:xfrm>
            <a:prstGeom prst="round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/>
              <a:r>
                <a:rPr lang="ko-KR" altLang="en-US" sz="700" dirty="0">
                  <a:solidFill>
                    <a:schemeClr val="tx1"/>
                  </a:solidFill>
                  <a:latin typeface="+mn-ea"/>
                  <a:ea typeface="+mn-ea"/>
                </a:rPr>
                <a:t>증명서 발급</a:t>
              </a:r>
            </a:p>
          </p:txBody>
        </p:sp>
        <p:sp>
          <p:nvSpPr>
            <p:cNvPr id="175" name="모서리가 둥근 직사각형 174"/>
            <p:cNvSpPr/>
            <p:nvPr/>
          </p:nvSpPr>
          <p:spPr bwMode="auto">
            <a:xfrm>
              <a:off x="3390613" y="1434361"/>
              <a:ext cx="622819" cy="173044"/>
            </a:xfrm>
            <a:prstGeom prst="roundRect">
              <a:avLst/>
            </a:prstGeom>
            <a:solidFill>
              <a:srgbClr val="F2F2F2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/>
              <a:r>
                <a:rPr lang="ko-KR" altLang="en-US" sz="700" b="1" dirty="0">
                  <a:solidFill>
                    <a:schemeClr val="tx1"/>
                  </a:solidFill>
                  <a:latin typeface="+mn-ea"/>
                  <a:ea typeface="+mn-ea"/>
                </a:rPr>
                <a:t>자격증 응시</a:t>
              </a:r>
            </a:p>
          </p:txBody>
        </p:sp>
        <p:sp>
          <p:nvSpPr>
            <p:cNvPr id="176" name="모서리가 둥근 직사각형 175"/>
            <p:cNvSpPr/>
            <p:nvPr/>
          </p:nvSpPr>
          <p:spPr bwMode="auto">
            <a:xfrm>
              <a:off x="4051866" y="1434361"/>
              <a:ext cx="487820" cy="173044"/>
            </a:xfrm>
            <a:prstGeom prst="round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/>
              <a:r>
                <a:rPr lang="ko-KR" altLang="en-US" sz="700" dirty="0">
                  <a:latin typeface="+mn-ea"/>
                  <a:ea typeface="+mn-ea"/>
                </a:rPr>
                <a:t>수강포기</a:t>
              </a:r>
            </a:p>
          </p:txBody>
        </p:sp>
        <p:sp>
          <p:nvSpPr>
            <p:cNvPr id="177" name="갈매기형 수장 176"/>
            <p:cNvSpPr/>
            <p:nvPr/>
          </p:nvSpPr>
          <p:spPr bwMode="auto">
            <a:xfrm>
              <a:off x="4566254" y="1455462"/>
              <a:ext cx="60852" cy="140381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/>
              <a:endParaRPr lang="ko-KR" altLang="en-US" sz="800"/>
            </a:p>
          </p:txBody>
        </p:sp>
        <p:sp>
          <p:nvSpPr>
            <p:cNvPr id="178" name="갈매기형 수장 177"/>
            <p:cNvSpPr/>
            <p:nvPr/>
          </p:nvSpPr>
          <p:spPr bwMode="auto">
            <a:xfrm rot="10800000">
              <a:off x="1162851" y="1451828"/>
              <a:ext cx="55320" cy="140381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/>
              <a:endParaRPr lang="ko-KR" altLang="en-US" sz="800"/>
            </a:p>
          </p:txBody>
        </p:sp>
      </p:grp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F7029D19-1CC1-8C81-E4CF-130CEDE80F68}"/>
              </a:ext>
            </a:extLst>
          </p:cNvPr>
          <p:cNvCxnSpPr/>
          <p:nvPr/>
        </p:nvCxnSpPr>
        <p:spPr>
          <a:xfrm>
            <a:off x="5424814" y="2328494"/>
            <a:ext cx="35458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사각형: 둥근 모서리 21">
            <a:extLst>
              <a:ext uri="{FF2B5EF4-FFF2-40B4-BE49-F238E27FC236}">
                <a16:creationId xmlns:a16="http://schemas.microsoft.com/office/drawing/2014/main" id="{79C1194B-D3D7-D300-EAB5-26AA133A4D24}"/>
              </a:ext>
            </a:extLst>
          </p:cNvPr>
          <p:cNvSpPr/>
          <p:nvPr/>
        </p:nvSpPr>
        <p:spPr>
          <a:xfrm>
            <a:off x="8393156" y="1969774"/>
            <a:ext cx="544599" cy="1724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u="sng" dirty="0">
                <a:solidFill>
                  <a:schemeClr val="tx1"/>
                </a:solidFill>
              </a:rPr>
              <a:t>정보수정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5496567" y="1656300"/>
            <a:ext cx="1202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1" kern="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홍길동</a:t>
            </a:r>
            <a:r>
              <a:rPr kumimoji="0" lang="ko-KR" altLang="en-US" sz="1100" kern="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kumimoji="0" lang="en-US" altLang="ko-KR" sz="700" kern="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kumimoji="0" lang="ko-KR" altLang="en-US" sz="700" kern="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국비 대상</a:t>
            </a:r>
            <a:r>
              <a:rPr kumimoji="0" lang="en-US" altLang="ko-KR" sz="700" kern="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r>
              <a:rPr kumimoji="0" lang="ko-KR" altLang="en-US" sz="1100" kern="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 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5471719" y="1973979"/>
            <a:ext cx="15488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담당멘토 이미애 강남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점 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&gt; 1-1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팀</a:t>
            </a:r>
          </a:p>
        </p:txBody>
      </p:sp>
      <p:sp>
        <p:nvSpPr>
          <p:cNvPr id="184" name="모서리가 둥근 직사각형 183"/>
          <p:cNvSpPr/>
          <p:nvPr/>
        </p:nvSpPr>
        <p:spPr>
          <a:xfrm>
            <a:off x="6972711" y="1995644"/>
            <a:ext cx="493988" cy="153403"/>
          </a:xfrm>
          <a:prstGeom prst="roundRect">
            <a:avLst/>
          </a:prstGeom>
          <a:solidFill>
            <a:srgbClr val="00206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상담</a:t>
            </a:r>
          </a:p>
        </p:txBody>
      </p: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F7029D19-1CC1-8C81-E4CF-130CEDE80F68}"/>
              </a:ext>
            </a:extLst>
          </p:cNvPr>
          <p:cNvCxnSpPr/>
          <p:nvPr/>
        </p:nvCxnSpPr>
        <p:spPr>
          <a:xfrm>
            <a:off x="1104900" y="2327771"/>
            <a:ext cx="35458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사각형: 둥근 모서리 21">
            <a:extLst>
              <a:ext uri="{FF2B5EF4-FFF2-40B4-BE49-F238E27FC236}">
                <a16:creationId xmlns:a16="http://schemas.microsoft.com/office/drawing/2014/main" id="{79C1194B-D3D7-D300-EAB5-26AA133A4D24}"/>
              </a:ext>
            </a:extLst>
          </p:cNvPr>
          <p:cNvSpPr/>
          <p:nvPr/>
        </p:nvSpPr>
        <p:spPr>
          <a:xfrm>
            <a:off x="4067105" y="1969051"/>
            <a:ext cx="544599" cy="1724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u="sng" dirty="0">
                <a:solidFill>
                  <a:schemeClr val="tx1"/>
                </a:solidFill>
              </a:rPr>
              <a:t>정보수정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1170516" y="1655577"/>
            <a:ext cx="1202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1" kern="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홍길동</a:t>
            </a:r>
            <a:r>
              <a:rPr kumimoji="0" lang="ko-KR" altLang="en-US" sz="1100" kern="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kumimoji="0" lang="en-US" altLang="ko-KR" sz="700" kern="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kumimoji="0" lang="ko-KR" altLang="en-US" sz="700" kern="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국비 대상</a:t>
            </a:r>
            <a:r>
              <a:rPr kumimoji="0" lang="en-US" altLang="ko-KR" sz="700" kern="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r>
              <a:rPr kumimoji="0" lang="ko-KR" altLang="en-US" sz="1100" kern="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 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1145668" y="1973256"/>
            <a:ext cx="15488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담당멘토 이미애 강남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점 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&gt; 1-1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팀</a:t>
            </a:r>
          </a:p>
        </p:txBody>
      </p:sp>
      <p:sp>
        <p:nvSpPr>
          <p:cNvPr id="190" name="모서리가 둥근 직사각형 189"/>
          <p:cNvSpPr/>
          <p:nvPr/>
        </p:nvSpPr>
        <p:spPr>
          <a:xfrm>
            <a:off x="2646660" y="1994921"/>
            <a:ext cx="493988" cy="153403"/>
          </a:xfrm>
          <a:prstGeom prst="roundRect">
            <a:avLst/>
          </a:prstGeom>
          <a:solidFill>
            <a:srgbClr val="00206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상담</a:t>
            </a:r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F7029D19-1CC1-8C81-E4CF-130CEDE80F68}"/>
              </a:ext>
            </a:extLst>
          </p:cNvPr>
          <p:cNvCxnSpPr/>
          <p:nvPr/>
        </p:nvCxnSpPr>
        <p:spPr>
          <a:xfrm>
            <a:off x="1117208" y="1391211"/>
            <a:ext cx="352799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그룹 191"/>
          <p:cNvGrpSpPr/>
          <p:nvPr/>
        </p:nvGrpSpPr>
        <p:grpSpPr>
          <a:xfrm>
            <a:off x="1162851" y="1434361"/>
            <a:ext cx="3464255" cy="173044"/>
            <a:chOff x="1162851" y="1434361"/>
            <a:chExt cx="3464255" cy="173044"/>
          </a:xfrm>
        </p:grpSpPr>
        <p:sp>
          <p:nvSpPr>
            <p:cNvPr id="193" name="모서리가 둥근 직사각형 192"/>
            <p:cNvSpPr/>
            <p:nvPr/>
          </p:nvSpPr>
          <p:spPr bwMode="auto">
            <a:xfrm>
              <a:off x="1237966" y="1434361"/>
              <a:ext cx="633672" cy="173044"/>
            </a:xfrm>
            <a:prstGeom prst="round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/>
              <a:r>
                <a:rPr lang="ko-KR" altLang="en-US" sz="700" dirty="0">
                  <a:solidFill>
                    <a:schemeClr val="tx1"/>
                  </a:solidFill>
                  <a:latin typeface="+mn-ea"/>
                  <a:ea typeface="+mn-ea"/>
                </a:rPr>
                <a:t>취업관리 현황</a:t>
              </a:r>
            </a:p>
          </p:txBody>
        </p:sp>
        <p:sp>
          <p:nvSpPr>
            <p:cNvPr id="194" name="모서리가 둥근 직사각형 193"/>
            <p:cNvSpPr/>
            <p:nvPr/>
          </p:nvSpPr>
          <p:spPr bwMode="auto">
            <a:xfrm>
              <a:off x="1905354" y="1434361"/>
              <a:ext cx="766743" cy="173044"/>
            </a:xfrm>
            <a:prstGeom prst="round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/>
              <a:r>
                <a:rPr lang="ko-KR" altLang="en-US" sz="700" dirty="0">
                  <a:latin typeface="+mn-ea"/>
                  <a:ea typeface="+mn-ea"/>
                </a:rPr>
                <a:t>칭찬 불만 게시판</a:t>
              </a:r>
            </a:p>
          </p:txBody>
        </p:sp>
        <p:sp>
          <p:nvSpPr>
            <p:cNvPr id="195" name="모서리가 둥근 직사각형 194"/>
            <p:cNvSpPr/>
            <p:nvPr/>
          </p:nvSpPr>
          <p:spPr bwMode="auto">
            <a:xfrm>
              <a:off x="2698427" y="1434361"/>
              <a:ext cx="649906" cy="173044"/>
            </a:xfrm>
            <a:prstGeom prst="round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/>
              <a:r>
                <a:rPr lang="ko-KR" altLang="en-US" sz="700" dirty="0">
                  <a:latin typeface="+mn-ea"/>
                  <a:ea typeface="+mn-ea"/>
                </a:rPr>
                <a:t>증명서 발급</a:t>
              </a:r>
            </a:p>
          </p:txBody>
        </p:sp>
        <p:sp>
          <p:nvSpPr>
            <p:cNvPr id="196" name="모서리가 둥근 직사각형 195"/>
            <p:cNvSpPr/>
            <p:nvPr/>
          </p:nvSpPr>
          <p:spPr bwMode="auto">
            <a:xfrm>
              <a:off x="3390613" y="1434361"/>
              <a:ext cx="622819" cy="173044"/>
            </a:xfrm>
            <a:prstGeom prst="roundRect">
              <a:avLst/>
            </a:prstGeom>
            <a:solidFill>
              <a:srgbClr val="F2F2F2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/>
              <a:r>
                <a:rPr lang="ko-KR" altLang="en-US" sz="700" b="1" dirty="0">
                  <a:latin typeface="+mn-ea"/>
                  <a:ea typeface="+mn-ea"/>
                </a:rPr>
                <a:t>자격증 응시</a:t>
              </a:r>
            </a:p>
          </p:txBody>
        </p:sp>
        <p:sp>
          <p:nvSpPr>
            <p:cNvPr id="197" name="모서리가 둥근 직사각형 196"/>
            <p:cNvSpPr/>
            <p:nvPr/>
          </p:nvSpPr>
          <p:spPr bwMode="auto">
            <a:xfrm>
              <a:off x="4051866" y="1434361"/>
              <a:ext cx="487820" cy="173044"/>
            </a:xfrm>
            <a:prstGeom prst="round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/>
              <a:r>
                <a:rPr lang="ko-KR" altLang="en-US" sz="700" dirty="0">
                  <a:latin typeface="+mn-ea"/>
                  <a:ea typeface="+mn-ea"/>
                </a:rPr>
                <a:t>수강포기</a:t>
              </a:r>
            </a:p>
          </p:txBody>
        </p:sp>
        <p:sp>
          <p:nvSpPr>
            <p:cNvPr id="198" name="갈매기형 수장 197"/>
            <p:cNvSpPr/>
            <p:nvPr/>
          </p:nvSpPr>
          <p:spPr bwMode="auto">
            <a:xfrm>
              <a:off x="4566254" y="1455462"/>
              <a:ext cx="60852" cy="140381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/>
              <a:endParaRPr lang="ko-KR" altLang="en-US" sz="800"/>
            </a:p>
          </p:txBody>
        </p:sp>
        <p:sp>
          <p:nvSpPr>
            <p:cNvPr id="199" name="갈매기형 수장 198"/>
            <p:cNvSpPr/>
            <p:nvPr/>
          </p:nvSpPr>
          <p:spPr bwMode="auto">
            <a:xfrm rot="10800000">
              <a:off x="1162851" y="1451828"/>
              <a:ext cx="55320" cy="140381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/>
              <a:endParaRPr lang="ko-KR" altLang="en-US" sz="800"/>
            </a:p>
          </p:txBody>
        </p:sp>
      </p:grpSp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 &gt; </a:t>
            </a:r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자격증 응시</a:t>
            </a:r>
            <a:r>
              <a:rPr lang="en-US" altLang="ko-KR" dirty="0"/>
              <a:t>_</a:t>
            </a:r>
            <a:r>
              <a:rPr lang="ko-KR" altLang="en-US" dirty="0"/>
              <a:t>자격증 응시내역</a:t>
            </a:r>
          </a:p>
        </p:txBody>
      </p:sp>
      <p:sp>
        <p:nvSpPr>
          <p:cNvPr id="58" name="텍스트 개체 틀 5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7E89635-AD4B-470D-87D8-5D1C56CBDA73}"/>
              </a:ext>
            </a:extLst>
          </p:cNvPr>
          <p:cNvSpPr txBox="1"/>
          <p:nvPr/>
        </p:nvSpPr>
        <p:spPr>
          <a:xfrm>
            <a:off x="1104900" y="783686"/>
            <a:ext cx="3545803" cy="26161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자격증 응시내역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7E89635-AD4B-470D-87D8-5D1C56CBDA73}"/>
              </a:ext>
            </a:extLst>
          </p:cNvPr>
          <p:cNvSpPr txBox="1"/>
          <p:nvPr/>
        </p:nvSpPr>
        <p:spPr>
          <a:xfrm>
            <a:off x="5395233" y="764580"/>
            <a:ext cx="3600352" cy="26161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자격증 응시내역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1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환불신청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D72EAEB-C26E-2892-391D-5D6BF49B783A}"/>
              </a:ext>
            </a:extLst>
          </p:cNvPr>
          <p:cNvSpPr txBox="1"/>
          <p:nvPr/>
        </p:nvSpPr>
        <p:spPr>
          <a:xfrm>
            <a:off x="1136870" y="1121264"/>
            <a:ext cx="5934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&lt;</a:t>
            </a:r>
            <a:r>
              <a:rPr lang="en-US" altLang="ko-KR" sz="1100" dirty="0">
                <a:latin typeface="+mn-ea"/>
              </a:rPr>
              <a:t>  MY</a:t>
            </a:r>
            <a:endParaRPr lang="ko-KR" altLang="en-US" sz="1100" dirty="0">
              <a:latin typeface="+mn-ea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52B3B5C-FDAA-CC79-80DE-F064FDBD6D70}"/>
              </a:ext>
            </a:extLst>
          </p:cNvPr>
          <p:cNvSpPr txBox="1"/>
          <p:nvPr/>
        </p:nvSpPr>
        <p:spPr>
          <a:xfrm>
            <a:off x="1136870" y="2326297"/>
            <a:ext cx="3513835" cy="2308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자격증 응시</a:t>
            </a:r>
          </a:p>
        </p:txBody>
      </p:sp>
      <p:sp>
        <p:nvSpPr>
          <p:cNvPr id="86" name="Google Shape;1483;p53"/>
          <p:cNvSpPr/>
          <p:nvPr/>
        </p:nvSpPr>
        <p:spPr>
          <a:xfrm>
            <a:off x="1431510" y="6733325"/>
            <a:ext cx="216029" cy="213930"/>
          </a:xfrm>
          <a:custGeom>
            <a:avLst/>
            <a:gdLst/>
            <a:ahLst/>
            <a:cxnLst/>
            <a:rect l="l" t="t" r="r" b="b"/>
            <a:pathLst>
              <a:path w="667" h="666" extrusionOk="0">
                <a:moveTo>
                  <a:pt x="331" y="0"/>
                </a:moveTo>
                <a:cubicBezTo>
                  <a:pt x="328" y="1"/>
                  <a:pt x="326" y="2"/>
                  <a:pt x="324" y="5"/>
                </a:cubicBezTo>
                <a:lnTo>
                  <a:pt x="5" y="336"/>
                </a:lnTo>
                <a:cubicBezTo>
                  <a:pt x="0" y="341"/>
                  <a:pt x="1" y="350"/>
                  <a:pt x="6" y="355"/>
                </a:cubicBezTo>
                <a:cubicBezTo>
                  <a:pt x="11" y="360"/>
                  <a:pt x="20" y="360"/>
                  <a:pt x="25" y="355"/>
                </a:cubicBezTo>
                <a:lnTo>
                  <a:pt x="67" y="311"/>
                </a:lnTo>
                <a:lnTo>
                  <a:pt x="67" y="666"/>
                </a:lnTo>
                <a:lnTo>
                  <a:pt x="600" y="666"/>
                </a:lnTo>
                <a:lnTo>
                  <a:pt x="600" y="311"/>
                </a:lnTo>
                <a:lnTo>
                  <a:pt x="642" y="355"/>
                </a:lnTo>
                <a:cubicBezTo>
                  <a:pt x="647" y="360"/>
                  <a:pt x="656" y="360"/>
                  <a:pt x="661" y="355"/>
                </a:cubicBezTo>
                <a:cubicBezTo>
                  <a:pt x="666" y="350"/>
                  <a:pt x="667" y="341"/>
                  <a:pt x="662" y="336"/>
                </a:cubicBezTo>
                <a:lnTo>
                  <a:pt x="343" y="5"/>
                </a:lnTo>
                <a:cubicBezTo>
                  <a:pt x="340" y="1"/>
                  <a:pt x="335" y="0"/>
                  <a:pt x="331" y="0"/>
                </a:cubicBezTo>
                <a:close/>
                <a:moveTo>
                  <a:pt x="333" y="33"/>
                </a:moveTo>
                <a:lnTo>
                  <a:pt x="573" y="283"/>
                </a:lnTo>
                <a:lnTo>
                  <a:pt x="573" y="640"/>
                </a:lnTo>
                <a:lnTo>
                  <a:pt x="427" y="640"/>
                </a:lnTo>
                <a:lnTo>
                  <a:pt x="427" y="360"/>
                </a:lnTo>
                <a:lnTo>
                  <a:pt x="240" y="360"/>
                </a:lnTo>
                <a:lnTo>
                  <a:pt x="240" y="640"/>
                </a:lnTo>
                <a:lnTo>
                  <a:pt x="93" y="640"/>
                </a:lnTo>
                <a:lnTo>
                  <a:pt x="93" y="283"/>
                </a:lnTo>
                <a:lnTo>
                  <a:pt x="333" y="33"/>
                </a:lnTo>
                <a:close/>
                <a:moveTo>
                  <a:pt x="467" y="66"/>
                </a:moveTo>
                <a:lnTo>
                  <a:pt x="467" y="107"/>
                </a:lnTo>
                <a:lnTo>
                  <a:pt x="493" y="134"/>
                </a:lnTo>
                <a:lnTo>
                  <a:pt x="493" y="93"/>
                </a:lnTo>
                <a:lnTo>
                  <a:pt x="520" y="93"/>
                </a:lnTo>
                <a:lnTo>
                  <a:pt x="520" y="162"/>
                </a:lnTo>
                <a:lnTo>
                  <a:pt x="547" y="190"/>
                </a:lnTo>
                <a:lnTo>
                  <a:pt x="547" y="66"/>
                </a:lnTo>
                <a:lnTo>
                  <a:pt x="467" y="66"/>
                </a:lnTo>
                <a:close/>
                <a:moveTo>
                  <a:pt x="267" y="386"/>
                </a:moveTo>
                <a:lnTo>
                  <a:pt x="400" y="386"/>
                </a:lnTo>
                <a:lnTo>
                  <a:pt x="400" y="640"/>
                </a:lnTo>
                <a:lnTo>
                  <a:pt x="267" y="640"/>
                </a:lnTo>
                <a:lnTo>
                  <a:pt x="267" y="386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7" name="Google Shape;1484;p53"/>
          <p:cNvSpPr txBox="1"/>
          <p:nvPr/>
        </p:nvSpPr>
        <p:spPr>
          <a:xfrm>
            <a:off x="1462273" y="6940794"/>
            <a:ext cx="224623" cy="153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423" y="6686550"/>
            <a:ext cx="242607" cy="239834"/>
          </a:xfrm>
          <a:prstGeom prst="rect">
            <a:avLst/>
          </a:prstGeom>
        </p:spPr>
      </p:pic>
      <p:pic>
        <p:nvPicPr>
          <p:cNvPr id="90" name="그림 89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t="-1" r="7522" b="23738"/>
          <a:stretch/>
        </p:blipFill>
        <p:spPr>
          <a:xfrm>
            <a:off x="3181244" y="6711135"/>
            <a:ext cx="228940" cy="201219"/>
          </a:xfrm>
          <a:prstGeom prst="rect">
            <a:avLst/>
          </a:prstGeom>
        </p:spPr>
      </p:pic>
      <p:sp>
        <p:nvSpPr>
          <p:cNvPr id="91" name="Google Shape;1484;p53"/>
          <p:cNvSpPr txBox="1"/>
          <p:nvPr/>
        </p:nvSpPr>
        <p:spPr>
          <a:xfrm>
            <a:off x="2225067" y="6918604"/>
            <a:ext cx="397933" cy="153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수강내역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1484;p53"/>
          <p:cNvSpPr txBox="1"/>
          <p:nvPr/>
        </p:nvSpPr>
        <p:spPr>
          <a:xfrm>
            <a:off x="3081475" y="6925065"/>
            <a:ext cx="397933" cy="153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교육과정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3" name="그림 92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5057" r="13955"/>
          <a:stretch/>
        </p:blipFill>
        <p:spPr>
          <a:xfrm>
            <a:off x="3958844" y="6694053"/>
            <a:ext cx="228484" cy="224827"/>
          </a:xfrm>
          <a:prstGeom prst="rect">
            <a:avLst/>
          </a:prstGeom>
        </p:spPr>
      </p:pic>
      <p:sp>
        <p:nvSpPr>
          <p:cNvPr id="95" name="Google Shape;1484;p53"/>
          <p:cNvSpPr txBox="1"/>
          <p:nvPr/>
        </p:nvSpPr>
        <p:spPr>
          <a:xfrm>
            <a:off x="3869693" y="6912354"/>
            <a:ext cx="481499" cy="153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이벤트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7" name="직선 연결선 96"/>
          <p:cNvCxnSpPr/>
          <p:nvPr/>
        </p:nvCxnSpPr>
        <p:spPr bwMode="auto">
          <a:xfrm>
            <a:off x="1125337" y="6646512"/>
            <a:ext cx="3513495" cy="0"/>
          </a:xfrm>
          <a:prstGeom prst="line">
            <a:avLst/>
          </a:prstGeom>
          <a:noFill/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3" name="직선 연결선 162"/>
          <p:cNvCxnSpPr/>
          <p:nvPr/>
        </p:nvCxnSpPr>
        <p:spPr bwMode="auto">
          <a:xfrm>
            <a:off x="1125337" y="6646512"/>
            <a:ext cx="3513495" cy="0"/>
          </a:xfrm>
          <a:prstGeom prst="line">
            <a:avLst/>
          </a:prstGeom>
          <a:noFill/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49" name="Picture 2" descr="http://cfile5.uf.tistory.com/image/25797D3D56528AFD18DC78">
            <a:extLst>
              <a:ext uri="{FF2B5EF4-FFF2-40B4-BE49-F238E27FC236}">
                <a16:creationId xmlns:a16="http://schemas.microsoft.com/office/drawing/2014/main" id="{F9AC6E6C-FF6D-4BF1-9140-346A99CDDE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4483" b="91850" l="3514" r="231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86" t="30011" r="75276" b="6002"/>
          <a:stretch/>
        </p:blipFill>
        <p:spPr bwMode="auto">
          <a:xfrm>
            <a:off x="4064215" y="4880177"/>
            <a:ext cx="417834" cy="564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TextBox 83"/>
          <p:cNvSpPr txBox="1"/>
          <p:nvPr/>
        </p:nvSpPr>
        <p:spPr>
          <a:xfrm>
            <a:off x="1124293" y="2677816"/>
            <a:ext cx="3526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n-ea"/>
                <a:ea typeface="+mn-ea"/>
              </a:rPr>
              <a:t>자격증 접수 결제 후 </a:t>
            </a:r>
            <a:r>
              <a:rPr lang="en-US" altLang="ko-KR" sz="700" dirty="0">
                <a:latin typeface="+mn-ea"/>
                <a:ea typeface="+mn-ea"/>
              </a:rPr>
              <a:t>STK </a:t>
            </a:r>
            <a:r>
              <a:rPr lang="ko-KR" altLang="en-US" sz="700" dirty="0">
                <a:latin typeface="+mn-ea"/>
                <a:ea typeface="+mn-ea"/>
              </a:rPr>
              <a:t>접수사이트</a:t>
            </a:r>
            <a:r>
              <a:rPr lang="en-US" altLang="ko-KR" sz="700" dirty="0">
                <a:latin typeface="+mn-ea"/>
                <a:ea typeface="+mn-ea"/>
              </a:rPr>
              <a:t>(</a:t>
            </a:r>
            <a:r>
              <a:rPr lang="ko-KR" altLang="en-US" sz="700" dirty="0">
                <a:latin typeface="+mn-ea"/>
                <a:ea typeface="+mn-ea"/>
              </a:rPr>
              <a:t> </a:t>
            </a:r>
            <a:r>
              <a:rPr lang="en-US" altLang="ko-KR" sz="700" dirty="0">
                <a:latin typeface="+mn-ea"/>
                <a:ea typeface="+mn-ea"/>
                <a:hlinkClick r:id="rId7"/>
              </a:rPr>
              <a:t>https://edu.sckcorp.co.kr/main/main.asp</a:t>
            </a:r>
            <a:r>
              <a:rPr lang="en-US" altLang="ko-KR" sz="700" dirty="0">
                <a:latin typeface="+mn-ea"/>
                <a:ea typeface="+mn-ea"/>
              </a:rPr>
              <a:t> )  </a:t>
            </a:r>
            <a:r>
              <a:rPr lang="ko-KR" altLang="en-US" sz="700" dirty="0">
                <a:latin typeface="+mn-ea"/>
                <a:ea typeface="+mn-ea"/>
              </a:rPr>
              <a:t>에서 접수하시면 됩니다</a:t>
            </a:r>
            <a:r>
              <a:rPr lang="en-US" altLang="ko-KR" sz="700" dirty="0">
                <a:latin typeface="+mn-ea"/>
                <a:ea typeface="+mn-ea"/>
              </a:rPr>
              <a:t>. </a:t>
            </a:r>
            <a:r>
              <a:rPr lang="ko-KR" altLang="en-US" sz="700" dirty="0">
                <a:latin typeface="+mn-ea"/>
                <a:ea typeface="+mn-ea"/>
              </a:rPr>
              <a:t>응시완료처리가 됩니다</a:t>
            </a:r>
            <a:r>
              <a:rPr lang="en-US" altLang="ko-KR" sz="700" dirty="0">
                <a:latin typeface="+mn-ea"/>
                <a:ea typeface="+mn-ea"/>
              </a:rPr>
              <a:t>.</a:t>
            </a:r>
            <a:endParaRPr lang="ko-KR" altLang="en-US" sz="7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54875"/>
              </p:ext>
            </p:extLst>
          </p:nvPr>
        </p:nvGraphicFramePr>
        <p:xfrm>
          <a:off x="1124293" y="2484487"/>
          <a:ext cx="3526410" cy="19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742">
                  <a:extLst>
                    <a:ext uri="{9D8B030D-6E8A-4147-A177-3AD203B41FA5}">
                      <a16:colId xmlns:a16="http://schemas.microsoft.com/office/drawing/2014/main" val="398376462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4064997449"/>
                    </a:ext>
                  </a:extLst>
                </a:gridCol>
                <a:gridCol w="1601636">
                  <a:extLst>
                    <a:ext uri="{9D8B030D-6E8A-4147-A177-3AD203B41FA5}">
                      <a16:colId xmlns:a16="http://schemas.microsoft.com/office/drawing/2014/main" val="2869786444"/>
                    </a:ext>
                  </a:extLst>
                </a:gridCol>
              </a:tblGrid>
              <a:tr h="1859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자격증 접수 결제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자격증 응시내역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733765"/>
                  </a:ext>
                </a:extLst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348065"/>
              </p:ext>
            </p:extLst>
          </p:nvPr>
        </p:nvGraphicFramePr>
        <p:xfrm>
          <a:off x="1135050" y="3001699"/>
          <a:ext cx="3504520" cy="360724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7656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306345">
                  <a:extLst>
                    <a:ext uri="{9D8B030D-6E8A-4147-A177-3AD203B41FA5}">
                      <a16:colId xmlns:a16="http://schemas.microsoft.com/office/drawing/2014/main" val="1194292286"/>
                    </a:ext>
                  </a:extLst>
                </a:gridCol>
                <a:gridCol w="760607">
                  <a:extLst>
                    <a:ext uri="{9D8B030D-6E8A-4147-A177-3AD203B41FA5}">
                      <a16:colId xmlns:a16="http://schemas.microsoft.com/office/drawing/2014/main" val="2510153031"/>
                    </a:ext>
                  </a:extLst>
                </a:gridCol>
                <a:gridCol w="607587">
                  <a:extLst>
                    <a:ext uri="{9D8B030D-6E8A-4147-A177-3AD203B41FA5}">
                      <a16:colId xmlns:a16="http://schemas.microsoft.com/office/drawing/2014/main" val="2996597943"/>
                    </a:ext>
                  </a:extLst>
                </a:gridCol>
                <a:gridCol w="362896">
                  <a:extLst>
                    <a:ext uri="{9D8B030D-6E8A-4147-A177-3AD203B41FA5}">
                      <a16:colId xmlns:a16="http://schemas.microsoft.com/office/drawing/2014/main" val="235370322"/>
                    </a:ext>
                  </a:extLst>
                </a:gridCol>
                <a:gridCol w="630615">
                  <a:extLst>
                    <a:ext uri="{9D8B030D-6E8A-4147-A177-3AD203B41FA5}">
                      <a16:colId xmlns:a16="http://schemas.microsoft.com/office/drawing/2014/main" val="1170589038"/>
                    </a:ext>
                  </a:extLst>
                </a:gridCol>
                <a:gridCol w="608814">
                  <a:extLst>
                    <a:ext uri="{9D8B030D-6E8A-4147-A177-3AD203B41FA5}">
                      <a16:colId xmlns:a16="http://schemas.microsoft.com/office/drawing/2014/main" val="1002814051"/>
                    </a:ext>
                  </a:extLst>
                </a:gridCol>
              </a:tblGrid>
              <a:tr h="1847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계열</a:t>
                      </a: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자격증명</a:t>
                      </a: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응시과목</a:t>
                      </a: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결제일</a:t>
                      </a: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단체접수코드</a:t>
                      </a: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응시상태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27698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컴퓨터</a:t>
                      </a: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Adobe Certified Professional</a:t>
                      </a:r>
                      <a:endParaRPr lang="ko-KR" altLang="en-US" sz="700" b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InDesign CC2020 (</a:t>
                      </a:r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한글</a:t>
                      </a:r>
                      <a:r>
                        <a:rPr lang="en-US" altLang="ko-KR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525" marR="36000" marT="36000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effectLst/>
                          <a:latin typeface="+mn-ea"/>
                          <a:ea typeface="+mn-ea"/>
                        </a:rPr>
                        <a:t>2024-01-02</a:t>
                      </a:r>
                    </a:p>
                  </a:txBody>
                  <a:tcPr marL="47625" marR="36000" marT="36000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sbsacademy</a:t>
                      </a:r>
                    </a:p>
                  </a:txBody>
                  <a:tcPr marL="47625" marR="36000" marT="36000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322560"/>
                  </a:ext>
                </a:extLst>
              </a:tr>
              <a:tr h="17749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환불</a:t>
                      </a: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환불완료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36000" marT="0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36000" marT="36000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36000" marT="0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40216"/>
                  </a:ext>
                </a:extLst>
              </a:tr>
              <a:tr h="27698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컴퓨터</a:t>
                      </a: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Adobe Certified Professional</a:t>
                      </a:r>
                      <a:endParaRPr lang="ko-KR" altLang="en-US" sz="700" b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 Photoshop CC2020 (</a:t>
                      </a:r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한글</a:t>
                      </a:r>
                      <a:r>
                        <a:rPr lang="en-US" altLang="ko-KR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525" marR="36000" marT="36000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effectLst/>
                          <a:latin typeface="+mn-ea"/>
                          <a:ea typeface="+mn-ea"/>
                        </a:rPr>
                        <a:t>2024-01-02</a:t>
                      </a:r>
                    </a:p>
                  </a:txBody>
                  <a:tcPr marL="47625" marR="36000" marT="36000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sbsacademy</a:t>
                      </a:r>
                    </a:p>
                  </a:txBody>
                  <a:tcPr marL="47625" marR="36000" marT="36000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430375"/>
                  </a:ext>
                </a:extLst>
              </a:tr>
              <a:tr h="17749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환불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환불</a:t>
                      </a:r>
                      <a:r>
                        <a:rPr lang="ko-KR" altLang="en-US" sz="700" b="0" i="0" u="none" strike="noStrike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처리중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36000" marT="36000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36000" marT="36000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36000" marT="36000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396019"/>
                  </a:ext>
                </a:extLst>
              </a:tr>
              <a:tr h="27698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컴퓨터</a:t>
                      </a: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Adobe Certified Professional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 Illustrator CC2020 (</a:t>
                      </a:r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한글</a:t>
                      </a:r>
                      <a:r>
                        <a:rPr lang="en-US" altLang="ko-KR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525" marR="36000" marT="36000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2024-12-27</a:t>
                      </a:r>
                      <a:endParaRPr lang="en-US" altLang="ko-KR" sz="7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36000" marT="36000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sbsacademy</a:t>
                      </a:r>
                      <a:endParaRPr lang="en-US" altLang="ko-KR" sz="7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36000" marT="36000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377957"/>
                  </a:ext>
                </a:extLst>
              </a:tr>
              <a:tr h="17749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환불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36000" marT="0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36000" marT="36000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36000" marT="36000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243627"/>
                  </a:ext>
                </a:extLst>
              </a:tr>
              <a:tr h="27698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컴퓨터</a:t>
                      </a: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Adobe Certified Professional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 Illustrator CC2020 (</a:t>
                      </a:r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한글</a:t>
                      </a:r>
                      <a:r>
                        <a:rPr lang="en-US" altLang="ko-KR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525" marR="36000" marT="36000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2024-12-25</a:t>
                      </a:r>
                      <a:endParaRPr lang="en-US" altLang="ko-KR" sz="7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36000" marT="36000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sbsacademy</a:t>
                      </a:r>
                      <a:endParaRPr lang="en-US" altLang="ko-KR" sz="7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36000" marT="36000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63813"/>
                  </a:ext>
                </a:extLst>
              </a:tr>
              <a:tr h="17749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환불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환불완료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36000" marT="0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36000" marT="36000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36000" marT="36000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422487"/>
                  </a:ext>
                </a:extLst>
              </a:tr>
              <a:tr h="27698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컴퓨터</a:t>
                      </a: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Adobe Certified Professional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 Illustrator CC2020 (</a:t>
                      </a:r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한글</a:t>
                      </a:r>
                      <a:r>
                        <a:rPr lang="en-US" altLang="ko-KR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525" marR="36000" marT="36000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2024-12-22</a:t>
                      </a:r>
                      <a:endParaRPr lang="en-US" altLang="ko-KR" sz="7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36000" marT="36000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sbsacademy</a:t>
                      </a:r>
                      <a:endParaRPr lang="en-US" altLang="ko-KR" sz="7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36000" marT="36000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응시완료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2024-12-23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36656"/>
                  </a:ext>
                </a:extLst>
              </a:tr>
              <a:tr h="17749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환불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응시완료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36000" marT="0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36000" marT="36000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36000" marT="36000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295583"/>
                  </a:ext>
                </a:extLst>
              </a:tr>
              <a:tr h="27698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컴퓨터</a:t>
                      </a: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Adobe Certified Professional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 Illustrator CC2020 (</a:t>
                      </a:r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한글</a:t>
                      </a:r>
                      <a:r>
                        <a:rPr lang="en-US" altLang="ko-KR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525" marR="36000" marT="36000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2024-12-02</a:t>
                      </a:r>
                      <a:endParaRPr lang="en-US" altLang="ko-KR" sz="7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36000" marT="36000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sbsacademy</a:t>
                      </a:r>
                    </a:p>
                  </a:txBody>
                  <a:tcPr marL="47625" marR="36000" marT="36000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응시완료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2023-12-09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047987"/>
                  </a:ext>
                </a:extLst>
              </a:tr>
              <a:tr h="17749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환불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환불완료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36000" marT="0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36000" marT="36000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36000" marT="36000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897353"/>
                  </a:ext>
                </a:extLst>
              </a:tr>
              <a:tr h="27698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컴퓨터</a:t>
                      </a: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Adobe Certified Professional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 Illustrator CC2020 (</a:t>
                      </a:r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한글</a:t>
                      </a:r>
                      <a:r>
                        <a:rPr lang="en-US" altLang="ko-KR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525" marR="36000" marT="36000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2024-11-20</a:t>
                      </a:r>
                      <a:endParaRPr lang="en-US" altLang="ko-KR" sz="7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36000" marT="36000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sbsacademy</a:t>
                      </a:r>
                      <a:endParaRPr lang="en-US" altLang="ko-KR" sz="7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36000" marT="36000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응시완료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2024-11-25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239076"/>
                  </a:ext>
                </a:extLst>
              </a:tr>
              <a:tr h="17749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환불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환불완료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36000" marT="0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36000" marT="36000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36000" marT="36000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44867"/>
                  </a:ext>
                </a:extLst>
              </a:tr>
            </a:tbl>
          </a:graphicData>
        </a:graphic>
      </p:graphicFrame>
      <p:sp>
        <p:nvSpPr>
          <p:cNvPr id="51" name="모서리가 둥근 직사각형 50"/>
          <p:cNvSpPr/>
          <p:nvPr/>
        </p:nvSpPr>
        <p:spPr>
          <a:xfrm>
            <a:off x="2473003" y="4496815"/>
            <a:ext cx="766533" cy="132316"/>
          </a:xfrm>
          <a:prstGeom prst="roundRect">
            <a:avLst/>
          </a:prstGeom>
          <a:solidFill>
            <a:srgbClr val="00206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</a:rPr>
              <a:t>환불신청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72EAEB-C26E-2892-391D-5D6BF49B783A}"/>
              </a:ext>
            </a:extLst>
          </p:cNvPr>
          <p:cNvSpPr txBox="1"/>
          <p:nvPr/>
        </p:nvSpPr>
        <p:spPr>
          <a:xfrm>
            <a:off x="5434333" y="1121264"/>
            <a:ext cx="5934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&lt;</a:t>
            </a:r>
            <a:r>
              <a:rPr lang="en-US" altLang="ko-KR" sz="1100" dirty="0">
                <a:latin typeface="+mn-ea"/>
              </a:rPr>
              <a:t>  MY</a:t>
            </a:r>
            <a:endParaRPr lang="ko-KR" altLang="en-US" sz="1100" dirty="0"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52B3B5C-FDAA-CC79-80DE-F064FDBD6D70}"/>
              </a:ext>
            </a:extLst>
          </p:cNvPr>
          <p:cNvSpPr txBox="1"/>
          <p:nvPr/>
        </p:nvSpPr>
        <p:spPr>
          <a:xfrm>
            <a:off x="5434333" y="2326297"/>
            <a:ext cx="3513835" cy="2308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자격증 응시</a:t>
            </a:r>
          </a:p>
        </p:txBody>
      </p:sp>
      <p:sp>
        <p:nvSpPr>
          <p:cNvPr id="80" name="Google Shape;1483;p53"/>
          <p:cNvSpPr/>
          <p:nvPr/>
        </p:nvSpPr>
        <p:spPr>
          <a:xfrm>
            <a:off x="5728973" y="6733325"/>
            <a:ext cx="216029" cy="213930"/>
          </a:xfrm>
          <a:custGeom>
            <a:avLst/>
            <a:gdLst/>
            <a:ahLst/>
            <a:cxnLst/>
            <a:rect l="l" t="t" r="r" b="b"/>
            <a:pathLst>
              <a:path w="667" h="666" extrusionOk="0">
                <a:moveTo>
                  <a:pt x="331" y="0"/>
                </a:moveTo>
                <a:cubicBezTo>
                  <a:pt x="328" y="1"/>
                  <a:pt x="326" y="2"/>
                  <a:pt x="324" y="5"/>
                </a:cubicBezTo>
                <a:lnTo>
                  <a:pt x="5" y="336"/>
                </a:lnTo>
                <a:cubicBezTo>
                  <a:pt x="0" y="341"/>
                  <a:pt x="1" y="350"/>
                  <a:pt x="6" y="355"/>
                </a:cubicBezTo>
                <a:cubicBezTo>
                  <a:pt x="11" y="360"/>
                  <a:pt x="20" y="360"/>
                  <a:pt x="25" y="355"/>
                </a:cubicBezTo>
                <a:lnTo>
                  <a:pt x="67" y="311"/>
                </a:lnTo>
                <a:lnTo>
                  <a:pt x="67" y="666"/>
                </a:lnTo>
                <a:lnTo>
                  <a:pt x="600" y="666"/>
                </a:lnTo>
                <a:lnTo>
                  <a:pt x="600" y="311"/>
                </a:lnTo>
                <a:lnTo>
                  <a:pt x="642" y="355"/>
                </a:lnTo>
                <a:cubicBezTo>
                  <a:pt x="647" y="360"/>
                  <a:pt x="656" y="360"/>
                  <a:pt x="661" y="355"/>
                </a:cubicBezTo>
                <a:cubicBezTo>
                  <a:pt x="666" y="350"/>
                  <a:pt x="667" y="341"/>
                  <a:pt x="662" y="336"/>
                </a:cubicBezTo>
                <a:lnTo>
                  <a:pt x="343" y="5"/>
                </a:lnTo>
                <a:cubicBezTo>
                  <a:pt x="340" y="1"/>
                  <a:pt x="335" y="0"/>
                  <a:pt x="331" y="0"/>
                </a:cubicBezTo>
                <a:close/>
                <a:moveTo>
                  <a:pt x="333" y="33"/>
                </a:moveTo>
                <a:lnTo>
                  <a:pt x="573" y="283"/>
                </a:lnTo>
                <a:lnTo>
                  <a:pt x="573" y="640"/>
                </a:lnTo>
                <a:lnTo>
                  <a:pt x="427" y="640"/>
                </a:lnTo>
                <a:lnTo>
                  <a:pt x="427" y="360"/>
                </a:lnTo>
                <a:lnTo>
                  <a:pt x="240" y="360"/>
                </a:lnTo>
                <a:lnTo>
                  <a:pt x="240" y="640"/>
                </a:lnTo>
                <a:lnTo>
                  <a:pt x="93" y="640"/>
                </a:lnTo>
                <a:lnTo>
                  <a:pt x="93" y="283"/>
                </a:lnTo>
                <a:lnTo>
                  <a:pt x="333" y="33"/>
                </a:lnTo>
                <a:close/>
                <a:moveTo>
                  <a:pt x="467" y="66"/>
                </a:moveTo>
                <a:lnTo>
                  <a:pt x="467" y="107"/>
                </a:lnTo>
                <a:lnTo>
                  <a:pt x="493" y="134"/>
                </a:lnTo>
                <a:lnTo>
                  <a:pt x="493" y="93"/>
                </a:lnTo>
                <a:lnTo>
                  <a:pt x="520" y="93"/>
                </a:lnTo>
                <a:lnTo>
                  <a:pt x="520" y="162"/>
                </a:lnTo>
                <a:lnTo>
                  <a:pt x="547" y="190"/>
                </a:lnTo>
                <a:lnTo>
                  <a:pt x="547" y="66"/>
                </a:lnTo>
                <a:lnTo>
                  <a:pt x="467" y="66"/>
                </a:lnTo>
                <a:close/>
                <a:moveTo>
                  <a:pt x="267" y="386"/>
                </a:moveTo>
                <a:lnTo>
                  <a:pt x="400" y="386"/>
                </a:lnTo>
                <a:lnTo>
                  <a:pt x="400" y="640"/>
                </a:lnTo>
                <a:lnTo>
                  <a:pt x="267" y="640"/>
                </a:lnTo>
                <a:lnTo>
                  <a:pt x="267" y="386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2" name="Google Shape;1484;p53"/>
          <p:cNvSpPr txBox="1"/>
          <p:nvPr/>
        </p:nvSpPr>
        <p:spPr>
          <a:xfrm>
            <a:off x="5759736" y="6940794"/>
            <a:ext cx="224623" cy="153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3" name="그림 1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886" y="6686550"/>
            <a:ext cx="242607" cy="239834"/>
          </a:xfrm>
          <a:prstGeom prst="rect">
            <a:avLst/>
          </a:prstGeom>
        </p:spPr>
      </p:pic>
      <p:pic>
        <p:nvPicPr>
          <p:cNvPr id="114" name="그림 113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t="-1" r="7522" b="23738"/>
          <a:stretch/>
        </p:blipFill>
        <p:spPr>
          <a:xfrm>
            <a:off x="7478707" y="6711135"/>
            <a:ext cx="228940" cy="201219"/>
          </a:xfrm>
          <a:prstGeom prst="rect">
            <a:avLst/>
          </a:prstGeom>
        </p:spPr>
      </p:pic>
      <p:sp>
        <p:nvSpPr>
          <p:cNvPr id="115" name="Google Shape;1484;p53"/>
          <p:cNvSpPr txBox="1"/>
          <p:nvPr/>
        </p:nvSpPr>
        <p:spPr>
          <a:xfrm>
            <a:off x="6522530" y="6918604"/>
            <a:ext cx="397933" cy="153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수강내역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484;p53"/>
          <p:cNvSpPr txBox="1"/>
          <p:nvPr/>
        </p:nvSpPr>
        <p:spPr>
          <a:xfrm>
            <a:off x="7378938" y="6925065"/>
            <a:ext cx="397933" cy="153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교육과정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7" name="그림 116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5057" r="13955"/>
          <a:stretch/>
        </p:blipFill>
        <p:spPr>
          <a:xfrm>
            <a:off x="8256307" y="6694053"/>
            <a:ext cx="228484" cy="224827"/>
          </a:xfrm>
          <a:prstGeom prst="rect">
            <a:avLst/>
          </a:prstGeom>
        </p:spPr>
      </p:pic>
      <p:sp>
        <p:nvSpPr>
          <p:cNvPr id="118" name="Google Shape;1484;p53"/>
          <p:cNvSpPr txBox="1"/>
          <p:nvPr/>
        </p:nvSpPr>
        <p:spPr>
          <a:xfrm>
            <a:off x="8167156" y="6912354"/>
            <a:ext cx="481499" cy="153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이벤트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9" name="직선 연결선 118"/>
          <p:cNvCxnSpPr/>
          <p:nvPr/>
        </p:nvCxnSpPr>
        <p:spPr bwMode="auto">
          <a:xfrm>
            <a:off x="5422800" y="6646512"/>
            <a:ext cx="3513495" cy="0"/>
          </a:xfrm>
          <a:prstGeom prst="line">
            <a:avLst/>
          </a:prstGeom>
          <a:noFill/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직선 연결선 120"/>
          <p:cNvCxnSpPr/>
          <p:nvPr/>
        </p:nvCxnSpPr>
        <p:spPr bwMode="auto">
          <a:xfrm>
            <a:off x="5422800" y="6646512"/>
            <a:ext cx="3513495" cy="0"/>
          </a:xfrm>
          <a:prstGeom prst="line">
            <a:avLst/>
          </a:prstGeom>
          <a:noFill/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22" name="Picture 2" descr="http://cfile5.uf.tistory.com/image/25797D3D56528AFD18DC78">
            <a:extLst>
              <a:ext uri="{FF2B5EF4-FFF2-40B4-BE49-F238E27FC236}">
                <a16:creationId xmlns:a16="http://schemas.microsoft.com/office/drawing/2014/main" id="{F9AC6E6C-FF6D-4BF1-9140-346A99CDDE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4483" b="91850" l="3514" r="231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86" t="30011" r="75276" b="6002"/>
          <a:stretch/>
        </p:blipFill>
        <p:spPr bwMode="auto">
          <a:xfrm>
            <a:off x="8361678" y="5370235"/>
            <a:ext cx="417834" cy="564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TextBox 123"/>
          <p:cNvSpPr txBox="1"/>
          <p:nvPr/>
        </p:nvSpPr>
        <p:spPr>
          <a:xfrm>
            <a:off x="5421756" y="2677816"/>
            <a:ext cx="3526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n-ea"/>
                <a:ea typeface="+mn-ea"/>
              </a:rPr>
              <a:t>자격증 접수 결제 후 </a:t>
            </a:r>
            <a:r>
              <a:rPr lang="en-US" altLang="ko-KR" sz="700" dirty="0">
                <a:latin typeface="+mn-ea"/>
                <a:ea typeface="+mn-ea"/>
              </a:rPr>
              <a:t>STK </a:t>
            </a:r>
            <a:r>
              <a:rPr lang="ko-KR" altLang="en-US" sz="700" dirty="0">
                <a:latin typeface="+mn-ea"/>
                <a:ea typeface="+mn-ea"/>
              </a:rPr>
              <a:t>접수사이트</a:t>
            </a:r>
            <a:r>
              <a:rPr lang="en-US" altLang="ko-KR" sz="700" dirty="0">
                <a:latin typeface="+mn-ea"/>
                <a:ea typeface="+mn-ea"/>
              </a:rPr>
              <a:t>(</a:t>
            </a:r>
            <a:r>
              <a:rPr lang="ko-KR" altLang="en-US" sz="700" dirty="0">
                <a:latin typeface="+mn-ea"/>
                <a:ea typeface="+mn-ea"/>
              </a:rPr>
              <a:t> </a:t>
            </a:r>
            <a:r>
              <a:rPr lang="en-US" altLang="ko-KR" sz="700" dirty="0">
                <a:latin typeface="+mn-ea"/>
                <a:ea typeface="+mn-ea"/>
                <a:hlinkClick r:id="rId7"/>
              </a:rPr>
              <a:t>https://edu.sckcorp.co.kr/main/main.asp</a:t>
            </a:r>
            <a:r>
              <a:rPr lang="en-US" altLang="ko-KR" sz="700" dirty="0">
                <a:latin typeface="+mn-ea"/>
                <a:ea typeface="+mn-ea"/>
              </a:rPr>
              <a:t> )  </a:t>
            </a:r>
            <a:r>
              <a:rPr lang="ko-KR" altLang="en-US" sz="700" dirty="0">
                <a:latin typeface="+mn-ea"/>
                <a:ea typeface="+mn-ea"/>
              </a:rPr>
              <a:t>에서 접수하시면 됩니다</a:t>
            </a:r>
            <a:r>
              <a:rPr lang="en-US" altLang="ko-KR" sz="700" dirty="0">
                <a:latin typeface="+mn-ea"/>
                <a:ea typeface="+mn-ea"/>
              </a:rPr>
              <a:t>. </a:t>
            </a:r>
            <a:r>
              <a:rPr lang="ko-KR" altLang="en-US" sz="700" dirty="0">
                <a:latin typeface="+mn-ea"/>
                <a:ea typeface="+mn-ea"/>
              </a:rPr>
              <a:t>응시완료처리가 됩니다</a:t>
            </a:r>
            <a:r>
              <a:rPr lang="en-US" altLang="ko-KR" sz="700" dirty="0">
                <a:latin typeface="+mn-ea"/>
                <a:ea typeface="+mn-ea"/>
              </a:rPr>
              <a:t>.</a:t>
            </a:r>
            <a:endParaRPr lang="ko-KR" altLang="en-US" sz="7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125" name="표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54875"/>
              </p:ext>
            </p:extLst>
          </p:nvPr>
        </p:nvGraphicFramePr>
        <p:xfrm>
          <a:off x="5421756" y="2484487"/>
          <a:ext cx="3526410" cy="19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742">
                  <a:extLst>
                    <a:ext uri="{9D8B030D-6E8A-4147-A177-3AD203B41FA5}">
                      <a16:colId xmlns:a16="http://schemas.microsoft.com/office/drawing/2014/main" val="398376462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4064997449"/>
                    </a:ext>
                  </a:extLst>
                </a:gridCol>
                <a:gridCol w="1601636">
                  <a:extLst>
                    <a:ext uri="{9D8B030D-6E8A-4147-A177-3AD203B41FA5}">
                      <a16:colId xmlns:a16="http://schemas.microsoft.com/office/drawing/2014/main" val="2869786444"/>
                    </a:ext>
                  </a:extLst>
                </a:gridCol>
              </a:tblGrid>
              <a:tr h="1859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자격증 접수 결제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자격증 응시내역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733765"/>
                  </a:ext>
                </a:extLst>
              </a:tr>
            </a:tbl>
          </a:graphicData>
        </a:graphic>
      </p:graphicFrame>
      <p:graphicFrame>
        <p:nvGraphicFramePr>
          <p:cNvPr id="126" name="표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348065"/>
              </p:ext>
            </p:extLst>
          </p:nvPr>
        </p:nvGraphicFramePr>
        <p:xfrm>
          <a:off x="5432513" y="3001699"/>
          <a:ext cx="3504520" cy="360724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7656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306345">
                  <a:extLst>
                    <a:ext uri="{9D8B030D-6E8A-4147-A177-3AD203B41FA5}">
                      <a16:colId xmlns:a16="http://schemas.microsoft.com/office/drawing/2014/main" val="1194292286"/>
                    </a:ext>
                  </a:extLst>
                </a:gridCol>
                <a:gridCol w="760607">
                  <a:extLst>
                    <a:ext uri="{9D8B030D-6E8A-4147-A177-3AD203B41FA5}">
                      <a16:colId xmlns:a16="http://schemas.microsoft.com/office/drawing/2014/main" val="2510153031"/>
                    </a:ext>
                  </a:extLst>
                </a:gridCol>
                <a:gridCol w="607587">
                  <a:extLst>
                    <a:ext uri="{9D8B030D-6E8A-4147-A177-3AD203B41FA5}">
                      <a16:colId xmlns:a16="http://schemas.microsoft.com/office/drawing/2014/main" val="2996597943"/>
                    </a:ext>
                  </a:extLst>
                </a:gridCol>
                <a:gridCol w="362896">
                  <a:extLst>
                    <a:ext uri="{9D8B030D-6E8A-4147-A177-3AD203B41FA5}">
                      <a16:colId xmlns:a16="http://schemas.microsoft.com/office/drawing/2014/main" val="235370322"/>
                    </a:ext>
                  </a:extLst>
                </a:gridCol>
                <a:gridCol w="630615">
                  <a:extLst>
                    <a:ext uri="{9D8B030D-6E8A-4147-A177-3AD203B41FA5}">
                      <a16:colId xmlns:a16="http://schemas.microsoft.com/office/drawing/2014/main" val="1170589038"/>
                    </a:ext>
                  </a:extLst>
                </a:gridCol>
                <a:gridCol w="608814">
                  <a:extLst>
                    <a:ext uri="{9D8B030D-6E8A-4147-A177-3AD203B41FA5}">
                      <a16:colId xmlns:a16="http://schemas.microsoft.com/office/drawing/2014/main" val="1002814051"/>
                    </a:ext>
                  </a:extLst>
                </a:gridCol>
              </a:tblGrid>
              <a:tr h="1847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계열</a:t>
                      </a: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자격증명</a:t>
                      </a: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응시과목</a:t>
                      </a: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결제일</a:t>
                      </a: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단체접수코드</a:t>
                      </a: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응시상태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27698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컴퓨터</a:t>
                      </a: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Adobe Certified Professional</a:t>
                      </a:r>
                      <a:endParaRPr lang="ko-KR" altLang="en-US" sz="700" b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InDesign CC2020 (</a:t>
                      </a:r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한글</a:t>
                      </a:r>
                      <a:r>
                        <a:rPr lang="en-US" altLang="ko-KR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525" marR="36000" marT="36000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effectLst/>
                          <a:latin typeface="+mn-ea"/>
                          <a:ea typeface="+mn-ea"/>
                        </a:rPr>
                        <a:t>2024-01-02</a:t>
                      </a:r>
                    </a:p>
                  </a:txBody>
                  <a:tcPr marL="47625" marR="36000" marT="36000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sbsacademy</a:t>
                      </a:r>
                    </a:p>
                  </a:txBody>
                  <a:tcPr marL="47625" marR="36000" marT="36000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322560"/>
                  </a:ext>
                </a:extLst>
              </a:tr>
              <a:tr h="17749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환불</a:t>
                      </a: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환불완료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36000" marT="0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36000" marT="36000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36000" marT="0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40216"/>
                  </a:ext>
                </a:extLst>
              </a:tr>
              <a:tr h="27698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컴퓨터</a:t>
                      </a: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Adobe Certified Professional</a:t>
                      </a:r>
                      <a:endParaRPr lang="ko-KR" altLang="en-US" sz="700" b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 Photoshop CC2020 (</a:t>
                      </a:r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한글</a:t>
                      </a:r>
                      <a:r>
                        <a:rPr lang="en-US" altLang="ko-KR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525" marR="36000" marT="36000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effectLst/>
                          <a:latin typeface="+mn-ea"/>
                          <a:ea typeface="+mn-ea"/>
                        </a:rPr>
                        <a:t>2024-01-02</a:t>
                      </a:r>
                    </a:p>
                  </a:txBody>
                  <a:tcPr marL="47625" marR="36000" marT="36000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sbsacademy</a:t>
                      </a:r>
                    </a:p>
                  </a:txBody>
                  <a:tcPr marL="47625" marR="36000" marT="36000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430375"/>
                  </a:ext>
                </a:extLst>
              </a:tr>
              <a:tr h="17749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환불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환불</a:t>
                      </a:r>
                      <a:r>
                        <a:rPr lang="ko-KR" altLang="en-US" sz="700" b="0" i="0" u="none" strike="noStrike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처리중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36000" marT="36000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36000" marT="36000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36000" marT="36000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396019"/>
                  </a:ext>
                </a:extLst>
              </a:tr>
              <a:tr h="27698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컴퓨터</a:t>
                      </a: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Adobe Certified Professional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 Illustrator CC2020 (</a:t>
                      </a:r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한글</a:t>
                      </a:r>
                      <a:r>
                        <a:rPr lang="en-US" altLang="ko-KR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525" marR="36000" marT="36000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2024-12-27</a:t>
                      </a:r>
                      <a:endParaRPr lang="en-US" altLang="ko-KR" sz="7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36000" marT="36000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sbsacademy</a:t>
                      </a:r>
                      <a:endParaRPr lang="en-US" altLang="ko-KR" sz="7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36000" marT="36000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377957"/>
                  </a:ext>
                </a:extLst>
              </a:tr>
              <a:tr h="17749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환불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36000" marT="0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36000" marT="36000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36000" marT="36000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243627"/>
                  </a:ext>
                </a:extLst>
              </a:tr>
              <a:tr h="27698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컴퓨터</a:t>
                      </a: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Adobe Certified Professional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 Illustrator CC2020 (</a:t>
                      </a:r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한글</a:t>
                      </a:r>
                      <a:r>
                        <a:rPr lang="en-US" altLang="ko-KR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525" marR="36000" marT="36000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2024-12-25</a:t>
                      </a:r>
                      <a:endParaRPr lang="en-US" altLang="ko-KR" sz="7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36000" marT="36000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sbsacademy</a:t>
                      </a:r>
                      <a:endParaRPr lang="en-US" altLang="ko-KR" sz="7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36000" marT="36000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63813"/>
                  </a:ext>
                </a:extLst>
              </a:tr>
              <a:tr h="17749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환불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환불완료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36000" marT="0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36000" marT="36000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36000" marT="36000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422487"/>
                  </a:ext>
                </a:extLst>
              </a:tr>
              <a:tr h="27698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컴퓨터</a:t>
                      </a: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Adobe Certified Professional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 Illustrator CC2020 (</a:t>
                      </a:r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한글</a:t>
                      </a:r>
                      <a:r>
                        <a:rPr lang="en-US" altLang="ko-KR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525" marR="36000" marT="36000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2024-12-22</a:t>
                      </a:r>
                      <a:endParaRPr lang="en-US" altLang="ko-KR" sz="7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36000" marT="36000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sbsacademy</a:t>
                      </a:r>
                      <a:endParaRPr lang="en-US" altLang="ko-KR" sz="7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36000" marT="36000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응시완료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2024-12-23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36656"/>
                  </a:ext>
                </a:extLst>
              </a:tr>
              <a:tr h="17749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환불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응시완료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36000" marT="0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36000" marT="36000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36000" marT="36000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295583"/>
                  </a:ext>
                </a:extLst>
              </a:tr>
              <a:tr h="27698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컴퓨터</a:t>
                      </a: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Adobe Certified Professional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 Illustrator CC2020 (</a:t>
                      </a:r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한글</a:t>
                      </a:r>
                      <a:r>
                        <a:rPr lang="en-US" altLang="ko-KR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525" marR="36000" marT="36000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2024-12-02</a:t>
                      </a:r>
                      <a:endParaRPr lang="en-US" altLang="ko-KR" sz="7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36000" marT="36000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sbsacademy</a:t>
                      </a:r>
                    </a:p>
                  </a:txBody>
                  <a:tcPr marL="47625" marR="36000" marT="36000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응시완료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2023-12-09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047987"/>
                  </a:ext>
                </a:extLst>
              </a:tr>
              <a:tr h="17749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환불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환불완료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36000" marT="0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36000" marT="36000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36000" marT="36000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897353"/>
                  </a:ext>
                </a:extLst>
              </a:tr>
              <a:tr h="27698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컴퓨터</a:t>
                      </a: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Adobe Certified Professional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 Illustrator CC2020 (</a:t>
                      </a:r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한글</a:t>
                      </a:r>
                      <a:r>
                        <a:rPr lang="en-US" altLang="ko-KR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525" marR="36000" marT="36000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2024-11-20</a:t>
                      </a:r>
                      <a:endParaRPr lang="en-US" altLang="ko-KR" sz="7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36000" marT="36000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sbsacademy</a:t>
                      </a:r>
                      <a:endParaRPr lang="en-US" altLang="ko-KR" sz="7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36000" marT="36000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응시완료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2024-11-25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239076"/>
                  </a:ext>
                </a:extLst>
              </a:tr>
              <a:tr h="17749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환불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환불완료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36000" marT="0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36000" marT="36000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36000" marT="36000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44867"/>
                  </a:ext>
                </a:extLst>
              </a:tr>
            </a:tbl>
          </a:graphicData>
        </a:graphic>
      </p:graphicFrame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84182583-756C-47EB-8B9C-04210122B7CF}"/>
              </a:ext>
            </a:extLst>
          </p:cNvPr>
          <p:cNvGrpSpPr/>
          <p:nvPr/>
        </p:nvGrpSpPr>
        <p:grpSpPr>
          <a:xfrm>
            <a:off x="1032843" y="2906411"/>
            <a:ext cx="99066" cy="3754540"/>
            <a:chOff x="2585992" y="1683282"/>
            <a:chExt cx="238645" cy="2361712"/>
          </a:xfrm>
        </p:grpSpPr>
        <p:cxnSp>
          <p:nvCxnSpPr>
            <p:cNvPr id="129" name="직선 연결선 74">
              <a:extLst>
                <a:ext uri="{FF2B5EF4-FFF2-40B4-BE49-F238E27FC236}">
                  <a16:creationId xmlns:a16="http://schemas.microsoft.com/office/drawing/2014/main" id="{7831619D-30B7-4FAC-85AF-5A210C54952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707744" y="1683282"/>
              <a:ext cx="0" cy="2360447"/>
            </a:xfrm>
            <a:prstGeom prst="line">
              <a:avLst/>
            </a:prstGeom>
            <a:solidFill>
              <a:srgbClr val="009688">
                <a:alpha val="69804"/>
              </a:srgbClr>
            </a:solidFill>
            <a:ln w="3175" algn="ctr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130" name="직선 연결선 74">
              <a:extLst>
                <a:ext uri="{FF2B5EF4-FFF2-40B4-BE49-F238E27FC236}">
                  <a16:creationId xmlns:a16="http://schemas.microsoft.com/office/drawing/2014/main" id="{2108DD04-B980-48E6-9F1B-5EBA379D190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85992" y="1683282"/>
              <a:ext cx="238645" cy="0"/>
            </a:xfrm>
            <a:prstGeom prst="line">
              <a:avLst/>
            </a:prstGeom>
            <a:solidFill>
              <a:srgbClr val="009688">
                <a:alpha val="69804"/>
              </a:srgbClr>
            </a:solidFill>
            <a:ln w="3175" algn="ctr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131" name="직선 연결선 74">
              <a:extLst>
                <a:ext uri="{FF2B5EF4-FFF2-40B4-BE49-F238E27FC236}">
                  <a16:creationId xmlns:a16="http://schemas.microsoft.com/office/drawing/2014/main" id="{D8362B38-8A08-4ED6-A0F5-D6493F6A964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85992" y="4044994"/>
              <a:ext cx="238645" cy="0"/>
            </a:xfrm>
            <a:prstGeom prst="line">
              <a:avLst/>
            </a:prstGeom>
            <a:solidFill>
              <a:srgbClr val="009688">
                <a:alpha val="69804"/>
              </a:srgbClr>
            </a:solidFill>
            <a:ln w="3175" algn="ctr">
              <a:solidFill>
                <a:schemeClr val="accent2"/>
              </a:solidFill>
              <a:round/>
              <a:headEnd/>
              <a:tailEnd/>
            </a:ln>
          </p:spPr>
        </p:cxnSp>
      </p:grpSp>
      <p:sp>
        <p:nvSpPr>
          <p:cNvPr id="132" name="타원 131"/>
          <p:cNvSpPr>
            <a:spLocks noChangeAspect="1"/>
          </p:cNvSpPr>
          <p:nvPr/>
        </p:nvSpPr>
        <p:spPr bwMode="auto">
          <a:xfrm>
            <a:off x="990661" y="4373584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" name="타원 132"/>
          <p:cNvSpPr>
            <a:spLocks noChangeAspect="1"/>
          </p:cNvSpPr>
          <p:nvPr/>
        </p:nvSpPr>
        <p:spPr bwMode="auto">
          <a:xfrm>
            <a:off x="3181244" y="285668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4" name="타원 133"/>
          <p:cNvSpPr>
            <a:spLocks noChangeAspect="1"/>
          </p:cNvSpPr>
          <p:nvPr/>
        </p:nvSpPr>
        <p:spPr bwMode="auto">
          <a:xfrm>
            <a:off x="3661155" y="285668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5" name="타원 134"/>
          <p:cNvSpPr>
            <a:spLocks noChangeAspect="1"/>
          </p:cNvSpPr>
          <p:nvPr/>
        </p:nvSpPr>
        <p:spPr bwMode="auto">
          <a:xfrm>
            <a:off x="4226157" y="285668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6" name="타원 135"/>
          <p:cNvSpPr>
            <a:spLocks noChangeAspect="1"/>
          </p:cNvSpPr>
          <p:nvPr/>
        </p:nvSpPr>
        <p:spPr bwMode="auto">
          <a:xfrm>
            <a:off x="1557539" y="346726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7" name="타원 136"/>
          <p:cNvSpPr>
            <a:spLocks noChangeAspect="1"/>
          </p:cNvSpPr>
          <p:nvPr/>
        </p:nvSpPr>
        <p:spPr bwMode="auto">
          <a:xfrm>
            <a:off x="3205714" y="2436947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8" name="타원 137"/>
          <p:cNvSpPr>
            <a:spLocks noChangeAspect="1"/>
          </p:cNvSpPr>
          <p:nvPr/>
        </p:nvSpPr>
        <p:spPr bwMode="auto">
          <a:xfrm>
            <a:off x="1557539" y="398344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9" name="타원 138"/>
          <p:cNvSpPr>
            <a:spLocks noChangeAspect="1"/>
          </p:cNvSpPr>
          <p:nvPr/>
        </p:nvSpPr>
        <p:spPr bwMode="auto">
          <a:xfrm>
            <a:off x="1557539" y="447297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0" name="타원 139"/>
          <p:cNvSpPr>
            <a:spLocks noChangeAspect="1"/>
          </p:cNvSpPr>
          <p:nvPr/>
        </p:nvSpPr>
        <p:spPr bwMode="auto">
          <a:xfrm>
            <a:off x="1557539" y="4962500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" name="타원 140"/>
          <p:cNvSpPr>
            <a:spLocks noChangeAspect="1"/>
          </p:cNvSpPr>
          <p:nvPr/>
        </p:nvSpPr>
        <p:spPr bwMode="auto">
          <a:xfrm>
            <a:off x="1557539" y="547868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" name="타원 141"/>
          <p:cNvSpPr>
            <a:spLocks noChangeAspect="1"/>
          </p:cNvSpPr>
          <p:nvPr/>
        </p:nvSpPr>
        <p:spPr bwMode="auto">
          <a:xfrm>
            <a:off x="1557539" y="5968208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" name="타원 142"/>
          <p:cNvSpPr>
            <a:spLocks noChangeAspect="1"/>
          </p:cNvSpPr>
          <p:nvPr/>
        </p:nvSpPr>
        <p:spPr bwMode="auto">
          <a:xfrm>
            <a:off x="1557539" y="642647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4" name="직사각형 143"/>
          <p:cNvSpPr/>
          <p:nvPr/>
        </p:nvSpPr>
        <p:spPr bwMode="auto">
          <a:xfrm>
            <a:off x="5426083" y="1121264"/>
            <a:ext cx="3513835" cy="5971735"/>
          </a:xfrm>
          <a:prstGeom prst="rect">
            <a:avLst/>
          </a:prstGeom>
          <a:solidFill>
            <a:schemeClr val="bg1">
              <a:lumMod val="95000"/>
              <a:alpha val="76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6770466" y="4496815"/>
            <a:ext cx="766533" cy="132316"/>
          </a:xfrm>
          <a:prstGeom prst="roundRect">
            <a:avLst/>
          </a:prstGeom>
          <a:solidFill>
            <a:srgbClr val="00206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</a:rPr>
              <a:t>환불신청</a:t>
            </a:r>
          </a:p>
        </p:txBody>
      </p:sp>
      <p:sp>
        <p:nvSpPr>
          <p:cNvPr id="145" name="직사각형 144"/>
          <p:cNvSpPr/>
          <p:nvPr/>
        </p:nvSpPr>
        <p:spPr bwMode="auto">
          <a:xfrm>
            <a:off x="6754517" y="5337490"/>
            <a:ext cx="2017978" cy="1035429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7200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rgbClr val="2E2E2E"/>
              </a:solidFill>
              <a:effectLst/>
              <a:latin typeface="+mn-ea"/>
              <a:ea typeface="+mn-ea"/>
            </a:endParaRPr>
          </a:p>
          <a:p>
            <a:pPr marL="0" marR="0" indent="0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dirty="0" err="1">
                <a:ln>
                  <a:noFill/>
                </a:ln>
                <a:solidFill>
                  <a:srgbClr val="2E2E2E"/>
                </a:solidFill>
                <a:effectLst/>
                <a:latin typeface="+mn-ea"/>
                <a:ea typeface="+mn-ea"/>
              </a:rPr>
              <a:t>환불신청</a:t>
            </a:r>
            <a:endParaRPr lang="en-US" altLang="ko-KR" b="1" dirty="0">
              <a:latin typeface="+mn-ea"/>
              <a:ea typeface="+mn-ea"/>
            </a:endParaRPr>
          </a:p>
          <a:p>
            <a:pPr marL="0" marR="0" indent="0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b="1" dirty="0">
              <a:latin typeface="+mn-ea"/>
              <a:ea typeface="+mn-ea"/>
            </a:endParaRPr>
          </a:p>
          <a:p>
            <a:pPr marL="0" marR="0" indent="0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800" b="1" dirty="0">
              <a:latin typeface="+mn-ea"/>
              <a:ea typeface="+mn-ea"/>
            </a:endParaRPr>
          </a:p>
          <a:p>
            <a:pPr marL="0" marR="0" indent="0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800" b="1" dirty="0">
              <a:latin typeface="+mn-ea"/>
              <a:ea typeface="+mn-ea"/>
            </a:endParaRPr>
          </a:p>
        </p:txBody>
      </p:sp>
      <p:sp>
        <p:nvSpPr>
          <p:cNvPr id="146" name="모서리가 둥근 직사각형 145"/>
          <p:cNvSpPr/>
          <p:nvPr/>
        </p:nvSpPr>
        <p:spPr bwMode="auto">
          <a:xfrm>
            <a:off x="6822138" y="5776816"/>
            <a:ext cx="1901514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i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환불사유를 입력하세요</a:t>
            </a:r>
            <a:r>
              <a:rPr lang="en-US" altLang="ko-KR" sz="700" i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700" i="1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147" name="그룹 146"/>
          <p:cNvGrpSpPr/>
          <p:nvPr/>
        </p:nvGrpSpPr>
        <p:grpSpPr>
          <a:xfrm>
            <a:off x="8556470" y="5457720"/>
            <a:ext cx="122400" cy="122493"/>
            <a:chOff x="11747278" y="3136751"/>
            <a:chExt cx="144019" cy="144016"/>
          </a:xfrm>
        </p:grpSpPr>
        <p:cxnSp>
          <p:nvCxnSpPr>
            <p:cNvPr id="148" name="직선 연결선 147"/>
            <p:cNvCxnSpPr/>
            <p:nvPr/>
          </p:nvCxnSpPr>
          <p:spPr bwMode="auto">
            <a:xfrm>
              <a:off x="11747278" y="3136751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0" name="직선 연결선 149"/>
            <p:cNvCxnSpPr/>
            <p:nvPr/>
          </p:nvCxnSpPr>
          <p:spPr bwMode="auto">
            <a:xfrm flipH="1">
              <a:off x="11747282" y="3136751"/>
              <a:ext cx="144015" cy="144016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1" name="모서리가 둥근 직사각형 150"/>
          <p:cNvSpPr/>
          <p:nvPr/>
        </p:nvSpPr>
        <p:spPr>
          <a:xfrm>
            <a:off x="7685621" y="6103959"/>
            <a:ext cx="903362" cy="212400"/>
          </a:xfrm>
          <a:prstGeom prst="roundRect">
            <a:avLst/>
          </a:prstGeom>
          <a:solidFill>
            <a:srgbClr val="00206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>
                <a:solidFill>
                  <a:schemeClr val="bg1"/>
                </a:solidFill>
              </a:rPr>
              <a:t>환불신청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6821525" y="6102891"/>
            <a:ext cx="535610" cy="214536"/>
          </a:xfrm>
          <a:prstGeom prst="round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닫기</a:t>
            </a:r>
            <a:endParaRPr kumimoji="0"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53" name="타원 152"/>
          <p:cNvSpPr>
            <a:spLocks noChangeAspect="1"/>
          </p:cNvSpPr>
          <p:nvPr/>
        </p:nvSpPr>
        <p:spPr bwMode="auto">
          <a:xfrm>
            <a:off x="6696821" y="532397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4" name="타원 153"/>
          <p:cNvSpPr>
            <a:spLocks noChangeAspect="1"/>
          </p:cNvSpPr>
          <p:nvPr/>
        </p:nvSpPr>
        <p:spPr bwMode="auto">
          <a:xfrm>
            <a:off x="6696821" y="5743737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3-1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5" name="타원 154"/>
          <p:cNvSpPr>
            <a:spLocks noChangeAspect="1"/>
          </p:cNvSpPr>
          <p:nvPr/>
        </p:nvSpPr>
        <p:spPr bwMode="auto">
          <a:xfrm>
            <a:off x="8484517" y="6066907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6" name="타원 155"/>
          <p:cNvSpPr>
            <a:spLocks noChangeAspect="1"/>
          </p:cNvSpPr>
          <p:nvPr/>
        </p:nvSpPr>
        <p:spPr bwMode="auto">
          <a:xfrm>
            <a:off x="3155966" y="441000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7" name="Picture 2" descr="http://cfile5.uf.tistory.com/image/25797D3D56528AFD18DC78">
            <a:extLst>
              <a:ext uri="{FF2B5EF4-FFF2-40B4-BE49-F238E27FC236}">
                <a16:creationId xmlns:a16="http://schemas.microsoft.com/office/drawing/2014/main" id="{F9AC6E6C-FF6D-4BF1-9140-346A99CDDE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4483" b="91850" l="3514" r="231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86" t="30011" r="78619" b="17832"/>
          <a:stretch/>
        </p:blipFill>
        <p:spPr bwMode="auto">
          <a:xfrm>
            <a:off x="7302842" y="4472973"/>
            <a:ext cx="354737" cy="459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8" name="꺾인 연결선 157"/>
          <p:cNvCxnSpPr>
            <a:stCxn id="157" idx="2"/>
            <a:endCxn id="145" idx="0"/>
          </p:cNvCxnSpPr>
          <p:nvPr/>
        </p:nvCxnSpPr>
        <p:spPr bwMode="auto">
          <a:xfrm rot="16200000" flipH="1">
            <a:off x="7419493" y="4993476"/>
            <a:ext cx="404731" cy="283295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9" name="타원 158"/>
          <p:cNvSpPr>
            <a:spLocks noChangeAspect="1"/>
          </p:cNvSpPr>
          <p:nvPr/>
        </p:nvSpPr>
        <p:spPr bwMode="auto">
          <a:xfrm>
            <a:off x="6680466" y="4402537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4" name="표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398117"/>
              </p:ext>
            </p:extLst>
          </p:nvPr>
        </p:nvGraphicFramePr>
        <p:xfrm>
          <a:off x="10440591" y="540271"/>
          <a:ext cx="2833612" cy="2321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954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홈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취업현황관리</a:t>
            </a:r>
            <a:endParaRPr lang="ko-KR" altLang="en-US" dirty="0"/>
          </a:p>
        </p:txBody>
      </p:sp>
      <p:sp>
        <p:nvSpPr>
          <p:cNvPr id="58" name="텍스트 개체 틀 5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33" name="표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398117"/>
              </p:ext>
            </p:extLst>
          </p:nvPr>
        </p:nvGraphicFramePr>
        <p:xfrm>
          <a:off x="10440591" y="540271"/>
          <a:ext cx="2833612" cy="2321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sp>
        <p:nvSpPr>
          <p:cNvPr id="134" name="모서리가 둥근 직사각형 133"/>
          <p:cNvSpPr/>
          <p:nvPr/>
        </p:nvSpPr>
        <p:spPr>
          <a:xfrm>
            <a:off x="3697139" y="2484487"/>
            <a:ext cx="900000" cy="252000"/>
          </a:xfrm>
          <a:prstGeom prst="roundRect">
            <a:avLst/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>
                <a:solidFill>
                  <a:schemeClr val="bg1"/>
                </a:solidFill>
                <a:latin typeface="+mn-ea"/>
                <a:ea typeface="+mn-ea"/>
              </a:rPr>
              <a:t>취업관리 신청</a:t>
            </a:r>
          </a:p>
        </p:txBody>
      </p:sp>
      <p:sp>
        <p:nvSpPr>
          <p:cNvPr id="135" name="직사각형 134"/>
          <p:cNvSpPr/>
          <p:nvPr/>
        </p:nvSpPr>
        <p:spPr bwMode="auto">
          <a:xfrm>
            <a:off x="1176860" y="1541559"/>
            <a:ext cx="3420280" cy="870920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ko-KR" altLang="en-US" sz="800" b="1" dirty="0" smtClean="0">
                <a:solidFill>
                  <a:schemeClr val="tx1"/>
                </a:solidFill>
                <a:latin typeface="+mn-ea"/>
                <a:ea typeface="+mn-ea"/>
              </a:rPr>
              <a:t>취업 관리 안내</a:t>
            </a:r>
            <a:endParaRPr lang="en-US" altLang="ko-KR" sz="800" b="1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 defTabSz="817563"/>
            <a:endParaRPr lang="en-US" altLang="ko-KR" sz="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 defTabSz="817563"/>
            <a:r>
              <a:rPr lang="en-US" altLang="ko-KR" sz="800" dirty="0" smtClean="0">
                <a:solidFill>
                  <a:schemeClr val="tx1"/>
                </a:solidFill>
                <a:latin typeface="+mn-ea"/>
                <a:ea typeface="+mn-ea"/>
              </a:rPr>
              <a:t>KEG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  <a:ea typeface="+mn-ea"/>
              </a:rPr>
              <a:t>와 함께하는 기업들의 채용정보를 연결해드립니다 </a:t>
            </a:r>
            <a:endParaRPr lang="en-US" altLang="ko-KR" sz="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 defTabSz="817563"/>
            <a:endParaRPr lang="en-US" altLang="ko-KR" sz="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 defTabSz="817563"/>
            <a:r>
              <a:rPr lang="ko-KR" altLang="en-US" sz="800" dirty="0" err="1" smtClean="0">
                <a:solidFill>
                  <a:schemeClr val="tx1"/>
                </a:solidFill>
                <a:latin typeface="+mn-ea"/>
                <a:ea typeface="+mn-ea"/>
              </a:rPr>
              <a:t>취업관리를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  <a:ea typeface="+mn-ea"/>
              </a:rPr>
              <a:t> 신청하시면 취업담당자가 이력서 자료 검토 후</a:t>
            </a:r>
            <a:endParaRPr lang="en-US" altLang="ko-KR" sz="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 defTabSz="817563"/>
            <a:r>
              <a:rPr lang="ko-KR" altLang="en-US" sz="800" dirty="0" err="1" smtClean="0">
                <a:solidFill>
                  <a:schemeClr val="tx1"/>
                </a:solidFill>
                <a:latin typeface="+mn-ea"/>
                <a:ea typeface="+mn-ea"/>
              </a:rPr>
              <a:t>기업매칭을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  <a:ea typeface="+mn-ea"/>
              </a:rPr>
              <a:t> 진행해드립니다</a:t>
            </a:r>
            <a:endParaRPr lang="en-US" altLang="ko-KR" sz="8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376322" y="1185369"/>
            <a:ext cx="1811377" cy="2532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latin typeface="+mn-ea"/>
                <a:ea typeface="+mn-ea"/>
              </a:rPr>
              <a:t>취업현황관리</a:t>
            </a:r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7945611" y="2520519"/>
            <a:ext cx="900000" cy="252000"/>
          </a:xfrm>
          <a:prstGeom prst="roundRect">
            <a:avLst/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>
                <a:solidFill>
                  <a:schemeClr val="bg1"/>
                </a:solidFill>
                <a:latin typeface="+mn-ea"/>
                <a:ea typeface="+mn-ea"/>
              </a:rPr>
              <a:t>취업관리 신청</a:t>
            </a:r>
          </a:p>
        </p:txBody>
      </p:sp>
      <p:sp>
        <p:nvSpPr>
          <p:cNvPr id="142" name="직사각형 141"/>
          <p:cNvSpPr/>
          <p:nvPr/>
        </p:nvSpPr>
        <p:spPr bwMode="auto">
          <a:xfrm>
            <a:off x="5476867" y="1541559"/>
            <a:ext cx="3420280" cy="870920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ko-KR" altLang="en-US" sz="800" b="1" dirty="0" smtClean="0">
                <a:solidFill>
                  <a:schemeClr val="tx1"/>
                </a:solidFill>
                <a:latin typeface="+mn-ea"/>
                <a:ea typeface="+mn-ea"/>
              </a:rPr>
              <a:t>취업 관리 안내</a:t>
            </a:r>
            <a:endParaRPr lang="en-US" altLang="ko-KR" sz="800" b="1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 defTabSz="817563"/>
            <a:endParaRPr lang="en-US" altLang="ko-KR" sz="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 defTabSz="817563"/>
            <a:r>
              <a:rPr lang="en-US" altLang="ko-KR" sz="800" dirty="0" smtClean="0">
                <a:solidFill>
                  <a:schemeClr val="tx1"/>
                </a:solidFill>
                <a:latin typeface="+mn-ea"/>
                <a:ea typeface="+mn-ea"/>
              </a:rPr>
              <a:t>KEG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  <a:ea typeface="+mn-ea"/>
              </a:rPr>
              <a:t>와 함께하는 기업들의 채용정보를 연결해드립니다 </a:t>
            </a:r>
            <a:endParaRPr lang="en-US" altLang="ko-KR" sz="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 defTabSz="817563"/>
            <a:endParaRPr lang="en-US" altLang="ko-KR" sz="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 defTabSz="817563"/>
            <a:r>
              <a:rPr lang="ko-KR" altLang="en-US" sz="800" dirty="0" err="1" smtClean="0">
                <a:solidFill>
                  <a:schemeClr val="tx1"/>
                </a:solidFill>
                <a:latin typeface="+mn-ea"/>
                <a:ea typeface="+mn-ea"/>
              </a:rPr>
              <a:t>취업관리를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  <a:ea typeface="+mn-ea"/>
              </a:rPr>
              <a:t> 신청하시면 취업담당자가 이력서 자료 검토 후</a:t>
            </a:r>
            <a:endParaRPr lang="en-US" altLang="ko-KR" sz="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 defTabSz="817563"/>
            <a:r>
              <a:rPr lang="ko-KR" altLang="en-US" sz="800" dirty="0" err="1" smtClean="0">
                <a:solidFill>
                  <a:schemeClr val="tx1"/>
                </a:solidFill>
                <a:latin typeface="+mn-ea"/>
                <a:ea typeface="+mn-ea"/>
              </a:rPr>
              <a:t>기업매칭을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  <a:ea typeface="+mn-ea"/>
              </a:rPr>
              <a:t> 진행해드립니다</a:t>
            </a:r>
            <a:endParaRPr lang="en-US" altLang="ko-KR" sz="8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476867" y="2572464"/>
            <a:ext cx="49564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총 </a:t>
            </a:r>
            <a:r>
              <a:rPr lang="en-US" altLang="ko-KR" sz="700" dirty="0" smtClean="0">
                <a:latin typeface="맑은 고딕" pitchFamily="50" charset="-127"/>
                <a:ea typeface="맑은 고딕" pitchFamily="50" charset="-127"/>
              </a:rPr>
              <a:t>00</a:t>
            </a:r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건</a:t>
            </a:r>
          </a:p>
        </p:txBody>
      </p: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ADA03B80-80E9-4F0F-8BCF-EB65BA0C99BE}"/>
              </a:ext>
            </a:extLst>
          </p:cNvPr>
          <p:cNvGrpSpPr>
            <a:grpSpLocks/>
          </p:cNvGrpSpPr>
          <p:nvPr/>
        </p:nvGrpSpPr>
        <p:grpSpPr bwMode="auto">
          <a:xfrm>
            <a:off x="5666714" y="6515312"/>
            <a:ext cx="3094409" cy="224536"/>
            <a:chOff x="367236" y="3957072"/>
            <a:chExt cx="3214693" cy="170338"/>
          </a:xfrm>
          <a:noFill/>
        </p:grpSpPr>
        <p:sp>
          <p:nvSpPr>
            <p:cNvPr id="177" name="자유형 102">
              <a:extLst>
                <a:ext uri="{FF2B5EF4-FFF2-40B4-BE49-F238E27FC236}">
                  <a16:creationId xmlns:a16="http://schemas.microsoft.com/office/drawing/2014/main" id="{14DDC4B4-77F3-42BD-889F-C94B64033E07}"/>
                </a:ext>
              </a:extLst>
            </p:cNvPr>
            <p:cNvSpPr/>
            <p:nvPr/>
          </p:nvSpPr>
          <p:spPr bwMode="auto">
            <a:xfrm>
              <a:off x="367236" y="3987828"/>
              <a:ext cx="3214693" cy="120655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571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  <p:sp>
          <p:nvSpPr>
            <p:cNvPr id="178" name="자유형 103">
              <a:extLst>
                <a:ext uri="{FF2B5EF4-FFF2-40B4-BE49-F238E27FC236}">
                  <a16:creationId xmlns:a16="http://schemas.microsoft.com/office/drawing/2014/main" id="{BBAD3DE6-D6BC-4DBE-A3A3-C7B588C59AD5}"/>
                </a:ext>
              </a:extLst>
            </p:cNvPr>
            <p:cNvSpPr/>
            <p:nvPr/>
          </p:nvSpPr>
          <p:spPr bwMode="auto">
            <a:xfrm>
              <a:off x="367236" y="3957072"/>
              <a:ext cx="3214693" cy="120657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  <p:sp>
          <p:nvSpPr>
            <p:cNvPr id="179" name="자유형 104">
              <a:extLst>
                <a:ext uri="{FF2B5EF4-FFF2-40B4-BE49-F238E27FC236}">
                  <a16:creationId xmlns:a16="http://schemas.microsoft.com/office/drawing/2014/main" id="{908B6911-7A65-421B-B426-233D7DBD6139}"/>
                </a:ext>
              </a:extLst>
            </p:cNvPr>
            <p:cNvSpPr/>
            <p:nvPr/>
          </p:nvSpPr>
          <p:spPr bwMode="auto">
            <a:xfrm>
              <a:off x="367236" y="4006755"/>
              <a:ext cx="3214693" cy="120655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</p:grpSp>
      <p:sp>
        <p:nvSpPr>
          <p:cNvPr id="180" name="TextBox 179"/>
          <p:cNvSpPr txBox="1"/>
          <p:nvPr/>
        </p:nvSpPr>
        <p:spPr>
          <a:xfrm>
            <a:off x="5695362" y="1185276"/>
            <a:ext cx="1811377" cy="2532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latin typeface="+mn-ea"/>
                <a:ea typeface="+mn-ea"/>
              </a:rPr>
              <a:t>취업현황관리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112864"/>
              </p:ext>
            </p:extLst>
          </p:nvPr>
        </p:nvGraphicFramePr>
        <p:xfrm>
          <a:off x="5557135" y="2880559"/>
          <a:ext cx="3324580" cy="960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4580">
                  <a:extLst>
                    <a:ext uri="{9D8B030D-6E8A-4147-A177-3AD203B41FA5}">
                      <a16:colId xmlns:a16="http://schemas.microsoft.com/office/drawing/2014/main" val="3730086900"/>
                    </a:ext>
                  </a:extLst>
                </a:gridCol>
              </a:tblGrid>
              <a:tr h="389449"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진행상태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신청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신청일시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YYYY-MM-DD hh:mm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173507"/>
                  </a:ext>
                </a:extLst>
              </a:tr>
              <a:tr h="389449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652514"/>
                  </a:ext>
                </a:extLst>
              </a:tr>
            </a:tbl>
          </a:graphicData>
        </a:graphic>
      </p:graphicFrame>
      <p:sp>
        <p:nvSpPr>
          <p:cNvPr id="33" name="모서리가 둥근 직사각형 32"/>
          <p:cNvSpPr/>
          <p:nvPr/>
        </p:nvSpPr>
        <p:spPr>
          <a:xfrm>
            <a:off x="6433443" y="3556123"/>
            <a:ext cx="756000" cy="1800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취업신청취소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7267090" y="3556123"/>
            <a:ext cx="684000" cy="180000"/>
          </a:xfrm>
          <a:prstGeom prst="round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상세보기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530410"/>
              </p:ext>
            </p:extLst>
          </p:nvPr>
        </p:nvGraphicFramePr>
        <p:xfrm>
          <a:off x="5557135" y="3957675"/>
          <a:ext cx="3324580" cy="960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4580">
                  <a:extLst>
                    <a:ext uri="{9D8B030D-6E8A-4147-A177-3AD203B41FA5}">
                      <a16:colId xmlns:a16="http://schemas.microsoft.com/office/drawing/2014/main" val="3730086900"/>
                    </a:ext>
                  </a:extLst>
                </a:gridCol>
              </a:tblGrid>
              <a:tr h="389449"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진행상태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접수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신청일시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YYYY-MM-DD hh:mm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담당자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김담당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173507"/>
                  </a:ext>
                </a:extLst>
              </a:tr>
              <a:tr h="389449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652514"/>
                  </a:ext>
                </a:extLst>
              </a:tr>
            </a:tbl>
          </a:graphicData>
        </a:graphic>
      </p:graphicFrame>
      <p:sp>
        <p:nvSpPr>
          <p:cNvPr id="36" name="모서리가 둥근 직사각형 35"/>
          <p:cNvSpPr/>
          <p:nvPr/>
        </p:nvSpPr>
        <p:spPr>
          <a:xfrm>
            <a:off x="6459703" y="4633239"/>
            <a:ext cx="756000" cy="1800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취업신청취소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7293350" y="4633239"/>
            <a:ext cx="684000" cy="180000"/>
          </a:xfrm>
          <a:prstGeom prst="round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상세보기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585101"/>
              </p:ext>
            </p:extLst>
          </p:nvPr>
        </p:nvGraphicFramePr>
        <p:xfrm>
          <a:off x="5562185" y="4994680"/>
          <a:ext cx="3319530" cy="960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9530">
                  <a:extLst>
                    <a:ext uri="{9D8B030D-6E8A-4147-A177-3AD203B41FA5}">
                      <a16:colId xmlns:a16="http://schemas.microsoft.com/office/drawing/2014/main" val="3730086900"/>
                    </a:ext>
                  </a:extLst>
                </a:gridCol>
              </a:tblGrid>
              <a:tr h="389449"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진행상태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취업완료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신청일시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YYYY-MM-DD hh:mm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담당자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김담당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173507"/>
                  </a:ext>
                </a:extLst>
              </a:tr>
              <a:tr h="389449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652514"/>
                  </a:ext>
                </a:extLst>
              </a:tr>
            </a:tbl>
          </a:graphicData>
        </a:graphic>
      </p:graphicFrame>
      <p:sp>
        <p:nvSpPr>
          <p:cNvPr id="42" name="모서리가 둥근 직사각형 41"/>
          <p:cNvSpPr/>
          <p:nvPr/>
        </p:nvSpPr>
        <p:spPr>
          <a:xfrm>
            <a:off x="6870826" y="5683892"/>
            <a:ext cx="684000" cy="180000"/>
          </a:xfrm>
          <a:prstGeom prst="round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상세보기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69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홈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취업현황관리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취업관리</a:t>
            </a:r>
            <a:r>
              <a:rPr lang="ko-KR" altLang="en-US" dirty="0" smtClean="0"/>
              <a:t> 신청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33" name="표 132"/>
          <p:cNvGraphicFramePr>
            <a:graphicFrameLocks noGrp="1"/>
          </p:cNvGraphicFramePr>
          <p:nvPr>
            <p:extLst/>
          </p:nvPr>
        </p:nvGraphicFramePr>
        <p:xfrm>
          <a:off x="10440591" y="540271"/>
          <a:ext cx="2833612" cy="2321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 bwMode="auto">
          <a:xfrm>
            <a:off x="1209426" y="1548383"/>
            <a:ext cx="3384000" cy="406800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08000" tIns="0" rIns="144000" bIns="0" rtlCol="0" anchor="ctr"/>
          <a:lstStyle/>
          <a:p>
            <a:pPr algn="ctr" latinLnBrk="1">
              <a:lnSpc>
                <a:spcPct val="150000"/>
              </a:lnSpc>
            </a:pPr>
            <a:r>
              <a:rPr lang="ko-KR" altLang="en-US" sz="700" dirty="0">
                <a:solidFill>
                  <a:schemeClr val="tx1"/>
                </a:solidFill>
                <a:latin typeface="+mn-ea"/>
                <a:ea typeface="+mn-ea"/>
              </a:rPr>
              <a:t>취업을 진행하기 위해 </a:t>
            </a:r>
            <a:r>
              <a:rPr lang="en-US" altLang="ko-KR" sz="700" dirty="0">
                <a:solidFill>
                  <a:schemeClr val="tx1"/>
                </a:solidFill>
                <a:latin typeface="+mn-ea"/>
                <a:ea typeface="+mn-ea"/>
              </a:rPr>
              <a:t>‘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ea typeface="+mn-ea"/>
              </a:rPr>
              <a:t>이력서</a:t>
            </a:r>
            <a:r>
              <a:rPr lang="en-US" altLang="ko-KR" sz="700" dirty="0">
                <a:solidFill>
                  <a:schemeClr val="tx1"/>
                </a:solidFill>
                <a:latin typeface="+mn-ea"/>
                <a:ea typeface="+mn-ea"/>
              </a:rPr>
              <a:t>’, ‘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ea typeface="+mn-ea"/>
              </a:rPr>
              <a:t>경력증명서</a:t>
            </a:r>
            <a:r>
              <a:rPr lang="en-US" altLang="ko-KR" sz="700" dirty="0">
                <a:solidFill>
                  <a:schemeClr val="tx1"/>
                </a:solidFill>
                <a:latin typeface="+mn-ea"/>
                <a:ea typeface="+mn-ea"/>
              </a:rPr>
              <a:t>’, ‘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ea typeface="+mn-ea"/>
              </a:rPr>
              <a:t>포트폴리오</a:t>
            </a:r>
            <a:r>
              <a:rPr lang="en-US" altLang="ko-KR" sz="700" dirty="0">
                <a:solidFill>
                  <a:schemeClr val="tx1"/>
                </a:solidFill>
                <a:latin typeface="+mn-ea"/>
                <a:ea typeface="+mn-ea"/>
              </a:rPr>
              <a:t>’ 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ea typeface="+mn-ea"/>
              </a:rPr>
              <a:t>를 등록해주세요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b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1</a:t>
            </a:r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개 파일 첨부 필수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최대 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5</a:t>
            </a:r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개까지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개당 </a:t>
            </a: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50Mb </a:t>
            </a:r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까지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, exe </a:t>
            </a:r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파일 제외</a:t>
            </a:r>
            <a:endParaRPr lang="en-US" altLang="ko-KR" sz="70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949227" y="4104695"/>
            <a:ext cx="540000" cy="252000"/>
          </a:xfrm>
          <a:prstGeom prst="roundRect">
            <a:avLst/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>
                <a:solidFill>
                  <a:schemeClr val="bg1"/>
                </a:solidFill>
                <a:latin typeface="+mn-ea"/>
                <a:ea typeface="+mn-ea"/>
              </a:rPr>
              <a:t>신청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212923" y="4104695"/>
            <a:ext cx="540000" cy="252000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>
                <a:solidFill>
                  <a:srgbClr val="2E2E2E"/>
                </a:solidFill>
                <a:latin typeface="+mn-ea"/>
                <a:ea typeface="+mn-ea"/>
              </a:rPr>
              <a:t>취소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229734" y="2027595"/>
            <a:ext cx="684000" cy="216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485429"/>
              </p:ext>
            </p:extLst>
          </p:nvPr>
        </p:nvGraphicFramePr>
        <p:xfrm>
          <a:off x="1228473" y="2408780"/>
          <a:ext cx="3364954" cy="143607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64954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개인정보 수집 및 이용 동의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 본 이용 약관은 서비스 이용자에게 공시함으로써 효력이 발생하며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영업상 중요 사유가 있을 시 변경 할 수 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vl="0">
                        <a:lnSpc>
                          <a:spcPct val="12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관리자에서 입력한 약관 내용이 노출됩니다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marT="108000" marB="1080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31066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위 내용에 대하여 읽어보았으며 동의합니다</a:t>
                      </a:r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7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3279407"/>
                  </a:ext>
                </a:extLst>
              </a:tr>
            </a:tbl>
          </a:graphicData>
        </a:graphic>
      </p:graphicFrame>
      <p:sp>
        <p:nvSpPr>
          <p:cNvPr id="36" name="모서리가 둥근 직사각형 35"/>
          <p:cNvSpPr/>
          <p:nvPr/>
        </p:nvSpPr>
        <p:spPr bwMode="auto">
          <a:xfrm>
            <a:off x="3218933" y="3564607"/>
            <a:ext cx="792000" cy="216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defTabSz="817563"/>
            <a:r>
              <a:rPr lang="ko-KR" altLang="en-US" sz="650" dirty="0" smtClean="0">
                <a:latin typeface="+mn-ea"/>
                <a:ea typeface="+mn-ea"/>
              </a:rPr>
              <a:t>□  동의합니다</a:t>
            </a:r>
            <a:r>
              <a:rPr lang="en-US" altLang="ko-KR" sz="650" dirty="0" smtClean="0">
                <a:latin typeface="+mn-ea"/>
                <a:ea typeface="+mn-ea"/>
              </a:rPr>
              <a:t>.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04155" y="1185369"/>
            <a:ext cx="1811377" cy="2532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err="1" smtClean="0">
                <a:latin typeface="+mn-ea"/>
                <a:ea typeface="+mn-ea"/>
              </a:rPr>
              <a:t>취업관리</a:t>
            </a:r>
            <a:r>
              <a:rPr lang="ko-KR" altLang="en-US" sz="800" b="1" dirty="0" smtClean="0">
                <a:latin typeface="+mn-ea"/>
                <a:ea typeface="+mn-ea"/>
              </a:rPr>
              <a:t> 신청</a:t>
            </a:r>
          </a:p>
        </p:txBody>
      </p:sp>
    </p:spTree>
    <p:extLst>
      <p:ext uri="{BB962C8B-B14F-4D97-AF65-F5344CB8AC3E}">
        <p14:creationId xmlns:p14="http://schemas.microsoft.com/office/powerpoint/2010/main" val="131474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홈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취업현황관리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취업관리</a:t>
            </a:r>
            <a:r>
              <a:rPr lang="ko-KR" altLang="en-US" dirty="0" smtClean="0"/>
              <a:t> 상세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33" name="표 132"/>
          <p:cNvGraphicFramePr>
            <a:graphicFrameLocks noGrp="1"/>
          </p:cNvGraphicFramePr>
          <p:nvPr>
            <p:extLst/>
          </p:nvPr>
        </p:nvGraphicFramePr>
        <p:xfrm>
          <a:off x="10440591" y="540271"/>
          <a:ext cx="2833612" cy="2321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1204155" y="1185369"/>
            <a:ext cx="1811377" cy="2532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err="1" smtClean="0">
                <a:latin typeface="+mn-ea"/>
                <a:ea typeface="+mn-ea"/>
              </a:rPr>
              <a:t>취업관리</a:t>
            </a:r>
            <a:r>
              <a:rPr lang="ko-KR" altLang="en-US" sz="800" b="1" dirty="0" smtClean="0">
                <a:latin typeface="+mn-ea"/>
                <a:ea typeface="+mn-ea"/>
              </a:rPr>
              <a:t> 상세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97339" y="1179406"/>
            <a:ext cx="1811377" cy="2532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err="1" smtClean="0">
                <a:latin typeface="+mn-ea"/>
                <a:ea typeface="+mn-ea"/>
              </a:rPr>
              <a:t>취업관리</a:t>
            </a:r>
            <a:r>
              <a:rPr lang="ko-KR" altLang="en-US" sz="800" b="1" dirty="0" smtClean="0">
                <a:latin typeface="+mn-ea"/>
                <a:ea typeface="+mn-ea"/>
              </a:rPr>
              <a:t> 상세</a:t>
            </a:r>
          </a:p>
        </p:txBody>
      </p:sp>
      <p:sp>
        <p:nvSpPr>
          <p:cNvPr id="14" name="직사각형 13"/>
          <p:cNvSpPr/>
          <p:nvPr/>
        </p:nvSpPr>
        <p:spPr bwMode="auto">
          <a:xfrm>
            <a:off x="1202234" y="1548383"/>
            <a:ext cx="3394945" cy="1080120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08000" tIns="0" rIns="144000" bIns="0" rtlCol="0" anchor="ctr"/>
          <a:lstStyle/>
          <a:p>
            <a:pPr latinLnBrk="1"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이력서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_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홍길동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.doc </a:t>
            </a:r>
            <a:r>
              <a:rPr lang="ko-KR" altLang="en-US" sz="900" dirty="0" smtClean="0">
                <a:solidFill>
                  <a:srgbClr val="FF0000"/>
                </a:solidFill>
                <a:latin typeface="+mn-ea"/>
                <a:ea typeface="+mn-ea"/>
              </a:rPr>
              <a:t>ⓧ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endParaRPr lang="en-US" altLang="ko-KR" sz="7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latinLnBrk="1">
              <a:lnSpc>
                <a:spcPct val="150000"/>
              </a:lnSpc>
            </a:pPr>
            <a:r>
              <a:rPr lang="ko-KR" altLang="en-US" sz="700" dirty="0" err="1" smtClean="0">
                <a:solidFill>
                  <a:schemeClr val="tx1"/>
                </a:solidFill>
                <a:latin typeface="+mn-ea"/>
                <a:ea typeface="+mn-ea"/>
              </a:rPr>
              <a:t>포폴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_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홍길동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.pdf </a:t>
            </a:r>
            <a:r>
              <a:rPr lang="ko-KR" altLang="en-US" sz="900" dirty="0" smtClean="0">
                <a:solidFill>
                  <a:srgbClr val="FF0000"/>
                </a:solidFill>
                <a:latin typeface="+mn-ea"/>
                <a:ea typeface="+mn-ea"/>
              </a:rPr>
              <a:t>ⓧ  </a:t>
            </a:r>
            <a:endParaRPr lang="en-US" altLang="ko-KR" sz="90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latinLnBrk="1"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경력증명서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.jpg </a:t>
            </a:r>
            <a:r>
              <a:rPr lang="ko-KR" altLang="en-US" sz="900" dirty="0" smtClean="0">
                <a:solidFill>
                  <a:srgbClr val="FF0000"/>
                </a:solidFill>
                <a:latin typeface="+mn-ea"/>
                <a:ea typeface="+mn-ea"/>
              </a:rPr>
              <a:t>ⓧ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  </a:t>
            </a:r>
          </a:p>
          <a:p>
            <a:pPr latinLnBrk="1"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증명사진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.jpg </a:t>
            </a:r>
            <a:r>
              <a:rPr lang="ko-KR" altLang="en-US" sz="900" dirty="0" smtClean="0">
                <a:solidFill>
                  <a:srgbClr val="FF0000"/>
                </a:solidFill>
                <a:latin typeface="+mn-ea"/>
                <a:ea typeface="+mn-ea"/>
              </a:rPr>
              <a:t>ⓧ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  </a:t>
            </a:r>
          </a:p>
          <a:p>
            <a:pPr latinLnBrk="1"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기타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.gif </a:t>
            </a:r>
            <a:r>
              <a:rPr lang="ko-KR" altLang="en-US" sz="900" dirty="0">
                <a:solidFill>
                  <a:srgbClr val="FF0000"/>
                </a:solidFill>
                <a:latin typeface="+mn-ea"/>
                <a:ea typeface="+mn-ea"/>
              </a:rPr>
              <a:t>ⓧ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            </a:t>
            </a:r>
            <a:endParaRPr lang="en-US" altLang="ko-KR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236970" y="2687887"/>
            <a:ext cx="684000" cy="216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835500" y="3492599"/>
            <a:ext cx="964586" cy="252309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>
                <a:solidFill>
                  <a:srgbClr val="2E2E2E"/>
                </a:solidFill>
                <a:latin typeface="+mn-ea"/>
                <a:ea typeface="+mn-ea"/>
              </a:rPr>
              <a:t>취업신청취소</a:t>
            </a:r>
          </a:p>
        </p:txBody>
      </p:sp>
      <p:sp>
        <p:nvSpPr>
          <p:cNvPr id="19" name="직사각형 18"/>
          <p:cNvSpPr/>
          <p:nvPr/>
        </p:nvSpPr>
        <p:spPr bwMode="auto">
          <a:xfrm>
            <a:off x="1202234" y="2988543"/>
            <a:ext cx="3394945" cy="407723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08000" tIns="0" rIns="144000" bIns="0" rtlCol="0" anchor="ctr"/>
          <a:lstStyle/>
          <a:p>
            <a:pPr latinLnBrk="1"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진행상태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  <a:ea typeface="+mn-ea"/>
              </a:rPr>
              <a:t> 접수  </a:t>
            </a:r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신청일시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  <a:ea typeface="+mn-ea"/>
              </a:rPr>
              <a:t>YYYY-MM-DD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  <a:ea typeface="+mn-ea"/>
              </a:rPr>
              <a:t>hh:mm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담당자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  <a:ea typeface="+mn-ea"/>
              </a:rPr>
              <a:t>김담당</a:t>
            </a:r>
            <a:endParaRPr lang="ko-KR" altLang="en-US" sz="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196963" y="3493453"/>
            <a:ext cx="540000" cy="252000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rgbClr val="2E2E2E"/>
                </a:solidFill>
                <a:latin typeface="+mn-ea"/>
                <a:ea typeface="+mn-ea"/>
              </a:rPr>
              <a:t>닫기</a:t>
            </a:r>
            <a:endParaRPr lang="ko-KR" altLang="en-US" sz="700" dirty="0">
              <a:solidFill>
                <a:srgbClr val="2E2E2E"/>
              </a:solidFill>
              <a:latin typeface="+mn-ea"/>
              <a:ea typeface="+mn-ea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057179" y="2667451"/>
            <a:ext cx="540000" cy="252000"/>
          </a:xfrm>
          <a:prstGeom prst="roundRect">
            <a:avLst/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저장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5492953" y="1548383"/>
            <a:ext cx="3394945" cy="1080120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08000" tIns="0" rIns="144000" bIns="0" rtlCol="0" anchor="ctr"/>
          <a:lstStyle/>
          <a:p>
            <a:pPr latinLnBrk="1"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이력서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_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홍길동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.doc </a:t>
            </a:r>
            <a:r>
              <a:rPr lang="ko-KR" altLang="en-US" sz="900" dirty="0" smtClean="0">
                <a:solidFill>
                  <a:srgbClr val="FF0000"/>
                </a:solidFill>
                <a:latin typeface="+mn-ea"/>
                <a:ea typeface="+mn-ea"/>
              </a:rPr>
              <a:t>ⓧ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endParaRPr lang="en-US" altLang="ko-KR" sz="7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latinLnBrk="1">
              <a:lnSpc>
                <a:spcPct val="150000"/>
              </a:lnSpc>
            </a:pPr>
            <a:r>
              <a:rPr lang="ko-KR" altLang="en-US" sz="700" dirty="0" err="1" smtClean="0">
                <a:solidFill>
                  <a:schemeClr val="tx1"/>
                </a:solidFill>
                <a:latin typeface="+mn-ea"/>
                <a:ea typeface="+mn-ea"/>
              </a:rPr>
              <a:t>포폴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_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홍길동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.pdf </a:t>
            </a:r>
            <a:r>
              <a:rPr lang="ko-KR" altLang="en-US" sz="900" dirty="0" smtClean="0">
                <a:solidFill>
                  <a:srgbClr val="FF0000"/>
                </a:solidFill>
                <a:latin typeface="+mn-ea"/>
                <a:ea typeface="+mn-ea"/>
              </a:rPr>
              <a:t>ⓧ  </a:t>
            </a:r>
            <a:endParaRPr lang="en-US" altLang="ko-KR" sz="90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latinLnBrk="1"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경력증명서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.jpg </a:t>
            </a:r>
            <a:r>
              <a:rPr lang="ko-KR" altLang="en-US" sz="900" dirty="0" smtClean="0">
                <a:solidFill>
                  <a:srgbClr val="FF0000"/>
                </a:solidFill>
                <a:latin typeface="+mn-ea"/>
                <a:ea typeface="+mn-ea"/>
              </a:rPr>
              <a:t>ⓧ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  </a:t>
            </a:r>
          </a:p>
          <a:p>
            <a:pPr latinLnBrk="1"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증명사진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.jpg </a:t>
            </a:r>
            <a:r>
              <a:rPr lang="ko-KR" altLang="en-US" sz="900" dirty="0" smtClean="0">
                <a:solidFill>
                  <a:srgbClr val="FF0000"/>
                </a:solidFill>
                <a:latin typeface="+mn-ea"/>
                <a:ea typeface="+mn-ea"/>
              </a:rPr>
              <a:t>ⓧ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  </a:t>
            </a:r>
          </a:p>
          <a:p>
            <a:pPr latinLnBrk="1"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기타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.gif </a:t>
            </a:r>
            <a:r>
              <a:rPr lang="ko-KR" altLang="en-US" sz="900" dirty="0">
                <a:solidFill>
                  <a:srgbClr val="FF0000"/>
                </a:solidFill>
                <a:latin typeface="+mn-ea"/>
                <a:ea typeface="+mn-ea"/>
              </a:rPr>
              <a:t>ⓧ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            </a:t>
            </a:r>
            <a:endParaRPr lang="en-US" altLang="ko-KR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527689" y="2687887"/>
            <a:ext cx="684000" cy="216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6126219" y="6768137"/>
            <a:ext cx="964586" cy="252309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>
                <a:solidFill>
                  <a:srgbClr val="2E2E2E"/>
                </a:solidFill>
                <a:latin typeface="+mn-ea"/>
                <a:ea typeface="+mn-ea"/>
              </a:rPr>
              <a:t>취업신청취소</a:t>
            </a:r>
          </a:p>
        </p:txBody>
      </p:sp>
      <p:sp>
        <p:nvSpPr>
          <p:cNvPr id="33" name="직사각형 32"/>
          <p:cNvSpPr/>
          <p:nvPr/>
        </p:nvSpPr>
        <p:spPr bwMode="auto">
          <a:xfrm>
            <a:off x="5492953" y="2988543"/>
            <a:ext cx="3394945" cy="407723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08000" tIns="0" rIns="144000" bIns="0" rtlCol="0" anchor="ctr"/>
          <a:lstStyle/>
          <a:p>
            <a:pPr latinLnBrk="1"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진행상태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  <a:ea typeface="+mn-ea"/>
              </a:rPr>
              <a:t> 완료  </a:t>
            </a:r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신청일시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  <a:ea typeface="+mn-ea"/>
              </a:rPr>
              <a:t>YYYY-MM-DD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  <a:ea typeface="+mn-ea"/>
              </a:rPr>
              <a:t>hh:mm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담당자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  <a:ea typeface="+mn-ea"/>
              </a:rPr>
              <a:t>김담당</a:t>
            </a:r>
            <a:endParaRPr lang="ko-KR" altLang="en-US" sz="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487682" y="6768991"/>
            <a:ext cx="540000" cy="252000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rgbClr val="2E2E2E"/>
                </a:solidFill>
                <a:latin typeface="+mn-ea"/>
                <a:ea typeface="+mn-ea"/>
              </a:rPr>
              <a:t>닫기</a:t>
            </a:r>
            <a:endParaRPr lang="ko-KR" altLang="en-US" sz="700" dirty="0">
              <a:solidFill>
                <a:srgbClr val="2E2E2E"/>
              </a:solidFill>
              <a:latin typeface="+mn-ea"/>
              <a:ea typeface="+mn-ea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347898" y="2667451"/>
            <a:ext cx="540000" cy="252000"/>
          </a:xfrm>
          <a:prstGeom prst="roundRect">
            <a:avLst/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저장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975653"/>
              </p:ext>
            </p:extLst>
          </p:nvPr>
        </p:nvGraphicFramePr>
        <p:xfrm>
          <a:off x="5497315" y="3472127"/>
          <a:ext cx="3391224" cy="2185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1224">
                  <a:extLst>
                    <a:ext uri="{9D8B030D-6E8A-4147-A177-3AD203B41FA5}">
                      <a16:colId xmlns:a16="http://schemas.microsoft.com/office/drawing/2014/main" val="3730086900"/>
                    </a:ext>
                  </a:extLst>
                </a:gridCol>
              </a:tblGrid>
              <a:tr h="1795636"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코리아교육그룹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근무형태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정규직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채용기간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YYYY-MM-DD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~YYYY-MM-DD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경력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신입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경력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학력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대졸이상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근무지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서울 강남구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급여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4,500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만원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업무내용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프로그래밍 개발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(.NET)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길면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줄바꿈되서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모두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노출되는것임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담당자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김채용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연락처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010-1234-5678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173507"/>
                  </a:ext>
                </a:extLst>
              </a:tr>
              <a:tr h="389449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652514"/>
                  </a:ext>
                </a:extLst>
              </a:tr>
            </a:tbl>
          </a:graphicData>
        </a:graphic>
      </p:graphicFrame>
      <p:sp>
        <p:nvSpPr>
          <p:cNvPr id="40" name="모서리가 둥근 직사각형 39"/>
          <p:cNvSpPr/>
          <p:nvPr/>
        </p:nvSpPr>
        <p:spPr>
          <a:xfrm>
            <a:off x="6307264" y="5364807"/>
            <a:ext cx="792000" cy="1800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면접 거절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7153611" y="5364807"/>
            <a:ext cx="792000" cy="180000"/>
          </a:xfrm>
          <a:prstGeom prst="roundRect">
            <a:avLst/>
          </a:prstGeom>
          <a:solidFill>
            <a:srgbClr val="00206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면접 진행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DA03B80-80E9-4F0F-8BCF-EB65BA0C99BE}"/>
              </a:ext>
            </a:extLst>
          </p:cNvPr>
          <p:cNvGrpSpPr>
            <a:grpSpLocks/>
          </p:cNvGrpSpPr>
          <p:nvPr/>
        </p:nvGrpSpPr>
        <p:grpSpPr bwMode="auto">
          <a:xfrm>
            <a:off x="5715298" y="6092010"/>
            <a:ext cx="3094409" cy="224536"/>
            <a:chOff x="367236" y="3957072"/>
            <a:chExt cx="3214693" cy="170338"/>
          </a:xfrm>
          <a:noFill/>
        </p:grpSpPr>
        <p:sp>
          <p:nvSpPr>
            <p:cNvPr id="48" name="자유형 102">
              <a:extLst>
                <a:ext uri="{FF2B5EF4-FFF2-40B4-BE49-F238E27FC236}">
                  <a16:creationId xmlns:a16="http://schemas.microsoft.com/office/drawing/2014/main" id="{14DDC4B4-77F3-42BD-889F-C94B64033E07}"/>
                </a:ext>
              </a:extLst>
            </p:cNvPr>
            <p:cNvSpPr/>
            <p:nvPr/>
          </p:nvSpPr>
          <p:spPr bwMode="auto">
            <a:xfrm>
              <a:off x="367236" y="3987828"/>
              <a:ext cx="3214693" cy="120655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571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  <p:sp>
          <p:nvSpPr>
            <p:cNvPr id="49" name="자유형 103">
              <a:extLst>
                <a:ext uri="{FF2B5EF4-FFF2-40B4-BE49-F238E27FC236}">
                  <a16:creationId xmlns:a16="http://schemas.microsoft.com/office/drawing/2014/main" id="{BBAD3DE6-D6BC-4DBE-A3A3-C7B588C59AD5}"/>
                </a:ext>
              </a:extLst>
            </p:cNvPr>
            <p:cNvSpPr/>
            <p:nvPr/>
          </p:nvSpPr>
          <p:spPr bwMode="auto">
            <a:xfrm>
              <a:off x="367236" y="3957072"/>
              <a:ext cx="3214693" cy="120657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  <p:sp>
          <p:nvSpPr>
            <p:cNvPr id="50" name="자유형 104">
              <a:extLst>
                <a:ext uri="{FF2B5EF4-FFF2-40B4-BE49-F238E27FC236}">
                  <a16:creationId xmlns:a16="http://schemas.microsoft.com/office/drawing/2014/main" id="{908B6911-7A65-421B-B426-233D7DBD6139}"/>
                </a:ext>
              </a:extLst>
            </p:cNvPr>
            <p:cNvSpPr/>
            <p:nvPr/>
          </p:nvSpPr>
          <p:spPr bwMode="auto">
            <a:xfrm>
              <a:off x="367236" y="4006755"/>
              <a:ext cx="3214693" cy="120655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969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329610" y="2556495"/>
            <a:ext cx="6783731" cy="1685801"/>
          </a:xfrm>
          <a:prstGeom prst="rect">
            <a:avLst/>
          </a:prstGeom>
          <a:solidFill>
            <a:schemeClr val="bg2"/>
          </a:solidFill>
        </p:spPr>
        <p:txBody>
          <a:bodyPr wrap="none" anchor="ctr">
            <a:noAutofit/>
          </a:bodyPr>
          <a:lstStyle/>
          <a:p>
            <a:pPr algn="ctr" defTabSz="817563"/>
            <a:r>
              <a:rPr lang="ko-KR" altLang="en-US" sz="5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커뮤니티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152244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홈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커뮤니티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공지사항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398117"/>
              </p:ext>
            </p:extLst>
          </p:nvPr>
        </p:nvGraphicFramePr>
        <p:xfrm>
          <a:off x="10440591" y="540271"/>
          <a:ext cx="2833612" cy="2321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grpSp>
        <p:nvGrpSpPr>
          <p:cNvPr id="63" name="그룹 62"/>
          <p:cNvGrpSpPr/>
          <p:nvPr/>
        </p:nvGrpSpPr>
        <p:grpSpPr>
          <a:xfrm>
            <a:off x="1724571" y="6300911"/>
            <a:ext cx="2175029" cy="252000"/>
            <a:chOff x="3913163" y="6985432"/>
            <a:chExt cx="2175029" cy="252000"/>
          </a:xfrm>
        </p:grpSpPr>
        <p:sp>
          <p:nvSpPr>
            <p:cNvPr id="64" name="모서리가 둥근 직사각형 63"/>
            <p:cNvSpPr/>
            <p:nvPr/>
          </p:nvSpPr>
          <p:spPr bwMode="auto">
            <a:xfrm>
              <a:off x="391316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>
                  <a:latin typeface="+mn-ea"/>
                  <a:ea typeface="+mn-ea"/>
                </a:rPr>
                <a:t>←</a:t>
              </a:r>
            </a:p>
          </p:txBody>
        </p:sp>
        <p:sp>
          <p:nvSpPr>
            <p:cNvPr id="65" name="모서리가 둥근 직사각형 64"/>
            <p:cNvSpPr/>
            <p:nvPr/>
          </p:nvSpPr>
          <p:spPr bwMode="auto">
            <a:xfrm>
              <a:off x="422766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tx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b="1" dirty="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 bwMode="auto">
            <a:xfrm>
              <a:off x="454217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2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67" name="모서리가 둥근 직사각형 66"/>
            <p:cNvSpPr/>
            <p:nvPr/>
          </p:nvSpPr>
          <p:spPr bwMode="auto">
            <a:xfrm>
              <a:off x="485667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3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 bwMode="auto">
            <a:xfrm>
              <a:off x="517118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4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 bwMode="auto">
            <a:xfrm>
              <a:off x="548568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5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77" name="모서리가 둥근 직사각형 76"/>
            <p:cNvSpPr/>
            <p:nvPr/>
          </p:nvSpPr>
          <p:spPr bwMode="auto">
            <a:xfrm>
              <a:off x="5800192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>
                  <a:latin typeface="+mn-ea"/>
                  <a:ea typeface="+mn-ea"/>
                </a:rPr>
                <a:t>→</a:t>
              </a:r>
            </a:p>
          </p:txBody>
        </p:sp>
      </p:grpSp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513946"/>
              </p:ext>
            </p:extLst>
          </p:nvPr>
        </p:nvGraphicFramePr>
        <p:xfrm>
          <a:off x="1200574" y="1548383"/>
          <a:ext cx="3359622" cy="28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8373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433011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600692">
                  <a:extLst>
                    <a:ext uri="{9D8B030D-6E8A-4147-A177-3AD203B41FA5}">
                      <a16:colId xmlns:a16="http://schemas.microsoft.com/office/drawing/2014/main" val="707749379"/>
                    </a:ext>
                  </a:extLst>
                </a:gridCol>
                <a:gridCol w="600692">
                  <a:extLst>
                    <a:ext uri="{9D8B030D-6E8A-4147-A177-3AD203B41FA5}">
                      <a16:colId xmlns:a16="http://schemas.microsoft.com/office/drawing/2014/main" val="1697486149"/>
                    </a:ext>
                  </a:extLst>
                </a:gridCol>
                <a:gridCol w="956854">
                  <a:extLst>
                    <a:ext uri="{9D8B030D-6E8A-4147-A177-3AD203B41FA5}">
                      <a16:colId xmlns:a16="http://schemas.microsoft.com/office/drawing/2014/main" val="60422155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공지사항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∨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1896939" y="1589878"/>
            <a:ext cx="49564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총 </a:t>
            </a:r>
            <a:r>
              <a:rPr lang="en-US" altLang="ko-KR" sz="700" dirty="0" smtClean="0">
                <a:latin typeface="맑은 고딕" pitchFamily="50" charset="-127"/>
                <a:ea typeface="맑은 고딕" pitchFamily="50" charset="-127"/>
              </a:rPr>
              <a:t>00</a:t>
            </a:r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건</a:t>
            </a:r>
          </a:p>
        </p:txBody>
      </p:sp>
      <p:grpSp>
        <p:nvGrpSpPr>
          <p:cNvPr id="81" name="그룹 80"/>
          <p:cNvGrpSpPr/>
          <p:nvPr/>
        </p:nvGrpSpPr>
        <p:grpSpPr>
          <a:xfrm>
            <a:off x="3220379" y="1560734"/>
            <a:ext cx="1368152" cy="233100"/>
            <a:chOff x="6361453" y="1035194"/>
            <a:chExt cx="1368152" cy="233100"/>
          </a:xfrm>
        </p:grpSpPr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77605" y="1035194"/>
              <a:ext cx="252000" cy="233100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6361453" y="1044327"/>
              <a:ext cx="113364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 err="1" smtClean="0"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검색어를</a:t>
              </a:r>
              <a:r>
                <a:rPr lang="ko-KR" altLang="en-US" sz="700" dirty="0" smtClean="0"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입력해주세요</a:t>
              </a:r>
              <a:r>
                <a:rPr lang="en-US" altLang="ko-KR" sz="700" dirty="0" smtClean="0"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7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84" name="직선 연결선 83"/>
            <p:cNvCxnSpPr/>
            <p:nvPr/>
          </p:nvCxnSpPr>
          <p:spPr bwMode="auto">
            <a:xfrm>
              <a:off x="6469629" y="1256817"/>
              <a:ext cx="1224000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E6DBA6E0-D322-43A9-9C5E-728D0E67D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446936"/>
              </p:ext>
            </p:extLst>
          </p:nvPr>
        </p:nvGraphicFramePr>
        <p:xfrm>
          <a:off x="1195910" y="1908423"/>
          <a:ext cx="3365325" cy="42525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5165">
                  <a:extLst>
                    <a:ext uri="{9D8B030D-6E8A-4147-A177-3AD203B41FA5}">
                      <a16:colId xmlns:a16="http://schemas.microsoft.com/office/drawing/2014/main" val="162083337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1384905144"/>
                    </a:ext>
                  </a:extLst>
                </a:gridCol>
                <a:gridCol w="838859">
                  <a:extLst>
                    <a:ext uri="{9D8B030D-6E8A-4147-A177-3AD203B41FA5}">
                      <a16:colId xmlns:a16="http://schemas.microsoft.com/office/drawing/2014/main" val="968672149"/>
                    </a:ext>
                  </a:extLst>
                </a:gridCol>
                <a:gridCol w="241261">
                  <a:extLst>
                    <a:ext uri="{9D8B030D-6E8A-4147-A177-3AD203B41FA5}">
                      <a16:colId xmlns:a16="http://schemas.microsoft.com/office/drawing/2014/main" val="782315565"/>
                    </a:ext>
                  </a:extLst>
                </a:gridCol>
              </a:tblGrid>
              <a:tr h="22008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•</a:t>
                      </a:r>
                      <a:r>
                        <a:rPr lang="en-US" altLang="ko-KR" sz="700" u="none" strike="noStrike" baseline="0" dirty="0"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u="none" strike="noStrike" baseline="0" dirty="0" err="1">
                          <a:effectLst/>
                          <a:latin typeface="+mn-ea"/>
                          <a:ea typeface="+mn-ea"/>
                        </a:rPr>
                        <a:t>수강일이</a:t>
                      </a:r>
                      <a:r>
                        <a:rPr lang="ko-KR" altLang="en-US" sz="700" u="none" strike="noStrike" baseline="0" dirty="0">
                          <a:effectLst/>
                          <a:latin typeface="+mn-ea"/>
                          <a:ea typeface="+mn-ea"/>
                        </a:rPr>
                        <a:t> 변경된 과목이 있어서 </a:t>
                      </a:r>
                      <a:r>
                        <a:rPr lang="ko-KR" altLang="en-US" sz="700" u="none" strike="noStrike" baseline="0" dirty="0" smtClean="0">
                          <a:effectLst/>
                          <a:latin typeface="+mn-ea"/>
                          <a:ea typeface="+mn-ea"/>
                        </a:rPr>
                        <a:t>공지</a:t>
                      </a:r>
                      <a:r>
                        <a:rPr lang="en-US" altLang="ko-KR" sz="700" u="none" strike="noStrike" baseline="0" dirty="0" smtClean="0">
                          <a:effectLst/>
                          <a:latin typeface="+mn-ea"/>
                          <a:ea typeface="+mn-ea"/>
                        </a:rPr>
                        <a:t>…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2023-11-10</a:t>
                      </a:r>
                      <a:r>
                        <a:rPr lang="en-US" altLang="ko-KR" sz="700" u="none" strike="noStrike" baseline="0" dirty="0">
                          <a:effectLst/>
                          <a:latin typeface="+mn-ea"/>
                          <a:ea typeface="+mn-ea"/>
                        </a:rPr>
                        <a:t> 15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:11</a:t>
                      </a: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654344"/>
                  </a:ext>
                </a:extLst>
              </a:tr>
              <a:tr h="220083">
                <a:tc>
                  <a:txBody>
                    <a:bodyPr/>
                    <a:lstStyle/>
                    <a:p>
                      <a:pPr marL="92075" indent="-92075" algn="l" rtl="0" fontAlgn="ctr"/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•  </a:t>
                      </a:r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모션그래픽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영상편집 디자인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실무자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양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…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algn="l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2023-11-15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15:00</a:t>
                      </a: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706232"/>
                  </a:ext>
                </a:extLst>
              </a:tr>
              <a:tr h="220083">
                <a:tc>
                  <a:txBody>
                    <a:bodyPr/>
                    <a:lstStyle/>
                    <a:p>
                      <a:pPr marL="92075" indent="-92075"/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• </a:t>
                      </a:r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크리스마스 이벤트를 진행합니다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700" dirty="0"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2023-11-11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15:00</a:t>
                      </a: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24835"/>
                  </a:ext>
                </a:extLst>
              </a:tr>
              <a:tr h="22008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• </a:t>
                      </a:r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그래픽스 </a:t>
                      </a:r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운영기능사</a:t>
                      </a:r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 실기 개강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2023-11-04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15:00</a:t>
                      </a: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092724"/>
                  </a:ext>
                </a:extLst>
              </a:tr>
              <a:tr h="22008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• 12</a:t>
                      </a:r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월 </a:t>
                      </a:r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개강안내</a:t>
                      </a:r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 드립니다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2023-11-03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15:00</a:t>
                      </a: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293275"/>
                  </a:ext>
                </a:extLst>
              </a:tr>
              <a:tr h="22008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•</a:t>
                      </a:r>
                      <a:r>
                        <a:rPr lang="en-US" altLang="ko-KR" sz="700" u="none" strike="noStrike" baseline="0" dirty="0">
                          <a:effectLst/>
                          <a:latin typeface="+mn-ea"/>
                          <a:ea typeface="+mn-ea"/>
                        </a:rPr>
                        <a:t> 12</a:t>
                      </a:r>
                      <a:r>
                        <a:rPr lang="ko-KR" altLang="en-US" sz="700" u="none" strike="noStrike" baseline="0" dirty="0">
                          <a:effectLst/>
                          <a:latin typeface="+mn-ea"/>
                          <a:ea typeface="+mn-ea"/>
                        </a:rPr>
                        <a:t>월 포토샵</a:t>
                      </a:r>
                      <a:r>
                        <a:rPr lang="en-US" altLang="ko-KR" sz="700" u="none" strike="noStrike" baseline="0" dirty="0">
                          <a:effectLst/>
                          <a:latin typeface="+mn-ea"/>
                          <a:ea typeface="+mn-ea"/>
                        </a:rPr>
                        <a:t>,. </a:t>
                      </a:r>
                      <a:r>
                        <a:rPr lang="ko-KR" altLang="en-US" sz="700" u="none" strike="noStrike" baseline="0" dirty="0">
                          <a:effectLst/>
                          <a:latin typeface="+mn-ea"/>
                          <a:ea typeface="+mn-ea"/>
                        </a:rPr>
                        <a:t>일러스트 개강합니다</a:t>
                      </a:r>
                      <a:r>
                        <a:rPr lang="en-US" altLang="ko-KR" sz="700" u="none" strike="noStrike" baseline="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2023-10-30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11:00</a:t>
                      </a: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102983"/>
                  </a:ext>
                </a:extLst>
              </a:tr>
              <a:tr h="271195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092390"/>
                  </a:ext>
                </a:extLst>
              </a:tr>
              <a:tr h="22008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•</a:t>
                      </a:r>
                      <a:r>
                        <a:rPr lang="en-US" altLang="ko-KR" sz="700" u="none" strike="noStrike" baseline="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baseline="0" dirty="0">
                          <a:effectLst/>
                          <a:latin typeface="+mn-ea"/>
                          <a:ea typeface="+mn-ea"/>
                        </a:rPr>
                        <a:t>그래픽스 운영기능사반 개강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관리자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2023-10-18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10:00</a:t>
                      </a: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121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969467"/>
                  </a:ext>
                </a:extLst>
              </a:tr>
            </a:tbl>
          </a:graphicData>
        </a:graphic>
      </p:graphicFrame>
      <p:grpSp>
        <p:nvGrpSpPr>
          <p:cNvPr id="87" name="그룹 86">
            <a:extLst>
              <a:ext uri="{FF2B5EF4-FFF2-40B4-BE49-F238E27FC236}">
                <a16:creationId xmlns:a16="http://schemas.microsoft.com/office/drawing/2014/main" id="{ADA03B80-80E9-4F0F-8BCF-EB65BA0C99BE}"/>
              </a:ext>
            </a:extLst>
          </p:cNvPr>
          <p:cNvGrpSpPr>
            <a:grpSpLocks/>
          </p:cNvGrpSpPr>
          <p:nvPr/>
        </p:nvGrpSpPr>
        <p:grpSpPr bwMode="auto">
          <a:xfrm>
            <a:off x="1346953" y="4428703"/>
            <a:ext cx="3094409" cy="224536"/>
            <a:chOff x="367236" y="3957072"/>
            <a:chExt cx="3214693" cy="170338"/>
          </a:xfrm>
          <a:noFill/>
        </p:grpSpPr>
        <p:sp>
          <p:nvSpPr>
            <p:cNvPr id="89" name="자유형 102">
              <a:extLst>
                <a:ext uri="{FF2B5EF4-FFF2-40B4-BE49-F238E27FC236}">
                  <a16:creationId xmlns:a16="http://schemas.microsoft.com/office/drawing/2014/main" id="{14DDC4B4-77F3-42BD-889F-C94B64033E07}"/>
                </a:ext>
              </a:extLst>
            </p:cNvPr>
            <p:cNvSpPr/>
            <p:nvPr/>
          </p:nvSpPr>
          <p:spPr bwMode="auto">
            <a:xfrm>
              <a:off x="367236" y="3987828"/>
              <a:ext cx="3214693" cy="120655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571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  <p:sp>
          <p:nvSpPr>
            <p:cNvPr id="90" name="자유형 103">
              <a:extLst>
                <a:ext uri="{FF2B5EF4-FFF2-40B4-BE49-F238E27FC236}">
                  <a16:creationId xmlns:a16="http://schemas.microsoft.com/office/drawing/2014/main" id="{BBAD3DE6-D6BC-4DBE-A3A3-C7B588C59AD5}"/>
                </a:ext>
              </a:extLst>
            </p:cNvPr>
            <p:cNvSpPr/>
            <p:nvPr/>
          </p:nvSpPr>
          <p:spPr bwMode="auto">
            <a:xfrm>
              <a:off x="367236" y="3957072"/>
              <a:ext cx="3214693" cy="120657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  <p:sp>
          <p:nvSpPr>
            <p:cNvPr id="91" name="자유형 104">
              <a:extLst>
                <a:ext uri="{FF2B5EF4-FFF2-40B4-BE49-F238E27FC236}">
                  <a16:creationId xmlns:a16="http://schemas.microsoft.com/office/drawing/2014/main" id="{908B6911-7A65-421B-B426-233D7DBD6139}"/>
                </a:ext>
              </a:extLst>
            </p:cNvPr>
            <p:cNvSpPr/>
            <p:nvPr/>
          </p:nvSpPr>
          <p:spPr bwMode="auto">
            <a:xfrm>
              <a:off x="367236" y="4006755"/>
              <a:ext cx="3214693" cy="120655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5497339" y="1179406"/>
            <a:ext cx="1811377" cy="2532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latin typeface="+mn-ea"/>
                <a:ea typeface="+mn-ea"/>
              </a:rPr>
              <a:t>공지사항 상세</a:t>
            </a:r>
          </a:p>
        </p:txBody>
      </p:sp>
      <p:sp>
        <p:nvSpPr>
          <p:cNvPr id="93" name="모서리가 둥근 직사각형 92"/>
          <p:cNvSpPr/>
          <p:nvPr/>
        </p:nvSpPr>
        <p:spPr>
          <a:xfrm>
            <a:off x="5524463" y="6732959"/>
            <a:ext cx="540000" cy="252000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rgbClr val="2E2E2E"/>
                </a:solidFill>
                <a:latin typeface="+mn-ea"/>
                <a:ea typeface="+mn-ea"/>
              </a:rPr>
              <a:t>닫기</a:t>
            </a:r>
            <a:endParaRPr lang="ko-KR" altLang="en-US" sz="700" dirty="0">
              <a:solidFill>
                <a:srgbClr val="2E2E2E"/>
              </a:solidFill>
              <a:latin typeface="+mn-ea"/>
              <a:ea typeface="+mn-ea"/>
            </a:endParaRPr>
          </a:p>
        </p:txBody>
      </p:sp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E6DBA6E0-D322-43A9-9C5E-728D0E67D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400353"/>
              </p:ext>
            </p:extLst>
          </p:nvPr>
        </p:nvGraphicFramePr>
        <p:xfrm>
          <a:off x="5524463" y="1538778"/>
          <a:ext cx="3367909" cy="51079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3921">
                  <a:extLst>
                    <a:ext uri="{9D8B030D-6E8A-4147-A177-3AD203B41FA5}">
                      <a16:colId xmlns:a16="http://schemas.microsoft.com/office/drawing/2014/main" val="1620833372"/>
                    </a:ext>
                  </a:extLst>
                </a:gridCol>
                <a:gridCol w="248208">
                  <a:extLst>
                    <a:ext uri="{9D8B030D-6E8A-4147-A177-3AD203B41FA5}">
                      <a16:colId xmlns:a16="http://schemas.microsoft.com/office/drawing/2014/main" val="968672149"/>
                    </a:ext>
                  </a:extLst>
                </a:gridCol>
                <a:gridCol w="28160">
                  <a:extLst>
                    <a:ext uri="{9D8B030D-6E8A-4147-A177-3AD203B41FA5}">
                      <a16:colId xmlns:a16="http://schemas.microsoft.com/office/drawing/2014/main" val="3744183298"/>
                    </a:ext>
                  </a:extLst>
                </a:gridCol>
                <a:gridCol w="750040">
                  <a:extLst>
                    <a:ext uri="{9D8B030D-6E8A-4147-A177-3AD203B41FA5}">
                      <a16:colId xmlns:a16="http://schemas.microsoft.com/office/drawing/2014/main" val="2510428673"/>
                    </a:ext>
                  </a:extLst>
                </a:gridCol>
                <a:gridCol w="447580">
                  <a:extLst>
                    <a:ext uri="{9D8B030D-6E8A-4147-A177-3AD203B41FA5}">
                      <a16:colId xmlns:a16="http://schemas.microsoft.com/office/drawing/2014/main" val="2578573208"/>
                    </a:ext>
                  </a:extLst>
                </a:gridCol>
              </a:tblGrid>
              <a:tr h="250128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u="none" strike="noStrike" dirty="0" smtClean="0">
                          <a:effectLst/>
                          <a:latin typeface="+mn-ea"/>
                          <a:ea typeface="+mn-ea"/>
                        </a:rPr>
                        <a:t>공지사항 입니다</a:t>
                      </a:r>
                      <a:endParaRPr lang="en-US" altLang="ko-KR" sz="700" b="1" u="none" strike="noStrike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YYYY-MM-DD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2365</a:t>
                      </a:r>
                    </a:p>
                  </a:txBody>
                  <a:tcPr marL="72000" marR="1380" marT="138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0" marR="1380" marT="138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0" marR="1380" marT="138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u="none" strike="noStrike" dirty="0" smtClean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0" marR="1380" marT="138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0" marR="1380" marT="138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654344"/>
                  </a:ext>
                </a:extLst>
              </a:tr>
              <a:tr h="4476721">
                <a:tc gridSpan="5">
                  <a:txBody>
                    <a:bodyPr/>
                    <a:lstStyle/>
                    <a:p>
                      <a:pPr marL="1168400" indent="0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0" indent="0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내용이 들어갑니다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내용이 들어갑니다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내용이 들어갑니다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  <a:p>
                      <a:pPr marL="0" indent="0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1168400" indent="0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1168400" indent="0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1168400" indent="0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1168400" indent="0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1168400" indent="0"/>
                      <a:endParaRPr lang="en-US" altLang="ko-KR" sz="700" dirty="0">
                        <a:latin typeface="+mn-ea"/>
                        <a:ea typeface="+mn-ea"/>
                      </a:endParaRPr>
                    </a:p>
                  </a:txBody>
                  <a:tcPr marL="72000" marR="1380" marT="138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706232"/>
                  </a:ext>
                </a:extLst>
              </a:tr>
              <a:tr h="273843">
                <a:tc gridSpan="5">
                  <a:txBody>
                    <a:bodyPr/>
                    <a:lstStyle/>
                    <a:p>
                      <a:pPr marL="8890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sng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공지첨부파일</a:t>
                      </a:r>
                      <a:r>
                        <a:rPr lang="en-US" altLang="ko-KR" sz="700" b="0" i="0" u="sng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.jpg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altLang="ko-KR" sz="7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1380" marT="138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518989"/>
                  </a:ext>
                </a:extLst>
              </a:tr>
            </a:tbl>
          </a:graphicData>
        </a:graphic>
      </p:graphicFrame>
      <p:sp>
        <p:nvSpPr>
          <p:cNvPr id="101" name="TextBox 100"/>
          <p:cNvSpPr txBox="1"/>
          <p:nvPr/>
        </p:nvSpPr>
        <p:spPr>
          <a:xfrm>
            <a:off x="1391562" y="1170129"/>
            <a:ext cx="1811377" cy="2532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latin typeface="+mn-ea"/>
                <a:ea typeface="+mn-ea"/>
              </a:rPr>
              <a:t>커뮤니티</a:t>
            </a:r>
          </a:p>
        </p:txBody>
      </p:sp>
    </p:spTree>
    <p:extLst>
      <p:ext uri="{BB962C8B-B14F-4D97-AF65-F5344CB8AC3E}">
        <p14:creationId xmlns:p14="http://schemas.microsoft.com/office/powerpoint/2010/main" val="356638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홈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커뮤니티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이벤트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62" name="표 61"/>
          <p:cNvGraphicFramePr>
            <a:graphicFrameLocks noGrp="1"/>
          </p:cNvGraphicFramePr>
          <p:nvPr>
            <p:extLst/>
          </p:nvPr>
        </p:nvGraphicFramePr>
        <p:xfrm>
          <a:off x="10440591" y="540271"/>
          <a:ext cx="2833612" cy="2321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grpSp>
        <p:nvGrpSpPr>
          <p:cNvPr id="63" name="그룹 62"/>
          <p:cNvGrpSpPr/>
          <p:nvPr/>
        </p:nvGrpSpPr>
        <p:grpSpPr>
          <a:xfrm>
            <a:off x="1724571" y="6300911"/>
            <a:ext cx="2175029" cy="252000"/>
            <a:chOff x="3913163" y="6985432"/>
            <a:chExt cx="2175029" cy="252000"/>
          </a:xfrm>
        </p:grpSpPr>
        <p:sp>
          <p:nvSpPr>
            <p:cNvPr id="64" name="모서리가 둥근 직사각형 63"/>
            <p:cNvSpPr/>
            <p:nvPr/>
          </p:nvSpPr>
          <p:spPr bwMode="auto">
            <a:xfrm>
              <a:off x="391316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>
                  <a:latin typeface="+mn-ea"/>
                  <a:ea typeface="+mn-ea"/>
                </a:rPr>
                <a:t>←</a:t>
              </a:r>
            </a:p>
          </p:txBody>
        </p:sp>
        <p:sp>
          <p:nvSpPr>
            <p:cNvPr id="65" name="모서리가 둥근 직사각형 64"/>
            <p:cNvSpPr/>
            <p:nvPr/>
          </p:nvSpPr>
          <p:spPr bwMode="auto">
            <a:xfrm>
              <a:off x="422766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tx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b="1" dirty="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 bwMode="auto">
            <a:xfrm>
              <a:off x="454217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2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67" name="모서리가 둥근 직사각형 66"/>
            <p:cNvSpPr/>
            <p:nvPr/>
          </p:nvSpPr>
          <p:spPr bwMode="auto">
            <a:xfrm>
              <a:off x="485667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3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 bwMode="auto">
            <a:xfrm>
              <a:off x="517118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4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 bwMode="auto">
            <a:xfrm>
              <a:off x="548568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5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77" name="모서리가 둥근 직사각형 76"/>
            <p:cNvSpPr/>
            <p:nvPr/>
          </p:nvSpPr>
          <p:spPr bwMode="auto">
            <a:xfrm>
              <a:off x="5800192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>
                  <a:latin typeface="+mn-ea"/>
                  <a:ea typeface="+mn-ea"/>
                </a:rPr>
                <a:t>→</a:t>
              </a:r>
            </a:p>
          </p:txBody>
        </p:sp>
      </p:grpSp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329265"/>
              </p:ext>
            </p:extLst>
          </p:nvPr>
        </p:nvGraphicFramePr>
        <p:xfrm>
          <a:off x="1200574" y="1548383"/>
          <a:ext cx="3359622" cy="28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8373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433011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600692">
                  <a:extLst>
                    <a:ext uri="{9D8B030D-6E8A-4147-A177-3AD203B41FA5}">
                      <a16:colId xmlns:a16="http://schemas.microsoft.com/office/drawing/2014/main" val="707749379"/>
                    </a:ext>
                  </a:extLst>
                </a:gridCol>
                <a:gridCol w="600692">
                  <a:extLst>
                    <a:ext uri="{9D8B030D-6E8A-4147-A177-3AD203B41FA5}">
                      <a16:colId xmlns:a16="http://schemas.microsoft.com/office/drawing/2014/main" val="1697486149"/>
                    </a:ext>
                  </a:extLst>
                </a:gridCol>
                <a:gridCol w="956854">
                  <a:extLst>
                    <a:ext uri="{9D8B030D-6E8A-4147-A177-3AD203B41FA5}">
                      <a16:colId xmlns:a16="http://schemas.microsoft.com/office/drawing/2014/main" val="60422155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이벤트 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∨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</a:tbl>
          </a:graphicData>
        </a:graphic>
      </p:graphicFrame>
      <p:sp>
        <p:nvSpPr>
          <p:cNvPr id="92" name="TextBox 91"/>
          <p:cNvSpPr txBox="1"/>
          <p:nvPr/>
        </p:nvSpPr>
        <p:spPr>
          <a:xfrm>
            <a:off x="5497339" y="1179406"/>
            <a:ext cx="1811377" cy="2532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latin typeface="+mn-ea"/>
                <a:ea typeface="+mn-ea"/>
              </a:rPr>
              <a:t>이벤트 상세</a:t>
            </a:r>
          </a:p>
        </p:txBody>
      </p:sp>
      <p:sp>
        <p:nvSpPr>
          <p:cNvPr id="93" name="모서리가 둥근 직사각형 92"/>
          <p:cNvSpPr/>
          <p:nvPr/>
        </p:nvSpPr>
        <p:spPr>
          <a:xfrm>
            <a:off x="5524463" y="6732959"/>
            <a:ext cx="540000" cy="252000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rgbClr val="2E2E2E"/>
                </a:solidFill>
                <a:latin typeface="+mn-ea"/>
                <a:ea typeface="+mn-ea"/>
              </a:rPr>
              <a:t>닫기</a:t>
            </a:r>
            <a:endParaRPr lang="ko-KR" altLang="en-US" sz="700" dirty="0">
              <a:solidFill>
                <a:srgbClr val="2E2E2E"/>
              </a:solidFill>
              <a:latin typeface="+mn-ea"/>
              <a:ea typeface="+mn-ea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E6DBA6E0-D322-43A9-9C5E-728D0E67D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203586"/>
              </p:ext>
            </p:extLst>
          </p:nvPr>
        </p:nvGraphicFramePr>
        <p:xfrm>
          <a:off x="5507171" y="1509027"/>
          <a:ext cx="3374543" cy="51558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64515">
                  <a:extLst>
                    <a:ext uri="{9D8B030D-6E8A-4147-A177-3AD203B41FA5}">
                      <a16:colId xmlns:a16="http://schemas.microsoft.com/office/drawing/2014/main" val="1620833372"/>
                    </a:ext>
                  </a:extLst>
                </a:gridCol>
                <a:gridCol w="693745">
                  <a:extLst>
                    <a:ext uri="{9D8B030D-6E8A-4147-A177-3AD203B41FA5}">
                      <a16:colId xmlns:a16="http://schemas.microsoft.com/office/drawing/2014/main" val="968672149"/>
                    </a:ext>
                  </a:extLst>
                </a:gridCol>
                <a:gridCol w="916283">
                  <a:extLst>
                    <a:ext uri="{9D8B030D-6E8A-4147-A177-3AD203B41FA5}">
                      <a16:colId xmlns:a16="http://schemas.microsoft.com/office/drawing/2014/main" val="2578573208"/>
                    </a:ext>
                  </a:extLst>
                </a:gridCol>
              </a:tblGrid>
              <a:tr h="45600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strike="noStrike" baseline="0" dirty="0" smtClean="0">
                          <a:effectLst/>
                          <a:latin typeface="+mn-ea"/>
                          <a:ea typeface="+mn-ea"/>
                        </a:rPr>
                        <a:t>이벤트 제목이 보여집니다</a:t>
                      </a:r>
                      <a:endParaRPr lang="en-US" altLang="ko-KR" sz="700" u="none" strike="noStrike" baseline="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YYYY-MM-DD ~ YYYY-MM-DD</a:t>
                      </a:r>
                      <a:endParaRPr lang="ko-KR" altLang="en-US" sz="700" b="0" i="0" u="none" strike="noStrike" dirty="0" smtClean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380" marT="138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80" marR="1380" marT="138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80" marR="1380" marT="138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654344"/>
                  </a:ext>
                </a:extLst>
              </a:tr>
              <a:tr h="4555773">
                <a:tc gridSpan="3">
                  <a:txBody>
                    <a:bodyPr/>
                    <a:lstStyle/>
                    <a:p>
                      <a:pPr marL="0" indent="0" algn="l"/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  <a:p>
                      <a:pPr marL="1168400" indent="0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1168400" indent="0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1168400" indent="0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1168400" indent="0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1168400" indent="0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1168400" indent="0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1168400" indent="0"/>
                      <a:endParaRPr lang="en-US" altLang="ko-KR" sz="700" dirty="0">
                        <a:latin typeface="+mn-ea"/>
                        <a:ea typeface="+mn-ea"/>
                      </a:endParaRPr>
                    </a:p>
                  </a:txBody>
                  <a:tcPr marL="72000" marR="1380" marT="138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706232"/>
                  </a:ext>
                </a:extLst>
              </a:tr>
              <a:tr h="140142">
                <a:tc gridSpan="3">
                  <a:txBody>
                    <a:bodyPr/>
                    <a:lstStyle/>
                    <a:p>
                      <a:pPr marL="8890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1380" marT="138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518989"/>
                  </a:ext>
                </a:extLst>
              </a:tr>
            </a:tbl>
          </a:graphicData>
        </a:graphic>
      </p:graphicFrame>
      <p:sp>
        <p:nvSpPr>
          <p:cNvPr id="31" name="타원 30"/>
          <p:cNvSpPr>
            <a:spLocks noChangeAspect="1"/>
          </p:cNvSpPr>
          <p:nvPr/>
        </p:nvSpPr>
        <p:spPr bwMode="auto">
          <a:xfrm>
            <a:off x="5777171" y="273721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5614378" y="2148291"/>
            <a:ext cx="3195329" cy="3360532"/>
            <a:chOff x="484836" y="2927616"/>
            <a:chExt cx="3130491" cy="612814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5740929-CD9D-4483-BEE1-AB15A942E493}"/>
                </a:ext>
              </a:extLst>
            </p:cNvPr>
            <p:cNvSpPr/>
            <p:nvPr/>
          </p:nvSpPr>
          <p:spPr>
            <a:xfrm>
              <a:off x="484836" y="2927616"/>
              <a:ext cx="3130491" cy="6128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latin typeface="+mn-ea"/>
              </a:endParaRP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B5FA4685-4AA1-42F5-AC73-387C26242863}"/>
                </a:ext>
              </a:extLst>
            </p:cNvPr>
            <p:cNvCxnSpPr/>
            <p:nvPr/>
          </p:nvCxnSpPr>
          <p:spPr>
            <a:xfrm>
              <a:off x="484836" y="2928645"/>
              <a:ext cx="3130491" cy="611785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DB7CC754-7C0C-4A61-8594-4088307B3E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836" y="2927616"/>
              <a:ext cx="3130491" cy="612814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1124025" y="2268463"/>
            <a:ext cx="3449819" cy="1234688"/>
            <a:chOff x="384078" y="2935516"/>
            <a:chExt cx="4684086" cy="1813087"/>
          </a:xfrm>
        </p:grpSpPr>
        <p:grpSp>
          <p:nvGrpSpPr>
            <p:cNvPr id="39" name="그룹 38"/>
            <p:cNvGrpSpPr/>
            <p:nvPr/>
          </p:nvGrpSpPr>
          <p:grpSpPr>
            <a:xfrm>
              <a:off x="484835" y="2935516"/>
              <a:ext cx="4583329" cy="1473916"/>
              <a:chOff x="484836" y="2927616"/>
              <a:chExt cx="3130491" cy="612814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85740929-CD9D-4483-BEE1-AB15A942E493}"/>
                  </a:ext>
                </a:extLst>
              </p:cNvPr>
              <p:cNvSpPr/>
              <p:nvPr/>
            </p:nvSpPr>
            <p:spPr>
              <a:xfrm>
                <a:off x="484836" y="2927616"/>
                <a:ext cx="3130491" cy="6128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latin typeface="+mn-ea"/>
                </a:endParaRPr>
              </a:p>
            </p:txBody>
          </p: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B5FA4685-4AA1-42F5-AC73-387C26242863}"/>
                  </a:ext>
                </a:extLst>
              </p:cNvPr>
              <p:cNvCxnSpPr/>
              <p:nvPr/>
            </p:nvCxnSpPr>
            <p:spPr>
              <a:xfrm>
                <a:off x="484836" y="2936762"/>
                <a:ext cx="3130491" cy="603668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DB7CC754-7C0C-4A61-8594-4088307B3E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4836" y="2927616"/>
                <a:ext cx="3130491" cy="612814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0" name="TextBox 39"/>
            <p:cNvSpPr txBox="1"/>
            <p:nvPr/>
          </p:nvSpPr>
          <p:spPr>
            <a:xfrm>
              <a:off x="384078" y="4454831"/>
              <a:ext cx="4267523" cy="293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[YYYY-MM-DD ~ YYYY-MM-DD] </a:t>
              </a:r>
              <a:r>
                <a:rPr lang="ko-KR" altLang="en-US" sz="700" dirty="0" smtClean="0">
                  <a:latin typeface="맑은 고딕" pitchFamily="50" charset="-127"/>
                  <a:ea typeface="맑은 고딕" pitchFamily="50" charset="-127"/>
                </a:rPr>
                <a:t>이벤트 제목이 보여집니다</a:t>
              </a: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…</a:t>
              </a:r>
              <a:endParaRPr lang="ko-KR" altLang="en-US" sz="7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1124025" y="3554701"/>
            <a:ext cx="3449819" cy="1234688"/>
            <a:chOff x="384078" y="2935516"/>
            <a:chExt cx="4684086" cy="1813087"/>
          </a:xfrm>
        </p:grpSpPr>
        <p:grpSp>
          <p:nvGrpSpPr>
            <p:cNvPr id="46" name="그룹 45"/>
            <p:cNvGrpSpPr/>
            <p:nvPr/>
          </p:nvGrpSpPr>
          <p:grpSpPr>
            <a:xfrm>
              <a:off x="484835" y="2935516"/>
              <a:ext cx="4583329" cy="1473916"/>
              <a:chOff x="484836" y="2927616"/>
              <a:chExt cx="3130491" cy="612814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85740929-CD9D-4483-BEE1-AB15A942E493}"/>
                  </a:ext>
                </a:extLst>
              </p:cNvPr>
              <p:cNvSpPr/>
              <p:nvPr/>
            </p:nvSpPr>
            <p:spPr>
              <a:xfrm>
                <a:off x="484836" y="2927616"/>
                <a:ext cx="3130491" cy="6128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latin typeface="+mn-ea"/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B5FA4685-4AA1-42F5-AC73-387C26242863}"/>
                  </a:ext>
                </a:extLst>
              </p:cNvPr>
              <p:cNvCxnSpPr/>
              <p:nvPr/>
            </p:nvCxnSpPr>
            <p:spPr>
              <a:xfrm>
                <a:off x="484836" y="2936762"/>
                <a:ext cx="3130491" cy="603668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DB7CC754-7C0C-4A61-8594-4088307B3E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4836" y="2927616"/>
                <a:ext cx="3130491" cy="612814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7" name="TextBox 46"/>
            <p:cNvSpPr txBox="1"/>
            <p:nvPr/>
          </p:nvSpPr>
          <p:spPr>
            <a:xfrm>
              <a:off x="384078" y="4454831"/>
              <a:ext cx="4267523" cy="293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[YYYY-MM-DD ~ YYYY-MM-DD] </a:t>
              </a:r>
              <a:r>
                <a:rPr lang="ko-KR" altLang="en-US" sz="700" dirty="0" smtClean="0">
                  <a:latin typeface="맑은 고딕" pitchFamily="50" charset="-127"/>
                  <a:ea typeface="맑은 고딕" pitchFamily="50" charset="-127"/>
                </a:rPr>
                <a:t>이벤트 제목이 보여집니다</a:t>
              </a:r>
              <a:endParaRPr lang="ko-KR" altLang="en-US" sz="7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1124025" y="4840939"/>
            <a:ext cx="3449819" cy="1234688"/>
            <a:chOff x="384078" y="2935516"/>
            <a:chExt cx="4684086" cy="1813087"/>
          </a:xfrm>
        </p:grpSpPr>
        <p:grpSp>
          <p:nvGrpSpPr>
            <p:cNvPr id="52" name="그룹 51"/>
            <p:cNvGrpSpPr/>
            <p:nvPr/>
          </p:nvGrpSpPr>
          <p:grpSpPr>
            <a:xfrm>
              <a:off x="484835" y="2935516"/>
              <a:ext cx="4583329" cy="1473916"/>
              <a:chOff x="484836" y="2927616"/>
              <a:chExt cx="3130491" cy="612814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85740929-CD9D-4483-BEE1-AB15A942E493}"/>
                  </a:ext>
                </a:extLst>
              </p:cNvPr>
              <p:cNvSpPr/>
              <p:nvPr/>
            </p:nvSpPr>
            <p:spPr>
              <a:xfrm>
                <a:off x="484836" y="2927616"/>
                <a:ext cx="3130491" cy="6128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latin typeface="+mn-ea"/>
                </a:endParaRPr>
              </a:p>
            </p:txBody>
          </p: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B5FA4685-4AA1-42F5-AC73-387C26242863}"/>
                  </a:ext>
                </a:extLst>
              </p:cNvPr>
              <p:cNvCxnSpPr/>
              <p:nvPr/>
            </p:nvCxnSpPr>
            <p:spPr>
              <a:xfrm>
                <a:off x="484836" y="2936762"/>
                <a:ext cx="3130491" cy="603668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DB7CC754-7C0C-4A61-8594-4088307B3E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4836" y="2927616"/>
                <a:ext cx="3130491" cy="612814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53" name="TextBox 52"/>
            <p:cNvSpPr txBox="1"/>
            <p:nvPr/>
          </p:nvSpPr>
          <p:spPr>
            <a:xfrm>
              <a:off x="384078" y="4454831"/>
              <a:ext cx="4267523" cy="293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[YYYY-MM-DD ~ YYYY-MM-DD] </a:t>
              </a:r>
              <a:r>
                <a:rPr lang="ko-KR" altLang="en-US" sz="700" dirty="0" smtClean="0">
                  <a:latin typeface="맑은 고딕" pitchFamily="50" charset="-127"/>
                  <a:ea typeface="맑은 고딕" pitchFamily="50" charset="-127"/>
                </a:rPr>
                <a:t>이벤트 제목이 보여집니다</a:t>
              </a:r>
              <a:endParaRPr lang="ko-KR" altLang="en-US" sz="7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869245"/>
              </p:ext>
            </p:extLst>
          </p:nvPr>
        </p:nvGraphicFramePr>
        <p:xfrm>
          <a:off x="1208391" y="1905710"/>
          <a:ext cx="3352844" cy="28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76422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1676422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진행중</a:t>
                      </a:r>
                      <a:endParaRPr lang="ko-KR" altLang="en-US" sz="7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1391562" y="1170129"/>
            <a:ext cx="1811377" cy="2532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latin typeface="+mn-ea"/>
                <a:ea typeface="+mn-ea"/>
              </a:rPr>
              <a:t>커뮤니티</a:t>
            </a:r>
          </a:p>
        </p:txBody>
      </p:sp>
    </p:spTree>
    <p:extLst>
      <p:ext uri="{BB962C8B-B14F-4D97-AF65-F5344CB8AC3E}">
        <p14:creationId xmlns:p14="http://schemas.microsoft.com/office/powerpoint/2010/main" val="243591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홈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커뮤니티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특강</a:t>
            </a:r>
            <a:r>
              <a:rPr lang="en-US" altLang="ko-KR" dirty="0" smtClean="0"/>
              <a:t>/</a:t>
            </a:r>
            <a:r>
              <a:rPr lang="ko-KR" altLang="en-US" dirty="0" smtClean="0"/>
              <a:t>세미나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239190"/>
              </p:ext>
            </p:extLst>
          </p:nvPr>
        </p:nvGraphicFramePr>
        <p:xfrm>
          <a:off x="10440591" y="540271"/>
          <a:ext cx="2833612" cy="25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상세</a:t>
                      </a:r>
                      <a:r>
                        <a:rPr lang="ko-KR" altLang="en-US" sz="700" baseline="0" dirty="0" smtClean="0">
                          <a:latin typeface="맑은 고딕" pitchFamily="50" charset="-127"/>
                          <a:ea typeface="+mn-ea"/>
                        </a:rPr>
                        <a:t> 등록은 </a:t>
                      </a:r>
                      <a:r>
                        <a:rPr lang="en-US" altLang="ko-KR" sz="700" baseline="0" dirty="0" smtClean="0">
                          <a:latin typeface="맑은 고딕" pitchFamily="50" charset="-127"/>
                          <a:ea typeface="+mn-ea"/>
                        </a:rPr>
                        <a:t>PC, </a:t>
                      </a:r>
                      <a:r>
                        <a:rPr lang="ko-KR" altLang="en-US" sz="700" baseline="0" dirty="0" smtClean="0">
                          <a:latin typeface="맑은 고딕" pitchFamily="50" charset="-127"/>
                          <a:ea typeface="+mn-ea"/>
                        </a:rPr>
                        <a:t>모바일 </a:t>
                      </a:r>
                      <a:r>
                        <a:rPr lang="en-US" altLang="ko-KR" sz="700" baseline="0" dirty="0" smtClean="0">
                          <a:latin typeface="맑은 고딕" pitchFamily="50" charset="-127"/>
                          <a:ea typeface="+mn-ea"/>
                        </a:rPr>
                        <a:t>1</a:t>
                      </a:r>
                      <a:r>
                        <a:rPr lang="ko-KR" altLang="en-US" sz="700" baseline="0" dirty="0" smtClean="0">
                          <a:latin typeface="맑은 고딕" pitchFamily="50" charset="-127"/>
                          <a:ea typeface="+mn-ea"/>
                        </a:rPr>
                        <a:t>개 등록하여 사용</a:t>
                      </a:r>
                      <a:endParaRPr lang="ko-KR" altLang="en-US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이미지 </a:t>
                      </a:r>
                      <a:r>
                        <a:rPr lang="ko-KR" altLang="en-US" sz="7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리사이즈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 해서 노출 사용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이미지 확대 가능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grpSp>
        <p:nvGrpSpPr>
          <p:cNvPr id="63" name="그룹 62"/>
          <p:cNvGrpSpPr/>
          <p:nvPr/>
        </p:nvGrpSpPr>
        <p:grpSpPr>
          <a:xfrm>
            <a:off x="1724571" y="6300911"/>
            <a:ext cx="2175029" cy="252000"/>
            <a:chOff x="3913163" y="6985432"/>
            <a:chExt cx="2175029" cy="252000"/>
          </a:xfrm>
        </p:grpSpPr>
        <p:sp>
          <p:nvSpPr>
            <p:cNvPr id="64" name="모서리가 둥근 직사각형 63"/>
            <p:cNvSpPr/>
            <p:nvPr/>
          </p:nvSpPr>
          <p:spPr bwMode="auto">
            <a:xfrm>
              <a:off x="391316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>
                  <a:latin typeface="+mn-ea"/>
                  <a:ea typeface="+mn-ea"/>
                </a:rPr>
                <a:t>←</a:t>
              </a:r>
            </a:p>
          </p:txBody>
        </p:sp>
        <p:sp>
          <p:nvSpPr>
            <p:cNvPr id="65" name="모서리가 둥근 직사각형 64"/>
            <p:cNvSpPr/>
            <p:nvPr/>
          </p:nvSpPr>
          <p:spPr bwMode="auto">
            <a:xfrm>
              <a:off x="422766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tx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b="1" dirty="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 bwMode="auto">
            <a:xfrm>
              <a:off x="454217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2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67" name="모서리가 둥근 직사각형 66"/>
            <p:cNvSpPr/>
            <p:nvPr/>
          </p:nvSpPr>
          <p:spPr bwMode="auto">
            <a:xfrm>
              <a:off x="485667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3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 bwMode="auto">
            <a:xfrm>
              <a:off x="517118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4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 bwMode="auto">
            <a:xfrm>
              <a:off x="548568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5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77" name="모서리가 둥근 직사각형 76"/>
            <p:cNvSpPr/>
            <p:nvPr/>
          </p:nvSpPr>
          <p:spPr bwMode="auto">
            <a:xfrm>
              <a:off x="5800192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>
                  <a:latin typeface="+mn-ea"/>
                  <a:ea typeface="+mn-ea"/>
                </a:rPr>
                <a:t>→</a:t>
              </a:r>
            </a:p>
          </p:txBody>
        </p:sp>
      </p:grpSp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770106"/>
              </p:ext>
            </p:extLst>
          </p:nvPr>
        </p:nvGraphicFramePr>
        <p:xfrm>
          <a:off x="1200574" y="1548383"/>
          <a:ext cx="3359622" cy="28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40381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361003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600692">
                  <a:extLst>
                    <a:ext uri="{9D8B030D-6E8A-4147-A177-3AD203B41FA5}">
                      <a16:colId xmlns:a16="http://schemas.microsoft.com/office/drawing/2014/main" val="707749379"/>
                    </a:ext>
                  </a:extLst>
                </a:gridCol>
                <a:gridCol w="600692">
                  <a:extLst>
                    <a:ext uri="{9D8B030D-6E8A-4147-A177-3AD203B41FA5}">
                      <a16:colId xmlns:a16="http://schemas.microsoft.com/office/drawing/2014/main" val="1697486149"/>
                    </a:ext>
                  </a:extLst>
                </a:gridCol>
                <a:gridCol w="956854">
                  <a:extLst>
                    <a:ext uri="{9D8B030D-6E8A-4147-A177-3AD203B41FA5}">
                      <a16:colId xmlns:a16="http://schemas.microsoft.com/office/drawing/2014/main" val="60422155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특강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세미나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∨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</a:tbl>
          </a:graphicData>
        </a:graphic>
      </p:graphicFrame>
      <p:sp>
        <p:nvSpPr>
          <p:cNvPr id="92" name="TextBox 91"/>
          <p:cNvSpPr txBox="1"/>
          <p:nvPr/>
        </p:nvSpPr>
        <p:spPr>
          <a:xfrm>
            <a:off x="5497339" y="1179406"/>
            <a:ext cx="1811377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latin typeface="+mn-ea"/>
                <a:ea typeface="+mn-ea"/>
              </a:rPr>
              <a:t>특강</a:t>
            </a:r>
            <a:r>
              <a:rPr lang="en-US" altLang="ko-KR" sz="800" b="1" dirty="0" smtClean="0">
                <a:latin typeface="+mn-ea"/>
                <a:ea typeface="+mn-ea"/>
              </a:rPr>
              <a:t>/</a:t>
            </a:r>
            <a:r>
              <a:rPr lang="ko-KR" altLang="en-US" sz="800" b="1" dirty="0" smtClean="0">
                <a:latin typeface="+mn-ea"/>
                <a:ea typeface="+mn-ea"/>
              </a:rPr>
              <a:t>세미나 상세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96939" y="1589878"/>
            <a:ext cx="49564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총 </a:t>
            </a:r>
            <a:r>
              <a:rPr lang="en-US" altLang="ko-KR" sz="700" dirty="0" smtClean="0">
                <a:latin typeface="맑은 고딕" pitchFamily="50" charset="-127"/>
                <a:ea typeface="맑은 고딕" pitchFamily="50" charset="-127"/>
              </a:rPr>
              <a:t>00</a:t>
            </a:r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건</a:t>
            </a:r>
          </a:p>
        </p:txBody>
      </p:sp>
      <p:grpSp>
        <p:nvGrpSpPr>
          <p:cNvPr id="58" name="그룹 57"/>
          <p:cNvGrpSpPr/>
          <p:nvPr/>
        </p:nvGrpSpPr>
        <p:grpSpPr>
          <a:xfrm>
            <a:off x="3220379" y="1560734"/>
            <a:ext cx="1368152" cy="233100"/>
            <a:chOff x="6361453" y="1035194"/>
            <a:chExt cx="1368152" cy="233100"/>
          </a:xfrm>
        </p:grpSpPr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77605" y="1035194"/>
              <a:ext cx="252000" cy="233100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6361453" y="1044327"/>
              <a:ext cx="113364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 err="1" smtClean="0"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검색어를</a:t>
              </a:r>
              <a:r>
                <a:rPr lang="ko-KR" altLang="en-US" sz="700" dirty="0" smtClean="0"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입력해주세요</a:t>
              </a:r>
              <a:r>
                <a:rPr lang="en-US" altLang="ko-KR" sz="700" dirty="0" smtClean="0"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7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68" name="직선 연결선 67"/>
            <p:cNvCxnSpPr/>
            <p:nvPr/>
          </p:nvCxnSpPr>
          <p:spPr bwMode="auto">
            <a:xfrm>
              <a:off x="6469629" y="1256817"/>
              <a:ext cx="1224000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3"/>
          <a:srcRect r="49724"/>
          <a:stretch/>
        </p:blipFill>
        <p:spPr>
          <a:xfrm>
            <a:off x="1234128" y="1857867"/>
            <a:ext cx="3327107" cy="2528053"/>
          </a:xfrm>
          <a:prstGeom prst="rect">
            <a:avLst/>
          </a:prstGeom>
        </p:spPr>
      </p:pic>
      <p:grpSp>
        <p:nvGrpSpPr>
          <p:cNvPr id="71" name="그룹 70">
            <a:extLst>
              <a:ext uri="{FF2B5EF4-FFF2-40B4-BE49-F238E27FC236}">
                <a16:creationId xmlns:a16="http://schemas.microsoft.com/office/drawing/2014/main" id="{ADA03B80-80E9-4F0F-8BCF-EB65BA0C99BE}"/>
              </a:ext>
            </a:extLst>
          </p:cNvPr>
          <p:cNvGrpSpPr>
            <a:grpSpLocks/>
          </p:cNvGrpSpPr>
          <p:nvPr/>
        </p:nvGrpSpPr>
        <p:grpSpPr bwMode="auto">
          <a:xfrm>
            <a:off x="1346953" y="4924247"/>
            <a:ext cx="3094409" cy="224536"/>
            <a:chOff x="367236" y="3957072"/>
            <a:chExt cx="3214693" cy="170338"/>
          </a:xfrm>
          <a:noFill/>
        </p:grpSpPr>
        <p:sp>
          <p:nvSpPr>
            <p:cNvPr id="72" name="자유형 102">
              <a:extLst>
                <a:ext uri="{FF2B5EF4-FFF2-40B4-BE49-F238E27FC236}">
                  <a16:creationId xmlns:a16="http://schemas.microsoft.com/office/drawing/2014/main" id="{14DDC4B4-77F3-42BD-889F-C94B64033E07}"/>
                </a:ext>
              </a:extLst>
            </p:cNvPr>
            <p:cNvSpPr/>
            <p:nvPr/>
          </p:nvSpPr>
          <p:spPr bwMode="auto">
            <a:xfrm>
              <a:off x="367236" y="3987828"/>
              <a:ext cx="3214693" cy="120655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571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  <p:sp>
          <p:nvSpPr>
            <p:cNvPr id="73" name="자유형 103">
              <a:extLst>
                <a:ext uri="{FF2B5EF4-FFF2-40B4-BE49-F238E27FC236}">
                  <a16:creationId xmlns:a16="http://schemas.microsoft.com/office/drawing/2014/main" id="{BBAD3DE6-D6BC-4DBE-A3A3-C7B588C59AD5}"/>
                </a:ext>
              </a:extLst>
            </p:cNvPr>
            <p:cNvSpPr/>
            <p:nvPr/>
          </p:nvSpPr>
          <p:spPr bwMode="auto">
            <a:xfrm>
              <a:off x="367236" y="3957072"/>
              <a:ext cx="3214693" cy="120657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  <p:sp>
          <p:nvSpPr>
            <p:cNvPr id="74" name="자유형 104">
              <a:extLst>
                <a:ext uri="{FF2B5EF4-FFF2-40B4-BE49-F238E27FC236}">
                  <a16:creationId xmlns:a16="http://schemas.microsoft.com/office/drawing/2014/main" id="{908B6911-7A65-421B-B426-233D7DBD6139}"/>
                </a:ext>
              </a:extLst>
            </p:cNvPr>
            <p:cNvSpPr/>
            <p:nvPr/>
          </p:nvSpPr>
          <p:spPr bwMode="auto">
            <a:xfrm>
              <a:off x="367236" y="4006755"/>
              <a:ext cx="3214693" cy="120655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</p:grpSp>
      <p:sp>
        <p:nvSpPr>
          <p:cNvPr id="78" name="모서리가 둥근 직사각형 77"/>
          <p:cNvSpPr/>
          <p:nvPr/>
        </p:nvSpPr>
        <p:spPr>
          <a:xfrm>
            <a:off x="5506132" y="6757771"/>
            <a:ext cx="540000" cy="252000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rgbClr val="2E2E2E"/>
                </a:solidFill>
                <a:latin typeface="+mn-ea"/>
                <a:ea typeface="+mn-ea"/>
              </a:rPr>
              <a:t>닫기</a:t>
            </a:r>
            <a:endParaRPr lang="ko-KR" altLang="en-US" sz="700" dirty="0">
              <a:solidFill>
                <a:srgbClr val="2E2E2E"/>
              </a:solidFill>
              <a:latin typeface="+mn-ea"/>
              <a:ea typeface="+mn-ea"/>
            </a:endParaRPr>
          </a:p>
        </p:txBody>
      </p:sp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E6DBA6E0-D322-43A9-9C5E-728D0E67D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459467"/>
              </p:ext>
            </p:extLst>
          </p:nvPr>
        </p:nvGraphicFramePr>
        <p:xfrm>
          <a:off x="5506132" y="1487246"/>
          <a:ext cx="3342415" cy="51737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47716">
                  <a:extLst>
                    <a:ext uri="{9D8B030D-6E8A-4147-A177-3AD203B41FA5}">
                      <a16:colId xmlns:a16="http://schemas.microsoft.com/office/drawing/2014/main" val="1620833372"/>
                    </a:ext>
                  </a:extLst>
                </a:gridCol>
                <a:gridCol w="687140">
                  <a:extLst>
                    <a:ext uri="{9D8B030D-6E8A-4147-A177-3AD203B41FA5}">
                      <a16:colId xmlns:a16="http://schemas.microsoft.com/office/drawing/2014/main" val="968672149"/>
                    </a:ext>
                  </a:extLst>
                </a:gridCol>
                <a:gridCol w="907559">
                  <a:extLst>
                    <a:ext uri="{9D8B030D-6E8A-4147-A177-3AD203B41FA5}">
                      <a16:colId xmlns:a16="http://schemas.microsoft.com/office/drawing/2014/main" val="2578573208"/>
                    </a:ext>
                  </a:extLst>
                </a:gridCol>
              </a:tblGrid>
              <a:tr h="390191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u="none" strike="noStrike" dirty="0" smtClean="0">
                          <a:effectLst/>
                          <a:latin typeface="+mn-ea"/>
                          <a:ea typeface="+mn-ea"/>
                        </a:rPr>
                        <a:t>2024</a:t>
                      </a:r>
                      <a:r>
                        <a:rPr lang="en-US" altLang="ko-KR" sz="700" b="1" u="none" strike="noStrike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u="none" strike="noStrike" baseline="0" dirty="0" smtClean="0">
                          <a:effectLst/>
                          <a:latin typeface="+mn-ea"/>
                          <a:ea typeface="+mn-ea"/>
                        </a:rPr>
                        <a:t>취업 면접 특강</a:t>
                      </a:r>
                      <a:endParaRPr lang="en-US" altLang="ko-KR" sz="700" b="1" u="none" strike="noStrike" baseline="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YYYY-MM-DD</a:t>
                      </a:r>
                      <a:endParaRPr lang="ko-KR" altLang="en-US" sz="700" b="0" i="0" u="none" strike="noStrike" dirty="0" smtClean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380" marT="138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80" marR="1380" marT="138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80" marR="1380" marT="138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654344"/>
                  </a:ext>
                </a:extLst>
              </a:tr>
              <a:tr h="4118030">
                <a:tc gridSpan="3">
                  <a:txBody>
                    <a:bodyPr/>
                    <a:lstStyle/>
                    <a:p>
                      <a:pPr marL="0" indent="0" algn="l"/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  <a:p>
                      <a:pPr marL="1168400" indent="0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1168400" indent="0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1168400" indent="0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1168400" indent="0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1168400" indent="0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1168400" indent="0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1168400" indent="0"/>
                      <a:endParaRPr lang="en-US" altLang="ko-KR" sz="700" dirty="0">
                        <a:latin typeface="+mn-ea"/>
                        <a:ea typeface="+mn-ea"/>
                      </a:endParaRPr>
                    </a:p>
                  </a:txBody>
                  <a:tcPr marL="72000" marR="1380" marT="138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706232"/>
                  </a:ext>
                </a:extLst>
              </a:tr>
              <a:tr h="665484">
                <a:tc gridSpan="3">
                  <a:txBody>
                    <a:bodyPr/>
                    <a:lstStyle/>
                    <a:p>
                      <a:pPr marL="8890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1380" marT="138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518989"/>
                  </a:ext>
                </a:extLst>
              </a:tr>
            </a:tbl>
          </a:graphicData>
        </a:graphic>
      </p:graphicFrame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4"/>
          <a:srcRect l="8277" t="14982" r="8390" b="5688"/>
          <a:stretch/>
        </p:blipFill>
        <p:spPr>
          <a:xfrm>
            <a:off x="5578140" y="2062735"/>
            <a:ext cx="3159559" cy="4166168"/>
          </a:xfrm>
          <a:prstGeom prst="rect">
            <a:avLst/>
          </a:prstGeom>
        </p:spPr>
      </p:pic>
      <p:sp>
        <p:nvSpPr>
          <p:cNvPr id="82" name="모서리가 둥근 직사각형 81"/>
          <p:cNvSpPr/>
          <p:nvPr/>
        </p:nvSpPr>
        <p:spPr>
          <a:xfrm>
            <a:off x="8257353" y="6732959"/>
            <a:ext cx="540000" cy="252000"/>
          </a:xfrm>
          <a:prstGeom prst="roundRect">
            <a:avLst/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신청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928272" y="6763748"/>
            <a:ext cx="129394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○</a:t>
            </a:r>
            <a:r>
              <a:rPr lang="ko-KR" altLang="en-US" sz="700" u="sng" dirty="0" smtClean="0">
                <a:latin typeface="맑은 고딕" pitchFamily="50" charset="-127"/>
                <a:ea typeface="맑은 고딕" pitchFamily="50" charset="-127"/>
              </a:rPr>
              <a:t>개인정보처리방침</a:t>
            </a:r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에 동의</a:t>
            </a:r>
          </a:p>
        </p:txBody>
      </p:sp>
      <p:grpSp>
        <p:nvGrpSpPr>
          <p:cNvPr id="89" name="그룹 88"/>
          <p:cNvGrpSpPr/>
          <p:nvPr/>
        </p:nvGrpSpPr>
        <p:grpSpPr>
          <a:xfrm>
            <a:off x="9169747" y="3096583"/>
            <a:ext cx="4136283" cy="3564368"/>
            <a:chOff x="6217419" y="1453331"/>
            <a:chExt cx="4847454" cy="3564368"/>
          </a:xfrm>
        </p:grpSpPr>
        <p:sp>
          <p:nvSpPr>
            <p:cNvPr id="90" name="Rectangle 1307"/>
            <p:cNvSpPr>
              <a:spLocks noChangeArrowheads="1"/>
            </p:cNvSpPr>
            <p:nvPr/>
          </p:nvSpPr>
          <p:spPr bwMode="auto">
            <a:xfrm>
              <a:off x="6217419" y="1453331"/>
              <a:ext cx="4847454" cy="3564368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216000" tIns="144000" rIns="144000" anchor="t"/>
            <a:lstStyle/>
            <a:p>
              <a:r>
                <a:rPr lang="ko-KR" altLang="en-US" sz="800" b="1" dirty="0" smtClean="0">
                  <a:latin typeface="맑은 고딕" pitchFamily="50" charset="-127"/>
                  <a:ea typeface="맑은 고딕" pitchFamily="50" charset="-127"/>
                </a:rPr>
                <a:t>개인정보처리방침 안내</a:t>
              </a:r>
              <a:endParaRPr lang="ko-KR" altLang="en-US" sz="8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91" name="그룹 90"/>
            <p:cNvGrpSpPr/>
            <p:nvPr/>
          </p:nvGrpSpPr>
          <p:grpSpPr>
            <a:xfrm>
              <a:off x="10711183" y="1620383"/>
              <a:ext cx="72008" cy="72016"/>
              <a:chOff x="10013701" y="4895209"/>
              <a:chExt cx="144016" cy="144016"/>
            </a:xfrm>
          </p:grpSpPr>
          <p:cxnSp>
            <p:nvCxnSpPr>
              <p:cNvPr id="95" name="직선 연결선 94"/>
              <p:cNvCxnSpPr/>
              <p:nvPr/>
            </p:nvCxnSpPr>
            <p:spPr bwMode="auto">
              <a:xfrm>
                <a:off x="10013701" y="4895209"/>
                <a:ext cx="144016" cy="144016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6" name="직선 연결선 95"/>
              <p:cNvCxnSpPr/>
              <p:nvPr/>
            </p:nvCxnSpPr>
            <p:spPr bwMode="auto">
              <a:xfrm flipH="1">
                <a:off x="10013701" y="4895209"/>
                <a:ext cx="144016" cy="144016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94" name="직사각형 93"/>
            <p:cNvSpPr/>
            <p:nvPr/>
          </p:nvSpPr>
          <p:spPr>
            <a:xfrm>
              <a:off x="6310300" y="1836557"/>
              <a:ext cx="4585796" cy="30008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SBS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아카데미컴퓨터아트 통신비밀보호법</a:t>
              </a:r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전기통신사업법</a:t>
              </a:r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정보통신망 이용촉진 및 정보보호 등에 관한 법률 등 정보통신서비스제공자가 준수하여야 할 관련 법규상의 개인정보보호 규정을 준수하며</a:t>
              </a:r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관련 법령에 의거한 개인정보취급방침을 정하여 이용자 권익 보호에 최선을 다하고 있습니다</a:t>
              </a:r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. 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회사의 개인정보취급방침은 다음과 같은 내용을 담고 있습니다</a:t>
              </a:r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.</a:t>
              </a:r>
            </a:p>
            <a:p>
              <a:endParaRPr lang="en-US" altLang="ko-KR" sz="700" dirty="0" smtClean="0">
                <a:solidFill>
                  <a:srgbClr val="000000"/>
                </a:solidFill>
                <a:latin typeface="+mn-ea"/>
                <a:ea typeface="+mn-ea"/>
              </a:endParaRPr>
            </a:p>
            <a:p>
              <a:r>
                <a:rPr lang="en-US" altLang="ko-KR" sz="700" dirty="0" smtClean="0">
                  <a:solidFill>
                    <a:srgbClr val="000000"/>
                  </a:solidFill>
                  <a:latin typeface="+mn-ea"/>
                  <a:ea typeface="+mn-ea"/>
                </a:rPr>
                <a:t>[</a:t>
              </a:r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1] 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수집하는 개인정보 항목</a:t>
              </a:r>
            </a:p>
            <a:p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[2] 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개인정보의 수집 및 이용목적</a:t>
              </a:r>
            </a:p>
            <a:p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[3] 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개인정보의 보유 및 이용기간</a:t>
              </a:r>
            </a:p>
            <a:p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[4] 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개인정보에 관한 민원서비스</a:t>
              </a:r>
            </a:p>
            <a:p>
              <a:endParaRPr lang="en-US" altLang="ko-KR" sz="700" b="1" dirty="0" smtClean="0">
                <a:solidFill>
                  <a:srgbClr val="000000"/>
                </a:solidFill>
                <a:latin typeface="+mn-ea"/>
                <a:ea typeface="+mn-ea"/>
              </a:endParaRPr>
            </a:p>
            <a:p>
              <a:r>
                <a:rPr lang="ko-KR" altLang="en-US" sz="700" b="1" dirty="0" smtClean="0">
                  <a:solidFill>
                    <a:srgbClr val="000000"/>
                  </a:solidFill>
                  <a:latin typeface="+mn-ea"/>
                  <a:ea typeface="+mn-ea"/>
                </a:rPr>
                <a:t>수집하는 </a:t>
              </a:r>
              <a:r>
                <a:rPr lang="ko-KR" altLang="en-US" sz="700" b="1" dirty="0">
                  <a:solidFill>
                    <a:srgbClr val="000000"/>
                  </a:solidFill>
                  <a:latin typeface="+mn-ea"/>
                  <a:ea typeface="+mn-ea"/>
                </a:rPr>
                <a:t>개인정보 항목</a:t>
              </a:r>
            </a:p>
            <a:p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회사는 회원가입</a:t>
              </a:r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상담</a:t>
              </a:r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서비스 신청 등등을 위해 아래와 같은 개인정보를 수집하고 있습니다</a:t>
              </a:r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.</a:t>
              </a:r>
            </a:p>
            <a:p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1. 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수집항목 </a:t>
              </a:r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: 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이름 </a:t>
              </a:r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생년월일 </a:t>
              </a:r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로그인</a:t>
              </a:r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ID , 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비밀번호 </a:t>
              </a:r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자택 전화번호 </a:t>
              </a:r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자택 주소 </a:t>
              </a:r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휴대전화번호 </a:t>
              </a:r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이메일 </a:t>
              </a:r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직업 </a:t>
              </a:r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회사명 </a:t>
              </a:r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부서 </a:t>
              </a:r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직책 </a:t>
              </a:r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회사전화번호 </a:t>
              </a:r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주민등록번호 </a:t>
              </a:r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서비스 </a:t>
              </a:r>
              <a:r>
                <a:rPr lang="ko-KR" altLang="en-US" sz="700" dirty="0" err="1">
                  <a:solidFill>
                    <a:srgbClr val="000000"/>
                  </a:solidFill>
                  <a:latin typeface="+mn-ea"/>
                  <a:ea typeface="+mn-ea"/>
                </a:rPr>
                <a:t>이용기록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접속 로그 </a:t>
              </a:r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쿠키 </a:t>
              </a:r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접속 </a:t>
              </a:r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IP 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정보 </a:t>
              </a:r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700" dirty="0" err="1">
                  <a:solidFill>
                    <a:srgbClr val="000000"/>
                  </a:solidFill>
                  <a:latin typeface="+mn-ea"/>
                  <a:ea typeface="+mn-ea"/>
                </a:rPr>
                <a:t>결제기록</a:t>
              </a:r>
              <a:endParaRPr lang="ko-KR" altLang="en-US" sz="700" dirty="0">
                <a:solidFill>
                  <a:srgbClr val="000000"/>
                </a:solidFill>
                <a:latin typeface="+mn-ea"/>
                <a:ea typeface="+mn-ea"/>
              </a:endParaRPr>
            </a:p>
            <a:p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2. 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개인정보 수집방법 </a:t>
              </a:r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: 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홈페이지</a:t>
              </a:r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(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회원가입</a:t>
              </a:r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,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상담게시판류</a:t>
              </a:r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) , </a:t>
              </a:r>
              <a:r>
                <a:rPr lang="ko-KR" altLang="en-US" sz="700" dirty="0" err="1">
                  <a:solidFill>
                    <a:srgbClr val="000000"/>
                  </a:solidFill>
                  <a:latin typeface="+mn-ea"/>
                  <a:ea typeface="+mn-ea"/>
                </a:rPr>
                <a:t>서면양식</a:t>
              </a:r>
              <a:endParaRPr lang="ko-KR" altLang="en-US" sz="700" dirty="0">
                <a:solidFill>
                  <a:srgbClr val="000000"/>
                </a:solidFill>
                <a:latin typeface="+mn-ea"/>
                <a:ea typeface="+mn-ea"/>
              </a:endParaRPr>
            </a:p>
            <a:p>
              <a:endParaRPr lang="en-US" altLang="ko-KR" sz="700" b="1" dirty="0" smtClean="0">
                <a:solidFill>
                  <a:srgbClr val="000000"/>
                </a:solidFill>
                <a:latin typeface="+mn-ea"/>
                <a:ea typeface="+mn-ea"/>
              </a:endParaRPr>
            </a:p>
            <a:p>
              <a:r>
                <a:rPr lang="ko-KR" altLang="en-US" sz="700" b="1" dirty="0" smtClean="0">
                  <a:solidFill>
                    <a:srgbClr val="000000"/>
                  </a:solidFill>
                  <a:latin typeface="+mn-ea"/>
                  <a:ea typeface="+mn-ea"/>
                </a:rPr>
                <a:t>개인정보의 </a:t>
              </a:r>
              <a:r>
                <a:rPr lang="ko-KR" altLang="en-US" sz="700" b="1" dirty="0">
                  <a:solidFill>
                    <a:srgbClr val="000000"/>
                  </a:solidFill>
                  <a:latin typeface="+mn-ea"/>
                  <a:ea typeface="+mn-ea"/>
                </a:rPr>
                <a:t>수집 및 이용목적</a:t>
              </a:r>
            </a:p>
            <a:p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회사는 수집한 개인정보를 다음의 목적을 위해 활용합니다</a:t>
              </a:r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.</a:t>
              </a:r>
            </a:p>
            <a:p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1. 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서비스 제공에 관한 계약 이행 및 서비스 제고에 따른 요금정산</a:t>
              </a:r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컨텐츠 제공</a:t>
              </a:r>
            </a:p>
            <a:p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2. 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회원관리 </a:t>
              </a:r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- 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회원제 서비스 이용에 따른 본인확인</a:t>
              </a:r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개인 식별</a:t>
              </a:r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불량회원의 부정 이용 방지와 비인가 사용 방지</a:t>
              </a:r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가입의사 확인</a:t>
              </a:r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연령확인</a:t>
              </a:r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만 </a:t>
              </a:r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14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세 미만 아동 개인정보 수집 시 법정 대리인 동의여부 확인</a:t>
              </a:r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불만처리 등 민원처리</a:t>
              </a:r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공지사항 전달</a:t>
              </a:r>
            </a:p>
            <a:p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3. 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마케팅 및 광고에 활용 </a:t>
              </a:r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- 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이벤트 등 광고성 정보 전달</a:t>
              </a:r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접속 빈도 파악 또는 회원의 서비스 이용에 대한 통계</a:t>
              </a:r>
            </a:p>
            <a:p>
              <a:endParaRPr lang="en-US" altLang="ko-KR" sz="700" b="1" dirty="0" smtClean="0">
                <a:solidFill>
                  <a:srgbClr val="000000"/>
                </a:solidFill>
                <a:latin typeface="+mn-ea"/>
                <a:ea typeface="+mn-ea"/>
              </a:endParaRPr>
            </a:p>
            <a:p>
              <a:r>
                <a:rPr lang="en-US" altLang="ko-KR" sz="700" b="1" dirty="0" smtClean="0">
                  <a:solidFill>
                    <a:srgbClr val="000000"/>
                  </a:solidFill>
                  <a:latin typeface="+mn-ea"/>
                  <a:ea typeface="+mn-ea"/>
                </a:rPr>
                <a:t>…</a:t>
              </a:r>
              <a:endParaRPr lang="en-US" altLang="ko-KR" sz="700" b="0" i="0" dirty="0">
                <a:solidFill>
                  <a:srgbClr val="000000"/>
                </a:solidFill>
                <a:effectLst/>
                <a:latin typeface="+mn-ea"/>
                <a:ea typeface="+mn-ea"/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1391562" y="1170129"/>
            <a:ext cx="1811377" cy="2532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latin typeface="+mn-ea"/>
                <a:ea typeface="+mn-ea"/>
              </a:rPr>
              <a:t>커뮤니티</a:t>
            </a:r>
          </a:p>
        </p:txBody>
      </p:sp>
    </p:spTree>
    <p:extLst>
      <p:ext uri="{BB962C8B-B14F-4D97-AF65-F5344CB8AC3E}">
        <p14:creationId xmlns:p14="http://schemas.microsoft.com/office/powerpoint/2010/main" val="83616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홈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커뮤니티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자격증 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민간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62" name="표 61"/>
          <p:cNvGraphicFramePr>
            <a:graphicFrameLocks noGrp="1"/>
          </p:cNvGraphicFramePr>
          <p:nvPr>
            <p:extLst/>
          </p:nvPr>
        </p:nvGraphicFramePr>
        <p:xfrm>
          <a:off x="10440591" y="540271"/>
          <a:ext cx="2833612" cy="2321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682700"/>
              </p:ext>
            </p:extLst>
          </p:nvPr>
        </p:nvGraphicFramePr>
        <p:xfrm>
          <a:off x="1200574" y="1548383"/>
          <a:ext cx="3359622" cy="28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56405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144979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600692">
                  <a:extLst>
                    <a:ext uri="{9D8B030D-6E8A-4147-A177-3AD203B41FA5}">
                      <a16:colId xmlns:a16="http://schemas.microsoft.com/office/drawing/2014/main" val="707749379"/>
                    </a:ext>
                  </a:extLst>
                </a:gridCol>
                <a:gridCol w="600692">
                  <a:extLst>
                    <a:ext uri="{9D8B030D-6E8A-4147-A177-3AD203B41FA5}">
                      <a16:colId xmlns:a16="http://schemas.microsoft.com/office/drawing/2014/main" val="1697486149"/>
                    </a:ext>
                  </a:extLst>
                </a:gridCol>
                <a:gridCol w="956854">
                  <a:extLst>
                    <a:ext uri="{9D8B030D-6E8A-4147-A177-3AD203B41FA5}">
                      <a16:colId xmlns:a16="http://schemas.microsoft.com/office/drawing/2014/main" val="60422155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자격증 정보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민간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∨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</a:tbl>
          </a:graphicData>
        </a:graphic>
      </p:graphicFrame>
      <p:sp>
        <p:nvSpPr>
          <p:cNvPr id="38" name="직사각형 37"/>
          <p:cNvSpPr/>
          <p:nvPr/>
        </p:nvSpPr>
        <p:spPr bwMode="auto">
          <a:xfrm>
            <a:off x="1199349" y="1916043"/>
            <a:ext cx="3360847" cy="46729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ko-KR" altLang="en-US" sz="800" dirty="0" smtClean="0">
                <a:solidFill>
                  <a:srgbClr val="FF0000"/>
                </a:solidFill>
                <a:latin typeface="+mn-ea"/>
                <a:ea typeface="+mn-ea"/>
              </a:rPr>
              <a:t>콘텐츠 확정 필요</a:t>
            </a:r>
            <a:endParaRPr lang="en-US" altLang="ko-KR" sz="80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algn="ctr" defTabSz="817563"/>
            <a:endParaRPr lang="en-US" altLang="ko-KR" sz="80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algn="ctr" defTabSz="817563"/>
            <a:r>
              <a:rPr lang="ko-KR" altLang="en-US" sz="800" dirty="0" err="1" smtClean="0">
                <a:solidFill>
                  <a:srgbClr val="FF0000"/>
                </a:solidFill>
                <a:latin typeface="+mn-ea"/>
                <a:ea typeface="+mn-ea"/>
              </a:rPr>
              <a:t>하드코딩</a:t>
            </a:r>
            <a:endParaRPr lang="ko-KR" altLang="en-US" sz="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391562" y="1170129"/>
            <a:ext cx="1811377" cy="2532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latin typeface="+mn-ea"/>
                <a:ea typeface="+mn-ea"/>
              </a:rPr>
              <a:t>커뮤니티</a:t>
            </a:r>
          </a:p>
        </p:txBody>
      </p:sp>
    </p:spTree>
    <p:extLst>
      <p:ext uri="{BB962C8B-B14F-4D97-AF65-F5344CB8AC3E}">
        <p14:creationId xmlns:p14="http://schemas.microsoft.com/office/powerpoint/2010/main" val="76296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공통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880668"/>
              </p:ext>
            </p:extLst>
          </p:nvPr>
        </p:nvGraphicFramePr>
        <p:xfrm>
          <a:off x="10440591" y="540271"/>
          <a:ext cx="2833612" cy="239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아이콘</a:t>
                      </a:r>
                      <a:r>
                        <a:rPr lang="en-US" altLang="ko-KR" sz="7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b="1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파비콘</a:t>
                      </a:r>
                      <a:r>
                        <a:rPr lang="en-US" altLang="ko-KR" sz="7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b="1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로딩페이지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현재 사용중인 로고 유지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D7E89635-AD4B-470D-87D8-5D1C56CBDA73}"/>
              </a:ext>
            </a:extLst>
          </p:cNvPr>
          <p:cNvSpPr txBox="1"/>
          <p:nvPr/>
        </p:nvSpPr>
        <p:spPr>
          <a:xfrm>
            <a:off x="1104900" y="810982"/>
            <a:ext cx="3537217" cy="20005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en-US" altLang="ko-KR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아이콘</a:t>
            </a:r>
            <a:r>
              <a:rPr lang="en-US" altLang="ko-KR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7E89635-AD4B-470D-87D8-5D1C56CBDA73}"/>
              </a:ext>
            </a:extLst>
          </p:cNvPr>
          <p:cNvSpPr txBox="1"/>
          <p:nvPr/>
        </p:nvSpPr>
        <p:spPr>
          <a:xfrm>
            <a:off x="5388409" y="792736"/>
            <a:ext cx="3600352" cy="20005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로딩</a:t>
            </a:r>
            <a:r>
              <a:rPr lang="en-US" altLang="ko-KR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423438" y="1117815"/>
            <a:ext cx="3530285" cy="5990913"/>
            <a:chOff x="5423438" y="1117815"/>
            <a:chExt cx="3530285" cy="5990913"/>
          </a:xfrm>
        </p:grpSpPr>
        <p:sp>
          <p:nvSpPr>
            <p:cNvPr id="118" name="직사각형 117"/>
            <p:cNvSpPr/>
            <p:nvPr/>
          </p:nvSpPr>
          <p:spPr bwMode="auto">
            <a:xfrm>
              <a:off x="5423438" y="1117815"/>
              <a:ext cx="3530285" cy="5990913"/>
            </a:xfrm>
            <a:prstGeom prst="rect">
              <a:avLst/>
            </a:prstGeom>
            <a:solidFill>
              <a:schemeClr val="bg1">
                <a:alpha val="62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/>
              <a:endParaRPr lang="ko-KR" altLang="en-US" sz="700" dirty="0">
                <a:latin typeface="+mn-ea"/>
                <a:ea typeface="+mn-ea"/>
              </a:endParaRPr>
            </a:p>
          </p:txBody>
        </p:sp>
        <p:pic>
          <p:nvPicPr>
            <p:cNvPr id="56" name="그림 5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60" t="37852" r="24849" b="36216"/>
            <a:stretch/>
          </p:blipFill>
          <p:spPr>
            <a:xfrm>
              <a:off x="6516872" y="3861243"/>
              <a:ext cx="1357074" cy="504056"/>
            </a:xfrm>
            <a:prstGeom prst="rect">
              <a:avLst/>
            </a:prstGeom>
          </p:spPr>
        </p:pic>
      </p:grpSp>
      <p:grpSp>
        <p:nvGrpSpPr>
          <p:cNvPr id="10" name="그룹 9"/>
          <p:cNvGrpSpPr/>
          <p:nvPr/>
        </p:nvGrpSpPr>
        <p:grpSpPr>
          <a:xfrm>
            <a:off x="2621480" y="1308125"/>
            <a:ext cx="504056" cy="481569"/>
            <a:chOff x="2256979" y="1714886"/>
            <a:chExt cx="504056" cy="481569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55377" y="1774384"/>
              <a:ext cx="324000" cy="362571"/>
            </a:xfrm>
            <a:prstGeom prst="rect">
              <a:avLst/>
            </a:prstGeom>
          </p:spPr>
        </p:pic>
        <p:sp>
          <p:nvSpPr>
            <p:cNvPr id="3" name="타원 2"/>
            <p:cNvSpPr/>
            <p:nvPr/>
          </p:nvSpPr>
          <p:spPr bwMode="auto">
            <a:xfrm>
              <a:off x="2256979" y="1714886"/>
              <a:ext cx="504056" cy="481569"/>
            </a:xfrm>
            <a:prstGeom prst="ellipse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/>
              <a:endParaRPr lang="ko-KR" altLang="en-US" sz="700" dirty="0" smtClean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627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홈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커뮤니티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자격증 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공공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62" name="표 61"/>
          <p:cNvGraphicFramePr>
            <a:graphicFrameLocks noGrp="1"/>
          </p:cNvGraphicFramePr>
          <p:nvPr>
            <p:extLst/>
          </p:nvPr>
        </p:nvGraphicFramePr>
        <p:xfrm>
          <a:off x="10440591" y="540271"/>
          <a:ext cx="2833612" cy="2321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455757"/>
              </p:ext>
            </p:extLst>
          </p:nvPr>
        </p:nvGraphicFramePr>
        <p:xfrm>
          <a:off x="1200574" y="1548383"/>
          <a:ext cx="3359622" cy="28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56405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144979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600692">
                  <a:extLst>
                    <a:ext uri="{9D8B030D-6E8A-4147-A177-3AD203B41FA5}">
                      <a16:colId xmlns:a16="http://schemas.microsoft.com/office/drawing/2014/main" val="707749379"/>
                    </a:ext>
                  </a:extLst>
                </a:gridCol>
                <a:gridCol w="600692">
                  <a:extLst>
                    <a:ext uri="{9D8B030D-6E8A-4147-A177-3AD203B41FA5}">
                      <a16:colId xmlns:a16="http://schemas.microsoft.com/office/drawing/2014/main" val="1697486149"/>
                    </a:ext>
                  </a:extLst>
                </a:gridCol>
                <a:gridCol w="956854">
                  <a:extLst>
                    <a:ext uri="{9D8B030D-6E8A-4147-A177-3AD203B41FA5}">
                      <a16:colId xmlns:a16="http://schemas.microsoft.com/office/drawing/2014/main" val="60422155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자격증 정보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공공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∨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</a:tbl>
          </a:graphicData>
        </a:graphic>
      </p:graphicFrame>
      <p:sp>
        <p:nvSpPr>
          <p:cNvPr id="38" name="직사각형 37"/>
          <p:cNvSpPr/>
          <p:nvPr/>
        </p:nvSpPr>
        <p:spPr bwMode="auto">
          <a:xfrm>
            <a:off x="1199349" y="1916043"/>
            <a:ext cx="3360847" cy="46729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ko-KR" altLang="en-US" sz="800" dirty="0" smtClean="0">
                <a:solidFill>
                  <a:srgbClr val="FF0000"/>
                </a:solidFill>
                <a:latin typeface="+mn-ea"/>
                <a:ea typeface="+mn-ea"/>
              </a:rPr>
              <a:t>콘텐츠 확정 필요</a:t>
            </a:r>
            <a:endParaRPr lang="en-US" altLang="ko-KR" sz="80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algn="ctr" defTabSz="817563"/>
            <a:endParaRPr lang="en-US" altLang="ko-KR" sz="80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algn="ctr" defTabSz="817563"/>
            <a:r>
              <a:rPr lang="ko-KR" altLang="en-US" sz="800" dirty="0" err="1" smtClean="0">
                <a:solidFill>
                  <a:srgbClr val="FF0000"/>
                </a:solidFill>
                <a:latin typeface="+mn-ea"/>
                <a:ea typeface="+mn-ea"/>
              </a:rPr>
              <a:t>하드코딩</a:t>
            </a:r>
            <a:endParaRPr lang="ko-KR" altLang="en-US" sz="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91562" y="1170129"/>
            <a:ext cx="1811377" cy="2532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latin typeface="+mn-ea"/>
                <a:ea typeface="+mn-ea"/>
              </a:rPr>
              <a:t>커뮤니티</a:t>
            </a:r>
          </a:p>
        </p:txBody>
      </p:sp>
    </p:spTree>
    <p:extLst>
      <p:ext uri="{BB962C8B-B14F-4D97-AF65-F5344CB8AC3E}">
        <p14:creationId xmlns:p14="http://schemas.microsoft.com/office/powerpoint/2010/main" val="146236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홈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커뮤니티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특강</a:t>
            </a:r>
            <a:r>
              <a:rPr lang="en-US" altLang="ko-KR" dirty="0" smtClean="0"/>
              <a:t>/</a:t>
            </a:r>
            <a:r>
              <a:rPr lang="ko-KR" altLang="en-US" dirty="0" smtClean="0"/>
              <a:t>세미나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459197"/>
              </p:ext>
            </p:extLst>
          </p:nvPr>
        </p:nvGraphicFramePr>
        <p:xfrm>
          <a:off x="10440591" y="540271"/>
          <a:ext cx="2833612" cy="2321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상세</a:t>
                      </a:r>
                      <a:r>
                        <a:rPr lang="ko-KR" altLang="en-US" sz="7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등록 </a:t>
                      </a:r>
                      <a:r>
                        <a:rPr lang="en-US" altLang="ko-KR" sz="7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PC, </a:t>
                      </a:r>
                      <a:r>
                        <a:rPr lang="ko-KR" altLang="en-US" sz="7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모바일 </a:t>
                      </a:r>
                      <a:r>
                        <a:rPr lang="en-US" altLang="ko-KR" sz="7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7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개 등록하여 사용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grpSp>
        <p:nvGrpSpPr>
          <p:cNvPr id="63" name="그룹 62"/>
          <p:cNvGrpSpPr/>
          <p:nvPr/>
        </p:nvGrpSpPr>
        <p:grpSpPr>
          <a:xfrm>
            <a:off x="1724571" y="6300911"/>
            <a:ext cx="2175029" cy="252000"/>
            <a:chOff x="3913163" y="6985432"/>
            <a:chExt cx="2175029" cy="252000"/>
          </a:xfrm>
        </p:grpSpPr>
        <p:sp>
          <p:nvSpPr>
            <p:cNvPr id="64" name="모서리가 둥근 직사각형 63"/>
            <p:cNvSpPr/>
            <p:nvPr/>
          </p:nvSpPr>
          <p:spPr bwMode="auto">
            <a:xfrm>
              <a:off x="391316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>
                  <a:latin typeface="+mn-ea"/>
                  <a:ea typeface="+mn-ea"/>
                </a:rPr>
                <a:t>←</a:t>
              </a:r>
            </a:p>
          </p:txBody>
        </p:sp>
        <p:sp>
          <p:nvSpPr>
            <p:cNvPr id="65" name="모서리가 둥근 직사각형 64"/>
            <p:cNvSpPr/>
            <p:nvPr/>
          </p:nvSpPr>
          <p:spPr bwMode="auto">
            <a:xfrm>
              <a:off x="422766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tx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b="1" dirty="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 bwMode="auto">
            <a:xfrm>
              <a:off x="454217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2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67" name="모서리가 둥근 직사각형 66"/>
            <p:cNvSpPr/>
            <p:nvPr/>
          </p:nvSpPr>
          <p:spPr bwMode="auto">
            <a:xfrm>
              <a:off x="485667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3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 bwMode="auto">
            <a:xfrm>
              <a:off x="517118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4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 bwMode="auto">
            <a:xfrm>
              <a:off x="548568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5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77" name="모서리가 둥근 직사각형 76"/>
            <p:cNvSpPr/>
            <p:nvPr/>
          </p:nvSpPr>
          <p:spPr bwMode="auto">
            <a:xfrm>
              <a:off x="5800192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>
                  <a:latin typeface="+mn-ea"/>
                  <a:ea typeface="+mn-ea"/>
                </a:rPr>
                <a:t>→</a:t>
              </a:r>
            </a:p>
          </p:txBody>
        </p:sp>
      </p:grpSp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344572"/>
              </p:ext>
            </p:extLst>
          </p:nvPr>
        </p:nvGraphicFramePr>
        <p:xfrm>
          <a:off x="1200574" y="1548383"/>
          <a:ext cx="3359622" cy="28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03984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97400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600692">
                  <a:extLst>
                    <a:ext uri="{9D8B030D-6E8A-4147-A177-3AD203B41FA5}">
                      <a16:colId xmlns:a16="http://schemas.microsoft.com/office/drawing/2014/main" val="707749379"/>
                    </a:ext>
                  </a:extLst>
                </a:gridCol>
                <a:gridCol w="600692">
                  <a:extLst>
                    <a:ext uri="{9D8B030D-6E8A-4147-A177-3AD203B41FA5}">
                      <a16:colId xmlns:a16="http://schemas.microsoft.com/office/drawing/2014/main" val="1697486149"/>
                    </a:ext>
                  </a:extLst>
                </a:gridCol>
                <a:gridCol w="956854">
                  <a:extLst>
                    <a:ext uri="{9D8B030D-6E8A-4147-A177-3AD203B41FA5}">
                      <a16:colId xmlns:a16="http://schemas.microsoft.com/office/drawing/2014/main" val="60422155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취업 및 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진학정보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∨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</a:tbl>
          </a:graphicData>
        </a:graphic>
      </p:graphicFrame>
      <p:sp>
        <p:nvSpPr>
          <p:cNvPr id="92" name="TextBox 91"/>
          <p:cNvSpPr txBox="1"/>
          <p:nvPr/>
        </p:nvSpPr>
        <p:spPr>
          <a:xfrm>
            <a:off x="5497339" y="1179406"/>
            <a:ext cx="1811377" cy="2532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latin typeface="+mn-ea"/>
                <a:ea typeface="+mn-ea"/>
              </a:rPr>
              <a:t>취업 및 </a:t>
            </a:r>
            <a:r>
              <a:rPr lang="ko-KR" altLang="en-US" sz="800" b="1" dirty="0" err="1" smtClean="0">
                <a:latin typeface="+mn-ea"/>
                <a:ea typeface="+mn-ea"/>
              </a:rPr>
              <a:t>진학정보</a:t>
            </a:r>
            <a:r>
              <a:rPr lang="ko-KR" altLang="en-US" sz="800" b="1" dirty="0" smtClean="0">
                <a:latin typeface="+mn-ea"/>
                <a:ea typeface="+mn-ea"/>
              </a:rPr>
              <a:t> 상세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268814" y="1597498"/>
            <a:ext cx="49564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총 </a:t>
            </a:r>
            <a:r>
              <a:rPr lang="en-US" altLang="ko-KR" sz="700" dirty="0" smtClean="0">
                <a:latin typeface="맑은 고딕" pitchFamily="50" charset="-127"/>
                <a:ea typeface="맑은 고딕" pitchFamily="50" charset="-127"/>
              </a:rPr>
              <a:t>00</a:t>
            </a:r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건</a:t>
            </a:r>
          </a:p>
        </p:txBody>
      </p:sp>
      <p:grpSp>
        <p:nvGrpSpPr>
          <p:cNvPr id="58" name="그룹 57"/>
          <p:cNvGrpSpPr/>
          <p:nvPr/>
        </p:nvGrpSpPr>
        <p:grpSpPr>
          <a:xfrm>
            <a:off x="3220379" y="1560734"/>
            <a:ext cx="1368152" cy="233100"/>
            <a:chOff x="6361453" y="1035194"/>
            <a:chExt cx="1368152" cy="233100"/>
          </a:xfrm>
        </p:grpSpPr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77605" y="1035194"/>
              <a:ext cx="252000" cy="233100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6361453" y="1044327"/>
              <a:ext cx="113364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 err="1" smtClean="0"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검색어를</a:t>
              </a:r>
              <a:r>
                <a:rPr lang="ko-KR" altLang="en-US" sz="700" dirty="0" smtClean="0"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입력해주세요</a:t>
              </a:r>
              <a:r>
                <a:rPr lang="en-US" altLang="ko-KR" sz="700" dirty="0" smtClean="0"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7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68" name="직선 연결선 67"/>
            <p:cNvCxnSpPr/>
            <p:nvPr/>
          </p:nvCxnSpPr>
          <p:spPr bwMode="auto">
            <a:xfrm>
              <a:off x="6469629" y="1256817"/>
              <a:ext cx="1224000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8" name="모서리가 둥근 직사각형 77"/>
          <p:cNvSpPr/>
          <p:nvPr/>
        </p:nvSpPr>
        <p:spPr>
          <a:xfrm>
            <a:off x="5506132" y="6757771"/>
            <a:ext cx="540000" cy="252000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rgbClr val="2E2E2E"/>
                </a:solidFill>
                <a:latin typeface="+mn-ea"/>
                <a:ea typeface="+mn-ea"/>
              </a:rPr>
              <a:t>닫기</a:t>
            </a:r>
            <a:endParaRPr lang="ko-KR" altLang="en-US" sz="700" dirty="0">
              <a:solidFill>
                <a:srgbClr val="2E2E2E"/>
              </a:solidFill>
              <a:latin typeface="+mn-ea"/>
              <a:ea typeface="+mn-ea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1206185" y="1946187"/>
            <a:ext cx="1636626" cy="1690429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ko-KR" altLang="en-US" sz="1200" dirty="0" smtClean="0">
                <a:latin typeface="+mn-ea"/>
                <a:ea typeface="+mn-ea"/>
              </a:rPr>
              <a:t>회사로고</a:t>
            </a:r>
            <a:endParaRPr lang="en-US" altLang="ko-KR" sz="1200" dirty="0">
              <a:latin typeface="+mn-ea"/>
              <a:ea typeface="+mn-ea"/>
            </a:endParaRPr>
          </a:p>
          <a:p>
            <a:pPr algn="ctr" defTabSz="817563"/>
            <a:endParaRPr lang="en-US" altLang="ko-KR" sz="800" dirty="0">
              <a:latin typeface="+mn-ea"/>
              <a:ea typeface="+mn-ea"/>
            </a:endParaRPr>
          </a:p>
          <a:p>
            <a:pPr algn="ctr" defTabSz="817563"/>
            <a:endParaRPr lang="en-US" altLang="ko-KR" sz="800" dirty="0">
              <a:latin typeface="+mn-ea"/>
              <a:ea typeface="+mn-ea"/>
            </a:endParaRPr>
          </a:p>
          <a:p>
            <a:pPr algn="ctr" defTabSz="817563"/>
            <a:endParaRPr lang="en-US" altLang="ko-KR" sz="800" dirty="0">
              <a:latin typeface="+mn-ea"/>
              <a:ea typeface="+mn-ea"/>
            </a:endParaRPr>
          </a:p>
          <a:p>
            <a:pPr algn="ctr" defTabSz="817563"/>
            <a:r>
              <a:rPr lang="ko-KR" altLang="en-US" sz="700" dirty="0" smtClean="0">
                <a:solidFill>
                  <a:srgbClr val="0070C0"/>
                </a:solidFill>
                <a:latin typeface="+mn-ea"/>
                <a:ea typeface="+mn-ea"/>
              </a:rPr>
              <a:t>학과 홍</a:t>
            </a:r>
            <a:r>
              <a:rPr lang="en-US" altLang="ko-KR" sz="700" dirty="0" smtClean="0">
                <a:solidFill>
                  <a:srgbClr val="0070C0"/>
                </a:solidFill>
                <a:latin typeface="+mn-ea"/>
                <a:ea typeface="+mn-ea"/>
              </a:rPr>
              <a:t>OO(</a:t>
            </a:r>
            <a:r>
              <a:rPr lang="ko-KR" altLang="en-US" sz="700" dirty="0" err="1" smtClean="0">
                <a:solidFill>
                  <a:srgbClr val="0070C0"/>
                </a:solidFill>
                <a:latin typeface="+mn-ea"/>
                <a:ea typeface="+mn-ea"/>
              </a:rPr>
              <a:t>女</a:t>
            </a:r>
            <a:r>
              <a:rPr lang="en-US" altLang="ko-KR" sz="700" dirty="0" smtClean="0">
                <a:solidFill>
                  <a:srgbClr val="0070C0"/>
                </a:solidFill>
                <a:latin typeface="+mn-ea"/>
                <a:ea typeface="+mn-ea"/>
              </a:rPr>
              <a:t>)</a:t>
            </a:r>
            <a:endParaRPr lang="en-US" altLang="ko-KR" sz="700" dirty="0">
              <a:solidFill>
                <a:srgbClr val="0070C0"/>
              </a:solidFill>
              <a:latin typeface="+mn-ea"/>
              <a:ea typeface="+mn-ea"/>
            </a:endParaRPr>
          </a:p>
          <a:p>
            <a:pPr algn="ctr" defTabSz="817563"/>
            <a:endParaRPr lang="en-US" altLang="ko-KR" sz="800" dirty="0">
              <a:latin typeface="+mn-ea"/>
              <a:ea typeface="+mn-ea"/>
            </a:endParaRPr>
          </a:p>
          <a:p>
            <a:pPr algn="ctr" defTabSz="817563"/>
            <a:r>
              <a:rPr lang="ko-KR" altLang="en-US" sz="800" dirty="0" smtClean="0">
                <a:latin typeface="+mn-ea"/>
                <a:ea typeface="+mn-ea"/>
              </a:rPr>
              <a:t>㈜회사명</a:t>
            </a:r>
            <a:endParaRPr lang="en-US" altLang="ko-KR" sz="800" dirty="0">
              <a:latin typeface="+mn-ea"/>
              <a:ea typeface="+mn-ea"/>
            </a:endParaRPr>
          </a:p>
          <a:p>
            <a:pPr algn="ctr" defTabSz="817563"/>
            <a:r>
              <a:rPr lang="ko-KR" altLang="en-US" sz="800" dirty="0">
                <a:latin typeface="+mn-ea"/>
                <a:ea typeface="+mn-ea"/>
              </a:rPr>
              <a:t>입사를 </a:t>
            </a:r>
            <a:r>
              <a:rPr lang="ko-KR" altLang="en-US" sz="800" dirty="0" err="1">
                <a:latin typeface="+mn-ea"/>
                <a:ea typeface="+mn-ea"/>
              </a:rPr>
              <a:t>축하드립니다</a:t>
            </a:r>
            <a:r>
              <a:rPr lang="en-US" altLang="ko-KR" sz="800" dirty="0">
                <a:latin typeface="+mn-ea"/>
                <a:ea typeface="+mn-ea"/>
              </a:rPr>
              <a:t>.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2922304" y="1948911"/>
            <a:ext cx="1636626" cy="1690429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ko-KR" altLang="en-US" sz="1200" dirty="0" smtClean="0">
                <a:latin typeface="+mn-ea"/>
                <a:ea typeface="+mn-ea"/>
              </a:rPr>
              <a:t>회사명</a:t>
            </a:r>
            <a:endParaRPr lang="en-US" altLang="ko-KR" sz="1200" dirty="0">
              <a:latin typeface="+mn-ea"/>
              <a:ea typeface="+mn-ea"/>
            </a:endParaRPr>
          </a:p>
          <a:p>
            <a:pPr algn="ctr" defTabSz="817563"/>
            <a:endParaRPr lang="en-US" altLang="ko-KR" sz="800" dirty="0">
              <a:latin typeface="+mn-ea"/>
              <a:ea typeface="+mn-ea"/>
            </a:endParaRPr>
          </a:p>
          <a:p>
            <a:pPr algn="ctr" defTabSz="817563"/>
            <a:endParaRPr lang="en-US" altLang="ko-KR" sz="800" dirty="0">
              <a:latin typeface="+mn-ea"/>
              <a:ea typeface="+mn-ea"/>
            </a:endParaRPr>
          </a:p>
          <a:p>
            <a:pPr algn="ctr" defTabSz="817563"/>
            <a:endParaRPr lang="en-US" altLang="ko-KR" sz="800" dirty="0">
              <a:latin typeface="+mn-ea"/>
              <a:ea typeface="+mn-ea"/>
            </a:endParaRPr>
          </a:p>
          <a:p>
            <a:pPr algn="ctr" defTabSz="817563"/>
            <a:r>
              <a:rPr lang="ko-KR" altLang="en-US" sz="700" dirty="0" smtClean="0">
                <a:solidFill>
                  <a:srgbClr val="0070C0"/>
                </a:solidFill>
                <a:latin typeface="+mn-ea"/>
                <a:ea typeface="+mn-ea"/>
              </a:rPr>
              <a:t>학과 홍</a:t>
            </a:r>
            <a:r>
              <a:rPr lang="en-US" altLang="ko-KR" sz="700" dirty="0" smtClean="0">
                <a:solidFill>
                  <a:srgbClr val="0070C0"/>
                </a:solidFill>
                <a:latin typeface="+mn-ea"/>
                <a:ea typeface="+mn-ea"/>
              </a:rPr>
              <a:t>OO(</a:t>
            </a:r>
            <a:r>
              <a:rPr lang="ko-KR" altLang="en-US" sz="700" dirty="0" smtClean="0">
                <a:solidFill>
                  <a:srgbClr val="0070C0"/>
                </a:solidFill>
                <a:latin typeface="+mn-ea"/>
                <a:ea typeface="+mn-ea"/>
              </a:rPr>
              <a:t>男</a:t>
            </a:r>
            <a:r>
              <a:rPr lang="en-US" altLang="ko-KR" sz="700" dirty="0" smtClean="0">
                <a:solidFill>
                  <a:srgbClr val="0070C0"/>
                </a:solidFill>
                <a:latin typeface="+mn-ea"/>
                <a:ea typeface="+mn-ea"/>
              </a:rPr>
              <a:t>)</a:t>
            </a:r>
            <a:endParaRPr lang="en-US" altLang="ko-KR" sz="700" dirty="0">
              <a:solidFill>
                <a:srgbClr val="0070C0"/>
              </a:solidFill>
              <a:latin typeface="+mn-ea"/>
              <a:ea typeface="+mn-ea"/>
            </a:endParaRPr>
          </a:p>
          <a:p>
            <a:pPr algn="ctr" defTabSz="817563"/>
            <a:endParaRPr lang="en-US" altLang="ko-KR" sz="800" dirty="0" smtClean="0">
              <a:latin typeface="+mn-ea"/>
              <a:ea typeface="+mn-ea"/>
            </a:endParaRPr>
          </a:p>
          <a:p>
            <a:pPr algn="ctr" defTabSz="817563"/>
            <a:r>
              <a:rPr lang="ko-KR" altLang="en-US" sz="800" dirty="0" smtClean="0">
                <a:latin typeface="+mn-ea"/>
                <a:ea typeface="+mn-ea"/>
              </a:rPr>
              <a:t>회사명</a:t>
            </a:r>
            <a:endParaRPr lang="en-US" altLang="ko-KR" sz="800" dirty="0">
              <a:latin typeface="+mn-ea"/>
              <a:ea typeface="+mn-ea"/>
            </a:endParaRPr>
          </a:p>
          <a:p>
            <a:pPr algn="ctr" defTabSz="817563"/>
            <a:r>
              <a:rPr lang="ko-KR" altLang="en-US" sz="800" dirty="0">
                <a:latin typeface="+mn-ea"/>
                <a:ea typeface="+mn-ea"/>
              </a:rPr>
              <a:t>입사를 </a:t>
            </a:r>
            <a:r>
              <a:rPr lang="ko-KR" altLang="en-US" sz="800" dirty="0" err="1">
                <a:latin typeface="+mn-ea"/>
                <a:ea typeface="+mn-ea"/>
              </a:rPr>
              <a:t>축하드립니다</a:t>
            </a:r>
            <a:r>
              <a:rPr lang="en-US" altLang="ko-KR" sz="800" dirty="0">
                <a:latin typeface="+mn-ea"/>
                <a:ea typeface="+mn-ea"/>
              </a:rPr>
              <a:t>.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1206185" y="3728456"/>
            <a:ext cx="1636626" cy="1690429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ko-KR" altLang="en-US" sz="1200" dirty="0" smtClean="0">
                <a:latin typeface="+mn-ea"/>
                <a:ea typeface="+mn-ea"/>
              </a:rPr>
              <a:t>회사로고</a:t>
            </a:r>
            <a:endParaRPr lang="en-US" altLang="ko-KR" sz="1200" dirty="0">
              <a:latin typeface="+mn-ea"/>
              <a:ea typeface="+mn-ea"/>
            </a:endParaRPr>
          </a:p>
          <a:p>
            <a:pPr algn="ctr" defTabSz="817563"/>
            <a:endParaRPr lang="en-US" altLang="ko-KR" sz="800" dirty="0">
              <a:latin typeface="+mn-ea"/>
              <a:ea typeface="+mn-ea"/>
            </a:endParaRPr>
          </a:p>
          <a:p>
            <a:pPr algn="ctr" defTabSz="817563"/>
            <a:endParaRPr lang="en-US" altLang="ko-KR" sz="800" dirty="0">
              <a:latin typeface="+mn-ea"/>
              <a:ea typeface="+mn-ea"/>
            </a:endParaRPr>
          </a:p>
          <a:p>
            <a:pPr algn="ctr" defTabSz="817563"/>
            <a:endParaRPr lang="en-US" altLang="ko-KR" sz="800" dirty="0">
              <a:latin typeface="+mn-ea"/>
              <a:ea typeface="+mn-ea"/>
            </a:endParaRPr>
          </a:p>
          <a:p>
            <a:pPr algn="ctr" defTabSz="817563"/>
            <a:r>
              <a:rPr lang="ko-KR" altLang="en-US" sz="700" dirty="0" smtClean="0">
                <a:solidFill>
                  <a:srgbClr val="0070C0"/>
                </a:solidFill>
                <a:latin typeface="+mn-ea"/>
                <a:ea typeface="+mn-ea"/>
              </a:rPr>
              <a:t>학과 홍</a:t>
            </a:r>
            <a:r>
              <a:rPr lang="en-US" altLang="ko-KR" sz="700" dirty="0" smtClean="0">
                <a:solidFill>
                  <a:srgbClr val="0070C0"/>
                </a:solidFill>
                <a:latin typeface="+mn-ea"/>
                <a:ea typeface="+mn-ea"/>
              </a:rPr>
              <a:t>OO(</a:t>
            </a:r>
            <a:r>
              <a:rPr lang="ko-KR" altLang="en-US" sz="700" dirty="0" err="1" smtClean="0">
                <a:solidFill>
                  <a:srgbClr val="0070C0"/>
                </a:solidFill>
                <a:latin typeface="+mn-ea"/>
                <a:ea typeface="+mn-ea"/>
              </a:rPr>
              <a:t>女</a:t>
            </a:r>
            <a:r>
              <a:rPr lang="en-US" altLang="ko-KR" sz="700" dirty="0" smtClean="0">
                <a:solidFill>
                  <a:srgbClr val="0070C0"/>
                </a:solidFill>
                <a:latin typeface="+mn-ea"/>
                <a:ea typeface="+mn-ea"/>
              </a:rPr>
              <a:t>)</a:t>
            </a:r>
            <a:endParaRPr lang="en-US" altLang="ko-KR" sz="700" dirty="0">
              <a:solidFill>
                <a:srgbClr val="0070C0"/>
              </a:solidFill>
              <a:latin typeface="+mn-ea"/>
              <a:ea typeface="+mn-ea"/>
            </a:endParaRPr>
          </a:p>
          <a:p>
            <a:pPr algn="ctr" defTabSz="817563"/>
            <a:endParaRPr lang="en-US" altLang="ko-KR" sz="800" dirty="0">
              <a:latin typeface="+mn-ea"/>
              <a:ea typeface="+mn-ea"/>
            </a:endParaRPr>
          </a:p>
          <a:p>
            <a:pPr algn="ctr" defTabSz="817563"/>
            <a:r>
              <a:rPr lang="ko-KR" altLang="en-US" sz="800" dirty="0" smtClean="0">
                <a:latin typeface="+mn-ea"/>
                <a:ea typeface="+mn-ea"/>
              </a:rPr>
              <a:t>㈜회사명</a:t>
            </a:r>
            <a:endParaRPr lang="en-US" altLang="ko-KR" sz="800" dirty="0">
              <a:latin typeface="+mn-ea"/>
              <a:ea typeface="+mn-ea"/>
            </a:endParaRPr>
          </a:p>
          <a:p>
            <a:pPr algn="ctr" defTabSz="817563"/>
            <a:r>
              <a:rPr lang="ko-KR" altLang="en-US" sz="800" dirty="0">
                <a:latin typeface="+mn-ea"/>
                <a:ea typeface="+mn-ea"/>
              </a:rPr>
              <a:t>입사를 </a:t>
            </a:r>
            <a:r>
              <a:rPr lang="ko-KR" altLang="en-US" sz="800" dirty="0" err="1">
                <a:latin typeface="+mn-ea"/>
                <a:ea typeface="+mn-ea"/>
              </a:rPr>
              <a:t>축하드립니다</a:t>
            </a:r>
            <a:r>
              <a:rPr lang="en-US" altLang="ko-KR" sz="800" dirty="0">
                <a:latin typeface="+mn-ea"/>
                <a:ea typeface="+mn-ea"/>
              </a:rPr>
              <a:t>.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2922304" y="3731180"/>
            <a:ext cx="1636626" cy="1690429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ko-KR" altLang="en-US" sz="1200" dirty="0" smtClean="0">
                <a:latin typeface="+mn-ea"/>
                <a:ea typeface="+mn-ea"/>
              </a:rPr>
              <a:t>회사명</a:t>
            </a:r>
            <a:endParaRPr lang="en-US" altLang="ko-KR" sz="1200" dirty="0">
              <a:latin typeface="+mn-ea"/>
              <a:ea typeface="+mn-ea"/>
            </a:endParaRPr>
          </a:p>
          <a:p>
            <a:pPr algn="ctr" defTabSz="817563"/>
            <a:endParaRPr lang="en-US" altLang="ko-KR" sz="800" dirty="0">
              <a:latin typeface="+mn-ea"/>
              <a:ea typeface="+mn-ea"/>
            </a:endParaRPr>
          </a:p>
          <a:p>
            <a:pPr algn="ctr" defTabSz="817563"/>
            <a:endParaRPr lang="en-US" altLang="ko-KR" sz="800" dirty="0">
              <a:latin typeface="+mn-ea"/>
              <a:ea typeface="+mn-ea"/>
            </a:endParaRPr>
          </a:p>
          <a:p>
            <a:pPr algn="ctr" defTabSz="817563"/>
            <a:endParaRPr lang="en-US" altLang="ko-KR" sz="800" dirty="0">
              <a:latin typeface="+mn-ea"/>
              <a:ea typeface="+mn-ea"/>
            </a:endParaRPr>
          </a:p>
          <a:p>
            <a:pPr algn="ctr" defTabSz="817563"/>
            <a:r>
              <a:rPr lang="ko-KR" altLang="en-US" sz="700" dirty="0" smtClean="0">
                <a:solidFill>
                  <a:srgbClr val="0070C0"/>
                </a:solidFill>
                <a:latin typeface="+mn-ea"/>
                <a:ea typeface="+mn-ea"/>
              </a:rPr>
              <a:t>학과 홍</a:t>
            </a:r>
            <a:r>
              <a:rPr lang="en-US" altLang="ko-KR" sz="700" dirty="0" smtClean="0">
                <a:solidFill>
                  <a:srgbClr val="0070C0"/>
                </a:solidFill>
                <a:latin typeface="+mn-ea"/>
                <a:ea typeface="+mn-ea"/>
              </a:rPr>
              <a:t>OO(</a:t>
            </a:r>
            <a:r>
              <a:rPr lang="ko-KR" altLang="en-US" sz="700" dirty="0" smtClean="0">
                <a:solidFill>
                  <a:srgbClr val="0070C0"/>
                </a:solidFill>
                <a:latin typeface="+mn-ea"/>
                <a:ea typeface="+mn-ea"/>
              </a:rPr>
              <a:t>男</a:t>
            </a:r>
            <a:r>
              <a:rPr lang="en-US" altLang="ko-KR" sz="700" dirty="0" smtClean="0">
                <a:solidFill>
                  <a:srgbClr val="0070C0"/>
                </a:solidFill>
                <a:latin typeface="+mn-ea"/>
                <a:ea typeface="+mn-ea"/>
              </a:rPr>
              <a:t>)</a:t>
            </a:r>
            <a:endParaRPr lang="en-US" altLang="ko-KR" sz="700" dirty="0">
              <a:solidFill>
                <a:srgbClr val="0070C0"/>
              </a:solidFill>
              <a:latin typeface="+mn-ea"/>
              <a:ea typeface="+mn-ea"/>
            </a:endParaRPr>
          </a:p>
          <a:p>
            <a:pPr algn="ctr" defTabSz="817563"/>
            <a:endParaRPr lang="en-US" altLang="ko-KR" sz="800" dirty="0" smtClean="0">
              <a:latin typeface="+mn-ea"/>
              <a:ea typeface="+mn-ea"/>
            </a:endParaRPr>
          </a:p>
          <a:p>
            <a:pPr algn="ctr" defTabSz="817563"/>
            <a:r>
              <a:rPr lang="ko-KR" altLang="en-US" sz="800" dirty="0" smtClean="0">
                <a:latin typeface="+mn-ea"/>
                <a:ea typeface="+mn-ea"/>
              </a:rPr>
              <a:t>회사명</a:t>
            </a:r>
            <a:endParaRPr lang="en-US" altLang="ko-KR" sz="800" dirty="0">
              <a:latin typeface="+mn-ea"/>
              <a:ea typeface="+mn-ea"/>
            </a:endParaRPr>
          </a:p>
          <a:p>
            <a:pPr algn="ctr" defTabSz="817563"/>
            <a:r>
              <a:rPr lang="ko-KR" altLang="en-US" sz="800" dirty="0">
                <a:latin typeface="+mn-ea"/>
                <a:ea typeface="+mn-ea"/>
              </a:rPr>
              <a:t>입사를 </a:t>
            </a:r>
            <a:r>
              <a:rPr lang="ko-KR" altLang="en-US" sz="800" dirty="0" err="1">
                <a:latin typeface="+mn-ea"/>
                <a:ea typeface="+mn-ea"/>
              </a:rPr>
              <a:t>축하드립니다</a:t>
            </a:r>
            <a:r>
              <a:rPr lang="en-US" altLang="ko-KR" sz="800" dirty="0">
                <a:latin typeface="+mn-ea"/>
                <a:ea typeface="+mn-ea"/>
              </a:rPr>
              <a:t>.</a:t>
            </a:r>
            <a:endParaRPr lang="ko-KR" altLang="en-US" sz="800" dirty="0">
              <a:latin typeface="+mn-ea"/>
              <a:ea typeface="+mn-ea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DA03B80-80E9-4F0F-8BCF-EB65BA0C99BE}"/>
              </a:ext>
            </a:extLst>
          </p:cNvPr>
          <p:cNvGrpSpPr>
            <a:grpSpLocks/>
          </p:cNvGrpSpPr>
          <p:nvPr/>
        </p:nvGrpSpPr>
        <p:grpSpPr bwMode="auto">
          <a:xfrm>
            <a:off x="1346953" y="5652839"/>
            <a:ext cx="3094409" cy="224536"/>
            <a:chOff x="367236" y="3957072"/>
            <a:chExt cx="3214693" cy="170338"/>
          </a:xfrm>
          <a:noFill/>
        </p:grpSpPr>
        <p:sp>
          <p:nvSpPr>
            <p:cNvPr id="42" name="자유형 102">
              <a:extLst>
                <a:ext uri="{FF2B5EF4-FFF2-40B4-BE49-F238E27FC236}">
                  <a16:creationId xmlns:a16="http://schemas.microsoft.com/office/drawing/2014/main" id="{14DDC4B4-77F3-42BD-889F-C94B64033E07}"/>
                </a:ext>
              </a:extLst>
            </p:cNvPr>
            <p:cNvSpPr/>
            <p:nvPr/>
          </p:nvSpPr>
          <p:spPr bwMode="auto">
            <a:xfrm>
              <a:off x="367236" y="3987828"/>
              <a:ext cx="3214693" cy="120655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571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  <p:sp>
          <p:nvSpPr>
            <p:cNvPr id="43" name="자유형 103">
              <a:extLst>
                <a:ext uri="{FF2B5EF4-FFF2-40B4-BE49-F238E27FC236}">
                  <a16:creationId xmlns:a16="http://schemas.microsoft.com/office/drawing/2014/main" id="{BBAD3DE6-D6BC-4DBE-A3A3-C7B588C59AD5}"/>
                </a:ext>
              </a:extLst>
            </p:cNvPr>
            <p:cNvSpPr/>
            <p:nvPr/>
          </p:nvSpPr>
          <p:spPr bwMode="auto">
            <a:xfrm>
              <a:off x="367236" y="3957072"/>
              <a:ext cx="3214693" cy="120657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  <p:sp>
          <p:nvSpPr>
            <p:cNvPr id="45" name="자유형 104">
              <a:extLst>
                <a:ext uri="{FF2B5EF4-FFF2-40B4-BE49-F238E27FC236}">
                  <a16:creationId xmlns:a16="http://schemas.microsoft.com/office/drawing/2014/main" id="{908B6911-7A65-421B-B426-233D7DBD6139}"/>
                </a:ext>
              </a:extLst>
            </p:cNvPr>
            <p:cNvSpPr/>
            <p:nvPr/>
          </p:nvSpPr>
          <p:spPr bwMode="auto">
            <a:xfrm>
              <a:off x="367236" y="4006755"/>
              <a:ext cx="3214693" cy="120655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</p:grp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E6DBA6E0-D322-43A9-9C5E-728D0E67D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239533"/>
              </p:ext>
            </p:extLst>
          </p:nvPr>
        </p:nvGraphicFramePr>
        <p:xfrm>
          <a:off x="5497339" y="1468185"/>
          <a:ext cx="3384377" cy="52830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69657">
                  <a:extLst>
                    <a:ext uri="{9D8B030D-6E8A-4147-A177-3AD203B41FA5}">
                      <a16:colId xmlns:a16="http://schemas.microsoft.com/office/drawing/2014/main" val="1620833372"/>
                    </a:ext>
                  </a:extLst>
                </a:gridCol>
                <a:gridCol w="695767">
                  <a:extLst>
                    <a:ext uri="{9D8B030D-6E8A-4147-A177-3AD203B41FA5}">
                      <a16:colId xmlns:a16="http://schemas.microsoft.com/office/drawing/2014/main" val="968672149"/>
                    </a:ext>
                  </a:extLst>
                </a:gridCol>
                <a:gridCol w="918953">
                  <a:extLst>
                    <a:ext uri="{9D8B030D-6E8A-4147-A177-3AD203B41FA5}">
                      <a16:colId xmlns:a16="http://schemas.microsoft.com/office/drawing/2014/main" val="2578573208"/>
                    </a:ext>
                  </a:extLst>
                </a:gridCol>
              </a:tblGrid>
              <a:tr h="267184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㈜회사명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입사를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축하드립니다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700" u="none" strike="noStrike" baseline="0" dirty="0" smtClean="0"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YYYY-MM-DD</a:t>
                      </a:r>
                      <a:endParaRPr lang="ko-KR" altLang="en-US" sz="700" b="0" i="0" u="none" strike="noStrike" dirty="0" smtClean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380" marT="138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80" marR="1380" marT="138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80" marR="1380" marT="138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654344"/>
                  </a:ext>
                </a:extLst>
              </a:tr>
              <a:tr h="4771699">
                <a:tc gridSpan="3">
                  <a:txBody>
                    <a:bodyPr/>
                    <a:lstStyle/>
                    <a:p>
                      <a:pPr marL="0" indent="0" algn="l"/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</a:txBody>
                  <a:tcPr marL="72000" marR="1380" marT="138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706232"/>
                  </a:ext>
                </a:extLst>
              </a:tr>
              <a:tr h="153883">
                <a:tc gridSpan="3">
                  <a:txBody>
                    <a:bodyPr/>
                    <a:lstStyle/>
                    <a:p>
                      <a:pPr marL="8890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1380" marT="138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518989"/>
                  </a:ext>
                </a:extLst>
              </a:tr>
            </a:tbl>
          </a:graphicData>
        </a:graphic>
      </p:graphicFrame>
      <p:pic>
        <p:nvPicPr>
          <p:cNvPr id="47" name="그림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960" y="1916482"/>
            <a:ext cx="3286915" cy="2512221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1391562" y="1170129"/>
            <a:ext cx="1811377" cy="2532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latin typeface="+mn-ea"/>
                <a:ea typeface="+mn-ea"/>
              </a:rPr>
              <a:t>커뮤니티</a:t>
            </a:r>
          </a:p>
        </p:txBody>
      </p:sp>
    </p:spTree>
    <p:extLst>
      <p:ext uri="{BB962C8B-B14F-4D97-AF65-F5344CB8AC3E}">
        <p14:creationId xmlns:p14="http://schemas.microsoft.com/office/powerpoint/2010/main" val="311275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홈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교육과정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62" name="표 61"/>
          <p:cNvGraphicFramePr>
            <a:graphicFrameLocks noGrp="1"/>
          </p:cNvGraphicFramePr>
          <p:nvPr>
            <p:extLst/>
          </p:nvPr>
        </p:nvGraphicFramePr>
        <p:xfrm>
          <a:off x="10440591" y="540271"/>
          <a:ext cx="2833612" cy="2321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1383942" y="1170129"/>
            <a:ext cx="1811377" cy="2532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latin typeface="+mn-ea"/>
                <a:ea typeface="+mn-ea"/>
              </a:rPr>
              <a:t>교육과정</a:t>
            </a:r>
          </a:p>
        </p:txBody>
      </p:sp>
      <p:sp>
        <p:nvSpPr>
          <p:cNvPr id="38" name="직사각형 37"/>
          <p:cNvSpPr/>
          <p:nvPr/>
        </p:nvSpPr>
        <p:spPr bwMode="auto">
          <a:xfrm>
            <a:off x="1199349" y="1548383"/>
            <a:ext cx="3360847" cy="504056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ko-KR" altLang="en-US" sz="800" dirty="0" smtClean="0">
                <a:solidFill>
                  <a:srgbClr val="FF0000"/>
                </a:solidFill>
                <a:latin typeface="+mn-ea"/>
                <a:ea typeface="+mn-ea"/>
              </a:rPr>
              <a:t>콘텐츠 확정 필요</a:t>
            </a:r>
            <a:endParaRPr lang="en-US" altLang="ko-KR" sz="80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algn="ctr" defTabSz="817563"/>
            <a:endParaRPr lang="en-US" altLang="ko-KR" sz="80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algn="ctr" defTabSz="817563"/>
            <a:r>
              <a:rPr lang="ko-KR" altLang="en-US" sz="800" dirty="0" err="1" smtClean="0">
                <a:solidFill>
                  <a:srgbClr val="FF0000"/>
                </a:solidFill>
                <a:latin typeface="+mn-ea"/>
                <a:ea typeface="+mn-ea"/>
              </a:rPr>
              <a:t>하드코딩</a:t>
            </a:r>
            <a:endParaRPr lang="ko-KR" altLang="en-US" sz="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139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329610" y="2556495"/>
            <a:ext cx="6783731" cy="1685801"/>
          </a:xfrm>
          <a:prstGeom prst="rect">
            <a:avLst/>
          </a:prstGeom>
          <a:solidFill>
            <a:schemeClr val="bg2"/>
          </a:solidFill>
        </p:spPr>
        <p:txBody>
          <a:bodyPr wrap="none" anchor="ctr">
            <a:noAutofit/>
          </a:bodyPr>
          <a:lstStyle/>
          <a:p>
            <a:pPr algn="ctr" defTabSz="817563"/>
            <a:r>
              <a:rPr lang="ko-KR" altLang="en-US" sz="5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학원정보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457022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홈</a:t>
            </a:r>
            <a:r>
              <a:rPr lang="en-US" altLang="ko-KR" dirty="0" smtClean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학원정보 </a:t>
            </a:r>
            <a:r>
              <a:rPr lang="en-US" altLang="ko-KR" dirty="0"/>
              <a:t>&gt; </a:t>
            </a:r>
            <a:r>
              <a:rPr lang="ko-KR" altLang="en-US" dirty="0"/>
              <a:t>빈강의실 찾기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682482"/>
              </p:ext>
            </p:extLst>
          </p:nvPr>
        </p:nvGraphicFramePr>
        <p:xfrm>
          <a:off x="10440591" y="540271"/>
          <a:ext cx="2833612" cy="239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PC 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화면 그대로 노출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b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ko-KR" altLang="en-US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테이블 영역 좌우 상하 스크롤 생성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806042"/>
              </p:ext>
            </p:extLst>
          </p:nvPr>
        </p:nvGraphicFramePr>
        <p:xfrm>
          <a:off x="1208391" y="1563623"/>
          <a:ext cx="3352844" cy="28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76422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1676422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빈강의실</a:t>
                      </a:r>
                      <a:r>
                        <a:rPr lang="ko-KR" altLang="en-US" sz="7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찾기</a:t>
                      </a:r>
                      <a:endParaRPr lang="ko-KR" altLang="en-US" sz="7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따즈아소개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1383942" y="1170129"/>
            <a:ext cx="1811377" cy="2532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latin typeface="+mn-ea"/>
                <a:ea typeface="+mn-ea"/>
              </a:rPr>
              <a:t>학원정보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52B3B5C-FDAA-CC79-80DE-F064FDBD6D70}"/>
              </a:ext>
            </a:extLst>
          </p:cNvPr>
          <p:cNvSpPr txBox="1"/>
          <p:nvPr/>
        </p:nvSpPr>
        <p:spPr>
          <a:xfrm>
            <a:off x="1104851" y="1924365"/>
            <a:ext cx="985483" cy="2308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컴퓨터 강남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1951630" y="1939605"/>
            <a:ext cx="456827" cy="201818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ko-KR" altLang="en-US" sz="700" dirty="0" err="1" smtClean="0">
                <a:latin typeface="+mn-ea"/>
                <a:ea typeface="+mn-ea"/>
              </a:rPr>
              <a:t>빈강의실</a:t>
            </a:r>
            <a:endParaRPr lang="ko-KR" altLang="en-US" sz="700" dirty="0">
              <a:latin typeface="+mn-ea"/>
              <a:ea typeface="+mn-ea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1215200" y="2220319"/>
            <a:ext cx="2427781" cy="252000"/>
            <a:chOff x="1779994" y="1197868"/>
            <a:chExt cx="2427781" cy="252000"/>
          </a:xfrm>
        </p:grpSpPr>
        <p:sp>
          <p:nvSpPr>
            <p:cNvPr id="78" name="모서리가 둥근 직사각형 77"/>
            <p:cNvSpPr/>
            <p:nvPr/>
          </p:nvSpPr>
          <p:spPr bwMode="auto">
            <a:xfrm>
              <a:off x="1779994" y="1197868"/>
              <a:ext cx="531406" cy="252000"/>
            </a:xfrm>
            <a:prstGeom prst="roundRect">
              <a:avLst>
                <a:gd name="adj" fmla="val 10053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72000" tIns="0" rIns="36000" bIns="0" rtlCol="0" anchor="ctr"/>
            <a:lstStyle/>
            <a:p>
              <a:pPr defTabSz="817563"/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날짜</a:t>
              </a:r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79" name="모서리가 둥근 직사각형 78"/>
            <p:cNvSpPr/>
            <p:nvPr/>
          </p:nvSpPr>
          <p:spPr bwMode="auto">
            <a:xfrm>
              <a:off x="3739775" y="1197868"/>
              <a:ext cx="46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오늘</a:t>
              </a:r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 bwMode="auto">
            <a:xfrm>
              <a:off x="2282029" y="1197868"/>
              <a:ext cx="1487118" cy="252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r>
                <a:rPr lang="en-US" altLang="ko-KR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2024-05-17</a:t>
              </a:r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9857" y="1261289"/>
              <a:ext cx="144000" cy="144000"/>
            </a:xfrm>
            <a:prstGeom prst="rect">
              <a:avLst/>
            </a:prstGeom>
          </p:spPr>
        </p:pic>
      </p:grpSp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220414"/>
              </p:ext>
            </p:extLst>
          </p:nvPr>
        </p:nvGraphicFramePr>
        <p:xfrm>
          <a:off x="1215200" y="2549951"/>
          <a:ext cx="6226355" cy="40313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077">
                  <a:extLst>
                    <a:ext uri="{9D8B030D-6E8A-4147-A177-3AD203B41FA5}">
                      <a16:colId xmlns:a16="http://schemas.microsoft.com/office/drawing/2014/main" val="2433680390"/>
                    </a:ext>
                  </a:extLst>
                </a:gridCol>
                <a:gridCol w="330571">
                  <a:extLst>
                    <a:ext uri="{9D8B030D-6E8A-4147-A177-3AD203B41FA5}">
                      <a16:colId xmlns:a16="http://schemas.microsoft.com/office/drawing/2014/main" val="3483810182"/>
                    </a:ext>
                  </a:extLst>
                </a:gridCol>
                <a:gridCol w="330571">
                  <a:extLst>
                    <a:ext uri="{9D8B030D-6E8A-4147-A177-3AD203B41FA5}">
                      <a16:colId xmlns:a16="http://schemas.microsoft.com/office/drawing/2014/main" val="3176988504"/>
                    </a:ext>
                  </a:extLst>
                </a:gridCol>
                <a:gridCol w="330571">
                  <a:extLst>
                    <a:ext uri="{9D8B030D-6E8A-4147-A177-3AD203B41FA5}">
                      <a16:colId xmlns:a16="http://schemas.microsoft.com/office/drawing/2014/main" val="1779144599"/>
                    </a:ext>
                  </a:extLst>
                </a:gridCol>
                <a:gridCol w="330571">
                  <a:extLst>
                    <a:ext uri="{9D8B030D-6E8A-4147-A177-3AD203B41FA5}">
                      <a16:colId xmlns:a16="http://schemas.microsoft.com/office/drawing/2014/main" val="4117334560"/>
                    </a:ext>
                  </a:extLst>
                </a:gridCol>
                <a:gridCol w="330571">
                  <a:extLst>
                    <a:ext uri="{9D8B030D-6E8A-4147-A177-3AD203B41FA5}">
                      <a16:colId xmlns:a16="http://schemas.microsoft.com/office/drawing/2014/main" val="920378802"/>
                    </a:ext>
                  </a:extLst>
                </a:gridCol>
                <a:gridCol w="330571">
                  <a:extLst>
                    <a:ext uri="{9D8B030D-6E8A-4147-A177-3AD203B41FA5}">
                      <a16:colId xmlns:a16="http://schemas.microsoft.com/office/drawing/2014/main" val="2131773239"/>
                    </a:ext>
                  </a:extLst>
                </a:gridCol>
                <a:gridCol w="330571">
                  <a:extLst>
                    <a:ext uri="{9D8B030D-6E8A-4147-A177-3AD203B41FA5}">
                      <a16:colId xmlns:a16="http://schemas.microsoft.com/office/drawing/2014/main" val="1049977748"/>
                    </a:ext>
                  </a:extLst>
                </a:gridCol>
                <a:gridCol w="330571">
                  <a:extLst>
                    <a:ext uri="{9D8B030D-6E8A-4147-A177-3AD203B41FA5}">
                      <a16:colId xmlns:a16="http://schemas.microsoft.com/office/drawing/2014/main" val="2963464796"/>
                    </a:ext>
                  </a:extLst>
                </a:gridCol>
                <a:gridCol w="330571">
                  <a:extLst>
                    <a:ext uri="{9D8B030D-6E8A-4147-A177-3AD203B41FA5}">
                      <a16:colId xmlns:a16="http://schemas.microsoft.com/office/drawing/2014/main" val="619552558"/>
                    </a:ext>
                  </a:extLst>
                </a:gridCol>
                <a:gridCol w="330571">
                  <a:extLst>
                    <a:ext uri="{9D8B030D-6E8A-4147-A177-3AD203B41FA5}">
                      <a16:colId xmlns:a16="http://schemas.microsoft.com/office/drawing/2014/main" val="2851864832"/>
                    </a:ext>
                  </a:extLst>
                </a:gridCol>
                <a:gridCol w="330571">
                  <a:extLst>
                    <a:ext uri="{9D8B030D-6E8A-4147-A177-3AD203B41FA5}">
                      <a16:colId xmlns:a16="http://schemas.microsoft.com/office/drawing/2014/main" val="2408078266"/>
                    </a:ext>
                  </a:extLst>
                </a:gridCol>
                <a:gridCol w="330571">
                  <a:extLst>
                    <a:ext uri="{9D8B030D-6E8A-4147-A177-3AD203B41FA5}">
                      <a16:colId xmlns:a16="http://schemas.microsoft.com/office/drawing/2014/main" val="194172568"/>
                    </a:ext>
                  </a:extLst>
                </a:gridCol>
                <a:gridCol w="330571">
                  <a:extLst>
                    <a:ext uri="{9D8B030D-6E8A-4147-A177-3AD203B41FA5}">
                      <a16:colId xmlns:a16="http://schemas.microsoft.com/office/drawing/2014/main" val="4094326313"/>
                    </a:ext>
                  </a:extLst>
                </a:gridCol>
                <a:gridCol w="330571">
                  <a:extLst>
                    <a:ext uri="{9D8B030D-6E8A-4147-A177-3AD203B41FA5}">
                      <a16:colId xmlns:a16="http://schemas.microsoft.com/office/drawing/2014/main" val="3597147559"/>
                    </a:ext>
                  </a:extLst>
                </a:gridCol>
                <a:gridCol w="330571">
                  <a:extLst>
                    <a:ext uri="{9D8B030D-6E8A-4147-A177-3AD203B41FA5}">
                      <a16:colId xmlns:a16="http://schemas.microsoft.com/office/drawing/2014/main" val="860424005"/>
                    </a:ext>
                  </a:extLst>
                </a:gridCol>
                <a:gridCol w="330571">
                  <a:extLst>
                    <a:ext uri="{9D8B030D-6E8A-4147-A177-3AD203B41FA5}">
                      <a16:colId xmlns:a16="http://schemas.microsoft.com/office/drawing/2014/main" val="386670357"/>
                    </a:ext>
                  </a:extLst>
                </a:gridCol>
                <a:gridCol w="330571">
                  <a:extLst>
                    <a:ext uri="{9D8B030D-6E8A-4147-A177-3AD203B41FA5}">
                      <a16:colId xmlns:a16="http://schemas.microsoft.com/office/drawing/2014/main" val="1130316253"/>
                    </a:ext>
                  </a:extLst>
                </a:gridCol>
                <a:gridCol w="330571">
                  <a:extLst>
                    <a:ext uri="{9D8B030D-6E8A-4147-A177-3AD203B41FA5}">
                      <a16:colId xmlns:a16="http://schemas.microsoft.com/office/drawing/2014/main" val="1257218952"/>
                    </a:ext>
                  </a:extLst>
                </a:gridCol>
              </a:tblGrid>
              <a:tr h="1835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effectLst/>
                          <a:latin typeface="+mn-ea"/>
                          <a:ea typeface="+mn-ea"/>
                        </a:rPr>
                        <a:t>강의실</a:t>
                      </a:r>
                      <a:endParaRPr lang="ko-KR" altLang="en-US" sz="700" b="1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 dirty="0">
                          <a:effectLst/>
                          <a:latin typeface="+mn-ea"/>
                          <a:ea typeface="+mn-ea"/>
                        </a:rPr>
                        <a:t>05</a:t>
                      </a:r>
                      <a:r>
                        <a:rPr lang="ko-KR" altLang="en-US" sz="700" b="1" u="none" strike="noStrike" dirty="0">
                          <a:effectLst/>
                          <a:latin typeface="+mn-ea"/>
                          <a:ea typeface="+mn-ea"/>
                        </a:rPr>
                        <a:t>층</a:t>
                      </a:r>
                      <a:r>
                        <a:rPr lang="en-US" sz="700" b="1" u="none" strike="noStrike" dirty="0">
                          <a:effectLst/>
                          <a:latin typeface="+mn-ea"/>
                          <a:ea typeface="+mn-ea"/>
                        </a:rPr>
                        <a:t>A</a:t>
                      </a:r>
                      <a:endParaRPr lang="en-US" sz="700" b="1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 dirty="0">
                          <a:effectLst/>
                          <a:latin typeface="+mn-ea"/>
                          <a:ea typeface="+mn-ea"/>
                        </a:rPr>
                        <a:t>05</a:t>
                      </a:r>
                      <a:r>
                        <a:rPr lang="ko-KR" altLang="en-US" sz="700" b="1" u="none" strike="noStrike" dirty="0">
                          <a:effectLst/>
                          <a:latin typeface="+mn-ea"/>
                          <a:ea typeface="+mn-ea"/>
                        </a:rPr>
                        <a:t>층</a:t>
                      </a:r>
                      <a:r>
                        <a:rPr lang="en-US" sz="700" b="1" u="none" strike="noStrike" dirty="0">
                          <a:effectLst/>
                          <a:latin typeface="+mn-ea"/>
                          <a:ea typeface="+mn-ea"/>
                        </a:rPr>
                        <a:t>B</a:t>
                      </a:r>
                      <a:endParaRPr lang="en-US" sz="700" b="1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 dirty="0">
                          <a:effectLst/>
                          <a:latin typeface="+mn-ea"/>
                          <a:ea typeface="+mn-ea"/>
                        </a:rPr>
                        <a:t>05</a:t>
                      </a:r>
                      <a:r>
                        <a:rPr lang="ko-KR" altLang="en-US" sz="700" b="1" u="none" strike="noStrike" dirty="0">
                          <a:effectLst/>
                          <a:latin typeface="+mn-ea"/>
                          <a:ea typeface="+mn-ea"/>
                        </a:rPr>
                        <a:t>층</a:t>
                      </a:r>
                      <a:r>
                        <a:rPr lang="en-US" sz="700" b="1" u="none" strike="noStrike" dirty="0">
                          <a:effectLst/>
                          <a:latin typeface="+mn-ea"/>
                          <a:ea typeface="+mn-ea"/>
                        </a:rPr>
                        <a:t>C</a:t>
                      </a:r>
                      <a:endParaRPr lang="en-US" sz="700" b="1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 dirty="0">
                          <a:effectLst/>
                          <a:latin typeface="+mn-ea"/>
                          <a:ea typeface="+mn-ea"/>
                        </a:rPr>
                        <a:t>05</a:t>
                      </a:r>
                      <a:r>
                        <a:rPr lang="ko-KR" altLang="en-US" sz="700" b="1" u="none" strike="noStrike" dirty="0">
                          <a:effectLst/>
                          <a:latin typeface="+mn-ea"/>
                          <a:ea typeface="+mn-ea"/>
                        </a:rPr>
                        <a:t>층</a:t>
                      </a:r>
                      <a:r>
                        <a:rPr lang="en-US" sz="700" b="1" u="none" strike="noStrike" dirty="0">
                          <a:effectLst/>
                          <a:latin typeface="+mn-ea"/>
                          <a:ea typeface="+mn-ea"/>
                        </a:rPr>
                        <a:t>D</a:t>
                      </a:r>
                      <a:endParaRPr lang="en-US" sz="700" b="1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 dirty="0">
                          <a:effectLst/>
                          <a:latin typeface="+mn-ea"/>
                          <a:ea typeface="+mn-ea"/>
                        </a:rPr>
                        <a:t>05</a:t>
                      </a:r>
                      <a:r>
                        <a:rPr lang="ko-KR" altLang="en-US" sz="700" b="1" u="none" strike="noStrike" dirty="0">
                          <a:effectLst/>
                          <a:latin typeface="+mn-ea"/>
                          <a:ea typeface="+mn-ea"/>
                        </a:rPr>
                        <a:t>층</a:t>
                      </a:r>
                      <a:r>
                        <a:rPr lang="en-US" sz="700" b="1" u="none" strike="noStrike" dirty="0">
                          <a:effectLst/>
                          <a:latin typeface="+mn-ea"/>
                          <a:ea typeface="+mn-ea"/>
                        </a:rPr>
                        <a:t>E</a:t>
                      </a:r>
                      <a:endParaRPr lang="en-US" sz="700" b="1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 dirty="0">
                          <a:effectLst/>
                          <a:latin typeface="+mn-ea"/>
                          <a:ea typeface="+mn-ea"/>
                        </a:rPr>
                        <a:t>05</a:t>
                      </a:r>
                      <a:r>
                        <a:rPr lang="ko-KR" altLang="en-US" sz="700" b="1" u="none" strike="noStrike" dirty="0">
                          <a:effectLst/>
                          <a:latin typeface="+mn-ea"/>
                          <a:ea typeface="+mn-ea"/>
                        </a:rPr>
                        <a:t>층</a:t>
                      </a:r>
                      <a:r>
                        <a:rPr lang="en-US" sz="700" b="1" u="none" strike="noStrike" dirty="0">
                          <a:effectLst/>
                          <a:latin typeface="+mn-ea"/>
                          <a:ea typeface="+mn-ea"/>
                        </a:rPr>
                        <a:t>F</a:t>
                      </a:r>
                      <a:endParaRPr lang="en-US" sz="700" b="1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 dirty="0">
                          <a:effectLst/>
                          <a:latin typeface="+mn-ea"/>
                          <a:ea typeface="+mn-ea"/>
                        </a:rPr>
                        <a:t>05</a:t>
                      </a:r>
                      <a:r>
                        <a:rPr lang="ko-KR" altLang="en-US" sz="700" b="1" u="none" strike="noStrike" dirty="0">
                          <a:effectLst/>
                          <a:latin typeface="+mn-ea"/>
                          <a:ea typeface="+mn-ea"/>
                        </a:rPr>
                        <a:t>층</a:t>
                      </a:r>
                      <a:r>
                        <a:rPr lang="en-US" sz="700" b="1" u="none" strike="noStrike" dirty="0">
                          <a:effectLst/>
                          <a:latin typeface="+mn-ea"/>
                          <a:ea typeface="+mn-ea"/>
                        </a:rPr>
                        <a:t>G</a:t>
                      </a:r>
                      <a:endParaRPr lang="en-US" sz="700" b="1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 dirty="0">
                          <a:effectLst/>
                          <a:latin typeface="+mn-ea"/>
                          <a:ea typeface="+mn-ea"/>
                        </a:rPr>
                        <a:t>05</a:t>
                      </a:r>
                      <a:r>
                        <a:rPr lang="ko-KR" altLang="en-US" sz="700" b="1" u="none" strike="noStrike" dirty="0">
                          <a:effectLst/>
                          <a:latin typeface="+mn-ea"/>
                          <a:ea typeface="+mn-ea"/>
                        </a:rPr>
                        <a:t>층</a:t>
                      </a:r>
                      <a:r>
                        <a:rPr lang="en-US" sz="700" b="1" u="none" strike="noStrike" dirty="0">
                          <a:effectLst/>
                          <a:latin typeface="+mn-ea"/>
                          <a:ea typeface="+mn-ea"/>
                        </a:rPr>
                        <a:t>H</a:t>
                      </a:r>
                      <a:endParaRPr lang="en-US" sz="700" b="1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 dirty="0">
                          <a:effectLst/>
                          <a:latin typeface="+mn-ea"/>
                          <a:ea typeface="+mn-ea"/>
                        </a:rPr>
                        <a:t>05</a:t>
                      </a:r>
                      <a:r>
                        <a:rPr lang="ko-KR" altLang="en-US" sz="700" b="1" u="none" strike="noStrike" dirty="0">
                          <a:effectLst/>
                          <a:latin typeface="+mn-ea"/>
                          <a:ea typeface="+mn-ea"/>
                        </a:rPr>
                        <a:t>층</a:t>
                      </a:r>
                      <a:r>
                        <a:rPr lang="en-US" sz="700" b="1" u="none" strike="noStrike" dirty="0">
                          <a:effectLst/>
                          <a:latin typeface="+mn-ea"/>
                          <a:ea typeface="+mn-ea"/>
                        </a:rPr>
                        <a:t>I</a:t>
                      </a:r>
                      <a:endParaRPr lang="en-US" sz="700" b="1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 dirty="0">
                          <a:effectLst/>
                          <a:latin typeface="+mn-ea"/>
                          <a:ea typeface="+mn-ea"/>
                        </a:rPr>
                        <a:t>05</a:t>
                      </a:r>
                      <a:r>
                        <a:rPr lang="ko-KR" altLang="en-US" sz="700" b="1" u="none" strike="noStrike" dirty="0">
                          <a:effectLst/>
                          <a:latin typeface="+mn-ea"/>
                          <a:ea typeface="+mn-ea"/>
                        </a:rPr>
                        <a:t>층</a:t>
                      </a:r>
                      <a:r>
                        <a:rPr lang="en-US" sz="700" b="1" u="none" strike="noStrike" dirty="0">
                          <a:effectLst/>
                          <a:latin typeface="+mn-ea"/>
                          <a:ea typeface="+mn-ea"/>
                        </a:rPr>
                        <a:t>J</a:t>
                      </a:r>
                      <a:endParaRPr lang="en-US" sz="700" b="1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 dirty="0">
                          <a:effectLst/>
                          <a:latin typeface="+mn-ea"/>
                          <a:ea typeface="+mn-ea"/>
                        </a:rPr>
                        <a:t>05</a:t>
                      </a:r>
                      <a:r>
                        <a:rPr lang="ko-KR" altLang="en-US" sz="700" b="1" u="none" strike="noStrike" dirty="0">
                          <a:effectLst/>
                          <a:latin typeface="+mn-ea"/>
                          <a:ea typeface="+mn-ea"/>
                        </a:rPr>
                        <a:t>층</a:t>
                      </a:r>
                      <a:r>
                        <a:rPr lang="en-US" sz="700" b="1" u="none" strike="noStrike" dirty="0">
                          <a:effectLst/>
                          <a:latin typeface="+mn-ea"/>
                          <a:ea typeface="+mn-ea"/>
                        </a:rPr>
                        <a:t>K</a:t>
                      </a:r>
                      <a:endParaRPr lang="en-US" sz="700" b="1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 dirty="0">
                          <a:effectLst/>
                          <a:latin typeface="+mn-ea"/>
                          <a:ea typeface="+mn-ea"/>
                        </a:rPr>
                        <a:t>05</a:t>
                      </a:r>
                      <a:r>
                        <a:rPr lang="ko-KR" altLang="en-US" sz="700" b="1" u="none" strike="noStrike" dirty="0">
                          <a:effectLst/>
                          <a:latin typeface="+mn-ea"/>
                          <a:ea typeface="+mn-ea"/>
                        </a:rPr>
                        <a:t>층</a:t>
                      </a:r>
                      <a:r>
                        <a:rPr lang="en-US" sz="700" b="1" u="none" strike="noStrike" dirty="0">
                          <a:effectLst/>
                          <a:latin typeface="+mn-ea"/>
                          <a:ea typeface="+mn-ea"/>
                        </a:rPr>
                        <a:t>L</a:t>
                      </a:r>
                      <a:endParaRPr lang="en-US" sz="700" b="1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 dirty="0">
                          <a:effectLst/>
                          <a:latin typeface="+mn-ea"/>
                          <a:ea typeface="+mn-ea"/>
                        </a:rPr>
                        <a:t>06</a:t>
                      </a:r>
                      <a:r>
                        <a:rPr lang="ko-KR" altLang="en-US" sz="700" b="1" u="none" strike="noStrike" dirty="0">
                          <a:effectLst/>
                          <a:latin typeface="+mn-ea"/>
                          <a:ea typeface="+mn-ea"/>
                        </a:rPr>
                        <a:t>층</a:t>
                      </a:r>
                      <a:r>
                        <a:rPr lang="en-US" sz="700" b="1" u="none" strike="noStrike" dirty="0">
                          <a:effectLst/>
                          <a:latin typeface="+mn-ea"/>
                          <a:ea typeface="+mn-ea"/>
                        </a:rPr>
                        <a:t>M</a:t>
                      </a:r>
                      <a:endParaRPr lang="en-US" sz="700" b="1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 dirty="0">
                          <a:effectLst/>
                          <a:latin typeface="+mn-ea"/>
                          <a:ea typeface="+mn-ea"/>
                        </a:rPr>
                        <a:t>06</a:t>
                      </a:r>
                      <a:r>
                        <a:rPr lang="ko-KR" altLang="en-US" sz="700" b="1" u="none" strike="noStrike" dirty="0">
                          <a:effectLst/>
                          <a:latin typeface="+mn-ea"/>
                          <a:ea typeface="+mn-ea"/>
                        </a:rPr>
                        <a:t>층</a:t>
                      </a:r>
                      <a:r>
                        <a:rPr lang="en-US" sz="700" b="1" u="none" strike="noStrike" dirty="0">
                          <a:effectLst/>
                          <a:latin typeface="+mn-ea"/>
                          <a:ea typeface="+mn-ea"/>
                        </a:rPr>
                        <a:t>N</a:t>
                      </a:r>
                      <a:endParaRPr lang="en-US" sz="700" b="1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 dirty="0">
                          <a:effectLst/>
                          <a:latin typeface="+mn-ea"/>
                          <a:ea typeface="+mn-ea"/>
                        </a:rPr>
                        <a:t>06</a:t>
                      </a:r>
                      <a:r>
                        <a:rPr lang="ko-KR" altLang="en-US" sz="700" b="1" u="none" strike="noStrike" dirty="0">
                          <a:effectLst/>
                          <a:latin typeface="+mn-ea"/>
                          <a:ea typeface="+mn-ea"/>
                        </a:rPr>
                        <a:t>층</a:t>
                      </a:r>
                      <a:r>
                        <a:rPr lang="en-US" sz="700" b="1" u="none" strike="noStrike" dirty="0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1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 dirty="0">
                          <a:effectLst/>
                          <a:latin typeface="+mn-ea"/>
                          <a:ea typeface="+mn-ea"/>
                        </a:rPr>
                        <a:t>06</a:t>
                      </a:r>
                      <a:r>
                        <a:rPr lang="ko-KR" altLang="en-US" sz="700" b="1" u="none" strike="noStrike" dirty="0">
                          <a:effectLst/>
                          <a:latin typeface="+mn-ea"/>
                          <a:ea typeface="+mn-ea"/>
                        </a:rPr>
                        <a:t>층</a:t>
                      </a:r>
                      <a:r>
                        <a:rPr lang="en-US" sz="700" b="1" u="none" strike="noStrike" dirty="0">
                          <a:effectLst/>
                          <a:latin typeface="+mn-ea"/>
                          <a:ea typeface="+mn-ea"/>
                        </a:rPr>
                        <a:t>Q</a:t>
                      </a:r>
                      <a:endParaRPr lang="en-US" sz="700" b="1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 dirty="0">
                          <a:effectLst/>
                          <a:latin typeface="+mn-ea"/>
                          <a:ea typeface="+mn-ea"/>
                        </a:rPr>
                        <a:t>06</a:t>
                      </a:r>
                      <a:r>
                        <a:rPr lang="ko-KR" altLang="en-US" sz="700" b="1" u="none" strike="noStrike" dirty="0">
                          <a:effectLst/>
                          <a:latin typeface="+mn-ea"/>
                          <a:ea typeface="+mn-ea"/>
                        </a:rPr>
                        <a:t>층</a:t>
                      </a:r>
                      <a:r>
                        <a:rPr lang="en-US" sz="700" b="1" u="none" strike="noStrike" dirty="0">
                          <a:effectLst/>
                          <a:latin typeface="+mn-ea"/>
                          <a:ea typeface="+mn-ea"/>
                        </a:rPr>
                        <a:t>R</a:t>
                      </a:r>
                      <a:endParaRPr lang="en-US" sz="700" b="1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 dirty="0">
                          <a:effectLst/>
                          <a:latin typeface="+mn-ea"/>
                          <a:ea typeface="+mn-ea"/>
                        </a:rPr>
                        <a:t>06</a:t>
                      </a:r>
                      <a:r>
                        <a:rPr lang="ko-KR" altLang="en-US" sz="700" b="1" u="none" strike="noStrike" dirty="0">
                          <a:effectLst/>
                          <a:latin typeface="+mn-ea"/>
                          <a:ea typeface="+mn-ea"/>
                        </a:rPr>
                        <a:t>층</a:t>
                      </a:r>
                      <a:r>
                        <a:rPr lang="en-US" sz="700" b="1" u="none" strike="noStrike" dirty="0">
                          <a:effectLst/>
                          <a:latin typeface="+mn-ea"/>
                          <a:ea typeface="+mn-ea"/>
                        </a:rPr>
                        <a:t>S</a:t>
                      </a:r>
                      <a:endParaRPr lang="en-US" sz="700" b="1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572132"/>
                  </a:ext>
                </a:extLst>
              </a:tr>
              <a:tr h="22634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700" b="1" u="none" strike="noStrike" dirty="0">
                          <a:effectLst/>
                          <a:latin typeface="+mn-ea"/>
                          <a:ea typeface="+mn-ea"/>
                        </a:rPr>
                        <a:t>9:30</a:t>
                      </a:r>
                      <a:endParaRPr lang="en-US" altLang="ko-KR" sz="700" b="1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957076"/>
                  </a:ext>
                </a:extLst>
              </a:tr>
              <a:tr h="22634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700" b="1" u="none" strike="noStrike" dirty="0">
                          <a:effectLst/>
                          <a:latin typeface="+mn-ea"/>
                          <a:ea typeface="+mn-ea"/>
                        </a:rPr>
                        <a:t>10:00</a:t>
                      </a:r>
                      <a:endParaRPr lang="en-US" altLang="ko-KR" sz="700" b="1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237499"/>
                  </a:ext>
                </a:extLst>
              </a:tr>
              <a:tr h="22634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700" b="1" u="none" strike="noStrike" dirty="0">
                          <a:effectLst/>
                          <a:latin typeface="+mn-ea"/>
                          <a:ea typeface="+mn-ea"/>
                        </a:rPr>
                        <a:t>10:30</a:t>
                      </a:r>
                      <a:endParaRPr lang="en-US" altLang="ko-KR" sz="700" b="1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291220"/>
                  </a:ext>
                </a:extLst>
              </a:tr>
              <a:tr h="22634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700" b="1" u="none" strike="noStrike" dirty="0">
                          <a:effectLst/>
                          <a:latin typeface="+mn-ea"/>
                          <a:ea typeface="+mn-ea"/>
                        </a:rPr>
                        <a:t>11:00</a:t>
                      </a:r>
                      <a:endParaRPr lang="en-US" altLang="ko-KR" sz="700" b="1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097162"/>
                  </a:ext>
                </a:extLst>
              </a:tr>
              <a:tr h="22634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700" b="1" u="none" strike="noStrike" dirty="0">
                          <a:effectLst/>
                          <a:latin typeface="+mn-ea"/>
                          <a:ea typeface="+mn-ea"/>
                        </a:rPr>
                        <a:t>11:30</a:t>
                      </a:r>
                      <a:endParaRPr lang="en-US" altLang="ko-KR" sz="700" b="1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842895"/>
                  </a:ext>
                </a:extLst>
              </a:tr>
              <a:tr h="22634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700" b="1" u="none" strike="noStrike">
                          <a:effectLst/>
                          <a:latin typeface="+mn-ea"/>
                          <a:ea typeface="+mn-ea"/>
                        </a:rPr>
                        <a:t>12:00</a:t>
                      </a:r>
                      <a:endParaRPr lang="en-US" altLang="ko-KR" sz="700" b="1" i="0" u="none" strike="noStrike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191644"/>
                  </a:ext>
                </a:extLst>
              </a:tr>
              <a:tr h="22634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700" b="1" u="none" strike="noStrike">
                          <a:effectLst/>
                          <a:latin typeface="+mn-ea"/>
                          <a:ea typeface="+mn-ea"/>
                        </a:rPr>
                        <a:t>12:30</a:t>
                      </a:r>
                      <a:endParaRPr lang="en-US" altLang="ko-KR" sz="700" b="1" i="0" u="none" strike="noStrike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92302"/>
                  </a:ext>
                </a:extLst>
              </a:tr>
              <a:tr h="22634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700" b="1" u="none" strike="noStrike" dirty="0">
                          <a:effectLst/>
                          <a:latin typeface="+mn-ea"/>
                          <a:ea typeface="+mn-ea"/>
                        </a:rPr>
                        <a:t>13:00</a:t>
                      </a:r>
                      <a:endParaRPr lang="en-US" altLang="ko-KR" sz="700" b="1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800368"/>
                  </a:ext>
                </a:extLst>
              </a:tr>
              <a:tr h="22634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700" b="1" u="none" strike="noStrike">
                          <a:effectLst/>
                          <a:latin typeface="+mn-ea"/>
                          <a:ea typeface="+mn-ea"/>
                        </a:rPr>
                        <a:t>13:30</a:t>
                      </a:r>
                      <a:endParaRPr lang="en-US" altLang="ko-KR" sz="700" b="1" i="0" u="none" strike="noStrike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3855067"/>
                  </a:ext>
                </a:extLst>
              </a:tr>
              <a:tr h="22634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700" b="1" u="none" strike="noStrike" dirty="0">
                          <a:effectLst/>
                          <a:latin typeface="+mn-ea"/>
                          <a:ea typeface="+mn-ea"/>
                        </a:rPr>
                        <a:t>14:00</a:t>
                      </a:r>
                      <a:endParaRPr lang="en-US" altLang="ko-KR" sz="700" b="1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355353"/>
                  </a:ext>
                </a:extLst>
              </a:tr>
              <a:tr h="22634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700" b="1" u="none" strike="noStrike">
                          <a:effectLst/>
                          <a:latin typeface="+mn-ea"/>
                          <a:ea typeface="+mn-ea"/>
                        </a:rPr>
                        <a:t>14:30</a:t>
                      </a:r>
                      <a:endParaRPr lang="en-US" altLang="ko-KR" sz="700" b="1" i="0" u="none" strike="noStrike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832963"/>
                  </a:ext>
                </a:extLst>
              </a:tr>
              <a:tr h="22634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700" b="1" u="none" strike="noStrike" dirty="0">
                          <a:effectLst/>
                          <a:latin typeface="+mn-ea"/>
                          <a:ea typeface="+mn-ea"/>
                        </a:rPr>
                        <a:t>15:00</a:t>
                      </a:r>
                      <a:endParaRPr lang="en-US" altLang="ko-KR" sz="700" b="1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757530"/>
                  </a:ext>
                </a:extLst>
              </a:tr>
              <a:tr h="22634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700" b="1" u="none" strike="noStrike">
                          <a:effectLst/>
                          <a:latin typeface="+mn-ea"/>
                          <a:ea typeface="+mn-ea"/>
                        </a:rPr>
                        <a:t>15:30</a:t>
                      </a:r>
                      <a:endParaRPr lang="en-US" altLang="ko-KR" sz="700" b="1" i="0" u="none" strike="noStrike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578582"/>
                  </a:ext>
                </a:extLst>
              </a:tr>
              <a:tr h="22634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700" b="1" u="none" strike="noStrike" dirty="0">
                          <a:effectLst/>
                          <a:latin typeface="+mn-ea"/>
                          <a:ea typeface="+mn-ea"/>
                        </a:rPr>
                        <a:t>16:00</a:t>
                      </a:r>
                      <a:endParaRPr lang="en-US" altLang="ko-KR" sz="700" b="1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203118"/>
                  </a:ext>
                </a:extLst>
              </a:tr>
              <a:tr h="22634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700" b="1" u="none" strike="noStrike" dirty="0">
                          <a:effectLst/>
                          <a:latin typeface="+mn-ea"/>
                          <a:ea typeface="+mn-ea"/>
                        </a:rPr>
                        <a:t>16:30</a:t>
                      </a:r>
                      <a:endParaRPr lang="en-US" altLang="ko-KR" sz="700" b="1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223379"/>
                  </a:ext>
                </a:extLst>
              </a:tr>
              <a:tr h="22634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700" b="1" u="none" strike="noStrike" dirty="0">
                          <a:effectLst/>
                          <a:latin typeface="+mn-ea"/>
                          <a:ea typeface="+mn-ea"/>
                        </a:rPr>
                        <a:t>17:00</a:t>
                      </a:r>
                      <a:endParaRPr lang="en-US" altLang="ko-KR" sz="700" b="1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324458"/>
                  </a:ext>
                </a:extLst>
              </a:tr>
              <a:tr h="22634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700" b="1" u="none" strike="noStrike" dirty="0">
                          <a:effectLst/>
                          <a:latin typeface="+mn-ea"/>
                          <a:ea typeface="+mn-ea"/>
                        </a:rPr>
                        <a:t>17:30</a:t>
                      </a:r>
                      <a:endParaRPr lang="en-US" altLang="ko-KR" sz="700" b="1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788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34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홈</a:t>
            </a:r>
            <a:r>
              <a:rPr lang="en-US" altLang="ko-KR" dirty="0" smtClean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학원정보 </a:t>
            </a:r>
            <a:r>
              <a:rPr lang="en-US" altLang="ko-KR" dirty="0"/>
              <a:t>&gt; </a:t>
            </a:r>
            <a:r>
              <a:rPr lang="ko-KR" altLang="en-US" dirty="0" err="1" smtClean="0"/>
              <a:t>따즈아소개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63" name="표 62"/>
          <p:cNvGraphicFramePr>
            <a:graphicFrameLocks noGrp="1"/>
          </p:cNvGraphicFramePr>
          <p:nvPr>
            <p:extLst/>
          </p:nvPr>
        </p:nvGraphicFramePr>
        <p:xfrm>
          <a:off x="10440591" y="540271"/>
          <a:ext cx="2833612" cy="2321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988594"/>
              </p:ext>
            </p:extLst>
          </p:nvPr>
        </p:nvGraphicFramePr>
        <p:xfrm>
          <a:off x="1208391" y="1563623"/>
          <a:ext cx="3352844" cy="28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76422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1676422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빈강의실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찾기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따즈아소개</a:t>
                      </a:r>
                      <a:endParaRPr lang="ko-KR" altLang="en-US" sz="7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1383942" y="1170129"/>
            <a:ext cx="1811377" cy="2532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latin typeface="+mn-ea"/>
                <a:ea typeface="+mn-ea"/>
              </a:rPr>
              <a:t>학원정보</a:t>
            </a:r>
          </a:p>
        </p:txBody>
      </p:sp>
      <p:sp>
        <p:nvSpPr>
          <p:cNvPr id="15" name="직사각형 14"/>
          <p:cNvSpPr/>
          <p:nvPr/>
        </p:nvSpPr>
        <p:spPr bwMode="auto">
          <a:xfrm>
            <a:off x="1199349" y="1908423"/>
            <a:ext cx="3360847" cy="46805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ko-KR" altLang="en-US" sz="800" dirty="0" smtClean="0">
                <a:solidFill>
                  <a:srgbClr val="FF0000"/>
                </a:solidFill>
                <a:latin typeface="+mn-ea"/>
                <a:ea typeface="+mn-ea"/>
              </a:rPr>
              <a:t>콘텐츠 확정 필요</a:t>
            </a:r>
            <a:endParaRPr lang="en-US" altLang="ko-KR" sz="80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algn="ctr" defTabSz="817563"/>
            <a:endParaRPr lang="en-US" altLang="ko-KR" sz="80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algn="ctr" defTabSz="817563"/>
            <a:r>
              <a:rPr lang="ko-KR" altLang="en-US" sz="800" dirty="0" err="1" smtClean="0">
                <a:solidFill>
                  <a:srgbClr val="FF0000"/>
                </a:solidFill>
                <a:latin typeface="+mn-ea"/>
                <a:ea typeface="+mn-ea"/>
              </a:rPr>
              <a:t>하드코딩</a:t>
            </a:r>
            <a:endParaRPr lang="ko-KR" altLang="en-US" sz="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8562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329610" y="2556495"/>
            <a:ext cx="6783731" cy="1685801"/>
          </a:xfrm>
          <a:prstGeom prst="rect">
            <a:avLst/>
          </a:prstGeom>
          <a:solidFill>
            <a:schemeClr val="bg2"/>
          </a:solidFill>
        </p:spPr>
        <p:txBody>
          <a:bodyPr wrap="none" anchor="ctr">
            <a:noAutofit/>
          </a:bodyPr>
          <a:lstStyle/>
          <a:p>
            <a:pPr algn="ctr" defTabSz="817563"/>
            <a:r>
              <a:rPr lang="ko-KR" altLang="en-US" sz="5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마이페이지</a:t>
            </a:r>
            <a:endParaRPr lang="ko-KR" altLang="en-US" sz="5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473940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홈</a:t>
            </a:r>
            <a:r>
              <a:rPr lang="en-US" altLang="ko-KR" dirty="0" smtClean="0"/>
              <a:t> </a:t>
            </a:r>
            <a:r>
              <a:rPr lang="en-US" altLang="ko-KR" dirty="0"/>
              <a:t>&gt; </a:t>
            </a:r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내정보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00" name="표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398117"/>
              </p:ext>
            </p:extLst>
          </p:nvPr>
        </p:nvGraphicFramePr>
        <p:xfrm>
          <a:off x="10440591" y="540271"/>
          <a:ext cx="2833612" cy="2321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sp>
        <p:nvSpPr>
          <p:cNvPr id="101" name="TextBox 100"/>
          <p:cNvSpPr txBox="1"/>
          <p:nvPr/>
        </p:nvSpPr>
        <p:spPr>
          <a:xfrm>
            <a:off x="1383942" y="1170129"/>
            <a:ext cx="1811377" cy="2532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err="1" smtClean="0">
                <a:latin typeface="+mn-ea"/>
                <a:ea typeface="+mn-ea"/>
              </a:rPr>
              <a:t>마이페이지</a:t>
            </a:r>
            <a:endParaRPr lang="ko-KR" altLang="en-US" sz="800" b="1" dirty="0" smtClean="0">
              <a:latin typeface="+mn-ea"/>
              <a:ea typeface="+mn-ea"/>
            </a:endParaRPr>
          </a:p>
        </p:txBody>
      </p:sp>
      <p:graphicFrame>
        <p:nvGraphicFramePr>
          <p:cNvPr id="102" name="표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129"/>
              </p:ext>
            </p:extLst>
          </p:nvPr>
        </p:nvGraphicFramePr>
        <p:xfrm>
          <a:off x="1248867" y="2052439"/>
          <a:ext cx="3309650" cy="1578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9650">
                  <a:extLst>
                    <a:ext uri="{9D8B030D-6E8A-4147-A177-3AD203B41FA5}">
                      <a16:colId xmlns:a16="http://schemas.microsoft.com/office/drawing/2014/main" val="2721358500"/>
                    </a:ext>
                  </a:extLst>
                </a:gridCol>
              </a:tblGrid>
              <a:tr h="26308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김수강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97650"/>
                  </a:ext>
                </a:extLst>
              </a:tr>
              <a:tr h="26308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010-1234-5678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1190464"/>
                  </a:ext>
                </a:extLst>
              </a:tr>
              <a:tr h="2630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abcdefg19395439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3068080"/>
                  </a:ext>
                </a:extLst>
              </a:tr>
              <a:tr h="26308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     12354@gmail.com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8508780"/>
                  </a:ext>
                </a:extLst>
              </a:tr>
              <a:tr h="26308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경기 용인시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수지구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0654829"/>
                  </a:ext>
                </a:extLst>
              </a:tr>
              <a:tr h="26308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 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남자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58818710"/>
                  </a:ext>
                </a:extLst>
              </a:tr>
            </a:tbl>
          </a:graphicData>
        </a:graphic>
      </p:graphicFrame>
      <p:sp>
        <p:nvSpPr>
          <p:cNvPr id="103" name="모서리가 둥근 직사각형 102"/>
          <p:cNvSpPr/>
          <p:nvPr/>
        </p:nvSpPr>
        <p:spPr bwMode="auto">
          <a:xfrm>
            <a:off x="1236067" y="2032726"/>
            <a:ext cx="3325168" cy="1598752"/>
          </a:xfrm>
          <a:prstGeom prst="roundRect">
            <a:avLst>
              <a:gd name="adj" fmla="val 4588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04" name="그림 1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908" y="2052439"/>
            <a:ext cx="180000" cy="242308"/>
          </a:xfrm>
          <a:prstGeom prst="rect">
            <a:avLst/>
          </a:prstGeom>
        </p:spPr>
      </p:pic>
      <p:pic>
        <p:nvPicPr>
          <p:cNvPr id="106" name="그림 1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722" y="2323763"/>
            <a:ext cx="168000" cy="252000"/>
          </a:xfrm>
          <a:prstGeom prst="rect">
            <a:avLst/>
          </a:prstGeom>
        </p:spPr>
      </p:pic>
      <p:graphicFrame>
        <p:nvGraphicFramePr>
          <p:cNvPr id="107" name="표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496949"/>
              </p:ext>
            </p:extLst>
          </p:nvPr>
        </p:nvGraphicFramePr>
        <p:xfrm>
          <a:off x="1248867" y="4056006"/>
          <a:ext cx="3299287" cy="526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9287">
                  <a:extLst>
                    <a:ext uri="{9D8B030D-6E8A-4147-A177-3AD203B41FA5}">
                      <a16:colId xmlns:a16="http://schemas.microsoft.com/office/drawing/2014/main" val="2721358500"/>
                    </a:ext>
                  </a:extLst>
                </a:gridCol>
              </a:tblGrid>
              <a:tr h="26308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멘토 </a:t>
                      </a:r>
                      <a:r>
                        <a:rPr lang="ko-KR" altLang="en-US" sz="700" b="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</a:rPr>
                        <a:t>김담당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97650"/>
                  </a:ext>
                </a:extLst>
              </a:tr>
              <a:tr h="26308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서브멘토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김담당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58818710"/>
                  </a:ext>
                </a:extLst>
              </a:tr>
            </a:tbl>
          </a:graphicData>
        </a:graphic>
      </p:graphicFrame>
      <p:sp>
        <p:nvSpPr>
          <p:cNvPr id="108" name="모서리가 둥근 직사각형 107"/>
          <p:cNvSpPr/>
          <p:nvPr/>
        </p:nvSpPr>
        <p:spPr bwMode="auto">
          <a:xfrm>
            <a:off x="1236067" y="4022646"/>
            <a:ext cx="3322450" cy="573358"/>
          </a:xfrm>
          <a:prstGeom prst="roundRect">
            <a:avLst>
              <a:gd name="adj" fmla="val 4588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10" name="그림 1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660" y="2582877"/>
            <a:ext cx="180000" cy="242308"/>
          </a:xfrm>
          <a:prstGeom prst="rect">
            <a:avLst/>
          </a:prstGeom>
        </p:spPr>
      </p:pic>
      <p:pic>
        <p:nvPicPr>
          <p:cNvPr id="111" name="그림 1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4908" y="2851360"/>
            <a:ext cx="216000" cy="238345"/>
          </a:xfrm>
          <a:prstGeom prst="rect">
            <a:avLst/>
          </a:prstGeom>
        </p:spPr>
      </p:pic>
      <p:sp>
        <p:nvSpPr>
          <p:cNvPr id="112" name="모서리가 둥근 직사각형 111"/>
          <p:cNvSpPr/>
          <p:nvPr/>
        </p:nvSpPr>
        <p:spPr bwMode="auto">
          <a:xfrm>
            <a:off x="4129187" y="2354510"/>
            <a:ext cx="360000" cy="180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변경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26" name="그림 125"/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275604" y="3135966"/>
            <a:ext cx="213232" cy="216000"/>
          </a:xfrm>
          <a:prstGeom prst="rect">
            <a:avLst/>
          </a:prstGeom>
        </p:spPr>
      </p:pic>
      <p:pic>
        <p:nvPicPr>
          <p:cNvPr id="128" name="그림 127"/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272908" y="3381798"/>
            <a:ext cx="220966" cy="216000"/>
          </a:xfrm>
          <a:prstGeom prst="rect">
            <a:avLst/>
          </a:prstGeom>
        </p:spPr>
      </p:pic>
      <p:sp>
        <p:nvSpPr>
          <p:cNvPr id="129" name="모서리가 둥근 직사각형 128"/>
          <p:cNvSpPr/>
          <p:nvPr/>
        </p:nvSpPr>
        <p:spPr>
          <a:xfrm>
            <a:off x="2922291" y="4684723"/>
            <a:ext cx="1620000" cy="248036"/>
          </a:xfrm>
          <a:prstGeom prst="roundRect">
            <a:avLst/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>
                <a:solidFill>
                  <a:schemeClr val="bg1"/>
                </a:solidFill>
                <a:latin typeface="+mn-ea"/>
                <a:ea typeface="+mn-ea"/>
              </a:rPr>
              <a:t>칭찬</a:t>
            </a:r>
            <a:r>
              <a:rPr lang="en-US" altLang="ko-KR" sz="700" dirty="0">
                <a:solidFill>
                  <a:schemeClr val="bg1"/>
                </a:solidFill>
                <a:latin typeface="+mn-ea"/>
                <a:ea typeface="+mn-ea"/>
              </a:rPr>
              <a:t>/</a:t>
            </a:r>
            <a:r>
              <a:rPr lang="ko-KR" altLang="en-US" sz="700" dirty="0">
                <a:solidFill>
                  <a:schemeClr val="bg1"/>
                </a:solidFill>
                <a:latin typeface="+mn-ea"/>
                <a:ea typeface="+mn-ea"/>
              </a:rPr>
              <a:t>불만 접수</a:t>
            </a:r>
          </a:p>
        </p:txBody>
      </p:sp>
      <p:sp>
        <p:nvSpPr>
          <p:cNvPr id="130" name="모서리가 둥근 직사각형 129"/>
          <p:cNvSpPr/>
          <p:nvPr/>
        </p:nvSpPr>
        <p:spPr bwMode="auto">
          <a:xfrm>
            <a:off x="4136867" y="2889391"/>
            <a:ext cx="360000" cy="180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수정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2922291" y="3702981"/>
            <a:ext cx="1623987" cy="248036"/>
          </a:xfrm>
          <a:prstGeom prst="roundRect">
            <a:avLst/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>
                <a:solidFill>
                  <a:schemeClr val="bg1"/>
                </a:solidFill>
                <a:latin typeface="+mn-ea"/>
                <a:ea typeface="+mn-ea"/>
              </a:rPr>
              <a:t>비밀번호 변경</a:t>
            </a: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1236067" y="4684723"/>
            <a:ext cx="1620000" cy="248036"/>
          </a:xfrm>
          <a:prstGeom prst="roundRect">
            <a:avLst/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err="1">
                <a:solidFill>
                  <a:schemeClr val="bg1"/>
                </a:solidFill>
                <a:latin typeface="+mn-ea"/>
                <a:ea typeface="+mn-ea"/>
              </a:rPr>
              <a:t>멘토변경</a:t>
            </a:r>
            <a:r>
              <a:rPr lang="ko-KR" altLang="en-US" sz="700" dirty="0">
                <a:solidFill>
                  <a:schemeClr val="bg1"/>
                </a:solidFill>
                <a:latin typeface="+mn-ea"/>
                <a:ea typeface="+mn-ea"/>
              </a:rPr>
              <a:t> 신청</a:t>
            </a:r>
          </a:p>
        </p:txBody>
      </p:sp>
      <p:sp>
        <p:nvSpPr>
          <p:cNvPr id="154" name="모서리가 둥근 직사각형 153"/>
          <p:cNvSpPr/>
          <p:nvPr/>
        </p:nvSpPr>
        <p:spPr bwMode="auto">
          <a:xfrm>
            <a:off x="4136551" y="3146159"/>
            <a:ext cx="360000" cy="180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수정</a:t>
            </a:r>
            <a:endParaRPr lang="ko-KR" altLang="en-US" sz="700" dirty="0">
              <a:latin typeface="+mn-ea"/>
              <a:ea typeface="+mn-ea"/>
            </a:endParaRPr>
          </a:p>
        </p:txBody>
      </p:sp>
      <p:graphicFrame>
        <p:nvGraphicFramePr>
          <p:cNvPr id="157" name="표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626503"/>
              </p:ext>
            </p:extLst>
          </p:nvPr>
        </p:nvGraphicFramePr>
        <p:xfrm>
          <a:off x="1150061" y="1600678"/>
          <a:ext cx="3427636" cy="28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56909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856909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856909">
                  <a:extLst>
                    <a:ext uri="{9D8B030D-6E8A-4147-A177-3AD203B41FA5}">
                      <a16:colId xmlns:a16="http://schemas.microsoft.com/office/drawing/2014/main" val="707749379"/>
                    </a:ext>
                  </a:extLst>
                </a:gridCol>
                <a:gridCol w="856909">
                  <a:extLst>
                    <a:ext uri="{9D8B030D-6E8A-4147-A177-3AD203B41FA5}">
                      <a16:colId xmlns:a16="http://schemas.microsoft.com/office/drawing/2014/main" val="169748614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내정보</a:t>
                      </a:r>
                      <a:endParaRPr lang="ko-KR" altLang="en-US" sz="7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나의 자료실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환불내역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휴학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복학</a:t>
                      </a: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68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홈</a:t>
            </a:r>
            <a:r>
              <a:rPr lang="en-US" altLang="ko-KR" dirty="0" smtClean="0"/>
              <a:t> </a:t>
            </a:r>
            <a:r>
              <a:rPr lang="en-US" altLang="ko-KR" dirty="0"/>
              <a:t>&gt; </a:t>
            </a:r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내정보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이메일수정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거주지수정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00" name="표 99"/>
          <p:cNvGraphicFramePr>
            <a:graphicFrameLocks noGrp="1"/>
          </p:cNvGraphicFramePr>
          <p:nvPr>
            <p:extLst/>
          </p:nvPr>
        </p:nvGraphicFramePr>
        <p:xfrm>
          <a:off x="10440591" y="540271"/>
          <a:ext cx="2833612" cy="2321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sp>
        <p:nvSpPr>
          <p:cNvPr id="22" name="Rectangle 1307"/>
          <p:cNvSpPr>
            <a:spLocks noChangeArrowheads="1"/>
          </p:cNvSpPr>
          <p:nvPr/>
        </p:nvSpPr>
        <p:spPr bwMode="auto">
          <a:xfrm>
            <a:off x="1680915" y="2429455"/>
            <a:ext cx="2520280" cy="192724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216000" tIns="144000" rIns="144000" anchor="t"/>
          <a:lstStyle/>
          <a:p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이메일 수정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913163" y="2615612"/>
            <a:ext cx="72008" cy="72016"/>
            <a:chOff x="10013701" y="4895209"/>
            <a:chExt cx="144016" cy="144016"/>
          </a:xfrm>
        </p:grpSpPr>
        <p:cxnSp>
          <p:nvCxnSpPr>
            <p:cNvPr id="24" name="직선 연결선 23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직선 연결선 24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6" name="모서리가 둥근 직사각형 25"/>
          <p:cNvSpPr/>
          <p:nvPr/>
        </p:nvSpPr>
        <p:spPr bwMode="auto">
          <a:xfrm>
            <a:off x="1968948" y="3980450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취소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27" name="모서리가 둥근 직사각형 26"/>
          <p:cNvSpPr/>
          <p:nvPr/>
        </p:nvSpPr>
        <p:spPr bwMode="auto">
          <a:xfrm>
            <a:off x="3504685" y="3980450"/>
            <a:ext cx="480486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확인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8" name="모서리가 둥근 직사각형 27"/>
          <p:cNvSpPr/>
          <p:nvPr/>
        </p:nvSpPr>
        <p:spPr bwMode="auto">
          <a:xfrm>
            <a:off x="1968948" y="3188362"/>
            <a:ext cx="2016224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65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새 이메일</a:t>
            </a:r>
            <a:endParaRPr lang="ko-KR" altLang="en-US" sz="65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9" name="Rectangle 1307"/>
          <p:cNvSpPr>
            <a:spLocks noChangeArrowheads="1"/>
          </p:cNvSpPr>
          <p:nvPr/>
        </p:nvSpPr>
        <p:spPr bwMode="auto">
          <a:xfrm>
            <a:off x="5980120" y="2429455"/>
            <a:ext cx="2469547" cy="1279168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216000" tIns="144000" rIns="144000" anchor="t"/>
          <a:lstStyle/>
          <a:p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거주지 수정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8161635" y="2615612"/>
            <a:ext cx="72008" cy="72016"/>
            <a:chOff x="10013701" y="4895209"/>
            <a:chExt cx="144016" cy="144016"/>
          </a:xfrm>
        </p:grpSpPr>
        <p:cxnSp>
          <p:nvCxnSpPr>
            <p:cNvPr id="31" name="직선 연결선 30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직선 연결선 31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3" name="모서리가 둥근 직사각형 32"/>
          <p:cNvSpPr/>
          <p:nvPr/>
        </p:nvSpPr>
        <p:spPr bwMode="auto">
          <a:xfrm>
            <a:off x="6268153" y="3312607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취소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34" name="모서리가 둥근 직사각형 33"/>
          <p:cNvSpPr/>
          <p:nvPr/>
        </p:nvSpPr>
        <p:spPr bwMode="auto">
          <a:xfrm>
            <a:off x="7803890" y="3312607"/>
            <a:ext cx="480486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확인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906159" y="2916535"/>
            <a:ext cx="16898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ko-KR" altLang="en-US" sz="800" dirty="0" smtClean="0">
                <a:solidFill>
                  <a:schemeClr val="tx1"/>
                </a:solidFill>
                <a:latin typeface="+mn-ea"/>
                <a:ea typeface="+mn-ea"/>
              </a:rPr>
              <a:t>현재 이메일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  <a:ea typeface="+mn-ea"/>
              </a:rPr>
              <a:t>: 12354@gmail.com</a:t>
            </a:r>
            <a:endParaRPr lang="ko-KR" altLang="en-US" sz="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6" name="모서리가 둥근 직사각형 35"/>
          <p:cNvSpPr/>
          <p:nvPr/>
        </p:nvSpPr>
        <p:spPr bwMode="auto">
          <a:xfrm>
            <a:off x="1968948" y="3522004"/>
            <a:ext cx="2016224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65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새 이메일 확인</a:t>
            </a:r>
            <a:endParaRPr lang="ko-KR" altLang="en-US" sz="65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7" name="모서리가 둥근 직사각형 36"/>
          <p:cNvSpPr/>
          <p:nvPr/>
        </p:nvSpPr>
        <p:spPr bwMode="auto">
          <a:xfrm>
            <a:off x="6268224" y="2870353"/>
            <a:ext cx="576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650" dirty="0" smtClean="0">
                <a:latin typeface="+mn-ea"/>
                <a:ea typeface="+mn-ea"/>
              </a:rPr>
              <a:t>경기     ∨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38" name="모서리가 둥근 직사각형 37"/>
          <p:cNvSpPr/>
          <p:nvPr/>
        </p:nvSpPr>
        <p:spPr bwMode="auto">
          <a:xfrm>
            <a:off x="6916224" y="2870353"/>
            <a:ext cx="1008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650" dirty="0" smtClean="0">
                <a:latin typeface="+mn-ea"/>
                <a:ea typeface="+mn-ea"/>
              </a:rPr>
              <a:t>용인시 </a:t>
            </a:r>
            <a:r>
              <a:rPr lang="ko-KR" altLang="en-US" sz="650" dirty="0" err="1" smtClean="0">
                <a:latin typeface="+mn-ea"/>
                <a:ea typeface="+mn-ea"/>
              </a:rPr>
              <a:t>수지구</a:t>
            </a:r>
            <a:r>
              <a:rPr lang="ko-KR" altLang="en-US" sz="650" dirty="0" smtClean="0">
                <a:latin typeface="+mn-ea"/>
                <a:ea typeface="+mn-ea"/>
              </a:rPr>
              <a:t>        ∨</a:t>
            </a:r>
            <a:endParaRPr lang="ko-KR" altLang="en-US" sz="65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981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홈</a:t>
            </a:r>
            <a:r>
              <a:rPr lang="en-US" altLang="ko-KR" dirty="0" smtClean="0"/>
              <a:t> </a:t>
            </a:r>
            <a:r>
              <a:rPr lang="en-US" altLang="ko-KR" dirty="0"/>
              <a:t>&gt; </a:t>
            </a:r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내정보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비밀번호 변경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00" name="표 99"/>
          <p:cNvGraphicFramePr>
            <a:graphicFrameLocks noGrp="1"/>
          </p:cNvGraphicFramePr>
          <p:nvPr>
            <p:extLst/>
          </p:nvPr>
        </p:nvGraphicFramePr>
        <p:xfrm>
          <a:off x="10440591" y="540271"/>
          <a:ext cx="2833612" cy="2321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sp>
        <p:nvSpPr>
          <p:cNvPr id="39" name="Rectangle 1307"/>
          <p:cNvSpPr>
            <a:spLocks noChangeArrowheads="1"/>
          </p:cNvSpPr>
          <p:nvPr/>
        </p:nvSpPr>
        <p:spPr bwMode="auto">
          <a:xfrm>
            <a:off x="1680915" y="2429455"/>
            <a:ext cx="2520280" cy="2071256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216000" tIns="144000" rIns="144000" anchor="t"/>
          <a:lstStyle/>
          <a:p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비밀번호 변경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3913163" y="2615612"/>
            <a:ext cx="72008" cy="72016"/>
            <a:chOff x="10013701" y="4895209"/>
            <a:chExt cx="144016" cy="144016"/>
          </a:xfrm>
        </p:grpSpPr>
        <p:cxnSp>
          <p:nvCxnSpPr>
            <p:cNvPr id="41" name="직선 연결선 40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직선 연결선 41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3" name="모서리가 둥근 직사각형 42"/>
          <p:cNvSpPr/>
          <p:nvPr/>
        </p:nvSpPr>
        <p:spPr bwMode="auto">
          <a:xfrm>
            <a:off x="1968948" y="4068663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취소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44" name="모서리가 둥근 직사각형 43"/>
          <p:cNvSpPr/>
          <p:nvPr/>
        </p:nvSpPr>
        <p:spPr bwMode="auto">
          <a:xfrm>
            <a:off x="3504685" y="4068663"/>
            <a:ext cx="480486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확인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5" name="모서리가 둥근 직사각형 44"/>
          <p:cNvSpPr/>
          <p:nvPr/>
        </p:nvSpPr>
        <p:spPr bwMode="auto">
          <a:xfrm>
            <a:off x="1968948" y="2905879"/>
            <a:ext cx="2016224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65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현재 비밀번호</a:t>
            </a:r>
            <a:endParaRPr lang="ko-KR" altLang="en-US" sz="65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6" name="모서리가 둥근 직사각형 45"/>
          <p:cNvSpPr/>
          <p:nvPr/>
        </p:nvSpPr>
        <p:spPr bwMode="auto">
          <a:xfrm>
            <a:off x="1968948" y="3266997"/>
            <a:ext cx="2016224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65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새 비밀번호</a:t>
            </a:r>
            <a:endParaRPr lang="ko-KR" altLang="en-US" sz="65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7" name="모서리가 둥근 직사각형 46"/>
          <p:cNvSpPr/>
          <p:nvPr/>
        </p:nvSpPr>
        <p:spPr bwMode="auto">
          <a:xfrm>
            <a:off x="1968948" y="3623852"/>
            <a:ext cx="2016224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65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비밀번호 확인</a:t>
            </a:r>
            <a:endParaRPr lang="ko-KR" altLang="en-US" sz="65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578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공통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681504"/>
              </p:ext>
            </p:extLst>
          </p:nvPr>
        </p:nvGraphicFramePr>
        <p:xfrm>
          <a:off x="10440591" y="540271"/>
          <a:ext cx="2833612" cy="321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반응형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PC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기준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1280px</a:t>
                      </a:r>
                      <a:b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모바일 기준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360px</a:t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8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공통</a:t>
                      </a:r>
                      <a:r>
                        <a:rPr lang="en-US" altLang="ko-KR" sz="8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수강생포털과 화면</a:t>
                      </a:r>
                      <a:r>
                        <a:rPr lang="en-US" altLang="ko-KR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기능 정책 모두 동일</a:t>
                      </a:r>
                      <a:r>
                        <a:rPr lang="en-US" altLang="ko-KR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상이한 부분만 기재</a:t>
                      </a:r>
                      <a:endParaRPr lang="en-US" altLang="ko-KR" sz="8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8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8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알림 </a:t>
                      </a:r>
                      <a:r>
                        <a:rPr lang="en-US" altLang="ko-KR" sz="8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8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담당자 작업중</a:t>
                      </a:r>
                      <a:endParaRPr lang="ko-KR" altLang="en-US" sz="80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이전 버튼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히스토리백</a:t>
                      </a:r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알림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햄버거 메뉴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공통 노출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sp>
        <p:nvSpPr>
          <p:cNvPr id="55" name="Hamburger Button">
            <a:extLst>
              <a:ext uri="{FF2B5EF4-FFF2-40B4-BE49-F238E27FC236}">
                <a16:creationId xmlns:a16="http://schemas.microsoft.com/office/drawing/2014/main" id="{CCACD4B9-B795-EFEB-9A9C-EF13FC713BF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14196" y="1224199"/>
            <a:ext cx="181892" cy="176127"/>
          </a:xfrm>
          <a:custGeom>
            <a:avLst/>
            <a:gdLst>
              <a:gd name="T0" fmla="*/ 0 w 564"/>
              <a:gd name="T1" fmla="*/ 0 h 310"/>
              <a:gd name="T2" fmla="*/ 0 w 564"/>
              <a:gd name="T3" fmla="*/ 28 h 310"/>
              <a:gd name="T4" fmla="*/ 564 w 564"/>
              <a:gd name="T5" fmla="*/ 28 h 310"/>
              <a:gd name="T6" fmla="*/ 564 w 564"/>
              <a:gd name="T7" fmla="*/ 0 h 310"/>
              <a:gd name="T8" fmla="*/ 0 w 564"/>
              <a:gd name="T9" fmla="*/ 0 h 310"/>
              <a:gd name="T10" fmla="*/ 0 w 564"/>
              <a:gd name="T11" fmla="*/ 141 h 310"/>
              <a:gd name="T12" fmla="*/ 0 w 564"/>
              <a:gd name="T13" fmla="*/ 169 h 310"/>
              <a:gd name="T14" fmla="*/ 564 w 564"/>
              <a:gd name="T15" fmla="*/ 169 h 310"/>
              <a:gd name="T16" fmla="*/ 564 w 564"/>
              <a:gd name="T17" fmla="*/ 141 h 310"/>
              <a:gd name="T18" fmla="*/ 0 w 564"/>
              <a:gd name="T19" fmla="*/ 141 h 310"/>
              <a:gd name="T20" fmla="*/ 0 w 564"/>
              <a:gd name="T21" fmla="*/ 282 h 310"/>
              <a:gd name="T22" fmla="*/ 0 w 564"/>
              <a:gd name="T23" fmla="*/ 310 h 310"/>
              <a:gd name="T24" fmla="*/ 564 w 564"/>
              <a:gd name="T25" fmla="*/ 310 h 310"/>
              <a:gd name="T26" fmla="*/ 564 w 564"/>
              <a:gd name="T27" fmla="*/ 282 h 310"/>
              <a:gd name="T28" fmla="*/ 0 w 564"/>
              <a:gd name="T29" fmla="*/ 282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64" h="310">
                <a:moveTo>
                  <a:pt x="0" y="0"/>
                </a:moveTo>
                <a:lnTo>
                  <a:pt x="0" y="28"/>
                </a:lnTo>
                <a:lnTo>
                  <a:pt x="564" y="28"/>
                </a:lnTo>
                <a:lnTo>
                  <a:pt x="564" y="0"/>
                </a:lnTo>
                <a:lnTo>
                  <a:pt x="0" y="0"/>
                </a:lnTo>
                <a:close/>
                <a:moveTo>
                  <a:pt x="0" y="141"/>
                </a:moveTo>
                <a:lnTo>
                  <a:pt x="0" y="169"/>
                </a:lnTo>
                <a:lnTo>
                  <a:pt x="564" y="169"/>
                </a:lnTo>
                <a:lnTo>
                  <a:pt x="564" y="141"/>
                </a:lnTo>
                <a:lnTo>
                  <a:pt x="0" y="141"/>
                </a:lnTo>
                <a:close/>
                <a:moveTo>
                  <a:pt x="0" y="282"/>
                </a:moveTo>
                <a:lnTo>
                  <a:pt x="0" y="310"/>
                </a:lnTo>
                <a:lnTo>
                  <a:pt x="564" y="310"/>
                </a:lnTo>
                <a:lnTo>
                  <a:pt x="564" y="282"/>
                </a:lnTo>
                <a:lnTo>
                  <a:pt x="0" y="282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38" dirty="0"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104" name="그래픽 219" descr="종형">
            <a:extLst>
              <a:ext uri="{FF2B5EF4-FFF2-40B4-BE49-F238E27FC236}">
                <a16:creationId xmlns:a16="http://schemas.microsoft.com/office/drawing/2014/main" id="{9D31D58D-4D79-47CF-B351-782EEC4AF5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4078790" y="1195167"/>
            <a:ext cx="237600" cy="216000"/>
          </a:xfrm>
          <a:prstGeom prst="rect">
            <a:avLst/>
          </a:prstGeom>
        </p:spPr>
      </p:pic>
      <p:sp>
        <p:nvSpPr>
          <p:cNvPr id="2" name="타원 1"/>
          <p:cNvSpPr/>
          <p:nvPr/>
        </p:nvSpPr>
        <p:spPr bwMode="auto">
          <a:xfrm>
            <a:off x="4208390" y="1214792"/>
            <a:ext cx="108000" cy="108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en-US" altLang="ko-KR" sz="500" dirty="0" smtClean="0">
                <a:solidFill>
                  <a:schemeClr val="bg1"/>
                </a:solidFill>
                <a:latin typeface="+mn-ea"/>
                <a:ea typeface="+mn-ea"/>
              </a:rPr>
              <a:t>N</a:t>
            </a:r>
            <a:endParaRPr lang="ko-KR" altLang="en-US" sz="5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5" name="직선 연결선 4"/>
          <p:cNvCxnSpPr/>
          <p:nvPr/>
        </p:nvCxnSpPr>
        <p:spPr bwMode="auto">
          <a:xfrm flipV="1">
            <a:off x="1119287" y="1496552"/>
            <a:ext cx="3537217" cy="0"/>
          </a:xfrm>
          <a:prstGeom prst="line">
            <a:avLst/>
          </a:prstGeom>
          <a:noFill/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7E89635-AD4B-470D-87D8-5D1C56CBDA73}"/>
              </a:ext>
            </a:extLst>
          </p:cNvPr>
          <p:cNvSpPr txBox="1"/>
          <p:nvPr/>
        </p:nvSpPr>
        <p:spPr>
          <a:xfrm>
            <a:off x="1082954" y="847467"/>
            <a:ext cx="1512168" cy="20005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7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7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</a:t>
            </a:r>
            <a:r>
              <a:rPr lang="en-US" altLang="ko-KR" sz="7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7E89635-AD4B-470D-87D8-5D1C56CBDA73}"/>
              </a:ext>
            </a:extLst>
          </p:cNvPr>
          <p:cNvSpPr txBox="1"/>
          <p:nvPr/>
        </p:nvSpPr>
        <p:spPr>
          <a:xfrm>
            <a:off x="5353323" y="847466"/>
            <a:ext cx="2016224" cy="20005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7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7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  <a:r>
              <a:rPr lang="en-US" altLang="ko-KR" sz="7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그래픽 219" descr="종형">
            <a:extLst>
              <a:ext uri="{FF2B5EF4-FFF2-40B4-BE49-F238E27FC236}">
                <a16:creationId xmlns:a16="http://schemas.microsoft.com/office/drawing/2014/main" id="{9D31D58D-4D79-47CF-B351-782EEC4AF5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8369185" y="1215639"/>
            <a:ext cx="237600" cy="216000"/>
          </a:xfrm>
          <a:prstGeom prst="rect">
            <a:avLst/>
          </a:prstGeom>
        </p:spPr>
      </p:pic>
      <p:sp>
        <p:nvSpPr>
          <p:cNvPr id="64" name="타원 63"/>
          <p:cNvSpPr/>
          <p:nvPr/>
        </p:nvSpPr>
        <p:spPr bwMode="auto">
          <a:xfrm>
            <a:off x="8498785" y="1235264"/>
            <a:ext cx="108000" cy="108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en-US" altLang="ko-KR" sz="500" dirty="0" smtClean="0">
                <a:solidFill>
                  <a:schemeClr val="bg1"/>
                </a:solidFill>
                <a:latin typeface="+mn-ea"/>
                <a:ea typeface="+mn-ea"/>
              </a:rPr>
              <a:t>N</a:t>
            </a:r>
            <a:endParaRPr lang="ko-KR" altLang="en-US" sz="5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66" name="직선 연결선 65"/>
          <p:cNvCxnSpPr/>
          <p:nvPr/>
        </p:nvCxnSpPr>
        <p:spPr bwMode="auto">
          <a:xfrm flipV="1">
            <a:off x="5416506" y="1496552"/>
            <a:ext cx="3537217" cy="0"/>
          </a:xfrm>
          <a:prstGeom prst="line">
            <a:avLst/>
          </a:prstGeom>
          <a:noFill/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D72EAEB-C26E-2892-391D-5D6BF49B783A}"/>
              </a:ext>
            </a:extLst>
          </p:cNvPr>
          <p:cNvSpPr txBox="1"/>
          <p:nvPr/>
        </p:nvSpPr>
        <p:spPr>
          <a:xfrm>
            <a:off x="5497339" y="1167871"/>
            <a:ext cx="292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&lt;</a:t>
            </a:r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70" name="Hamburger Button">
            <a:extLst>
              <a:ext uri="{FF2B5EF4-FFF2-40B4-BE49-F238E27FC236}">
                <a16:creationId xmlns:a16="http://schemas.microsoft.com/office/drawing/2014/main" id="{CCACD4B9-B795-EFEB-9A9C-EF13FC713BF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683968" y="1236957"/>
            <a:ext cx="181892" cy="176127"/>
          </a:xfrm>
          <a:custGeom>
            <a:avLst/>
            <a:gdLst>
              <a:gd name="T0" fmla="*/ 0 w 564"/>
              <a:gd name="T1" fmla="*/ 0 h 310"/>
              <a:gd name="T2" fmla="*/ 0 w 564"/>
              <a:gd name="T3" fmla="*/ 28 h 310"/>
              <a:gd name="T4" fmla="*/ 564 w 564"/>
              <a:gd name="T5" fmla="*/ 28 h 310"/>
              <a:gd name="T6" fmla="*/ 564 w 564"/>
              <a:gd name="T7" fmla="*/ 0 h 310"/>
              <a:gd name="T8" fmla="*/ 0 w 564"/>
              <a:gd name="T9" fmla="*/ 0 h 310"/>
              <a:gd name="T10" fmla="*/ 0 w 564"/>
              <a:gd name="T11" fmla="*/ 141 h 310"/>
              <a:gd name="T12" fmla="*/ 0 w 564"/>
              <a:gd name="T13" fmla="*/ 169 h 310"/>
              <a:gd name="T14" fmla="*/ 564 w 564"/>
              <a:gd name="T15" fmla="*/ 169 h 310"/>
              <a:gd name="T16" fmla="*/ 564 w 564"/>
              <a:gd name="T17" fmla="*/ 141 h 310"/>
              <a:gd name="T18" fmla="*/ 0 w 564"/>
              <a:gd name="T19" fmla="*/ 141 h 310"/>
              <a:gd name="T20" fmla="*/ 0 w 564"/>
              <a:gd name="T21" fmla="*/ 282 h 310"/>
              <a:gd name="T22" fmla="*/ 0 w 564"/>
              <a:gd name="T23" fmla="*/ 310 h 310"/>
              <a:gd name="T24" fmla="*/ 564 w 564"/>
              <a:gd name="T25" fmla="*/ 310 h 310"/>
              <a:gd name="T26" fmla="*/ 564 w 564"/>
              <a:gd name="T27" fmla="*/ 282 h 310"/>
              <a:gd name="T28" fmla="*/ 0 w 564"/>
              <a:gd name="T29" fmla="*/ 282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64" h="310">
                <a:moveTo>
                  <a:pt x="0" y="0"/>
                </a:moveTo>
                <a:lnTo>
                  <a:pt x="0" y="28"/>
                </a:lnTo>
                <a:lnTo>
                  <a:pt x="564" y="28"/>
                </a:lnTo>
                <a:lnTo>
                  <a:pt x="564" y="0"/>
                </a:lnTo>
                <a:lnTo>
                  <a:pt x="0" y="0"/>
                </a:lnTo>
                <a:close/>
                <a:moveTo>
                  <a:pt x="0" y="141"/>
                </a:moveTo>
                <a:lnTo>
                  <a:pt x="0" y="169"/>
                </a:lnTo>
                <a:lnTo>
                  <a:pt x="564" y="169"/>
                </a:lnTo>
                <a:lnTo>
                  <a:pt x="564" y="141"/>
                </a:lnTo>
                <a:lnTo>
                  <a:pt x="0" y="141"/>
                </a:lnTo>
                <a:close/>
                <a:moveTo>
                  <a:pt x="0" y="282"/>
                </a:moveTo>
                <a:lnTo>
                  <a:pt x="0" y="310"/>
                </a:lnTo>
                <a:lnTo>
                  <a:pt x="564" y="310"/>
                </a:lnTo>
                <a:lnTo>
                  <a:pt x="564" y="282"/>
                </a:lnTo>
                <a:lnTo>
                  <a:pt x="0" y="282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38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1" name="타원 70"/>
          <p:cNvSpPr>
            <a:spLocks noChangeAspect="1"/>
          </p:cNvSpPr>
          <p:nvPr/>
        </p:nvSpPr>
        <p:spPr bwMode="auto">
          <a:xfrm>
            <a:off x="5553373" y="1411167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타원 71"/>
          <p:cNvSpPr>
            <a:spLocks noChangeAspect="1"/>
          </p:cNvSpPr>
          <p:nvPr/>
        </p:nvSpPr>
        <p:spPr bwMode="auto">
          <a:xfrm>
            <a:off x="8553919" y="144796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D72EAEB-C26E-2892-391D-5D6BF49B783A}"/>
              </a:ext>
            </a:extLst>
          </p:cNvPr>
          <p:cNvSpPr txBox="1"/>
          <p:nvPr/>
        </p:nvSpPr>
        <p:spPr>
          <a:xfrm>
            <a:off x="5683943" y="1202571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>
                <a:latin typeface="+mn-ea"/>
                <a:ea typeface="+mn-ea"/>
              </a:rPr>
              <a:t>메뉴타이틀</a:t>
            </a:r>
            <a:endParaRPr lang="ko-KR" altLang="en-US" sz="800" b="1" dirty="0">
              <a:latin typeface="+mn-ea"/>
              <a:ea typeface="+mn-ea"/>
            </a:endParaRPr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0" t="37852" r="24849" b="36216"/>
          <a:stretch/>
        </p:blipFill>
        <p:spPr>
          <a:xfrm>
            <a:off x="1229744" y="1216178"/>
            <a:ext cx="581539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83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홈</a:t>
            </a:r>
            <a:r>
              <a:rPr lang="en-US" altLang="ko-KR" dirty="0" smtClean="0"/>
              <a:t> </a:t>
            </a:r>
            <a:r>
              <a:rPr lang="en-US" altLang="ko-KR" dirty="0"/>
              <a:t>&gt; </a:t>
            </a:r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내정보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멘토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변경 신청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00" name="표 99"/>
          <p:cNvGraphicFramePr>
            <a:graphicFrameLocks noGrp="1"/>
          </p:cNvGraphicFramePr>
          <p:nvPr>
            <p:extLst/>
          </p:nvPr>
        </p:nvGraphicFramePr>
        <p:xfrm>
          <a:off x="10440591" y="540271"/>
          <a:ext cx="2833612" cy="2321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sp>
        <p:nvSpPr>
          <p:cNvPr id="15" name="모서리가 둥근 직사각형 14"/>
          <p:cNvSpPr/>
          <p:nvPr/>
        </p:nvSpPr>
        <p:spPr bwMode="auto">
          <a:xfrm>
            <a:off x="1272207" y="3529997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닫기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3962447" y="3536821"/>
            <a:ext cx="624502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변경 신청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002606"/>
              </p:ext>
            </p:extLst>
          </p:nvPr>
        </p:nvGraphicFramePr>
        <p:xfrm>
          <a:off x="1210979" y="1562031"/>
          <a:ext cx="3348004" cy="1800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48004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멘토 변경 신청 사유를 선택해 주세요</a:t>
                      </a:r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O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 언행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반말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폭언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욕설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무시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21405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●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연락두절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피드백부족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연락늦음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안내미흡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)</a:t>
                      </a:r>
                      <a:endParaRPr lang="ko-KR" altLang="en-US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6357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O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 상담과 다른 수업 내용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1249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O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 기타</a:t>
                      </a: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720348"/>
                  </a:ext>
                </a:extLst>
              </a:tr>
            </a:tbl>
          </a:graphicData>
        </a:graphic>
      </p:graphicFrame>
      <p:sp>
        <p:nvSpPr>
          <p:cNvPr id="18" name="모서리가 둥근 직사각형 17"/>
          <p:cNvSpPr/>
          <p:nvPr/>
        </p:nvSpPr>
        <p:spPr bwMode="auto">
          <a:xfrm>
            <a:off x="1722799" y="3056626"/>
            <a:ext cx="1950499" cy="225662"/>
          </a:xfrm>
          <a:prstGeom prst="roundRect">
            <a:avLst>
              <a:gd name="adj" fmla="val 6108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ko-KR" altLang="en-US" sz="700" dirty="0">
              <a:solidFill>
                <a:schemeClr val="bg1">
                  <a:lumMod val="8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04155" y="1185369"/>
            <a:ext cx="1811377" cy="2532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latin typeface="+mn-ea"/>
                <a:ea typeface="+mn-ea"/>
              </a:rPr>
              <a:t>멘토 변경 신청</a:t>
            </a:r>
          </a:p>
        </p:txBody>
      </p:sp>
    </p:spTree>
    <p:extLst>
      <p:ext uri="{BB962C8B-B14F-4D97-AF65-F5344CB8AC3E}">
        <p14:creationId xmlns:p14="http://schemas.microsoft.com/office/powerpoint/2010/main" val="314845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홈</a:t>
            </a:r>
            <a:r>
              <a:rPr lang="en-US" altLang="ko-KR" dirty="0" smtClean="0"/>
              <a:t> </a:t>
            </a:r>
            <a:r>
              <a:rPr lang="en-US" altLang="ko-KR" dirty="0"/>
              <a:t>&gt; </a:t>
            </a:r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내정보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칭찬</a:t>
            </a:r>
            <a:r>
              <a:rPr lang="en-US" altLang="ko-KR" dirty="0" smtClean="0"/>
              <a:t>/</a:t>
            </a:r>
            <a:r>
              <a:rPr lang="ko-KR" altLang="en-US" dirty="0" smtClean="0"/>
              <a:t>불만 접수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00" name="표 99"/>
          <p:cNvGraphicFramePr>
            <a:graphicFrameLocks noGrp="1"/>
          </p:cNvGraphicFramePr>
          <p:nvPr>
            <p:extLst/>
          </p:nvPr>
        </p:nvGraphicFramePr>
        <p:xfrm>
          <a:off x="10440591" y="540271"/>
          <a:ext cx="2833612" cy="2321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204155" y="1185369"/>
            <a:ext cx="1811377" cy="2532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latin typeface="+mn-ea"/>
                <a:ea typeface="+mn-ea"/>
              </a:rPr>
              <a:t>칭찬</a:t>
            </a:r>
            <a:r>
              <a:rPr lang="en-US" altLang="ko-KR" sz="800" b="1" dirty="0" smtClean="0">
                <a:latin typeface="+mn-ea"/>
                <a:ea typeface="+mn-ea"/>
              </a:rPr>
              <a:t>/</a:t>
            </a:r>
            <a:r>
              <a:rPr lang="ko-KR" altLang="en-US" sz="800" b="1" dirty="0" smtClean="0">
                <a:latin typeface="+mn-ea"/>
                <a:ea typeface="+mn-ea"/>
              </a:rPr>
              <a:t>불만 접수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06634" y="1185276"/>
            <a:ext cx="1811377" cy="2532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latin typeface="+mn-ea"/>
                <a:ea typeface="+mn-ea"/>
              </a:rPr>
              <a:t>칭찬</a:t>
            </a:r>
            <a:r>
              <a:rPr lang="en-US" altLang="ko-KR" sz="800" b="1" dirty="0" smtClean="0">
                <a:latin typeface="+mn-ea"/>
                <a:ea typeface="+mn-ea"/>
              </a:rPr>
              <a:t>/</a:t>
            </a:r>
            <a:r>
              <a:rPr lang="ko-KR" altLang="en-US" sz="800" b="1" dirty="0" smtClean="0">
                <a:latin typeface="+mn-ea"/>
                <a:ea typeface="+mn-ea"/>
              </a:rPr>
              <a:t>불만 접수</a:t>
            </a: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048683"/>
              </p:ext>
            </p:extLst>
          </p:nvPr>
        </p:nvGraphicFramePr>
        <p:xfrm>
          <a:off x="5569347" y="1548383"/>
          <a:ext cx="3312368" cy="2160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12368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○칭찬 접수   ●불만 접수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947259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800184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341522"/>
                  </a:ext>
                </a:extLst>
              </a:tr>
              <a:tr h="1080280">
                <a:tc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endParaRPr lang="en-US" altLang="ko-KR" sz="700" b="0" i="0" u="none" strike="noStrike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endParaRPr lang="en-US" altLang="ko-KR" sz="700" b="0" i="0" u="none" strike="noStrike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endParaRPr lang="en-US" altLang="ko-KR" sz="700" b="0" i="0" u="none" strike="noStrike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endParaRPr lang="en-US" altLang="ko-KR" sz="700" b="0" i="0" u="none" strike="noStrike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443284"/>
                  </a:ext>
                </a:extLst>
              </a:tr>
            </a:tbl>
          </a:graphicData>
        </a:graphic>
      </p:graphicFrame>
      <p:sp>
        <p:nvSpPr>
          <p:cNvPr id="23" name="모서리가 둥근 직사각형 22"/>
          <p:cNvSpPr/>
          <p:nvPr/>
        </p:nvSpPr>
        <p:spPr bwMode="auto">
          <a:xfrm>
            <a:off x="5652221" y="3870496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닫기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8377715" y="3864146"/>
            <a:ext cx="504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접수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5" name="모서리가 둥근 직사각형 24"/>
          <p:cNvSpPr/>
          <p:nvPr/>
        </p:nvSpPr>
        <p:spPr bwMode="auto">
          <a:xfrm>
            <a:off x="5699075" y="2683157"/>
            <a:ext cx="3182640" cy="933019"/>
          </a:xfrm>
          <a:prstGeom prst="roundRect">
            <a:avLst>
              <a:gd name="adj" fmla="val 711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72000" rIns="72000" bIns="72000" rtlCol="0" anchor="t"/>
          <a:lstStyle/>
          <a:p>
            <a:pPr defTabSz="817563"/>
            <a:r>
              <a:rPr lang="ko-KR" altLang="en-US" sz="65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내용을 입력하세요</a:t>
            </a:r>
            <a:endParaRPr lang="ko-KR" altLang="en-US" sz="65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6" name="모서리가 둥근 직사각형 25"/>
          <p:cNvSpPr/>
          <p:nvPr/>
        </p:nvSpPr>
        <p:spPr bwMode="auto">
          <a:xfrm>
            <a:off x="5699076" y="2319413"/>
            <a:ext cx="318264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lvl="0"/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분류 선택                                                                            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  <a:ea typeface="+mn-ea"/>
              </a:rPr>
              <a:t>v </a:t>
            </a:r>
            <a:endParaRPr lang="en-US" altLang="ko-KR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8" name="모서리가 둥근 직사각형 27"/>
          <p:cNvSpPr/>
          <p:nvPr/>
        </p:nvSpPr>
        <p:spPr bwMode="auto">
          <a:xfrm>
            <a:off x="5699075" y="1960028"/>
            <a:ext cx="318264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lvl="0"/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대상 선택                                                                            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  <a:ea typeface="+mn-ea"/>
              </a:rPr>
              <a:t>v </a:t>
            </a:r>
            <a:endParaRPr lang="en-US" altLang="ko-KR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974832"/>
              </p:ext>
            </p:extLst>
          </p:nvPr>
        </p:nvGraphicFramePr>
        <p:xfrm>
          <a:off x="1248867" y="1620391"/>
          <a:ext cx="3312368" cy="1800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12368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●칭찬 접수   ○불만 접수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947259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8001842"/>
                  </a:ext>
                </a:extLst>
              </a:tr>
              <a:tr h="1080280">
                <a:tc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endParaRPr lang="en-US" altLang="ko-KR" sz="700" b="0" i="0" u="none" strike="noStrike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endParaRPr lang="en-US" altLang="ko-KR" sz="700" b="0" i="0" u="none" strike="noStrike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endParaRPr lang="en-US" altLang="ko-KR" sz="700" b="0" i="0" u="none" strike="noStrike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endParaRPr lang="en-US" altLang="ko-KR" sz="700" b="0" i="0" u="none" strike="noStrike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443284"/>
                  </a:ext>
                </a:extLst>
              </a:tr>
            </a:tbl>
          </a:graphicData>
        </a:graphic>
      </p:graphicFrame>
      <p:sp>
        <p:nvSpPr>
          <p:cNvPr id="35" name="모서리가 둥근 직사각형 34"/>
          <p:cNvSpPr/>
          <p:nvPr/>
        </p:nvSpPr>
        <p:spPr bwMode="auto">
          <a:xfrm>
            <a:off x="1331741" y="3594452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닫기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36" name="모서리가 둥근 직사각형 35"/>
          <p:cNvSpPr/>
          <p:nvPr/>
        </p:nvSpPr>
        <p:spPr bwMode="auto">
          <a:xfrm>
            <a:off x="3985171" y="3588102"/>
            <a:ext cx="504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접수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7" name="모서리가 둥근 직사각형 36"/>
          <p:cNvSpPr/>
          <p:nvPr/>
        </p:nvSpPr>
        <p:spPr bwMode="auto">
          <a:xfrm>
            <a:off x="1378595" y="2407113"/>
            <a:ext cx="3110576" cy="933019"/>
          </a:xfrm>
          <a:prstGeom prst="roundRect">
            <a:avLst>
              <a:gd name="adj" fmla="val 711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72000" rIns="72000" bIns="72000" rtlCol="0" anchor="t"/>
          <a:lstStyle/>
          <a:p>
            <a:pPr defTabSz="817563"/>
            <a:r>
              <a:rPr lang="ko-KR" altLang="en-US" sz="65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내용을 입력하세요</a:t>
            </a:r>
            <a:endParaRPr lang="ko-KR" altLang="en-US" sz="65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9" name="모서리가 둥근 직사각형 38"/>
          <p:cNvSpPr/>
          <p:nvPr/>
        </p:nvSpPr>
        <p:spPr bwMode="auto">
          <a:xfrm>
            <a:off x="1378595" y="2032036"/>
            <a:ext cx="3110576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lvl="0"/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대상 선택                                                                        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  <a:ea typeface="+mn-ea"/>
              </a:rPr>
              <a:t>v </a:t>
            </a:r>
            <a:endParaRPr lang="en-US" altLang="ko-KR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8690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홈</a:t>
            </a:r>
            <a:r>
              <a:rPr lang="en-US" altLang="ko-KR" dirty="0" smtClean="0"/>
              <a:t> </a:t>
            </a:r>
            <a:r>
              <a:rPr lang="en-US" altLang="ko-KR" dirty="0"/>
              <a:t>&gt; </a:t>
            </a:r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나의 자료실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00" name="표 99"/>
          <p:cNvGraphicFramePr>
            <a:graphicFrameLocks noGrp="1"/>
          </p:cNvGraphicFramePr>
          <p:nvPr>
            <p:extLst/>
          </p:nvPr>
        </p:nvGraphicFramePr>
        <p:xfrm>
          <a:off x="10440591" y="540271"/>
          <a:ext cx="2833612" cy="2321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sp>
        <p:nvSpPr>
          <p:cNvPr id="101" name="TextBox 100"/>
          <p:cNvSpPr txBox="1"/>
          <p:nvPr/>
        </p:nvSpPr>
        <p:spPr>
          <a:xfrm>
            <a:off x="1383942" y="1170129"/>
            <a:ext cx="1811377" cy="2532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err="1" smtClean="0">
                <a:latin typeface="+mn-ea"/>
                <a:ea typeface="+mn-ea"/>
              </a:rPr>
              <a:t>마이페이지</a:t>
            </a:r>
            <a:endParaRPr lang="ko-KR" altLang="en-US" sz="800" b="1" dirty="0" smtClean="0">
              <a:latin typeface="+mn-ea"/>
              <a:ea typeface="+mn-ea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731521"/>
              </p:ext>
            </p:extLst>
          </p:nvPr>
        </p:nvGraphicFramePr>
        <p:xfrm>
          <a:off x="1163709" y="1606743"/>
          <a:ext cx="3427636" cy="28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56909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856909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856909">
                  <a:extLst>
                    <a:ext uri="{9D8B030D-6E8A-4147-A177-3AD203B41FA5}">
                      <a16:colId xmlns:a16="http://schemas.microsoft.com/office/drawing/2014/main" val="707749379"/>
                    </a:ext>
                  </a:extLst>
                </a:gridCol>
                <a:gridCol w="856909">
                  <a:extLst>
                    <a:ext uri="{9D8B030D-6E8A-4147-A177-3AD203B41FA5}">
                      <a16:colId xmlns:a16="http://schemas.microsoft.com/office/drawing/2014/main" val="169748614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내정보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나의 자료실</a:t>
                      </a:r>
                      <a:endParaRPr lang="ko-KR" altLang="en-US" sz="7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환불내역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휴학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복학</a:t>
                      </a: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E6DBA6E0-D322-43A9-9C5E-728D0E67D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968440"/>
              </p:ext>
            </p:extLst>
          </p:nvPr>
        </p:nvGraphicFramePr>
        <p:xfrm>
          <a:off x="1192556" y="2215378"/>
          <a:ext cx="3398790" cy="38287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693">
                  <a:extLst>
                    <a:ext uri="{9D8B030D-6E8A-4147-A177-3AD203B41FA5}">
                      <a16:colId xmlns:a16="http://schemas.microsoft.com/office/drawing/2014/main" val="1730057157"/>
                    </a:ext>
                  </a:extLst>
                </a:gridCol>
                <a:gridCol w="1098746">
                  <a:extLst>
                    <a:ext uri="{9D8B030D-6E8A-4147-A177-3AD203B41FA5}">
                      <a16:colId xmlns:a16="http://schemas.microsoft.com/office/drawing/2014/main" val="2962883499"/>
                    </a:ext>
                  </a:extLst>
                </a:gridCol>
                <a:gridCol w="916450">
                  <a:extLst>
                    <a:ext uri="{9D8B030D-6E8A-4147-A177-3AD203B41FA5}">
                      <a16:colId xmlns:a16="http://schemas.microsoft.com/office/drawing/2014/main" val="1620833372"/>
                    </a:ext>
                  </a:extLst>
                </a:gridCol>
                <a:gridCol w="1007598">
                  <a:extLst>
                    <a:ext uri="{9D8B030D-6E8A-4147-A177-3AD203B41FA5}">
                      <a16:colId xmlns:a16="http://schemas.microsoft.com/office/drawing/2014/main" val="3224531778"/>
                    </a:ext>
                  </a:extLst>
                </a:gridCol>
                <a:gridCol w="266303">
                  <a:extLst>
                    <a:ext uri="{9D8B030D-6E8A-4147-A177-3AD203B41FA5}">
                      <a16:colId xmlns:a16="http://schemas.microsoft.com/office/drawing/2014/main" val="968672149"/>
                    </a:ext>
                  </a:extLst>
                </a:gridCol>
              </a:tblGrid>
              <a:tr h="391313"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파일명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등록일시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654344"/>
                  </a:ext>
                </a:extLst>
              </a:tr>
              <a:tr h="391313">
                <a:tc>
                  <a:txBody>
                    <a:bodyPr/>
                    <a:lstStyle/>
                    <a:p>
                      <a:pPr marL="92075" indent="-92075" algn="l" rtl="0" fontAlgn="ctr"/>
                      <a:endParaRPr lang="ko-KR" altLang="en-US" sz="800" b="0" i="0" u="sng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algn="l" rtl="0" fontAlgn="ctr"/>
                      <a:r>
                        <a:rPr lang="ko-KR" altLang="en-US" sz="7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등록한제목명</a:t>
                      </a:r>
                      <a:endParaRPr lang="ko-KR" altLang="en-US" sz="700" b="0" i="0" u="sng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파일명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확장자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YYYY-MM-DD </a:t>
                      </a:r>
                      <a:r>
                        <a:rPr lang="en-US" altLang="ko-KR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hh:mm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706232"/>
                  </a:ext>
                </a:extLst>
              </a:tr>
              <a:tr h="391313">
                <a:tc>
                  <a:txBody>
                    <a:bodyPr/>
                    <a:lstStyle/>
                    <a:p>
                      <a:pPr marL="92075" indent="-92075" algn="l"/>
                      <a:endParaRPr lang="en-US" altLang="ko-KR" sz="800" b="0" u="sng" dirty="0"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algn="l"/>
                      <a:r>
                        <a:rPr lang="ko-KR" altLang="en-US" sz="700" b="0" u="sng" dirty="0" smtClean="0">
                          <a:latin typeface="+mn-ea"/>
                          <a:ea typeface="+mn-ea"/>
                        </a:rPr>
                        <a:t>파일관련제목</a:t>
                      </a:r>
                      <a:endParaRPr lang="en-US" altLang="ko-KR" sz="700" b="0" u="sng" dirty="0"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파일명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확장자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YYYY-MM-DD </a:t>
                      </a:r>
                      <a:r>
                        <a:rPr lang="en-US" altLang="ko-KR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hh:mm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24835"/>
                  </a:ext>
                </a:extLst>
              </a:tr>
              <a:tr h="2263522">
                <a:tc>
                  <a:txBody>
                    <a:bodyPr/>
                    <a:lstStyle/>
                    <a:p>
                      <a:pPr marL="92075" indent="-92075" algn="l"/>
                      <a:endParaRPr lang="en-US" altLang="ko-KR" sz="800" b="0" u="sng" dirty="0"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algn="l"/>
                      <a:endParaRPr lang="en-US" altLang="ko-KR" sz="700" b="0" u="sng" dirty="0"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465220"/>
                  </a:ext>
                </a:extLst>
              </a:tr>
              <a:tr h="391313">
                <a:tc>
                  <a:txBody>
                    <a:bodyPr/>
                    <a:lstStyle/>
                    <a:p>
                      <a:pPr marL="92075" indent="-92075" algn="l" rtl="0" fontAlgn="ctr"/>
                      <a:endParaRPr lang="ko-KR" altLang="en-US" sz="800" b="0" i="0" u="sng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algn="l" rtl="0" fontAlgn="ctr"/>
                      <a:r>
                        <a:rPr lang="ko-KR" altLang="en-US" sz="7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700" b="0" i="0" u="sng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파일명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확장자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YYYY-MM-DD </a:t>
                      </a:r>
                      <a:r>
                        <a:rPr lang="en-US" altLang="ko-KR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hh:mm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969467"/>
                  </a:ext>
                </a:extLst>
              </a:tr>
            </a:tbl>
          </a:graphicData>
        </a:graphic>
      </p:graphicFrame>
      <p:grpSp>
        <p:nvGrpSpPr>
          <p:cNvPr id="25" name="그룹 24"/>
          <p:cNvGrpSpPr/>
          <p:nvPr/>
        </p:nvGrpSpPr>
        <p:grpSpPr>
          <a:xfrm>
            <a:off x="1769540" y="6228903"/>
            <a:ext cx="2175029" cy="252000"/>
            <a:chOff x="3913163" y="6985432"/>
            <a:chExt cx="2175029" cy="252000"/>
          </a:xfrm>
        </p:grpSpPr>
        <p:sp>
          <p:nvSpPr>
            <p:cNvPr id="26" name="모서리가 둥근 직사각형 25"/>
            <p:cNvSpPr/>
            <p:nvPr/>
          </p:nvSpPr>
          <p:spPr bwMode="auto">
            <a:xfrm>
              <a:off x="391316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>
                  <a:latin typeface="+mn-ea"/>
                  <a:ea typeface="+mn-ea"/>
                </a:rPr>
                <a:t>←</a:t>
              </a:r>
            </a:p>
          </p:txBody>
        </p:sp>
        <p:sp>
          <p:nvSpPr>
            <p:cNvPr id="27" name="모서리가 둥근 직사각형 26"/>
            <p:cNvSpPr/>
            <p:nvPr/>
          </p:nvSpPr>
          <p:spPr bwMode="auto">
            <a:xfrm>
              <a:off x="422766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tx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b="1" dirty="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 bwMode="auto">
            <a:xfrm>
              <a:off x="454217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2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 bwMode="auto">
            <a:xfrm>
              <a:off x="485667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3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 bwMode="auto">
            <a:xfrm>
              <a:off x="517118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4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 bwMode="auto">
            <a:xfrm>
              <a:off x="548568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5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 bwMode="auto">
            <a:xfrm>
              <a:off x="5800192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>
                  <a:latin typeface="+mn-ea"/>
                  <a:ea typeface="+mn-ea"/>
                </a:rPr>
                <a:t>→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176859" y="1956836"/>
            <a:ext cx="49564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총 </a:t>
            </a:r>
            <a:r>
              <a:rPr lang="en-US" altLang="ko-KR" sz="700" dirty="0" smtClean="0">
                <a:latin typeface="맑은 고딕" pitchFamily="50" charset="-127"/>
                <a:ea typeface="맑은 고딕" pitchFamily="50" charset="-127"/>
              </a:rPr>
              <a:t>00</a:t>
            </a:r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건</a:t>
            </a:r>
          </a:p>
        </p:txBody>
      </p:sp>
      <p:sp>
        <p:nvSpPr>
          <p:cNvPr id="34" name="모서리가 둥근 직사각형 33"/>
          <p:cNvSpPr/>
          <p:nvPr/>
        </p:nvSpPr>
        <p:spPr bwMode="auto">
          <a:xfrm>
            <a:off x="4049911" y="6228903"/>
            <a:ext cx="517131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등록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663" y="2749662"/>
            <a:ext cx="108000" cy="119813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663" y="3146207"/>
            <a:ext cx="108000" cy="119813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663" y="5796855"/>
            <a:ext cx="108000" cy="119813"/>
          </a:xfrm>
          <a:prstGeom prst="rect">
            <a:avLst/>
          </a:prstGeom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ADA03B80-80E9-4F0F-8BCF-EB65BA0C99BE}"/>
              </a:ext>
            </a:extLst>
          </p:cNvPr>
          <p:cNvGrpSpPr>
            <a:grpSpLocks/>
          </p:cNvGrpSpPr>
          <p:nvPr/>
        </p:nvGrpSpPr>
        <p:grpSpPr bwMode="auto">
          <a:xfrm>
            <a:off x="1346953" y="4284687"/>
            <a:ext cx="3094409" cy="224536"/>
            <a:chOff x="367236" y="3957072"/>
            <a:chExt cx="3214693" cy="170338"/>
          </a:xfrm>
          <a:noFill/>
        </p:grpSpPr>
        <p:sp>
          <p:nvSpPr>
            <p:cNvPr id="42" name="자유형 102">
              <a:extLst>
                <a:ext uri="{FF2B5EF4-FFF2-40B4-BE49-F238E27FC236}">
                  <a16:creationId xmlns:a16="http://schemas.microsoft.com/office/drawing/2014/main" id="{14DDC4B4-77F3-42BD-889F-C94B64033E07}"/>
                </a:ext>
              </a:extLst>
            </p:cNvPr>
            <p:cNvSpPr/>
            <p:nvPr/>
          </p:nvSpPr>
          <p:spPr bwMode="auto">
            <a:xfrm>
              <a:off x="367236" y="3987828"/>
              <a:ext cx="3214693" cy="120655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571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  <p:sp>
          <p:nvSpPr>
            <p:cNvPr id="43" name="자유형 103">
              <a:extLst>
                <a:ext uri="{FF2B5EF4-FFF2-40B4-BE49-F238E27FC236}">
                  <a16:creationId xmlns:a16="http://schemas.microsoft.com/office/drawing/2014/main" id="{BBAD3DE6-D6BC-4DBE-A3A3-C7B588C59AD5}"/>
                </a:ext>
              </a:extLst>
            </p:cNvPr>
            <p:cNvSpPr/>
            <p:nvPr/>
          </p:nvSpPr>
          <p:spPr bwMode="auto">
            <a:xfrm>
              <a:off x="367236" y="3957072"/>
              <a:ext cx="3214693" cy="120657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  <p:sp>
          <p:nvSpPr>
            <p:cNvPr id="44" name="자유형 104">
              <a:extLst>
                <a:ext uri="{FF2B5EF4-FFF2-40B4-BE49-F238E27FC236}">
                  <a16:creationId xmlns:a16="http://schemas.microsoft.com/office/drawing/2014/main" id="{908B6911-7A65-421B-B426-233D7DBD6139}"/>
                </a:ext>
              </a:extLst>
            </p:cNvPr>
            <p:cNvSpPr/>
            <p:nvPr/>
          </p:nvSpPr>
          <p:spPr bwMode="auto">
            <a:xfrm>
              <a:off x="367236" y="4006755"/>
              <a:ext cx="3214693" cy="120655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3FD0872-9B0E-46B3-BF36-F3229827456D}"/>
              </a:ext>
            </a:extLst>
          </p:cNvPr>
          <p:cNvSpPr/>
          <p:nvPr/>
        </p:nvSpPr>
        <p:spPr>
          <a:xfrm>
            <a:off x="5425723" y="1116999"/>
            <a:ext cx="3528000" cy="5976000"/>
          </a:xfrm>
          <a:prstGeom prst="rect">
            <a:avLst/>
          </a:prstGeom>
          <a:solidFill>
            <a:schemeClr val="tx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Rectangle 1307"/>
          <p:cNvSpPr>
            <a:spLocks noChangeArrowheads="1"/>
          </p:cNvSpPr>
          <p:nvPr/>
        </p:nvSpPr>
        <p:spPr bwMode="auto">
          <a:xfrm>
            <a:off x="5975817" y="2429455"/>
            <a:ext cx="2520280" cy="185523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216000" tIns="144000" rIns="144000" anchor="t"/>
          <a:lstStyle/>
          <a:p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파일 등록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8208065" y="2615612"/>
            <a:ext cx="72008" cy="72016"/>
            <a:chOff x="10013701" y="4895209"/>
            <a:chExt cx="144016" cy="144016"/>
          </a:xfrm>
        </p:grpSpPr>
        <p:cxnSp>
          <p:nvCxnSpPr>
            <p:cNvPr id="49" name="직선 연결선 48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직선 연결선 49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1" name="모서리가 둥근 직사각형 50"/>
          <p:cNvSpPr/>
          <p:nvPr/>
        </p:nvSpPr>
        <p:spPr bwMode="auto">
          <a:xfrm>
            <a:off x="6263850" y="3816663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취소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52" name="모서리가 둥근 직사각형 51"/>
          <p:cNvSpPr/>
          <p:nvPr/>
        </p:nvSpPr>
        <p:spPr bwMode="auto">
          <a:xfrm>
            <a:off x="7799587" y="3816663"/>
            <a:ext cx="480486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저장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3" name="모서리가 둥근 직사각형 52"/>
          <p:cNvSpPr/>
          <p:nvPr/>
        </p:nvSpPr>
        <p:spPr bwMode="auto">
          <a:xfrm>
            <a:off x="6263850" y="2905879"/>
            <a:ext cx="2016224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65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제목 입력</a:t>
            </a:r>
            <a:endParaRPr lang="ko-KR" altLang="en-US" sz="65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6263850" y="3215794"/>
            <a:ext cx="2016223" cy="406800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08000" tIns="0" rIns="144000" bIns="0" rtlCol="0" anchor="ctr"/>
          <a:lstStyle/>
          <a:p>
            <a:pPr latinLnBrk="1"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              이력서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_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홍길동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.doc </a:t>
            </a:r>
            <a:r>
              <a:rPr lang="ko-KR" altLang="en-US" sz="900" dirty="0" smtClean="0">
                <a:solidFill>
                  <a:srgbClr val="FF0000"/>
                </a:solidFill>
                <a:latin typeface="+mn-ea"/>
                <a:ea typeface="+mn-ea"/>
              </a:rPr>
              <a:t>ⓧ</a:t>
            </a:r>
            <a:endParaRPr lang="en-US" altLang="ko-KR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333386" y="3310904"/>
            <a:ext cx="434519" cy="216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찾기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87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홈</a:t>
            </a:r>
            <a:r>
              <a:rPr lang="en-US" altLang="ko-KR" dirty="0" smtClean="0"/>
              <a:t> </a:t>
            </a:r>
            <a:r>
              <a:rPr lang="en-US" altLang="ko-KR" dirty="0"/>
              <a:t>&gt; </a:t>
            </a:r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결제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환불내역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00" name="표 99"/>
          <p:cNvGraphicFramePr>
            <a:graphicFrameLocks noGrp="1"/>
          </p:cNvGraphicFramePr>
          <p:nvPr>
            <p:extLst/>
          </p:nvPr>
        </p:nvGraphicFramePr>
        <p:xfrm>
          <a:off x="10440591" y="540271"/>
          <a:ext cx="2833612" cy="2321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sp>
        <p:nvSpPr>
          <p:cNvPr id="101" name="TextBox 100"/>
          <p:cNvSpPr txBox="1"/>
          <p:nvPr/>
        </p:nvSpPr>
        <p:spPr>
          <a:xfrm>
            <a:off x="1383942" y="1170129"/>
            <a:ext cx="1811377" cy="2532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err="1" smtClean="0">
                <a:latin typeface="+mn-ea"/>
                <a:ea typeface="+mn-ea"/>
              </a:rPr>
              <a:t>마이페이지</a:t>
            </a:r>
            <a:endParaRPr lang="ko-KR" altLang="en-US" sz="800" b="1" dirty="0" smtClean="0">
              <a:latin typeface="+mn-ea"/>
              <a:ea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76859" y="1996400"/>
            <a:ext cx="49564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총 </a:t>
            </a:r>
            <a:r>
              <a:rPr lang="en-US" altLang="ko-KR" sz="700" dirty="0" smtClean="0">
                <a:latin typeface="맑은 고딕" pitchFamily="50" charset="-127"/>
                <a:ea typeface="맑은 고딕" pitchFamily="50" charset="-127"/>
              </a:rPr>
              <a:t>00</a:t>
            </a:r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건</a:t>
            </a: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336442"/>
              </p:ext>
            </p:extLst>
          </p:nvPr>
        </p:nvGraphicFramePr>
        <p:xfrm>
          <a:off x="1163709" y="1606775"/>
          <a:ext cx="3469534" cy="28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67384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867384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867384">
                  <a:extLst>
                    <a:ext uri="{9D8B030D-6E8A-4147-A177-3AD203B41FA5}">
                      <a16:colId xmlns:a16="http://schemas.microsoft.com/office/drawing/2014/main" val="707749379"/>
                    </a:ext>
                  </a:extLst>
                </a:gridCol>
                <a:gridCol w="867382">
                  <a:extLst>
                    <a:ext uri="{9D8B030D-6E8A-4147-A177-3AD203B41FA5}">
                      <a16:colId xmlns:a16="http://schemas.microsoft.com/office/drawing/2014/main" val="169748614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내정보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나의 자료실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결제</a:t>
                      </a:r>
                      <a:r>
                        <a:rPr lang="en-US" altLang="ko-KR" sz="7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환불내역</a:t>
                      </a:r>
                      <a:endParaRPr lang="ko-KR" altLang="en-US" sz="7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휴학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복학</a:t>
                      </a: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</a:tbl>
          </a:graphicData>
        </a:graphic>
      </p:graphicFrame>
      <p:sp>
        <p:nvSpPr>
          <p:cNvPr id="39" name="모서리가 둥근 직사각형 38"/>
          <p:cNvSpPr/>
          <p:nvPr/>
        </p:nvSpPr>
        <p:spPr bwMode="auto">
          <a:xfrm>
            <a:off x="3830488" y="1973607"/>
            <a:ext cx="786254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err="1" smtClean="0">
                <a:solidFill>
                  <a:schemeClr val="bg1"/>
                </a:solidFill>
                <a:latin typeface="+mn-ea"/>
                <a:ea typeface="+mn-ea"/>
              </a:rPr>
              <a:t>수강포기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768129"/>
              </p:ext>
            </p:extLst>
          </p:nvPr>
        </p:nvGraphicFramePr>
        <p:xfrm>
          <a:off x="1176860" y="2327802"/>
          <a:ext cx="1656184" cy="2058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3730086900"/>
                    </a:ext>
                  </a:extLst>
                </a:gridCol>
              </a:tblGrid>
              <a:tr h="3894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원서번호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142349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YYYY-MM-DD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결제</a:t>
                      </a:r>
                      <a:endParaRPr lang="ko-KR" altLang="en-US" sz="70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2077507"/>
                  </a:ext>
                </a:extLst>
              </a:tr>
              <a:tr h="389449"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구분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과목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등록내역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웹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외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원수강료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9,999,999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할인금액</a:t>
                      </a: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999,999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총수강료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9,000,000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입금액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4,000,000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173507"/>
                  </a:ext>
                </a:extLst>
              </a:tr>
              <a:tr h="389449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652514"/>
                  </a:ext>
                </a:extLst>
              </a:tr>
            </a:tbl>
          </a:graphicData>
        </a:graphic>
      </p:graphicFrame>
      <p:sp>
        <p:nvSpPr>
          <p:cNvPr id="45" name="모서리가 둥근 직사각형 44"/>
          <p:cNvSpPr/>
          <p:nvPr/>
        </p:nvSpPr>
        <p:spPr>
          <a:xfrm>
            <a:off x="1269339" y="4081710"/>
            <a:ext cx="684000" cy="1800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결제내역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062718" y="4081710"/>
            <a:ext cx="684000" cy="1800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>
                <a:solidFill>
                  <a:schemeClr val="tx1"/>
                </a:solidFill>
              </a:rPr>
              <a:t>원서보기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841228"/>
              </p:ext>
            </p:extLst>
          </p:nvPr>
        </p:nvGraphicFramePr>
        <p:xfrm>
          <a:off x="2905051" y="2326947"/>
          <a:ext cx="1656184" cy="2058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3730086900"/>
                    </a:ext>
                  </a:extLst>
                </a:gridCol>
              </a:tblGrid>
              <a:tr h="3894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원서번호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142349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YYYY-MM-DD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결제</a:t>
                      </a:r>
                      <a:endParaRPr lang="ko-KR" altLang="en-US" sz="70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2077507"/>
                  </a:ext>
                </a:extLst>
              </a:tr>
              <a:tr h="389449"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구분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과목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등록내역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웹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외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원수강료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9,999,999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할인금액</a:t>
                      </a: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999,999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총수강료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9,000,000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입금액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4,000,000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173507"/>
                  </a:ext>
                </a:extLst>
              </a:tr>
              <a:tr h="389449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652514"/>
                  </a:ext>
                </a:extLst>
              </a:tr>
            </a:tbl>
          </a:graphicData>
        </a:graphic>
      </p:graphicFrame>
      <p:sp>
        <p:nvSpPr>
          <p:cNvPr id="72" name="모서리가 둥근 직사각형 71"/>
          <p:cNvSpPr/>
          <p:nvPr/>
        </p:nvSpPr>
        <p:spPr>
          <a:xfrm>
            <a:off x="2997531" y="4081710"/>
            <a:ext cx="684000" cy="1800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결제내역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3790910" y="4081710"/>
            <a:ext cx="684000" cy="1800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>
                <a:solidFill>
                  <a:schemeClr val="tx1"/>
                </a:solidFill>
              </a:rPr>
              <a:t>원서보기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218939"/>
              </p:ext>
            </p:extLst>
          </p:nvPr>
        </p:nvGraphicFramePr>
        <p:xfrm>
          <a:off x="1176860" y="4448999"/>
          <a:ext cx="1656184" cy="2058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3730086900"/>
                    </a:ext>
                  </a:extLst>
                </a:gridCol>
              </a:tblGrid>
              <a:tr h="3894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원서번호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142349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YYYY-MM-DD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결제</a:t>
                      </a:r>
                      <a:endParaRPr lang="ko-KR" altLang="en-US" sz="70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2077507"/>
                  </a:ext>
                </a:extLst>
              </a:tr>
              <a:tr h="389449"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구분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과목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등록내역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웹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외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원수강료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9,999,999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할인금액</a:t>
                      </a: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999,999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총수강료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9,000,000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입금액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4,000,000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173507"/>
                  </a:ext>
                </a:extLst>
              </a:tr>
              <a:tr h="389449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652514"/>
                  </a:ext>
                </a:extLst>
              </a:tr>
            </a:tbl>
          </a:graphicData>
        </a:graphic>
      </p:graphicFrame>
      <p:sp>
        <p:nvSpPr>
          <p:cNvPr id="80" name="모서리가 둥근 직사각형 79"/>
          <p:cNvSpPr/>
          <p:nvPr/>
        </p:nvSpPr>
        <p:spPr>
          <a:xfrm>
            <a:off x="1269339" y="6202907"/>
            <a:ext cx="684000" cy="1800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결제내역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2062718" y="6202907"/>
            <a:ext cx="684000" cy="1800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>
                <a:solidFill>
                  <a:schemeClr val="tx1"/>
                </a:solidFill>
              </a:rPr>
              <a:t>원서보기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468443"/>
              </p:ext>
            </p:extLst>
          </p:nvPr>
        </p:nvGraphicFramePr>
        <p:xfrm>
          <a:off x="2905051" y="4448144"/>
          <a:ext cx="1656184" cy="2058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3730086900"/>
                    </a:ext>
                  </a:extLst>
                </a:gridCol>
              </a:tblGrid>
              <a:tr h="3894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원서번호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142349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YYYY-MM-DD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결제</a:t>
                      </a:r>
                      <a:endParaRPr lang="ko-KR" altLang="en-US" sz="70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2077507"/>
                  </a:ext>
                </a:extLst>
              </a:tr>
              <a:tr h="389449"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구분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과목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등록내역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웹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외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원수강료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9,999,999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할인금액</a:t>
                      </a: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999,999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총수강료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9,000,000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입금액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4,000,000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환불금액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2,000,000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173507"/>
                  </a:ext>
                </a:extLst>
              </a:tr>
              <a:tr h="389449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652514"/>
                  </a:ext>
                </a:extLst>
              </a:tr>
            </a:tbl>
          </a:graphicData>
        </a:graphic>
      </p:graphicFrame>
      <p:sp>
        <p:nvSpPr>
          <p:cNvPr id="83" name="모서리가 둥근 직사각형 82"/>
          <p:cNvSpPr/>
          <p:nvPr/>
        </p:nvSpPr>
        <p:spPr>
          <a:xfrm>
            <a:off x="2997531" y="6202907"/>
            <a:ext cx="684000" cy="1800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결제내역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3790910" y="6202907"/>
            <a:ext cx="684000" cy="1800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>
                <a:solidFill>
                  <a:schemeClr val="tx1"/>
                </a:solidFill>
              </a:rPr>
              <a:t>원서보기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ADA03B80-80E9-4F0F-8BCF-EB65BA0C99BE}"/>
              </a:ext>
            </a:extLst>
          </p:cNvPr>
          <p:cNvGrpSpPr>
            <a:grpSpLocks/>
          </p:cNvGrpSpPr>
          <p:nvPr/>
        </p:nvGrpSpPr>
        <p:grpSpPr bwMode="auto">
          <a:xfrm>
            <a:off x="1346953" y="6588943"/>
            <a:ext cx="3094409" cy="224536"/>
            <a:chOff x="367236" y="3957072"/>
            <a:chExt cx="3214693" cy="170338"/>
          </a:xfrm>
          <a:noFill/>
        </p:grpSpPr>
        <p:sp>
          <p:nvSpPr>
            <p:cNvPr id="86" name="자유형 102">
              <a:extLst>
                <a:ext uri="{FF2B5EF4-FFF2-40B4-BE49-F238E27FC236}">
                  <a16:creationId xmlns:a16="http://schemas.microsoft.com/office/drawing/2014/main" id="{14DDC4B4-77F3-42BD-889F-C94B64033E07}"/>
                </a:ext>
              </a:extLst>
            </p:cNvPr>
            <p:cNvSpPr/>
            <p:nvPr/>
          </p:nvSpPr>
          <p:spPr bwMode="auto">
            <a:xfrm>
              <a:off x="367236" y="3987828"/>
              <a:ext cx="3214693" cy="120655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571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  <p:sp>
          <p:nvSpPr>
            <p:cNvPr id="87" name="자유형 103">
              <a:extLst>
                <a:ext uri="{FF2B5EF4-FFF2-40B4-BE49-F238E27FC236}">
                  <a16:creationId xmlns:a16="http://schemas.microsoft.com/office/drawing/2014/main" id="{BBAD3DE6-D6BC-4DBE-A3A3-C7B588C59AD5}"/>
                </a:ext>
              </a:extLst>
            </p:cNvPr>
            <p:cNvSpPr/>
            <p:nvPr/>
          </p:nvSpPr>
          <p:spPr bwMode="auto">
            <a:xfrm>
              <a:off x="367236" y="3957072"/>
              <a:ext cx="3214693" cy="120657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  <p:sp>
          <p:nvSpPr>
            <p:cNvPr id="88" name="자유형 104">
              <a:extLst>
                <a:ext uri="{FF2B5EF4-FFF2-40B4-BE49-F238E27FC236}">
                  <a16:creationId xmlns:a16="http://schemas.microsoft.com/office/drawing/2014/main" id="{908B6911-7A65-421B-B426-233D7DBD6139}"/>
                </a:ext>
              </a:extLst>
            </p:cNvPr>
            <p:cNvSpPr/>
            <p:nvPr/>
          </p:nvSpPr>
          <p:spPr bwMode="auto">
            <a:xfrm>
              <a:off x="367236" y="4006755"/>
              <a:ext cx="3214693" cy="120655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5506634" y="1185276"/>
            <a:ext cx="1811377" cy="2532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err="1" smtClean="0">
                <a:latin typeface="+mn-ea"/>
                <a:ea typeface="+mn-ea"/>
              </a:rPr>
              <a:t>결제내역</a:t>
            </a:r>
            <a:endParaRPr lang="ko-KR" altLang="en-US" sz="800" b="1" dirty="0" smtClean="0">
              <a:latin typeface="+mn-ea"/>
              <a:ea typeface="+mn-ea"/>
            </a:endParaRPr>
          </a:p>
        </p:txBody>
      </p:sp>
      <p:sp>
        <p:nvSpPr>
          <p:cNvPr id="90" name="모서리가 둥근 직사각형 89"/>
          <p:cNvSpPr/>
          <p:nvPr/>
        </p:nvSpPr>
        <p:spPr bwMode="auto">
          <a:xfrm>
            <a:off x="5538683" y="3585345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닫기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553850" y="1490236"/>
            <a:ext cx="2604532" cy="2330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  <a:spcAft>
                <a:spcPts val="3200"/>
              </a:spcAft>
            </a:pPr>
            <a:r>
              <a:rPr lang="ko-KR" altLang="en-US" sz="700" b="1" dirty="0" err="1" smtClean="0">
                <a:latin typeface="+mn-ea"/>
                <a:ea typeface="+mn-ea"/>
              </a:rPr>
              <a:t>원서번호</a:t>
            </a:r>
            <a:r>
              <a:rPr lang="ko-KR" altLang="en-US" sz="700" b="1" dirty="0" smtClean="0">
                <a:latin typeface="+mn-ea"/>
                <a:ea typeface="+mn-ea"/>
              </a:rPr>
              <a:t> </a:t>
            </a:r>
            <a:r>
              <a:rPr lang="en-US" altLang="ko-KR" sz="700" dirty="0" smtClean="0">
                <a:latin typeface="+mn-ea"/>
                <a:ea typeface="+mn-ea"/>
              </a:rPr>
              <a:t> 142349</a:t>
            </a:r>
            <a:endParaRPr lang="ko-KR" altLang="en-US" sz="700" dirty="0">
              <a:latin typeface="+mn-ea"/>
              <a:ea typeface="+mn-ea"/>
            </a:endParaRPr>
          </a:p>
        </p:txBody>
      </p:sp>
      <p:graphicFrame>
        <p:nvGraphicFramePr>
          <p:cNvPr id="92" name="표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927453"/>
              </p:ext>
            </p:extLst>
          </p:nvPr>
        </p:nvGraphicFramePr>
        <p:xfrm>
          <a:off x="5551094" y="1778268"/>
          <a:ext cx="3258613" cy="1692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9182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296511787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585143546"/>
                    </a:ext>
                  </a:extLst>
                </a:gridCol>
                <a:gridCol w="1595295">
                  <a:extLst>
                    <a:ext uri="{9D8B030D-6E8A-4147-A177-3AD203B41FA5}">
                      <a16:colId xmlns:a16="http://schemas.microsoft.com/office/drawing/2014/main" val="91356104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결제수단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결제금액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처리일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40204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결제</a:t>
                      </a: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카드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30,000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2024-01-10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13:11:44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21405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취소</a:t>
                      </a: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카드</a:t>
                      </a:r>
                      <a:endParaRPr lang="ko-KR" altLang="en-US" sz="700" b="0" u="none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30,000</a:t>
                      </a:r>
                      <a:endParaRPr lang="ko-KR" altLang="en-US" sz="700" b="0" u="none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2024-01-10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13:11:44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58058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결제</a:t>
                      </a: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카드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30,000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2024-01-10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13:11:44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764104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결제</a:t>
                      </a: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온라인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30,000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2024-01-10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13:11:44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84748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결제</a:t>
                      </a: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현금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30,000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2024-01-10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13:11:44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095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48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홈</a:t>
            </a:r>
            <a:r>
              <a:rPr lang="en-US" altLang="ko-KR" dirty="0" smtClean="0"/>
              <a:t> </a:t>
            </a:r>
            <a:r>
              <a:rPr lang="en-US" altLang="ko-KR" dirty="0"/>
              <a:t>&gt; </a:t>
            </a:r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결제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환불내역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원서보기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00" name="표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811394"/>
              </p:ext>
            </p:extLst>
          </p:nvPr>
        </p:nvGraphicFramePr>
        <p:xfrm>
          <a:off x="10440591" y="540271"/>
          <a:ext cx="2833612" cy="239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PC 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화면 그대로 노출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, </a:t>
                      </a:r>
                      <a:b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</a:b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테이블 영역 좌우 상하 스크롤 생성</a:t>
                      </a: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sp>
        <p:nvSpPr>
          <p:cNvPr id="30" name="Rectangle 1307"/>
          <p:cNvSpPr>
            <a:spLocks noChangeArrowheads="1"/>
          </p:cNvSpPr>
          <p:nvPr/>
        </p:nvSpPr>
        <p:spPr bwMode="auto">
          <a:xfrm>
            <a:off x="1120091" y="1548383"/>
            <a:ext cx="7144047" cy="5400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207082"/>
              </p:ext>
            </p:extLst>
          </p:nvPr>
        </p:nvGraphicFramePr>
        <p:xfrm>
          <a:off x="1278526" y="4928407"/>
          <a:ext cx="6811814" cy="937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56535">
                  <a:extLst>
                    <a:ext uri="{9D8B030D-6E8A-4147-A177-3AD203B41FA5}">
                      <a16:colId xmlns:a16="http://schemas.microsoft.com/office/drawing/2014/main" val="679784911"/>
                    </a:ext>
                  </a:extLst>
                </a:gridCol>
                <a:gridCol w="1256535">
                  <a:extLst>
                    <a:ext uri="{9D8B030D-6E8A-4147-A177-3AD203B41FA5}">
                      <a16:colId xmlns:a16="http://schemas.microsoft.com/office/drawing/2014/main" val="394901397"/>
                    </a:ext>
                  </a:extLst>
                </a:gridCol>
                <a:gridCol w="1256535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  <a:gridCol w="1256535">
                  <a:extLst>
                    <a:ext uri="{9D8B030D-6E8A-4147-A177-3AD203B41FA5}">
                      <a16:colId xmlns:a16="http://schemas.microsoft.com/office/drawing/2014/main" val="3384436101"/>
                    </a:ext>
                  </a:extLst>
                </a:gridCol>
                <a:gridCol w="1785674">
                  <a:extLst>
                    <a:ext uri="{9D8B030D-6E8A-4147-A177-3AD203B41FA5}">
                      <a16:colId xmlns:a16="http://schemas.microsoft.com/office/drawing/2014/main" val="749504429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원 수강료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총 수강료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할인 금액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결제</a:t>
                      </a: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금액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할인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83814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99,999,999,999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99,999,999,999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99,999,999,999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99,999,999,999</a:t>
                      </a:r>
                      <a:r>
                        <a:rPr kumimoji="0" lang="en-US" altLang="ko-KR" sz="6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6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endParaRPr kumimoji="0" lang="en-US" altLang="ko-KR" sz="65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5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국비 과정 별도</a:t>
                      </a:r>
                      <a:r>
                        <a:rPr lang="en-US" altLang="ko-KR" sz="65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 특별 할인 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10%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강사 직권 할인 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15%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상품권 할인</a:t>
                      </a:r>
                      <a:endParaRPr lang="en-US" altLang="ko-KR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패키지 할인 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일러스트레이터 초급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6725257"/>
                  </a:ext>
                </a:extLst>
              </a:tr>
            </a:tbl>
          </a:graphicData>
        </a:graphic>
      </p:graphicFrame>
      <p:sp>
        <p:nvSpPr>
          <p:cNvPr id="35" name="직사각형 34"/>
          <p:cNvSpPr/>
          <p:nvPr/>
        </p:nvSpPr>
        <p:spPr bwMode="auto">
          <a:xfrm>
            <a:off x="1120091" y="2110017"/>
            <a:ext cx="7144047" cy="3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660288"/>
              </p:ext>
            </p:extLst>
          </p:nvPr>
        </p:nvGraphicFramePr>
        <p:xfrm>
          <a:off x="1278530" y="2319691"/>
          <a:ext cx="6811812" cy="100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46657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1723947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546657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  <a:gridCol w="1723947">
                  <a:extLst>
                    <a:ext uri="{9D8B030D-6E8A-4147-A177-3AD203B41FA5}">
                      <a16:colId xmlns:a16="http://schemas.microsoft.com/office/drawing/2014/main" val="879959364"/>
                    </a:ext>
                  </a:extLst>
                </a:gridCol>
                <a:gridCol w="546657">
                  <a:extLst>
                    <a:ext uri="{9D8B030D-6E8A-4147-A177-3AD203B41FA5}">
                      <a16:colId xmlns:a16="http://schemas.microsoft.com/office/drawing/2014/main" val="2360530576"/>
                    </a:ext>
                  </a:extLst>
                </a:gridCol>
                <a:gridCol w="1723947">
                  <a:extLst>
                    <a:ext uri="{9D8B030D-6E8A-4147-A177-3AD203B41FA5}">
                      <a16:colId xmlns:a16="http://schemas.microsoft.com/office/drawing/2014/main" val="91356104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학생 정보</a:t>
                      </a:r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 </a:t>
                      </a: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김길동</a:t>
                      </a:r>
                      <a:r>
                        <a:rPr lang="ko-KR" altLang="en-US" sz="65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65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5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남</a:t>
                      </a:r>
                      <a:r>
                        <a:rPr lang="en-US" altLang="ko-KR" sz="65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연락처 </a:t>
                      </a: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010-1234-5678</a:t>
                      </a: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생년월일</a:t>
                      </a: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1988-12-12</a:t>
                      </a:r>
                      <a:endParaRPr lang="en-US" altLang="ko-KR" sz="65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21405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메일주소 </a:t>
                      </a: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hoho@naver.com</a:t>
                      </a:r>
                      <a:endParaRPr lang="en-US" altLang="ko-KR" sz="65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직업 </a:t>
                      </a: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직장인 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5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비전공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거주지역 </a:t>
                      </a: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경기 용인시 </a:t>
                      </a:r>
                      <a:r>
                        <a:rPr kumimoji="0" lang="ko-KR" altLang="en-US" sz="6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수지구</a:t>
                      </a:r>
                      <a:endParaRPr kumimoji="0" lang="en-US" altLang="ko-KR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6357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국비여부</a:t>
                      </a:r>
                      <a:endParaRPr lang="ko-KR" altLang="en-US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재직자</a:t>
                      </a:r>
                      <a:endParaRPr lang="en-US" altLang="ko-KR" sz="65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담당멘토</a:t>
                      </a:r>
                      <a:r>
                        <a:rPr lang="ko-KR" altLang="en-US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나멘토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추천인</a:t>
                      </a: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홍길동 </a:t>
                      </a:r>
                      <a:r>
                        <a:rPr lang="en-US" altLang="ko-KR" sz="6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(010-1234-5555)</a:t>
                      </a:r>
                      <a:endParaRPr lang="en-US" altLang="ko-KR" sz="65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096780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823150"/>
              </p:ext>
            </p:extLst>
          </p:nvPr>
        </p:nvGraphicFramePr>
        <p:xfrm>
          <a:off x="1278522" y="5919005"/>
          <a:ext cx="6811820" cy="8763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811820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</a:tblGrid>
              <a:tr h="1324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SBS</a:t>
                      </a:r>
                      <a:r>
                        <a:rPr lang="ko-KR" altLang="en-US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아카데미컴퓨터아트학원 학칙 </a:t>
                      </a:r>
                      <a:r>
                        <a:rPr lang="en-US" altLang="ko-KR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다음 학칙에 대해 반드시 동의 후 서명해 주시기 바랍니다</a:t>
                      </a:r>
                      <a:r>
                        <a:rPr lang="en-US" altLang="ko-KR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.)</a:t>
                      </a: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681520">
                <a:tc>
                  <a:txBody>
                    <a:bodyPr/>
                    <a:lstStyle/>
                    <a:p>
                      <a:pPr algn="ctr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약관 내용</a:t>
                      </a:r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831446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387389"/>
              </p:ext>
            </p:extLst>
          </p:nvPr>
        </p:nvGraphicFramePr>
        <p:xfrm>
          <a:off x="1278526" y="3498049"/>
          <a:ext cx="6811816" cy="1260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25042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2892054">
                  <a:extLst>
                    <a:ext uri="{9D8B030D-6E8A-4147-A177-3AD203B41FA5}">
                      <a16:colId xmlns:a16="http://schemas.microsoft.com/office/drawing/2014/main" val="2473992371"/>
                    </a:ext>
                  </a:extLst>
                </a:gridCol>
                <a:gridCol w="544949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3844361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49764925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561798245"/>
                    </a:ext>
                  </a:extLst>
                </a:gridCol>
                <a:gridCol w="777563">
                  <a:extLst>
                    <a:ext uri="{9D8B030D-6E8A-4147-A177-3AD203B41FA5}">
                      <a16:colId xmlns:a16="http://schemas.microsoft.com/office/drawing/2014/main" val="589687471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과목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평일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주말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개강일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강의요일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교육시간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수강료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0" i="0" u="none" strike="noStrike" dirty="0" smtClean="0">
                          <a:effectLst/>
                          <a:latin typeface="+mn-ea"/>
                          <a:ea typeface="+mn-ea"/>
                        </a:rPr>
                        <a:t>패키지</a:t>
                      </a:r>
                      <a:endParaRPr lang="en-US" altLang="ko-KR" sz="65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0" i="0" u="none" strike="noStrike" dirty="0" smtClean="0">
                          <a:effectLst/>
                          <a:latin typeface="+mn-ea"/>
                          <a:ea typeface="+mn-ea"/>
                        </a:rPr>
                        <a:t>일러스트레이터 초급</a:t>
                      </a:r>
                      <a:endParaRPr lang="en-US" altLang="ko-KR" sz="65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평일</a:t>
                      </a:r>
                      <a:endParaRPr lang="ko-KR" altLang="en-US" sz="65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u="none" dirty="0" smtClean="0">
                          <a:latin typeface="+mn-ea"/>
                          <a:ea typeface="+mn-ea"/>
                        </a:rPr>
                        <a:t>2023-12-10</a:t>
                      </a:r>
                      <a:endParaRPr lang="ko-KR" altLang="en-US" sz="65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u="none" dirty="0" err="1" smtClean="0">
                          <a:latin typeface="+mn-ea"/>
                          <a:ea typeface="+mn-ea"/>
                        </a:rPr>
                        <a:t>월수금월수</a:t>
                      </a:r>
                      <a:endParaRPr lang="ko-KR" altLang="en-US" sz="65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u="none" dirty="0" smtClean="0">
                          <a:latin typeface="+mn-ea"/>
                          <a:ea typeface="+mn-ea"/>
                        </a:rPr>
                        <a:t>14:00~16:00</a:t>
                      </a: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50" b="0" i="0" u="none" strike="noStrike" dirty="0" smtClean="0">
                          <a:effectLst/>
                          <a:latin typeface="+mn-ea"/>
                          <a:ea typeface="+mn-ea"/>
                        </a:rPr>
                        <a:t>1,500,000</a:t>
                      </a:r>
                      <a:endParaRPr lang="en-US" altLang="ko-KR" sz="65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21405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50" b="0" i="0" u="none" strike="noStrike" dirty="0" smtClean="0">
                          <a:effectLst/>
                          <a:latin typeface="+mn-ea"/>
                          <a:ea typeface="+mn-ea"/>
                        </a:rPr>
                        <a:t>…</a:t>
                      </a:r>
                      <a:endParaRPr lang="en-US" altLang="ko-KR" sz="65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108000" marB="0" vert="eaVert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5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1080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5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5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50" u="none" dirty="0" smtClean="0"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5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1486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0" i="0" u="none" strike="noStrike" dirty="0" smtClean="0">
                          <a:effectLst/>
                          <a:latin typeface="+mn-ea"/>
                          <a:ea typeface="+mn-ea"/>
                        </a:rPr>
                        <a:t>국비</a:t>
                      </a:r>
                      <a:endParaRPr lang="en-US" altLang="ko-KR" sz="65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0" i="0" u="none" strike="noStrike" dirty="0" smtClean="0">
                          <a:effectLst/>
                          <a:latin typeface="+mn-ea"/>
                          <a:ea typeface="+mn-ea"/>
                        </a:rPr>
                        <a:t>포토샵 시작하기</a:t>
                      </a:r>
                      <a:endParaRPr lang="en-US" altLang="ko-KR" sz="65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평일</a:t>
                      </a:r>
                      <a:endParaRPr lang="ko-KR" altLang="en-US" sz="65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u="none" dirty="0" smtClean="0"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50" b="0" i="0" u="none" strike="noStrike" dirty="0" smtClean="0">
                          <a:effectLst/>
                          <a:latin typeface="+mn-ea"/>
                          <a:ea typeface="+mn-ea"/>
                        </a:rPr>
                        <a:t>1,200,000</a:t>
                      </a:r>
                      <a:endParaRPr lang="en-US" altLang="ko-KR" sz="65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096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온라인</a:t>
                      </a:r>
                      <a:endParaRPr kumimoji="0" lang="en-US" altLang="ko-KR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따즈아</a:t>
                      </a: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온라인 강의 </a:t>
                      </a:r>
                      <a:endParaRPr kumimoji="0" lang="en-US" altLang="ko-KR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dirty="0" smtClean="0">
                          <a:latin typeface="+mn-ea"/>
                          <a:ea typeface="+mn-ea"/>
                        </a:rPr>
                        <a:t>-</a:t>
                      </a:r>
                      <a:endParaRPr lang="ko-KR" altLang="en-US" sz="650" dirty="0"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5,000,000</a:t>
                      </a:r>
                      <a:endParaRPr kumimoji="0" lang="en-US" altLang="ko-KR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62663"/>
                  </a:ext>
                </a:extLst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1309998" y="1724345"/>
            <a:ext cx="6789904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  <a:spcAft>
                <a:spcPts val="3200"/>
              </a:spcAft>
            </a:pPr>
            <a:r>
              <a:rPr lang="en-US" altLang="ko-KR" sz="800" b="1" dirty="0">
                <a:latin typeface="+mn-ea"/>
                <a:ea typeface="+mn-ea"/>
              </a:rPr>
              <a:t>APPLICATION </a:t>
            </a:r>
            <a:r>
              <a:rPr lang="ko-KR" altLang="en-US" sz="800" b="1" dirty="0">
                <a:latin typeface="+mn-ea"/>
                <a:ea typeface="+mn-ea"/>
              </a:rPr>
              <a:t>입학원서   </a:t>
            </a:r>
            <a:r>
              <a:rPr lang="en-US" altLang="ko-KR" sz="700" dirty="0" smtClean="0">
                <a:latin typeface="+mn-ea"/>
                <a:ea typeface="+mn-ea"/>
              </a:rPr>
              <a:t>(</a:t>
            </a:r>
            <a:r>
              <a:rPr lang="ko-KR" altLang="en-US" sz="700" dirty="0" smtClean="0">
                <a:latin typeface="+mn-ea"/>
                <a:ea typeface="+mn-ea"/>
              </a:rPr>
              <a:t>원서번호 </a:t>
            </a:r>
            <a:r>
              <a:rPr lang="en-US" altLang="ko-KR" sz="700" dirty="0" smtClean="0">
                <a:latin typeface="+mn-ea"/>
                <a:ea typeface="+mn-ea"/>
              </a:rPr>
              <a:t>: 11111-123456789)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76859" y="1170129"/>
            <a:ext cx="1811377" cy="2532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err="1" smtClean="0">
                <a:latin typeface="+mn-ea"/>
                <a:ea typeface="+mn-ea"/>
              </a:rPr>
              <a:t>원서보기</a:t>
            </a:r>
            <a:endParaRPr lang="ko-KR" altLang="en-US" sz="800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083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홈</a:t>
            </a:r>
            <a:r>
              <a:rPr lang="en-US" altLang="ko-KR" dirty="0" smtClean="0"/>
              <a:t> </a:t>
            </a:r>
            <a:r>
              <a:rPr lang="en-US" altLang="ko-KR" dirty="0"/>
              <a:t>&gt; </a:t>
            </a:r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결제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환불내역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err="1"/>
              <a:t>수강포기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 err="1"/>
              <a:t>수강포기</a:t>
            </a:r>
            <a:r>
              <a:rPr lang="ko-KR" altLang="en-US" dirty="0"/>
              <a:t> 신청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00" name="표 99"/>
          <p:cNvGraphicFramePr>
            <a:graphicFrameLocks noGrp="1"/>
          </p:cNvGraphicFramePr>
          <p:nvPr>
            <p:extLst/>
          </p:nvPr>
        </p:nvGraphicFramePr>
        <p:xfrm>
          <a:off x="10440591" y="540271"/>
          <a:ext cx="2833612" cy="2321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813484"/>
              </p:ext>
            </p:extLst>
          </p:nvPr>
        </p:nvGraphicFramePr>
        <p:xfrm>
          <a:off x="1176859" y="1548383"/>
          <a:ext cx="3384376" cy="518457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76121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2608255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계열</a:t>
                      </a: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557052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</a:t>
                      </a: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809925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신청자</a:t>
                      </a: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김환불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(010-1111-2222)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6077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멘토</a:t>
                      </a: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김담당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선임멘토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5343812"/>
                  </a:ext>
                </a:extLst>
              </a:tr>
              <a:tr h="36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환불사유</a:t>
                      </a: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13167"/>
                  </a:ext>
                </a:extLst>
              </a:tr>
              <a:tr h="3384576"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700" b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환불사유를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선택해주세요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700" b="0" u="none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sz="700" b="0" u="none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중복선택</a:t>
                      </a:r>
                      <a:r>
                        <a:rPr lang="ko-KR" altLang="en-US" sz="700" b="0" u="none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가능</a:t>
                      </a:r>
                      <a:r>
                        <a:rPr lang="en-US" altLang="ko-KR" sz="700" b="0" u="none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700" b="1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700" b="1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멘토</a:t>
                      </a:r>
                      <a:endParaRPr lang="en-US" altLang="ko-KR" sz="700" b="1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□ 언행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반말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폭언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욕설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무시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■ 연락두절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u="non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피드백부족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u="non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연락늦음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u="non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안내미흡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□ 상담과 다른 수업 내용</a:t>
                      </a:r>
                      <a:endParaRPr lang="en-US" altLang="ko-KR" sz="7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□ 기타</a:t>
                      </a:r>
                      <a:endParaRPr lang="en-US" altLang="ko-KR" sz="7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7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700" b="1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강사</a:t>
                      </a:r>
                      <a:endParaRPr lang="en-US" altLang="ko-KR" sz="700" b="1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□ 언행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반말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폭언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욕설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무시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□ 수업내용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(CS,</a:t>
                      </a:r>
                      <a:r>
                        <a:rPr lang="ko-KR" altLang="en-US" sz="700" b="0" u="non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피드백부족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■ 수업시간 </a:t>
                      </a:r>
                      <a:r>
                        <a:rPr lang="ko-KR" altLang="en-US" sz="700" b="0" u="non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미준수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지각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u="non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조기종료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□ 상담과 다른 교육방식과 내용</a:t>
                      </a:r>
                      <a:endParaRPr lang="en-US" altLang="ko-KR" sz="7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□ 기타</a:t>
                      </a:r>
                      <a:endParaRPr lang="en-US" altLang="ko-KR" sz="7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7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700" b="1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시설</a:t>
                      </a:r>
                      <a:endParaRPr lang="en-US" altLang="ko-KR" sz="700" b="1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□ </a:t>
                      </a:r>
                      <a:r>
                        <a:rPr lang="ko-KR" altLang="en-US" sz="700" b="0" u="non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강의시설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노후</a:t>
                      </a:r>
                      <a:endParaRPr lang="en-US" altLang="ko-KR" sz="7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□ 청소상태 불만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□ 기타</a:t>
                      </a:r>
                      <a:endParaRPr lang="en-US" altLang="ko-KR" sz="7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0109187"/>
                  </a:ext>
                </a:extLst>
              </a:tr>
            </a:tbl>
          </a:graphicData>
        </a:graphic>
      </p:graphicFrame>
      <p:sp>
        <p:nvSpPr>
          <p:cNvPr id="14" name="모서리가 둥근 직사각형 13"/>
          <p:cNvSpPr/>
          <p:nvPr/>
        </p:nvSpPr>
        <p:spPr bwMode="auto">
          <a:xfrm>
            <a:off x="1665675" y="4364207"/>
            <a:ext cx="2823552" cy="213538"/>
          </a:xfrm>
          <a:prstGeom prst="roundRect">
            <a:avLst>
              <a:gd name="adj" fmla="val 711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5579476" y="3492599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닫기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1665675" y="5500201"/>
            <a:ext cx="2823552" cy="213538"/>
          </a:xfrm>
          <a:prstGeom prst="roundRect">
            <a:avLst>
              <a:gd name="adj" fmla="val 711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 bwMode="auto">
          <a:xfrm>
            <a:off x="1665675" y="6280537"/>
            <a:ext cx="2823552" cy="213538"/>
          </a:xfrm>
          <a:prstGeom prst="roundRect">
            <a:avLst>
              <a:gd name="adj" fmla="val 711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20" name="모서리가 둥근 직사각형 19"/>
          <p:cNvSpPr/>
          <p:nvPr/>
        </p:nvSpPr>
        <p:spPr bwMode="auto">
          <a:xfrm>
            <a:off x="8233643" y="3492599"/>
            <a:ext cx="651173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err="1" smtClean="0">
                <a:solidFill>
                  <a:schemeClr val="bg1"/>
                </a:solidFill>
                <a:latin typeface="+mn-ea"/>
                <a:ea typeface="+mn-ea"/>
              </a:rPr>
              <a:t>수강포기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3" name="모서리가 둥근 직사각형 22"/>
          <p:cNvSpPr/>
          <p:nvPr/>
        </p:nvSpPr>
        <p:spPr bwMode="auto">
          <a:xfrm>
            <a:off x="1997416" y="1604887"/>
            <a:ext cx="1512169" cy="252000"/>
          </a:xfrm>
          <a:prstGeom prst="roundRect">
            <a:avLst>
              <a:gd name="adj" fmla="val 10053"/>
            </a:avLst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smtClean="0">
                <a:latin typeface="+mn-ea"/>
                <a:ea typeface="+mn-ea"/>
              </a:rPr>
              <a:t>컴퓨터                              ∨ 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1997415" y="1966690"/>
            <a:ext cx="1512169" cy="252000"/>
          </a:xfrm>
          <a:prstGeom prst="roundRect">
            <a:avLst>
              <a:gd name="adj" fmla="val 10053"/>
            </a:avLst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smtClean="0">
                <a:latin typeface="+mn-ea"/>
                <a:ea typeface="+mn-ea"/>
              </a:rPr>
              <a:t>강남                                 ∨ 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04155" y="1185369"/>
            <a:ext cx="1811377" cy="2532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err="1" smtClean="0">
                <a:latin typeface="+mn-ea"/>
                <a:ea typeface="+mn-ea"/>
              </a:rPr>
              <a:t>수강포기</a:t>
            </a:r>
            <a:r>
              <a:rPr lang="ko-KR" altLang="en-US" sz="800" b="1" dirty="0" smtClean="0">
                <a:latin typeface="+mn-ea"/>
                <a:ea typeface="+mn-ea"/>
              </a:rPr>
              <a:t> 신청</a:t>
            </a: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389279"/>
              </p:ext>
            </p:extLst>
          </p:nvPr>
        </p:nvGraphicFramePr>
        <p:xfrm>
          <a:off x="5500440" y="1451418"/>
          <a:ext cx="3384376" cy="196917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</a:tblGrid>
              <a:tr h="1969173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700" b="1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시설</a:t>
                      </a:r>
                      <a:endParaRPr lang="en-US" altLang="ko-KR" sz="700" b="1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□ </a:t>
                      </a:r>
                      <a:r>
                        <a:rPr lang="ko-KR" altLang="en-US" sz="700" b="0" u="non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강의시설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노후</a:t>
                      </a:r>
                      <a:endParaRPr lang="en-US" altLang="ko-KR" sz="7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□ 청소상태 불만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□ 기타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endParaRPr lang="en-US" altLang="ko-KR" sz="7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700" b="1" u="non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인포데스크</a:t>
                      </a:r>
                      <a:endParaRPr lang="en-US" altLang="ko-KR" sz="700" b="1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□ 기타</a:t>
                      </a:r>
                      <a:endParaRPr lang="en-US" altLang="ko-KR" sz="7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7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700" b="1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그 외</a:t>
                      </a:r>
                      <a:endParaRPr lang="en-US" altLang="ko-KR" sz="700" b="1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□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개인사정</a:t>
                      </a:r>
                      <a:endParaRPr lang="en-US" altLang="ko-KR" sz="7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■ 기타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109187"/>
                  </a:ext>
                </a:extLst>
              </a:tr>
            </a:tbl>
          </a:graphicData>
        </a:graphic>
      </p:graphicFrame>
      <p:sp>
        <p:nvSpPr>
          <p:cNvPr id="43" name="모서리가 둥근 직사각형 42"/>
          <p:cNvSpPr/>
          <p:nvPr/>
        </p:nvSpPr>
        <p:spPr bwMode="auto">
          <a:xfrm>
            <a:off x="5989256" y="2482613"/>
            <a:ext cx="2823552" cy="213538"/>
          </a:xfrm>
          <a:prstGeom prst="roundRect">
            <a:avLst>
              <a:gd name="adj" fmla="val 711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44" name="모서리가 둥근 직사각형 43"/>
          <p:cNvSpPr/>
          <p:nvPr/>
        </p:nvSpPr>
        <p:spPr bwMode="auto">
          <a:xfrm>
            <a:off x="5989256" y="1976909"/>
            <a:ext cx="2823552" cy="213538"/>
          </a:xfrm>
          <a:prstGeom prst="roundRect">
            <a:avLst>
              <a:gd name="adj" fmla="val 711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45" name="모서리가 둥근 직사각형 44"/>
          <p:cNvSpPr/>
          <p:nvPr/>
        </p:nvSpPr>
        <p:spPr bwMode="auto">
          <a:xfrm>
            <a:off x="5989256" y="3111085"/>
            <a:ext cx="2823552" cy="213538"/>
          </a:xfrm>
          <a:prstGeom prst="roundRect">
            <a:avLst>
              <a:gd name="adj" fmla="val 711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650" dirty="0" smtClean="0">
                <a:latin typeface="+mn-ea"/>
                <a:ea typeface="+mn-ea"/>
              </a:rPr>
              <a:t>마음에 드는게 없음</a:t>
            </a:r>
            <a:endParaRPr lang="ko-KR" altLang="en-US" sz="65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0028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06948"/>
              </p:ext>
            </p:extLst>
          </p:nvPr>
        </p:nvGraphicFramePr>
        <p:xfrm>
          <a:off x="1163709" y="1620423"/>
          <a:ext cx="3469536" cy="28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67384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867384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867384">
                  <a:extLst>
                    <a:ext uri="{9D8B030D-6E8A-4147-A177-3AD203B41FA5}">
                      <a16:colId xmlns:a16="http://schemas.microsoft.com/office/drawing/2014/main" val="707749379"/>
                    </a:ext>
                  </a:extLst>
                </a:gridCol>
                <a:gridCol w="867384">
                  <a:extLst>
                    <a:ext uri="{9D8B030D-6E8A-4147-A177-3AD203B41FA5}">
                      <a16:colId xmlns:a16="http://schemas.microsoft.com/office/drawing/2014/main" val="169748614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내정보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나의 자료실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환불내역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휴학</a:t>
                      </a:r>
                      <a:r>
                        <a:rPr lang="en-US" altLang="ko-KR" sz="7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복학</a:t>
                      </a: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</a:tbl>
          </a:graphicData>
        </a:graphic>
      </p:graphicFrame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홈</a:t>
            </a:r>
            <a:r>
              <a:rPr lang="en-US" altLang="ko-KR" dirty="0" smtClean="0"/>
              <a:t> </a:t>
            </a:r>
            <a:r>
              <a:rPr lang="en-US" altLang="ko-KR" dirty="0"/>
              <a:t>&gt; </a:t>
            </a:r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휴학</a:t>
            </a:r>
            <a:r>
              <a:rPr lang="en-US" altLang="ko-KR" dirty="0" smtClean="0"/>
              <a:t>/</a:t>
            </a:r>
            <a:r>
              <a:rPr lang="ko-KR" altLang="en-US" dirty="0" smtClean="0"/>
              <a:t>복학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00" name="표 99"/>
          <p:cNvGraphicFramePr>
            <a:graphicFrameLocks noGrp="1"/>
          </p:cNvGraphicFramePr>
          <p:nvPr>
            <p:extLst/>
          </p:nvPr>
        </p:nvGraphicFramePr>
        <p:xfrm>
          <a:off x="10440591" y="540271"/>
          <a:ext cx="2833612" cy="2321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sp>
        <p:nvSpPr>
          <p:cNvPr id="101" name="TextBox 100"/>
          <p:cNvSpPr txBox="1"/>
          <p:nvPr/>
        </p:nvSpPr>
        <p:spPr>
          <a:xfrm>
            <a:off x="1383942" y="1170129"/>
            <a:ext cx="1811377" cy="2532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err="1" smtClean="0">
                <a:latin typeface="+mn-ea"/>
                <a:ea typeface="+mn-ea"/>
              </a:rPr>
              <a:t>마이페이지</a:t>
            </a:r>
            <a:endParaRPr lang="ko-KR" altLang="en-US" sz="800" b="1" dirty="0" smtClean="0">
              <a:latin typeface="+mn-ea"/>
              <a:ea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76859" y="1996400"/>
            <a:ext cx="49564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총 </a:t>
            </a:r>
            <a:r>
              <a:rPr lang="en-US" altLang="ko-KR" sz="700" dirty="0" smtClean="0">
                <a:latin typeface="맑은 고딕" pitchFamily="50" charset="-127"/>
                <a:ea typeface="맑은 고딕" pitchFamily="50" charset="-127"/>
              </a:rPr>
              <a:t>00</a:t>
            </a:r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건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981205" y="1996400"/>
            <a:ext cx="579909" cy="252000"/>
          </a:xfrm>
          <a:prstGeom prst="roundRect">
            <a:avLst>
              <a:gd name="adj" fmla="val 8027"/>
            </a:avLst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err="1" smtClean="0">
                <a:solidFill>
                  <a:schemeClr val="bg1"/>
                </a:solidFill>
              </a:rPr>
              <a:t>휴학신청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193083" y="1996400"/>
            <a:ext cx="579909" cy="252000"/>
          </a:xfrm>
          <a:prstGeom prst="roundRect">
            <a:avLst>
              <a:gd name="adj" fmla="val 10908"/>
            </a:avLst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err="1" smtClean="0">
                <a:solidFill>
                  <a:schemeClr val="bg1"/>
                </a:solidFill>
              </a:rPr>
              <a:t>복학신청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35" name="꺾인 연결선 34"/>
          <p:cNvCxnSpPr>
            <a:stCxn id="30" idx="1"/>
            <a:endCxn id="31" idx="3"/>
          </p:cNvCxnSpPr>
          <p:nvPr/>
        </p:nvCxnSpPr>
        <p:spPr bwMode="auto">
          <a:xfrm rot="10800000">
            <a:off x="3772993" y="2122400"/>
            <a:ext cx="208213" cy="1270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triangle"/>
            <a:tailEnd type="triangle"/>
          </a:ln>
          <a:effectLst/>
        </p:spPr>
      </p:cxn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E6DBA6E0-D322-43A9-9C5E-728D0E67D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399947"/>
              </p:ext>
            </p:extLst>
          </p:nvPr>
        </p:nvGraphicFramePr>
        <p:xfrm>
          <a:off x="1209523" y="2348499"/>
          <a:ext cx="3351593" cy="41670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229">
                  <a:extLst>
                    <a:ext uri="{9D8B030D-6E8A-4147-A177-3AD203B41FA5}">
                      <a16:colId xmlns:a16="http://schemas.microsoft.com/office/drawing/2014/main" val="469424502"/>
                    </a:ext>
                  </a:extLst>
                </a:gridCol>
                <a:gridCol w="452918">
                  <a:extLst>
                    <a:ext uri="{9D8B030D-6E8A-4147-A177-3AD203B41FA5}">
                      <a16:colId xmlns:a16="http://schemas.microsoft.com/office/drawing/2014/main" val="2962883499"/>
                    </a:ext>
                  </a:extLst>
                </a:gridCol>
                <a:gridCol w="815252">
                  <a:extLst>
                    <a:ext uri="{9D8B030D-6E8A-4147-A177-3AD203B41FA5}">
                      <a16:colId xmlns:a16="http://schemas.microsoft.com/office/drawing/2014/main" val="1620833372"/>
                    </a:ext>
                  </a:extLst>
                </a:gridCol>
                <a:gridCol w="458145">
                  <a:extLst>
                    <a:ext uri="{9D8B030D-6E8A-4147-A177-3AD203B41FA5}">
                      <a16:colId xmlns:a16="http://schemas.microsoft.com/office/drawing/2014/main" val="341093733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968672149"/>
                    </a:ext>
                  </a:extLst>
                </a:gridCol>
                <a:gridCol w="791969">
                  <a:extLst>
                    <a:ext uri="{9D8B030D-6E8A-4147-A177-3AD203B41FA5}">
                      <a16:colId xmlns:a16="http://schemas.microsoft.com/office/drawing/2014/main" val="2174935576"/>
                    </a:ext>
                  </a:extLst>
                </a:gridCol>
              </a:tblGrid>
              <a:tr h="358702"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신청일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654344"/>
                  </a:ext>
                </a:extLst>
              </a:tr>
              <a:tr h="358702">
                <a:tc>
                  <a:txBody>
                    <a:bodyPr/>
                    <a:lstStyle/>
                    <a:p>
                      <a:pPr marL="92075" indent="-92075" algn="ctr" rtl="0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algn="l" rtl="0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휴학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</a:t>
                      </a: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YYYY-MM-DD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706232"/>
                  </a:ext>
                </a:extLst>
              </a:tr>
              <a:tr h="358702">
                <a:tc>
                  <a:txBody>
                    <a:bodyPr/>
                    <a:lstStyle/>
                    <a:p>
                      <a:pPr marL="92075" marR="0" lvl="0" indent="-9207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복학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2024-05-05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승인</a:t>
                      </a: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YYYY-MM-DD</a:t>
                      </a: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35086"/>
                  </a:ext>
                </a:extLst>
              </a:tr>
              <a:tr h="358702">
                <a:tc>
                  <a:txBody>
                    <a:bodyPr/>
                    <a:lstStyle/>
                    <a:p>
                      <a:pPr marL="92075" indent="-92075" algn="ctr" rtl="0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휴학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2024-05-05 ~ 2024-05-06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승인</a:t>
                      </a: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YYYY-MM-DD</a:t>
                      </a: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057860"/>
                  </a:ext>
                </a:extLst>
              </a:tr>
              <a:tr h="358702">
                <a:tc>
                  <a:txBody>
                    <a:bodyPr/>
                    <a:lstStyle/>
                    <a:p>
                      <a:pPr marL="92075" indent="-92075" algn="ctr" rtl="0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휴학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2024-05-05 ~ 2024-05-06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YYYY-MM-DD</a:t>
                      </a: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19446"/>
                  </a:ext>
                </a:extLst>
              </a:tr>
              <a:tr h="2014886">
                <a:tc>
                  <a:txBody>
                    <a:bodyPr/>
                    <a:lstStyle/>
                    <a:p>
                      <a:pPr marL="92075" indent="-92075" algn="ctr" rtl="0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332198"/>
                  </a:ext>
                </a:extLst>
              </a:tr>
              <a:tr h="358702">
                <a:tc>
                  <a:txBody>
                    <a:bodyPr/>
                    <a:lstStyle/>
                    <a:p>
                      <a:pPr marL="92075" indent="-92075" algn="ctr" rtl="0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휴학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2024-05-05 ~ 2024-05-06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YYYY-MM-DD</a:t>
                      </a: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969467"/>
                  </a:ext>
                </a:extLst>
              </a:tr>
            </a:tbl>
          </a:graphicData>
        </a:graphic>
      </p:graphicFrame>
      <p:sp>
        <p:nvSpPr>
          <p:cNvPr id="42" name="모서리가 둥근 직사각형 41"/>
          <p:cNvSpPr/>
          <p:nvPr/>
        </p:nvSpPr>
        <p:spPr bwMode="auto">
          <a:xfrm>
            <a:off x="3871635" y="3507863"/>
            <a:ext cx="576000" cy="216000"/>
          </a:xfrm>
          <a:prstGeom prst="roundRect">
            <a:avLst>
              <a:gd name="adj" fmla="val 10053"/>
            </a:avLst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err="1" smtClean="0">
                <a:latin typeface="+mn-ea"/>
                <a:ea typeface="+mn-ea"/>
              </a:rPr>
              <a:t>휴학신청서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43" name="모서리가 둥근 직사각형 42"/>
          <p:cNvSpPr/>
          <p:nvPr/>
        </p:nvSpPr>
        <p:spPr bwMode="auto">
          <a:xfrm>
            <a:off x="3871635" y="3155443"/>
            <a:ext cx="576000" cy="216000"/>
          </a:xfrm>
          <a:prstGeom prst="roundRect">
            <a:avLst>
              <a:gd name="adj" fmla="val 10053"/>
            </a:avLst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err="1">
                <a:latin typeface="+mn-ea"/>
                <a:ea typeface="+mn-ea"/>
              </a:rPr>
              <a:t>복</a:t>
            </a:r>
            <a:r>
              <a:rPr lang="ko-KR" altLang="en-US" sz="700" dirty="0" err="1" smtClean="0">
                <a:latin typeface="+mn-ea"/>
                <a:ea typeface="+mn-ea"/>
              </a:rPr>
              <a:t>학신청서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44" name="모서리가 둥근 직사각형 43"/>
          <p:cNvSpPr/>
          <p:nvPr/>
        </p:nvSpPr>
        <p:spPr bwMode="auto">
          <a:xfrm>
            <a:off x="3871635" y="6228927"/>
            <a:ext cx="576000" cy="216000"/>
          </a:xfrm>
          <a:prstGeom prst="roundRect">
            <a:avLst>
              <a:gd name="adj" fmla="val 10053"/>
            </a:avLst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err="1" smtClean="0">
                <a:latin typeface="+mn-ea"/>
                <a:ea typeface="+mn-ea"/>
              </a:rPr>
              <a:t>휴학신청서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46" name="모서리가 둥근 직사각형 45"/>
          <p:cNvSpPr/>
          <p:nvPr/>
        </p:nvSpPr>
        <p:spPr bwMode="auto">
          <a:xfrm>
            <a:off x="3871635" y="3867903"/>
            <a:ext cx="576000" cy="216000"/>
          </a:xfrm>
          <a:prstGeom prst="roundRect">
            <a:avLst>
              <a:gd name="adj" fmla="val 10053"/>
            </a:avLst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err="1" smtClean="0">
                <a:latin typeface="+mn-ea"/>
                <a:ea typeface="+mn-ea"/>
              </a:rPr>
              <a:t>휴학신청서</a:t>
            </a:r>
            <a:endParaRPr lang="ko-KR" altLang="en-US" sz="700" dirty="0">
              <a:latin typeface="+mn-ea"/>
              <a:ea typeface="+mn-ea"/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ADA03B80-80E9-4F0F-8BCF-EB65BA0C99BE}"/>
              </a:ext>
            </a:extLst>
          </p:cNvPr>
          <p:cNvGrpSpPr>
            <a:grpSpLocks/>
          </p:cNvGrpSpPr>
          <p:nvPr/>
        </p:nvGrpSpPr>
        <p:grpSpPr bwMode="auto">
          <a:xfrm>
            <a:off x="1394818" y="5004767"/>
            <a:ext cx="3094409" cy="224536"/>
            <a:chOff x="367236" y="3957072"/>
            <a:chExt cx="3214693" cy="170338"/>
          </a:xfrm>
          <a:noFill/>
        </p:grpSpPr>
        <p:sp>
          <p:nvSpPr>
            <p:cNvPr id="86" name="자유형 102">
              <a:extLst>
                <a:ext uri="{FF2B5EF4-FFF2-40B4-BE49-F238E27FC236}">
                  <a16:creationId xmlns:a16="http://schemas.microsoft.com/office/drawing/2014/main" id="{14DDC4B4-77F3-42BD-889F-C94B64033E07}"/>
                </a:ext>
              </a:extLst>
            </p:cNvPr>
            <p:cNvSpPr/>
            <p:nvPr/>
          </p:nvSpPr>
          <p:spPr bwMode="auto">
            <a:xfrm>
              <a:off x="367236" y="3987828"/>
              <a:ext cx="3214693" cy="120655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571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  <p:sp>
          <p:nvSpPr>
            <p:cNvPr id="87" name="자유형 103">
              <a:extLst>
                <a:ext uri="{FF2B5EF4-FFF2-40B4-BE49-F238E27FC236}">
                  <a16:creationId xmlns:a16="http://schemas.microsoft.com/office/drawing/2014/main" id="{BBAD3DE6-D6BC-4DBE-A3A3-C7B588C59AD5}"/>
                </a:ext>
              </a:extLst>
            </p:cNvPr>
            <p:cNvSpPr/>
            <p:nvPr/>
          </p:nvSpPr>
          <p:spPr bwMode="auto">
            <a:xfrm>
              <a:off x="367236" y="3957072"/>
              <a:ext cx="3214693" cy="120657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  <p:sp>
          <p:nvSpPr>
            <p:cNvPr id="88" name="자유형 104">
              <a:extLst>
                <a:ext uri="{FF2B5EF4-FFF2-40B4-BE49-F238E27FC236}">
                  <a16:creationId xmlns:a16="http://schemas.microsoft.com/office/drawing/2014/main" id="{908B6911-7A65-421B-B426-233D7DBD6139}"/>
                </a:ext>
              </a:extLst>
            </p:cNvPr>
            <p:cNvSpPr/>
            <p:nvPr/>
          </p:nvSpPr>
          <p:spPr bwMode="auto">
            <a:xfrm>
              <a:off x="367236" y="4006755"/>
              <a:ext cx="3214693" cy="120655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864561" y="3185424"/>
            <a:ext cx="206498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※</a:t>
            </a:r>
            <a:r>
              <a:rPr lang="ko-KR" altLang="en-US" sz="7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영역 부족할 경우 버튼 삭제하고 기간에 링크</a:t>
            </a:r>
          </a:p>
        </p:txBody>
      </p:sp>
    </p:spTree>
    <p:extLst>
      <p:ext uri="{BB962C8B-B14F-4D97-AF65-F5344CB8AC3E}">
        <p14:creationId xmlns:p14="http://schemas.microsoft.com/office/powerpoint/2010/main" val="150420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00" name="표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389163"/>
              </p:ext>
            </p:extLst>
          </p:nvPr>
        </p:nvGraphicFramePr>
        <p:xfrm>
          <a:off x="10440591" y="540271"/>
          <a:ext cx="2833612" cy="2321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204155" y="1185369"/>
            <a:ext cx="1811377" cy="2532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latin typeface="+mn-ea"/>
                <a:ea typeface="+mn-ea"/>
              </a:rPr>
              <a:t>휴학 신청서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06634" y="1185276"/>
            <a:ext cx="1811377" cy="2532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latin typeface="+mn-ea"/>
                <a:ea typeface="+mn-ea"/>
              </a:rPr>
              <a:t>휴학 신청서</a:t>
            </a:r>
          </a:p>
        </p:txBody>
      </p:sp>
      <p:sp>
        <p:nvSpPr>
          <p:cNvPr id="19" name="제목 56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/>
              <a:t>홈</a:t>
            </a:r>
            <a:r>
              <a:rPr lang="en-US" altLang="ko-KR" dirty="0" smtClean="0"/>
              <a:t> </a:t>
            </a:r>
            <a:r>
              <a:rPr lang="en-US" altLang="ko-KR" dirty="0"/>
              <a:t>&gt; </a:t>
            </a:r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휴학</a:t>
            </a:r>
            <a:r>
              <a:rPr lang="en-US" altLang="ko-KR" dirty="0" smtClean="0"/>
              <a:t>/</a:t>
            </a:r>
            <a:r>
              <a:rPr lang="ko-KR" altLang="en-US" dirty="0" smtClean="0"/>
              <a:t>복학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휴학 신청서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 bwMode="auto">
          <a:xfrm>
            <a:off x="1227045" y="6768991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닫기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29" name="모서리가 둥근 직사각형 28"/>
          <p:cNvSpPr/>
          <p:nvPr/>
        </p:nvSpPr>
        <p:spPr bwMode="auto">
          <a:xfrm>
            <a:off x="4057235" y="6768991"/>
            <a:ext cx="504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저장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342554"/>
              </p:ext>
            </p:extLst>
          </p:nvPr>
        </p:nvGraphicFramePr>
        <p:xfrm>
          <a:off x="1204155" y="1548383"/>
          <a:ext cx="3360188" cy="1080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40047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840047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840047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  <a:gridCol w="840047">
                  <a:extLst>
                    <a:ext uri="{9D8B030D-6E8A-4147-A177-3AD203B41FA5}">
                      <a16:colId xmlns:a16="http://schemas.microsoft.com/office/drawing/2014/main" val="913561043"/>
                    </a:ext>
                  </a:extLst>
                </a:gridCol>
              </a:tblGrid>
              <a:tr h="36000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 정보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김휴학</a:t>
                      </a:r>
                      <a:endParaRPr lang="ko-KR" altLang="en-US" sz="70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휴대폰번호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010-1234-5678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3662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휴학기간</a:t>
                      </a:r>
                      <a:endParaRPr lang="ko-KR" altLang="en-US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681439"/>
                  </a:ext>
                </a:extLst>
              </a:tr>
            </a:tbl>
          </a:graphicData>
        </a:graphic>
      </p:graphicFrame>
      <p:grpSp>
        <p:nvGrpSpPr>
          <p:cNvPr id="31" name="그룹 30"/>
          <p:cNvGrpSpPr/>
          <p:nvPr/>
        </p:nvGrpSpPr>
        <p:grpSpPr>
          <a:xfrm>
            <a:off x="2048004" y="2326652"/>
            <a:ext cx="2042241" cy="254171"/>
            <a:chOff x="1493011" y="3929840"/>
            <a:chExt cx="2042241" cy="254171"/>
          </a:xfrm>
        </p:grpSpPr>
        <p:grpSp>
          <p:nvGrpSpPr>
            <p:cNvPr id="32" name="그룹 31"/>
            <p:cNvGrpSpPr/>
            <p:nvPr/>
          </p:nvGrpSpPr>
          <p:grpSpPr>
            <a:xfrm>
              <a:off x="1493011" y="3929840"/>
              <a:ext cx="920699" cy="252000"/>
              <a:chOff x="1517469" y="6316484"/>
              <a:chExt cx="920699" cy="252000"/>
            </a:xfrm>
          </p:grpSpPr>
          <p:sp>
            <p:nvSpPr>
              <p:cNvPr id="42" name="모서리가 둥근 직사각형 41"/>
              <p:cNvSpPr/>
              <p:nvPr/>
            </p:nvSpPr>
            <p:spPr bwMode="auto">
              <a:xfrm>
                <a:off x="1517469" y="6316484"/>
                <a:ext cx="920699" cy="252000"/>
              </a:xfrm>
              <a:prstGeom prst="roundRect">
                <a:avLst>
                  <a:gd name="adj" fmla="val 10053"/>
                </a:avLst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108000" tIns="0" rIns="72000" bIns="0" rtlCol="0" anchor="ctr"/>
              <a:lstStyle/>
              <a:p>
                <a:pPr lvl="0"/>
                <a:r>
                  <a:rPr lang="en-US" altLang="ko-KR" sz="7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2024.01.01</a:t>
                </a:r>
                <a:endParaRPr lang="en-US" altLang="ko-KR" sz="7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43" name="그림 4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52525" y="6388484"/>
                <a:ext cx="103796" cy="108000"/>
              </a:xfrm>
              <a:prstGeom prst="rect">
                <a:avLst/>
              </a:prstGeom>
            </p:spPr>
          </p:pic>
        </p:grpSp>
        <p:grpSp>
          <p:nvGrpSpPr>
            <p:cNvPr id="33" name="그룹 32"/>
            <p:cNvGrpSpPr/>
            <p:nvPr/>
          </p:nvGrpSpPr>
          <p:grpSpPr>
            <a:xfrm>
              <a:off x="2614553" y="3929840"/>
              <a:ext cx="920699" cy="252000"/>
              <a:chOff x="1517469" y="6316484"/>
              <a:chExt cx="920699" cy="252000"/>
            </a:xfrm>
          </p:grpSpPr>
          <p:sp>
            <p:nvSpPr>
              <p:cNvPr id="40" name="모서리가 둥근 직사각형 39"/>
              <p:cNvSpPr/>
              <p:nvPr/>
            </p:nvSpPr>
            <p:spPr bwMode="auto">
              <a:xfrm>
                <a:off x="1517469" y="6316484"/>
                <a:ext cx="920699" cy="252000"/>
              </a:xfrm>
              <a:prstGeom prst="roundRect">
                <a:avLst>
                  <a:gd name="adj" fmla="val 10053"/>
                </a:avLst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108000" tIns="0" rIns="72000" bIns="0" rtlCol="0" anchor="ctr"/>
              <a:lstStyle/>
              <a:p>
                <a:pPr lvl="0"/>
                <a:r>
                  <a:rPr lang="en-US" altLang="ko-KR" sz="7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2024.06.30</a:t>
                </a:r>
                <a:endParaRPr lang="en-US" altLang="ko-KR" sz="7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41" name="그림 4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52525" y="6388484"/>
                <a:ext cx="103796" cy="108000"/>
              </a:xfrm>
              <a:prstGeom prst="rect">
                <a:avLst/>
              </a:prstGeom>
            </p:spPr>
          </p:pic>
        </p:grpSp>
        <p:sp>
          <p:nvSpPr>
            <p:cNvPr id="38" name="TextBox 37"/>
            <p:cNvSpPr txBox="1"/>
            <p:nvPr/>
          </p:nvSpPr>
          <p:spPr>
            <a:xfrm>
              <a:off x="2403863" y="3930095"/>
              <a:ext cx="220537" cy="253916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~</a:t>
              </a:r>
              <a:endParaRPr lang="ko-KR" altLang="en-US" sz="7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361060"/>
              </p:ext>
            </p:extLst>
          </p:nvPr>
        </p:nvGraphicFramePr>
        <p:xfrm>
          <a:off x="1204800" y="2733666"/>
          <a:ext cx="3356435" cy="3625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56435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SBS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아카데미컴퓨터아트학원 학칙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다음 학칙에 대해 반드시 동의 후 서명해 주시기 바랍니다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.)</a:t>
                      </a: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 본 이용 약관은 서비스 이용자에게 공시함으로써 효력이 발생하며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영업상 중요 사유가 있을 시 변경 할 수 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최소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휴학기간은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휴학일로부터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개월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(30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일기준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이며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복학신청은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원하는 복학일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14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전부터 신청 가능 합니다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복학일정이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별도로 존재하며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멘토 확인 후 복학이 진행됨을 알립니다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복학일은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담당멘토와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상의하되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복학일에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출석하지 못할 경우 결석으로 처리됩니다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당일 휴학 신청은 불가하며 수업 당일 휴학 요청 시 해당 일 수업은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결석처리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됩니다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3.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휴학과 동시에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교보재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회수를 진행합니다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직접 방문 불가 시 수강생 신원 확인이 가능한 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 가능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08000" marR="72000" marT="108000" marB="1080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31066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위 내용에 대하여 읽어보았으며 동의합니다</a:t>
                      </a:r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7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3279407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2023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년  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월  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일                          </a:t>
                      </a:r>
                      <a:r>
                        <a:rPr lang="en-US" altLang="ko-KR" sz="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서명</a:t>
                      </a:r>
                      <a:r>
                        <a:rPr lang="en-US" altLang="ko-KR" sz="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65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1002630"/>
                  </a:ext>
                </a:extLst>
              </a:tr>
            </a:tbl>
          </a:graphicData>
        </a:graphic>
      </p:graphicFrame>
      <p:sp>
        <p:nvSpPr>
          <p:cNvPr id="45" name="모서리가 둥근 직사각형 44"/>
          <p:cNvSpPr/>
          <p:nvPr/>
        </p:nvSpPr>
        <p:spPr bwMode="auto">
          <a:xfrm>
            <a:off x="3122891" y="5557995"/>
            <a:ext cx="792000" cy="216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defTabSz="817563"/>
            <a:r>
              <a:rPr lang="ko-KR" altLang="en-US" sz="650" dirty="0" smtClean="0">
                <a:latin typeface="+mn-ea"/>
                <a:ea typeface="+mn-ea"/>
              </a:rPr>
              <a:t>□  동의합니다</a:t>
            </a:r>
            <a:r>
              <a:rPr lang="en-US" altLang="ko-KR" sz="650" dirty="0" smtClean="0">
                <a:latin typeface="+mn-ea"/>
                <a:ea typeface="+mn-ea"/>
              </a:rPr>
              <a:t>.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53" name="모서리가 둥근 직사각형 52"/>
          <p:cNvSpPr/>
          <p:nvPr/>
        </p:nvSpPr>
        <p:spPr bwMode="auto">
          <a:xfrm>
            <a:off x="5515273" y="6768991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닫기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54" name="모서리가 둥근 직사각형 53"/>
          <p:cNvSpPr/>
          <p:nvPr/>
        </p:nvSpPr>
        <p:spPr bwMode="auto">
          <a:xfrm>
            <a:off x="8345463" y="6768991"/>
            <a:ext cx="504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저장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556209"/>
              </p:ext>
            </p:extLst>
          </p:nvPr>
        </p:nvGraphicFramePr>
        <p:xfrm>
          <a:off x="5492383" y="1548383"/>
          <a:ext cx="3360188" cy="1080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40047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840047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840047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  <a:gridCol w="840047">
                  <a:extLst>
                    <a:ext uri="{9D8B030D-6E8A-4147-A177-3AD203B41FA5}">
                      <a16:colId xmlns:a16="http://schemas.microsoft.com/office/drawing/2014/main" val="913561043"/>
                    </a:ext>
                  </a:extLst>
                </a:gridCol>
              </a:tblGrid>
              <a:tr h="36000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 정보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김휴학</a:t>
                      </a:r>
                      <a:endParaRPr lang="ko-KR" altLang="en-US" sz="70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휴대폰번호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010-1234-5678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3662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휴학기간</a:t>
                      </a:r>
                      <a:endParaRPr lang="ko-KR" altLang="en-US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681439"/>
                  </a:ext>
                </a:extLst>
              </a:tr>
            </a:tbl>
          </a:graphicData>
        </a:graphic>
      </p:graphicFrame>
      <p:grpSp>
        <p:nvGrpSpPr>
          <p:cNvPr id="56" name="그룹 55"/>
          <p:cNvGrpSpPr/>
          <p:nvPr/>
        </p:nvGrpSpPr>
        <p:grpSpPr>
          <a:xfrm>
            <a:off x="6336232" y="2326652"/>
            <a:ext cx="2042241" cy="254171"/>
            <a:chOff x="1493011" y="3929840"/>
            <a:chExt cx="2042241" cy="254171"/>
          </a:xfrm>
        </p:grpSpPr>
        <p:grpSp>
          <p:nvGrpSpPr>
            <p:cNvPr id="58" name="그룹 57"/>
            <p:cNvGrpSpPr/>
            <p:nvPr/>
          </p:nvGrpSpPr>
          <p:grpSpPr>
            <a:xfrm>
              <a:off x="1493011" y="3929840"/>
              <a:ext cx="920699" cy="252000"/>
              <a:chOff x="1517469" y="6316484"/>
              <a:chExt cx="920699" cy="252000"/>
            </a:xfrm>
          </p:grpSpPr>
          <p:sp>
            <p:nvSpPr>
              <p:cNvPr id="63" name="모서리가 둥근 직사각형 62"/>
              <p:cNvSpPr/>
              <p:nvPr/>
            </p:nvSpPr>
            <p:spPr bwMode="auto">
              <a:xfrm>
                <a:off x="1517469" y="6316484"/>
                <a:ext cx="920699" cy="252000"/>
              </a:xfrm>
              <a:prstGeom prst="roundRect">
                <a:avLst>
                  <a:gd name="adj" fmla="val 10053"/>
                </a:avLst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108000" tIns="0" rIns="72000" bIns="0" rtlCol="0" anchor="ctr"/>
              <a:lstStyle/>
              <a:p>
                <a:pPr lvl="0"/>
                <a:r>
                  <a:rPr lang="en-US" altLang="ko-KR" sz="7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2024.01.01</a:t>
                </a:r>
                <a:endParaRPr lang="en-US" altLang="ko-KR" sz="7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64" name="그림 6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52525" y="6388484"/>
                <a:ext cx="103796" cy="108000"/>
              </a:xfrm>
              <a:prstGeom prst="rect">
                <a:avLst/>
              </a:prstGeom>
            </p:spPr>
          </p:pic>
        </p:grpSp>
        <p:grpSp>
          <p:nvGrpSpPr>
            <p:cNvPr id="59" name="그룹 58"/>
            <p:cNvGrpSpPr/>
            <p:nvPr/>
          </p:nvGrpSpPr>
          <p:grpSpPr>
            <a:xfrm>
              <a:off x="2614553" y="3929840"/>
              <a:ext cx="920699" cy="252000"/>
              <a:chOff x="1517469" y="6316484"/>
              <a:chExt cx="920699" cy="252000"/>
            </a:xfrm>
          </p:grpSpPr>
          <p:sp>
            <p:nvSpPr>
              <p:cNvPr id="61" name="모서리가 둥근 직사각형 60"/>
              <p:cNvSpPr/>
              <p:nvPr/>
            </p:nvSpPr>
            <p:spPr bwMode="auto">
              <a:xfrm>
                <a:off x="1517469" y="6316484"/>
                <a:ext cx="920699" cy="252000"/>
              </a:xfrm>
              <a:prstGeom prst="roundRect">
                <a:avLst>
                  <a:gd name="adj" fmla="val 10053"/>
                </a:avLst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108000" tIns="0" rIns="72000" bIns="0" rtlCol="0" anchor="ctr"/>
              <a:lstStyle/>
              <a:p>
                <a:pPr lvl="0"/>
                <a:r>
                  <a:rPr lang="en-US" altLang="ko-KR" sz="7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2024.06.30</a:t>
                </a:r>
                <a:endParaRPr lang="en-US" altLang="ko-KR" sz="7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62" name="그림 6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52525" y="6388484"/>
                <a:ext cx="103796" cy="108000"/>
              </a:xfrm>
              <a:prstGeom prst="rect">
                <a:avLst/>
              </a:prstGeom>
            </p:spPr>
          </p:pic>
        </p:grpSp>
        <p:sp>
          <p:nvSpPr>
            <p:cNvPr id="60" name="TextBox 59"/>
            <p:cNvSpPr txBox="1"/>
            <p:nvPr/>
          </p:nvSpPr>
          <p:spPr>
            <a:xfrm>
              <a:off x="2403863" y="3930095"/>
              <a:ext cx="220537" cy="253916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~</a:t>
              </a:r>
              <a:endParaRPr lang="ko-KR" altLang="en-US" sz="7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366338"/>
              </p:ext>
            </p:extLst>
          </p:nvPr>
        </p:nvGraphicFramePr>
        <p:xfrm>
          <a:off x="5493028" y="2733666"/>
          <a:ext cx="3356435" cy="3625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56435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SBS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아카데미컴퓨터아트학원 학칙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다음 학칙에 대해 반드시 동의 후 서명해 주시기 바랍니다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.)</a:t>
                      </a: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 본 이용 약관은 서비스 이용자에게 공시함으로써 효력이 발생하며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영업상 중요 사유가 있을 시 변경 할 수 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최소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휴학기간은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휴학일로부터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개월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(30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일기준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이며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복학신청은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원하는 복학일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14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전부터 신청 가능 합니다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복학일정이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별도로 존재하며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멘토 확인 후 복학이 진행됨을 알립니다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복학일은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담당멘토와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상의하되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복학일에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출석하지 못할 경우 결석으로 처리됩니다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당일 휴학 신청은 불가하며 수업 당일 휴학 요청 시 해당 일 수업은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결석처리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됩니다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3.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휴학과 동시에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교보재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회수를 진행합니다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직접 방문 불가 시 수강생 신원 확인이 가능한 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 가능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08000" marR="72000" marT="108000" marB="1080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31066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위 내용에 대하여 읽어보았으며 동의합니다</a:t>
                      </a:r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7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3279407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2023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년  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월  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일                          </a:t>
                      </a:r>
                      <a:r>
                        <a:rPr lang="en-US" altLang="ko-KR" sz="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서명</a:t>
                      </a:r>
                      <a:r>
                        <a:rPr lang="en-US" altLang="ko-KR" sz="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65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1002630"/>
                  </a:ext>
                </a:extLst>
              </a:tr>
            </a:tbl>
          </a:graphicData>
        </a:graphic>
      </p:graphicFrame>
      <p:sp>
        <p:nvSpPr>
          <p:cNvPr id="67" name="모서리가 둥근 직사각형 66"/>
          <p:cNvSpPr/>
          <p:nvPr/>
        </p:nvSpPr>
        <p:spPr bwMode="auto">
          <a:xfrm>
            <a:off x="7400830" y="5557995"/>
            <a:ext cx="792000" cy="216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defTabSz="817563"/>
            <a:r>
              <a:rPr lang="ko-KR" altLang="en-US" sz="650" b="1" dirty="0" smtClean="0">
                <a:solidFill>
                  <a:schemeClr val="bg1"/>
                </a:solidFill>
                <a:latin typeface="+mn-ea"/>
                <a:ea typeface="+mn-ea"/>
              </a:rPr>
              <a:t>■  동의합니다</a:t>
            </a:r>
            <a:r>
              <a:rPr lang="en-US" altLang="ko-KR" sz="650" b="1" dirty="0" smtClean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endParaRPr lang="ko-KR" altLang="en-US" sz="65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5541171" y="2988897"/>
            <a:ext cx="3318733" cy="2194621"/>
            <a:chOff x="7996966" y="2625541"/>
            <a:chExt cx="3318733" cy="2194621"/>
          </a:xfrm>
        </p:grpSpPr>
        <p:sp>
          <p:nvSpPr>
            <p:cNvPr id="69" name="Rectangle 1307"/>
            <p:cNvSpPr>
              <a:spLocks noChangeArrowheads="1"/>
            </p:cNvSpPr>
            <p:nvPr/>
          </p:nvSpPr>
          <p:spPr bwMode="auto">
            <a:xfrm>
              <a:off x="7996966" y="2625541"/>
              <a:ext cx="3318733" cy="2194621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lIns="216000" tIns="144000" rIns="144000" anchor="t"/>
            <a:lstStyle/>
            <a:p>
              <a:r>
                <a:rPr lang="ko-KR" altLang="en-US" sz="800" b="1" dirty="0" smtClean="0">
                  <a:latin typeface="맑은 고딕" pitchFamily="50" charset="-127"/>
                  <a:ea typeface="맑은 고딕" pitchFamily="50" charset="-127"/>
                </a:rPr>
                <a:t>서명 등록</a:t>
              </a:r>
              <a:endParaRPr lang="ko-KR" altLang="en-US" sz="8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11019888" y="2811698"/>
              <a:ext cx="72008" cy="72016"/>
              <a:chOff x="10013701" y="4895209"/>
              <a:chExt cx="144016" cy="144016"/>
            </a:xfrm>
          </p:grpSpPr>
          <p:cxnSp>
            <p:nvCxnSpPr>
              <p:cNvPr id="76" name="직선 연결선 75"/>
              <p:cNvCxnSpPr/>
              <p:nvPr/>
            </p:nvCxnSpPr>
            <p:spPr bwMode="auto">
              <a:xfrm>
                <a:off x="10013701" y="4895209"/>
                <a:ext cx="144016" cy="144016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7" name="직선 연결선 76"/>
              <p:cNvCxnSpPr/>
              <p:nvPr/>
            </p:nvCxnSpPr>
            <p:spPr bwMode="auto">
              <a:xfrm flipH="1">
                <a:off x="10013701" y="4895209"/>
                <a:ext cx="144016" cy="144016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71" name="직선 연결선 70"/>
            <p:cNvCxnSpPr/>
            <p:nvPr/>
          </p:nvCxnSpPr>
          <p:spPr bwMode="auto">
            <a:xfrm flipV="1">
              <a:off x="8212988" y="3099738"/>
              <a:ext cx="2880000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2" name="모서리가 둥근 직사각형 71"/>
            <p:cNvSpPr/>
            <p:nvPr/>
          </p:nvSpPr>
          <p:spPr bwMode="auto">
            <a:xfrm>
              <a:off x="8209016" y="3210675"/>
              <a:ext cx="2882880" cy="1002003"/>
            </a:xfrm>
            <a:prstGeom prst="roundRect">
              <a:avLst>
                <a:gd name="adj" fmla="val 3082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36000" tIns="0" rIns="72000" bIns="0" rtlCol="0" anchor="ctr"/>
            <a:lstStyle/>
            <a:p>
              <a:pPr defTabSz="817563"/>
              <a:endParaRPr lang="ko-KR" altLang="en-US" sz="650" dirty="0">
                <a:latin typeface="+mn-ea"/>
                <a:ea typeface="+mn-ea"/>
              </a:endParaRPr>
            </a:p>
          </p:txBody>
        </p:sp>
        <p:sp>
          <p:nvSpPr>
            <p:cNvPr id="73" name="모서리가 둥근 직사각형 72"/>
            <p:cNvSpPr/>
            <p:nvPr/>
          </p:nvSpPr>
          <p:spPr bwMode="auto">
            <a:xfrm>
              <a:off x="8209016" y="4355073"/>
              <a:ext cx="360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 smtClean="0">
                  <a:latin typeface="+mn-ea"/>
                  <a:ea typeface="+mn-ea"/>
                </a:rPr>
                <a:t>닫기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74" name="모서리가 둥근 직사각형 73"/>
            <p:cNvSpPr/>
            <p:nvPr/>
          </p:nvSpPr>
          <p:spPr bwMode="auto">
            <a:xfrm>
              <a:off x="10587896" y="4355073"/>
              <a:ext cx="504000" cy="252000"/>
            </a:xfrm>
            <a:prstGeom prst="roundRect">
              <a:avLst>
                <a:gd name="adj" fmla="val 10053"/>
              </a:avLst>
            </a:prstGeom>
            <a:solidFill>
              <a:schemeClr val="tx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 smtClean="0">
                  <a:solidFill>
                    <a:schemeClr val="bg1"/>
                  </a:solidFill>
                  <a:latin typeface="+mn-ea"/>
                  <a:ea typeface="+mn-ea"/>
                </a:rPr>
                <a:t>저장</a:t>
              </a:r>
              <a:endParaRPr lang="ko-KR" altLang="en-US" sz="7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pic>
          <p:nvPicPr>
            <p:cNvPr id="75" name="그림 7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13" t="16255" r="32556" b="43251"/>
            <a:stretch/>
          </p:blipFill>
          <p:spPr>
            <a:xfrm>
              <a:off x="8964479" y="3417132"/>
              <a:ext cx="1444569" cy="5778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170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00" name="표 99"/>
          <p:cNvGraphicFramePr>
            <a:graphicFrameLocks noGrp="1"/>
          </p:cNvGraphicFramePr>
          <p:nvPr>
            <p:extLst/>
          </p:nvPr>
        </p:nvGraphicFramePr>
        <p:xfrm>
          <a:off x="10440591" y="540271"/>
          <a:ext cx="2833612" cy="2321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204155" y="1185369"/>
            <a:ext cx="1811377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>
                <a:latin typeface="+mn-ea"/>
                <a:ea typeface="+mn-ea"/>
              </a:rPr>
              <a:t>복</a:t>
            </a:r>
            <a:r>
              <a:rPr lang="ko-KR" altLang="en-US" sz="800" b="1" dirty="0" smtClean="0">
                <a:latin typeface="+mn-ea"/>
                <a:ea typeface="+mn-ea"/>
              </a:rPr>
              <a:t>학 신청서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06634" y="1185276"/>
            <a:ext cx="1811377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>
                <a:latin typeface="+mn-ea"/>
                <a:ea typeface="+mn-ea"/>
              </a:rPr>
              <a:t>복</a:t>
            </a:r>
            <a:r>
              <a:rPr lang="ko-KR" altLang="en-US" sz="800" b="1" dirty="0" smtClean="0">
                <a:latin typeface="+mn-ea"/>
                <a:ea typeface="+mn-ea"/>
              </a:rPr>
              <a:t>학 신청서</a:t>
            </a:r>
          </a:p>
        </p:txBody>
      </p:sp>
      <p:sp>
        <p:nvSpPr>
          <p:cNvPr id="19" name="제목 56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/>
              <a:t>홈</a:t>
            </a:r>
            <a:r>
              <a:rPr lang="en-US" altLang="ko-KR" dirty="0" smtClean="0"/>
              <a:t> </a:t>
            </a:r>
            <a:r>
              <a:rPr lang="en-US" altLang="ko-KR" dirty="0"/>
              <a:t>&gt; </a:t>
            </a:r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휴학</a:t>
            </a:r>
            <a:r>
              <a:rPr lang="en-US" altLang="ko-KR" dirty="0" smtClean="0"/>
              <a:t>/</a:t>
            </a:r>
            <a:r>
              <a:rPr lang="ko-KR" altLang="en-US" dirty="0" smtClean="0"/>
              <a:t>복학 </a:t>
            </a:r>
            <a:r>
              <a:rPr lang="en-US" altLang="ko-KR" dirty="0" smtClean="0"/>
              <a:t>&gt; </a:t>
            </a:r>
            <a:r>
              <a:rPr lang="ko-KR" altLang="en-US" dirty="0"/>
              <a:t>복</a:t>
            </a:r>
            <a:r>
              <a:rPr lang="ko-KR" altLang="en-US" dirty="0" smtClean="0"/>
              <a:t>학 신청서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 bwMode="auto">
          <a:xfrm>
            <a:off x="1227045" y="6768991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닫기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29" name="모서리가 둥근 직사각형 28"/>
          <p:cNvSpPr/>
          <p:nvPr/>
        </p:nvSpPr>
        <p:spPr bwMode="auto">
          <a:xfrm>
            <a:off x="4057235" y="6768991"/>
            <a:ext cx="504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저장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598116"/>
              </p:ext>
            </p:extLst>
          </p:nvPr>
        </p:nvGraphicFramePr>
        <p:xfrm>
          <a:off x="1204155" y="1548383"/>
          <a:ext cx="3360188" cy="1080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40047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840047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840047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  <a:gridCol w="840047">
                  <a:extLst>
                    <a:ext uri="{9D8B030D-6E8A-4147-A177-3AD203B41FA5}">
                      <a16:colId xmlns:a16="http://schemas.microsoft.com/office/drawing/2014/main" val="913561043"/>
                    </a:ext>
                  </a:extLst>
                </a:gridCol>
              </a:tblGrid>
              <a:tr h="36000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 정보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김휴학</a:t>
                      </a:r>
                      <a:endParaRPr lang="ko-KR" altLang="en-US" sz="70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휴대폰번호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010-1234-5678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3662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복학일</a:t>
                      </a:r>
                      <a:endParaRPr lang="ko-KR" altLang="en-US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681439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/>
          </p:nvPr>
        </p:nvGraphicFramePr>
        <p:xfrm>
          <a:off x="1204800" y="2733666"/>
          <a:ext cx="3356435" cy="3625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56435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SBS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아카데미컴퓨터아트학원 학칙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다음 학칙에 대해 반드시 동의 후 서명해 주시기 바랍니다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.)</a:t>
                      </a: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 본 이용 약관은 서비스 이용자에게 공시함으로써 효력이 발생하며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영업상 중요 사유가 있을 시 변경 할 수 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최소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휴학기간은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휴학일로부터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개월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(30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일기준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이며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복학신청은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원하는 복학일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14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전부터 신청 가능 합니다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복학일정이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별도로 존재하며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멘토 확인 후 복학이 진행됨을 알립니다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복학일은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담당멘토와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상의하되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복학일에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출석하지 못할 경우 결석으로 처리됩니다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당일 휴학 신청은 불가하며 수업 당일 휴학 요청 시 해당 일 수업은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결석처리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됩니다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3.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휴학과 동시에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교보재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회수를 진행합니다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직접 방문 불가 시 수강생 신원 확인이 가능한 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 가능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08000" marR="72000" marT="108000" marB="1080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31066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위 내용에 대하여 읽어보았으며 동의합니다</a:t>
                      </a:r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7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3279407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2023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년  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월  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일                          </a:t>
                      </a:r>
                      <a:r>
                        <a:rPr lang="en-US" altLang="ko-KR" sz="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서명</a:t>
                      </a:r>
                      <a:r>
                        <a:rPr lang="en-US" altLang="ko-KR" sz="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65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1002630"/>
                  </a:ext>
                </a:extLst>
              </a:tr>
            </a:tbl>
          </a:graphicData>
        </a:graphic>
      </p:graphicFrame>
      <p:sp>
        <p:nvSpPr>
          <p:cNvPr id="45" name="모서리가 둥근 직사각형 44"/>
          <p:cNvSpPr/>
          <p:nvPr/>
        </p:nvSpPr>
        <p:spPr bwMode="auto">
          <a:xfrm>
            <a:off x="3122891" y="5557995"/>
            <a:ext cx="792000" cy="216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defTabSz="817563"/>
            <a:r>
              <a:rPr lang="ko-KR" altLang="en-US" sz="650" dirty="0" smtClean="0">
                <a:latin typeface="+mn-ea"/>
                <a:ea typeface="+mn-ea"/>
              </a:rPr>
              <a:t>□  동의합니다</a:t>
            </a:r>
            <a:r>
              <a:rPr lang="en-US" altLang="ko-KR" sz="650" dirty="0" smtClean="0">
                <a:latin typeface="+mn-ea"/>
                <a:ea typeface="+mn-ea"/>
              </a:rPr>
              <a:t>.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53" name="모서리가 둥근 직사각형 52"/>
          <p:cNvSpPr/>
          <p:nvPr/>
        </p:nvSpPr>
        <p:spPr bwMode="auto">
          <a:xfrm>
            <a:off x="5515273" y="6768991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닫기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54" name="모서리가 둥근 직사각형 53"/>
          <p:cNvSpPr/>
          <p:nvPr/>
        </p:nvSpPr>
        <p:spPr bwMode="auto">
          <a:xfrm>
            <a:off x="8345463" y="6768991"/>
            <a:ext cx="504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저장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356393"/>
              </p:ext>
            </p:extLst>
          </p:nvPr>
        </p:nvGraphicFramePr>
        <p:xfrm>
          <a:off x="5492383" y="1548383"/>
          <a:ext cx="3360188" cy="1080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40047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840047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840047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  <a:gridCol w="840047">
                  <a:extLst>
                    <a:ext uri="{9D8B030D-6E8A-4147-A177-3AD203B41FA5}">
                      <a16:colId xmlns:a16="http://schemas.microsoft.com/office/drawing/2014/main" val="913561043"/>
                    </a:ext>
                  </a:extLst>
                </a:gridCol>
              </a:tblGrid>
              <a:tr h="36000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 정보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김휴학</a:t>
                      </a:r>
                      <a:endParaRPr lang="ko-KR" altLang="en-US" sz="70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휴대폰번호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010-1234-5678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3662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복학일</a:t>
                      </a:r>
                      <a:endParaRPr lang="ko-KR" altLang="en-US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681439"/>
                  </a:ext>
                </a:extLst>
              </a:tr>
            </a:tbl>
          </a:graphicData>
        </a:graphic>
      </p:graphicFrame>
      <p:graphicFrame>
        <p:nvGraphicFramePr>
          <p:cNvPr id="65" name="표 64"/>
          <p:cNvGraphicFramePr>
            <a:graphicFrameLocks noGrp="1"/>
          </p:cNvGraphicFramePr>
          <p:nvPr>
            <p:extLst/>
          </p:nvPr>
        </p:nvGraphicFramePr>
        <p:xfrm>
          <a:off x="5493028" y="2733666"/>
          <a:ext cx="3356435" cy="3625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56435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SBS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아카데미컴퓨터아트학원 학칙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다음 학칙에 대해 반드시 동의 후 서명해 주시기 바랍니다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.)</a:t>
                      </a: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 본 이용 약관은 서비스 이용자에게 공시함으로써 효력이 발생하며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영업상 중요 사유가 있을 시 변경 할 수 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최소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휴학기간은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휴학일로부터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개월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(30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일기준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이며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복학신청은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원하는 복학일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14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전부터 신청 가능 합니다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복학일정이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별도로 존재하며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멘토 확인 후 복학이 진행됨을 알립니다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복학일은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담당멘토와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상의하되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복학일에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출석하지 못할 경우 결석으로 처리됩니다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당일 휴학 신청은 불가하며 수업 당일 휴학 요청 시 해당 일 수업은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결석처리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됩니다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3.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휴학과 동시에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교보재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회수를 진행합니다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직접 방문 불가 시 수강생 신원 확인이 가능한 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 가능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08000" marR="72000" marT="108000" marB="1080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31066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위 내용에 대하여 읽어보았으며 동의합니다</a:t>
                      </a:r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7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3279407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2023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년  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월  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일                          </a:t>
                      </a:r>
                      <a:r>
                        <a:rPr lang="en-US" altLang="ko-KR" sz="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서명</a:t>
                      </a:r>
                      <a:r>
                        <a:rPr lang="en-US" altLang="ko-KR" sz="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65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1002630"/>
                  </a:ext>
                </a:extLst>
              </a:tr>
            </a:tbl>
          </a:graphicData>
        </a:graphic>
      </p:graphicFrame>
      <p:sp>
        <p:nvSpPr>
          <p:cNvPr id="67" name="모서리가 둥근 직사각형 66"/>
          <p:cNvSpPr/>
          <p:nvPr/>
        </p:nvSpPr>
        <p:spPr bwMode="auto">
          <a:xfrm>
            <a:off x="7400830" y="5557995"/>
            <a:ext cx="792000" cy="216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defTabSz="817563"/>
            <a:r>
              <a:rPr lang="ko-KR" altLang="en-US" sz="650" b="1" dirty="0" smtClean="0">
                <a:solidFill>
                  <a:schemeClr val="bg1"/>
                </a:solidFill>
                <a:latin typeface="+mn-ea"/>
                <a:ea typeface="+mn-ea"/>
              </a:rPr>
              <a:t>■  동의합니다</a:t>
            </a:r>
            <a:r>
              <a:rPr lang="en-US" altLang="ko-KR" sz="650" b="1" dirty="0" smtClean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endParaRPr lang="ko-KR" altLang="en-US" sz="65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5541171" y="2988897"/>
            <a:ext cx="3318733" cy="2194621"/>
            <a:chOff x="7996966" y="2625541"/>
            <a:chExt cx="3318733" cy="2194621"/>
          </a:xfrm>
        </p:grpSpPr>
        <p:sp>
          <p:nvSpPr>
            <p:cNvPr id="69" name="Rectangle 1307"/>
            <p:cNvSpPr>
              <a:spLocks noChangeArrowheads="1"/>
            </p:cNvSpPr>
            <p:nvPr/>
          </p:nvSpPr>
          <p:spPr bwMode="auto">
            <a:xfrm>
              <a:off x="7996966" y="2625541"/>
              <a:ext cx="3318733" cy="2194621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lIns="216000" tIns="144000" rIns="144000" anchor="t"/>
            <a:lstStyle/>
            <a:p>
              <a:r>
                <a:rPr lang="ko-KR" altLang="en-US" sz="800" b="1" dirty="0" smtClean="0">
                  <a:latin typeface="맑은 고딕" pitchFamily="50" charset="-127"/>
                  <a:ea typeface="맑은 고딕" pitchFamily="50" charset="-127"/>
                </a:rPr>
                <a:t>서명 등록</a:t>
              </a:r>
              <a:endParaRPr lang="ko-KR" altLang="en-US" sz="8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11019888" y="2811698"/>
              <a:ext cx="72008" cy="72016"/>
              <a:chOff x="10013701" y="4895209"/>
              <a:chExt cx="144016" cy="144016"/>
            </a:xfrm>
          </p:grpSpPr>
          <p:cxnSp>
            <p:nvCxnSpPr>
              <p:cNvPr id="76" name="직선 연결선 75"/>
              <p:cNvCxnSpPr/>
              <p:nvPr/>
            </p:nvCxnSpPr>
            <p:spPr bwMode="auto">
              <a:xfrm>
                <a:off x="10013701" y="4895209"/>
                <a:ext cx="144016" cy="144016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7" name="직선 연결선 76"/>
              <p:cNvCxnSpPr/>
              <p:nvPr/>
            </p:nvCxnSpPr>
            <p:spPr bwMode="auto">
              <a:xfrm flipH="1">
                <a:off x="10013701" y="4895209"/>
                <a:ext cx="144016" cy="144016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71" name="직선 연결선 70"/>
            <p:cNvCxnSpPr/>
            <p:nvPr/>
          </p:nvCxnSpPr>
          <p:spPr bwMode="auto">
            <a:xfrm flipV="1">
              <a:off x="8212988" y="3099738"/>
              <a:ext cx="2880000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2" name="모서리가 둥근 직사각형 71"/>
            <p:cNvSpPr/>
            <p:nvPr/>
          </p:nvSpPr>
          <p:spPr bwMode="auto">
            <a:xfrm>
              <a:off x="8209016" y="3210675"/>
              <a:ext cx="2882880" cy="1002003"/>
            </a:xfrm>
            <a:prstGeom prst="roundRect">
              <a:avLst>
                <a:gd name="adj" fmla="val 3082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36000" tIns="0" rIns="72000" bIns="0" rtlCol="0" anchor="ctr"/>
            <a:lstStyle/>
            <a:p>
              <a:pPr defTabSz="817563"/>
              <a:endParaRPr lang="ko-KR" altLang="en-US" sz="650" dirty="0">
                <a:latin typeface="+mn-ea"/>
                <a:ea typeface="+mn-ea"/>
              </a:endParaRPr>
            </a:p>
          </p:txBody>
        </p:sp>
        <p:sp>
          <p:nvSpPr>
            <p:cNvPr id="73" name="모서리가 둥근 직사각형 72"/>
            <p:cNvSpPr/>
            <p:nvPr/>
          </p:nvSpPr>
          <p:spPr bwMode="auto">
            <a:xfrm>
              <a:off x="8209016" y="4355073"/>
              <a:ext cx="360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 smtClean="0">
                  <a:latin typeface="+mn-ea"/>
                  <a:ea typeface="+mn-ea"/>
                </a:rPr>
                <a:t>닫기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74" name="모서리가 둥근 직사각형 73"/>
            <p:cNvSpPr/>
            <p:nvPr/>
          </p:nvSpPr>
          <p:spPr bwMode="auto">
            <a:xfrm>
              <a:off x="10587896" y="4355073"/>
              <a:ext cx="504000" cy="252000"/>
            </a:xfrm>
            <a:prstGeom prst="roundRect">
              <a:avLst>
                <a:gd name="adj" fmla="val 10053"/>
              </a:avLst>
            </a:prstGeom>
            <a:solidFill>
              <a:schemeClr val="tx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 smtClean="0">
                  <a:solidFill>
                    <a:schemeClr val="bg1"/>
                  </a:solidFill>
                  <a:latin typeface="+mn-ea"/>
                  <a:ea typeface="+mn-ea"/>
                </a:rPr>
                <a:t>저장</a:t>
              </a:r>
              <a:endParaRPr lang="ko-KR" altLang="en-US" sz="7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pic>
          <p:nvPicPr>
            <p:cNvPr id="75" name="그림 7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13" t="16255" r="32556" b="43251"/>
            <a:stretch/>
          </p:blipFill>
          <p:spPr>
            <a:xfrm>
              <a:off x="8964479" y="3417132"/>
              <a:ext cx="1444569" cy="577829"/>
            </a:xfrm>
            <a:prstGeom prst="rect">
              <a:avLst/>
            </a:prstGeom>
          </p:spPr>
        </p:pic>
      </p:grpSp>
      <p:grpSp>
        <p:nvGrpSpPr>
          <p:cNvPr id="46" name="그룹 45"/>
          <p:cNvGrpSpPr/>
          <p:nvPr/>
        </p:nvGrpSpPr>
        <p:grpSpPr>
          <a:xfrm>
            <a:off x="2018062" y="2325231"/>
            <a:ext cx="920699" cy="252000"/>
            <a:chOff x="1517469" y="6316484"/>
            <a:chExt cx="920699" cy="252000"/>
          </a:xfrm>
        </p:grpSpPr>
        <p:sp>
          <p:nvSpPr>
            <p:cNvPr id="47" name="모서리가 둥근 직사각형 46"/>
            <p:cNvSpPr/>
            <p:nvPr/>
          </p:nvSpPr>
          <p:spPr bwMode="auto">
            <a:xfrm>
              <a:off x="1517469" y="6316484"/>
              <a:ext cx="920699" cy="252000"/>
            </a:xfrm>
            <a:prstGeom prst="roundRect">
              <a:avLst>
                <a:gd name="adj" fmla="val 10053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lvl="0"/>
              <a:r>
                <a:rPr lang="en-US" altLang="ko-KR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2024.01.01</a:t>
              </a:r>
              <a:endParaRPr lang="en-US" altLang="ko-KR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2525" y="6388484"/>
              <a:ext cx="103796" cy="108000"/>
            </a:xfrm>
            <a:prstGeom prst="rect">
              <a:avLst/>
            </a:prstGeom>
          </p:spPr>
        </p:pic>
      </p:grpSp>
      <p:grpSp>
        <p:nvGrpSpPr>
          <p:cNvPr id="49" name="그룹 48"/>
          <p:cNvGrpSpPr/>
          <p:nvPr/>
        </p:nvGrpSpPr>
        <p:grpSpPr>
          <a:xfrm>
            <a:off x="6376840" y="2327680"/>
            <a:ext cx="920699" cy="252000"/>
            <a:chOff x="1517469" y="6316484"/>
            <a:chExt cx="920699" cy="252000"/>
          </a:xfrm>
        </p:grpSpPr>
        <p:sp>
          <p:nvSpPr>
            <p:cNvPr id="50" name="모서리가 둥근 직사각형 49"/>
            <p:cNvSpPr/>
            <p:nvPr/>
          </p:nvSpPr>
          <p:spPr bwMode="auto">
            <a:xfrm>
              <a:off x="1517469" y="6316484"/>
              <a:ext cx="920699" cy="252000"/>
            </a:xfrm>
            <a:prstGeom prst="roundRect">
              <a:avLst>
                <a:gd name="adj" fmla="val 10053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lvl="0"/>
              <a:r>
                <a:rPr lang="en-US" altLang="ko-KR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2024.01.01</a:t>
              </a:r>
              <a:endParaRPr lang="en-US" altLang="ko-KR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2525" y="6388484"/>
              <a:ext cx="103796" cy="10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297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홈</a:t>
            </a:r>
            <a:r>
              <a:rPr lang="en-US" altLang="ko-KR" dirty="0" smtClean="0"/>
              <a:t> </a:t>
            </a:r>
            <a:r>
              <a:rPr lang="en-US" altLang="ko-KR" dirty="0"/>
              <a:t>&gt; </a:t>
            </a:r>
            <a:r>
              <a:rPr lang="ko-KR" altLang="en-US" dirty="0" err="1" smtClean="0"/>
              <a:t>멘토상담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152290"/>
              </p:ext>
            </p:extLst>
          </p:nvPr>
        </p:nvGraphicFramePr>
        <p:xfrm>
          <a:off x="10440591" y="540271"/>
          <a:ext cx="2833612" cy="2321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모바일에선 글 </a:t>
                      </a:r>
                      <a:r>
                        <a:rPr lang="ko-KR" altLang="en-US" sz="7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바로가기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 기능 없음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1192099" y="1170129"/>
            <a:ext cx="1811377" cy="2532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err="1" smtClean="0">
                <a:latin typeface="+mn-ea"/>
                <a:ea typeface="+mn-ea"/>
              </a:rPr>
              <a:t>멘토상담</a:t>
            </a:r>
            <a:endParaRPr lang="ko-KR" altLang="en-US" sz="800" b="1" dirty="0" smtClean="0">
              <a:latin typeface="+mn-ea"/>
              <a:ea typeface="+mn-ea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1127712" y="1533143"/>
            <a:ext cx="3528000" cy="509049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800" dirty="0"/>
          </a:p>
        </p:txBody>
      </p:sp>
      <p:sp>
        <p:nvSpPr>
          <p:cNvPr id="56" name="모서리가 둥근 직사각형 55"/>
          <p:cNvSpPr/>
          <p:nvPr/>
        </p:nvSpPr>
        <p:spPr bwMode="auto">
          <a:xfrm>
            <a:off x="1241161" y="3221531"/>
            <a:ext cx="2788644" cy="1108026"/>
          </a:xfrm>
          <a:prstGeom prst="roundRect">
            <a:avLst>
              <a:gd name="adj" fmla="val 7974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0" bIns="0" rtlCol="0" anchor="ctr"/>
          <a:lstStyle/>
          <a:p>
            <a:pPr defTabSz="817563">
              <a:lnSpc>
                <a:spcPct val="120000"/>
              </a:lnSpc>
            </a:pPr>
            <a:r>
              <a:rPr lang="en-US" altLang="ko-KR" sz="700" dirty="0" smtClean="0">
                <a:solidFill>
                  <a:srgbClr val="666666"/>
                </a:solidFill>
                <a:latin typeface="+mn-ea"/>
                <a:ea typeface="+mn-ea"/>
              </a:rPr>
              <a:t>1. </a:t>
            </a:r>
            <a:r>
              <a:rPr lang="ko-KR" altLang="en-US" sz="700" dirty="0" err="1" smtClean="0">
                <a:solidFill>
                  <a:srgbClr val="666666"/>
                </a:solidFill>
                <a:latin typeface="+mn-ea"/>
                <a:ea typeface="+mn-ea"/>
              </a:rPr>
              <a:t>스케치업</a:t>
            </a:r>
            <a:r>
              <a:rPr lang="en-US" altLang="ko-KR" sz="700" dirty="0">
                <a:solidFill>
                  <a:srgbClr val="666666"/>
                </a:solidFill>
                <a:latin typeface="+mn-ea"/>
                <a:ea typeface="+mn-ea"/>
              </a:rPr>
              <a:t>: </a:t>
            </a:r>
          </a:p>
          <a:p>
            <a:pPr>
              <a:lnSpc>
                <a:spcPct val="120000"/>
              </a:lnSpc>
            </a:pPr>
            <a:r>
              <a:rPr lang="ko-KR" altLang="en-US" sz="700" dirty="0">
                <a:latin typeface="+mn-ea"/>
                <a:ea typeface="+mn-ea"/>
              </a:rPr>
              <a:t>웹툰을 그리려면 스케치업이 꼭 필수는 아니지만 스케치업을 사용할 줄 알거나 잘 모르더라도 배경을 구해서 원하는 각도에서 이미지를 출력할 수 있는 정도라도 사용하면 하시는 창작활동이 훨씬 더 편해지 긴 하세요</a:t>
            </a:r>
            <a:r>
              <a:rPr lang="en-US" altLang="ko-KR" sz="700" dirty="0">
                <a:latin typeface="+mn-ea"/>
                <a:ea typeface="+mn-ea"/>
              </a:rPr>
              <a:t>!</a:t>
            </a:r>
          </a:p>
          <a:p>
            <a:pPr>
              <a:lnSpc>
                <a:spcPct val="120000"/>
              </a:lnSpc>
            </a:pPr>
            <a:r>
              <a:rPr lang="en-US" altLang="ko-KR" sz="700" dirty="0">
                <a:latin typeface="+mn-ea"/>
                <a:ea typeface="+mn-ea"/>
              </a:rPr>
              <a:t>​</a:t>
            </a:r>
          </a:p>
          <a:p>
            <a:pPr>
              <a:lnSpc>
                <a:spcPct val="120000"/>
              </a:lnSpc>
            </a:pPr>
            <a:r>
              <a:rPr lang="ko-KR" altLang="en-US" sz="700" dirty="0">
                <a:latin typeface="+mn-ea"/>
                <a:ea typeface="+mn-ea"/>
              </a:rPr>
              <a:t>오래전부터 웹툰 배경이 디지털화되면서 나라에서도 인재양성을 위해 관련 교육컨텐츠도 많이 만들어졌었고요</a:t>
            </a:r>
            <a:r>
              <a:rPr lang="en-US" altLang="ko-KR" sz="700" dirty="0" smtClean="0">
                <a:latin typeface="+mn-ea"/>
                <a:ea typeface="+mn-ea"/>
              </a:rPr>
              <a:t>.</a:t>
            </a:r>
            <a:endParaRPr lang="en-US" altLang="ko-KR" sz="700" dirty="0">
              <a:latin typeface="+mn-ea"/>
              <a:ea typeface="+mn-ea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56170" y="2884870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17563"/>
            <a:r>
              <a:rPr lang="ko-KR" altLang="en-US" sz="800" b="1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800" b="1" dirty="0" smtClean="0">
                <a:solidFill>
                  <a:schemeClr val="tx1"/>
                </a:solidFill>
                <a:latin typeface="+mn-ea"/>
                <a:ea typeface="+mn-ea"/>
              </a:rPr>
              <a:t>홍길동 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  <a:ea typeface="+mn-ea"/>
              </a:rPr>
              <a:t>멘토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  <a:ea typeface="+mn-ea"/>
              </a:rPr>
              <a:t>컴퓨터강남</a:t>
            </a:r>
            <a:endParaRPr lang="en-US" altLang="ko-KR" sz="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defTabSz="817563"/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2024-04-14 15:00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0" name="모서리가 둥근 직사각형 59"/>
          <p:cNvSpPr/>
          <p:nvPr/>
        </p:nvSpPr>
        <p:spPr bwMode="auto">
          <a:xfrm>
            <a:off x="1241162" y="4769659"/>
            <a:ext cx="2788643" cy="667018"/>
          </a:xfrm>
          <a:prstGeom prst="roundRect">
            <a:avLst>
              <a:gd name="adj" fmla="val 7974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0" bIns="0" rtlCol="0" anchor="ctr"/>
          <a:lstStyle/>
          <a:p>
            <a:pPr defTabSz="817563">
              <a:lnSpc>
                <a:spcPct val="150000"/>
              </a:lnSpc>
            </a:pPr>
            <a:r>
              <a:rPr lang="ko-KR" altLang="en-US" sz="700" dirty="0">
                <a:solidFill>
                  <a:schemeClr val="tx1"/>
                </a:solidFill>
                <a:latin typeface="+mn-ea"/>
                <a:ea typeface="+mn-ea"/>
              </a:rPr>
              <a:t>웹툰 및 웹 디자인 계열회사 입사시 도움이 됩니다</a:t>
            </a:r>
            <a:r>
              <a:rPr lang="en-US" altLang="ko-KR" sz="70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 defTabSz="817563">
              <a:lnSpc>
                <a:spcPct val="150000"/>
              </a:lnSpc>
            </a:pPr>
            <a:r>
              <a:rPr lang="ko-KR" altLang="en-US" sz="700" dirty="0">
                <a:solidFill>
                  <a:schemeClr val="tx1"/>
                </a:solidFill>
                <a:latin typeface="+mn-ea"/>
                <a:ea typeface="+mn-ea"/>
              </a:rPr>
              <a:t>아울러 맥스</a:t>
            </a:r>
            <a:r>
              <a:rPr lang="en-US" altLang="ko-KR" sz="700" dirty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ea typeface="+mn-ea"/>
              </a:rPr>
              <a:t>와 브랜딩 과목도 시너지를 낼 수 있을 거라고 생각됩니다</a:t>
            </a:r>
            <a:r>
              <a:rPr lang="en-US" altLang="ko-KR" sz="70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 defTabSz="817563">
              <a:lnSpc>
                <a:spcPct val="150000"/>
              </a:lnSpc>
            </a:pPr>
            <a:r>
              <a:rPr lang="ko-KR" altLang="en-US" sz="700" dirty="0">
                <a:solidFill>
                  <a:schemeClr val="tx1"/>
                </a:solidFill>
                <a:latin typeface="+mn-ea"/>
                <a:ea typeface="+mn-ea"/>
              </a:rPr>
              <a:t>자세한 내용은 취업담당 선생님과 함께 이야기 하시지요</a:t>
            </a:r>
            <a:r>
              <a:rPr lang="en-US" altLang="ko-KR" sz="70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61" name="사각형 설명선 60"/>
          <p:cNvSpPr/>
          <p:nvPr/>
        </p:nvSpPr>
        <p:spPr bwMode="auto">
          <a:xfrm>
            <a:off x="1127710" y="6223351"/>
            <a:ext cx="3528000" cy="869648"/>
          </a:xfrm>
          <a:prstGeom prst="wedgeRectCallout">
            <a:avLst>
              <a:gd name="adj1" fmla="val -37294"/>
              <a:gd name="adj2" fmla="val 16095"/>
            </a:avLst>
          </a:prstGeom>
          <a:solidFill>
            <a:schemeClr val="bg1"/>
          </a:solidFill>
          <a:ln w="317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44000" tIns="144000" rIns="0" bIns="0" rtlCol="0" anchor="t" anchorCtr="0"/>
          <a:lstStyle/>
          <a:p>
            <a:pPr defTabSz="817563"/>
            <a:r>
              <a:rPr lang="ko-KR" altLang="en-US" sz="800" dirty="0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상담 내용을 입력하세요</a:t>
            </a:r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800" dirty="0">
              <a:solidFill>
                <a:schemeClr val="bg1">
                  <a:lumMod val="8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3" name="모서리가 둥근 직사각형 62"/>
          <p:cNvSpPr/>
          <p:nvPr/>
        </p:nvSpPr>
        <p:spPr bwMode="auto">
          <a:xfrm>
            <a:off x="4029805" y="6719473"/>
            <a:ext cx="504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등록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4" name="모서리가 둥근 직사각형 63"/>
          <p:cNvSpPr/>
          <p:nvPr/>
        </p:nvSpPr>
        <p:spPr bwMode="auto">
          <a:xfrm>
            <a:off x="4029805" y="6410815"/>
            <a:ext cx="504000" cy="252000"/>
          </a:xfrm>
          <a:prstGeom prst="roundRect">
            <a:avLst>
              <a:gd name="adj" fmla="val 10053"/>
            </a:avLst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err="1" smtClean="0">
                <a:solidFill>
                  <a:schemeClr val="tx1"/>
                </a:solidFill>
                <a:latin typeface="+mn-ea"/>
                <a:ea typeface="+mn-ea"/>
              </a:rPr>
              <a:t>파일찾기</a:t>
            </a:r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156170" y="4431559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17563"/>
            <a:r>
              <a:rPr lang="ko-KR" altLang="en-US" sz="800" b="1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800" b="1" dirty="0" smtClean="0">
                <a:solidFill>
                  <a:schemeClr val="tx1"/>
                </a:solidFill>
                <a:latin typeface="+mn-ea"/>
                <a:ea typeface="+mn-ea"/>
              </a:rPr>
              <a:t>홍길동 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  <a:ea typeface="+mn-ea"/>
              </a:rPr>
              <a:t>멘토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  <a:ea typeface="+mn-ea"/>
              </a:rPr>
              <a:t>컴퓨터강남</a:t>
            </a:r>
            <a:endParaRPr lang="en-US" altLang="ko-KR" sz="800" dirty="0">
              <a:solidFill>
                <a:schemeClr val="tx1"/>
              </a:solidFill>
              <a:latin typeface="+mn-ea"/>
              <a:ea typeface="+mn-ea"/>
            </a:endParaRPr>
          </a:p>
          <a:p>
            <a:pPr defTabSz="817563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2024-04-15 15:05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6" name="모서리가 둥근 직사각형 65"/>
          <p:cNvSpPr/>
          <p:nvPr/>
        </p:nvSpPr>
        <p:spPr bwMode="auto">
          <a:xfrm>
            <a:off x="2211625" y="1826569"/>
            <a:ext cx="2349610" cy="377286"/>
          </a:xfrm>
          <a:prstGeom prst="roundRect">
            <a:avLst>
              <a:gd name="adj" fmla="val 7974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0" bIns="0" rtlCol="0" anchor="ctr"/>
          <a:lstStyle/>
          <a:p>
            <a:pPr>
              <a:lnSpc>
                <a:spcPct val="120000"/>
              </a:lnSpc>
            </a:pPr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웹툰을 </a:t>
            </a:r>
            <a:r>
              <a:rPr lang="ko-KR" altLang="en-US" sz="700" dirty="0">
                <a:solidFill>
                  <a:schemeClr val="bg1"/>
                </a:solidFill>
                <a:latin typeface="+mn-ea"/>
                <a:ea typeface="+mn-ea"/>
              </a:rPr>
              <a:t>그리려면 </a:t>
            </a:r>
            <a:r>
              <a:rPr lang="ko-KR" altLang="en-US" sz="700" dirty="0" err="1">
                <a:solidFill>
                  <a:schemeClr val="bg1"/>
                </a:solidFill>
                <a:latin typeface="+mn-ea"/>
                <a:ea typeface="+mn-ea"/>
              </a:rPr>
              <a:t>스케치업이</a:t>
            </a:r>
            <a:r>
              <a:rPr lang="ko-KR" altLang="en-US" sz="70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필수인가요</a:t>
            </a:r>
            <a:r>
              <a:rPr lang="en-US" altLang="ko-KR" sz="700" dirty="0" smtClean="0">
                <a:solidFill>
                  <a:schemeClr val="bg1"/>
                </a:solidFill>
                <a:latin typeface="+mn-ea"/>
                <a:ea typeface="+mn-ea"/>
              </a:rPr>
              <a:t>? </a:t>
            </a:r>
            <a:endParaRPr lang="en-US" altLang="ko-KR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138363" y="1620391"/>
            <a:ext cx="230425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17563"/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2024-04-13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15:00</a:t>
            </a:r>
          </a:p>
        </p:txBody>
      </p:sp>
      <p:sp>
        <p:nvSpPr>
          <p:cNvPr id="69" name="모서리가 둥근 직사각형 68"/>
          <p:cNvSpPr/>
          <p:nvPr/>
        </p:nvSpPr>
        <p:spPr bwMode="auto">
          <a:xfrm>
            <a:off x="2211625" y="5801413"/>
            <a:ext cx="2349610" cy="377286"/>
          </a:xfrm>
          <a:prstGeom prst="roundRect">
            <a:avLst>
              <a:gd name="adj" fmla="val 7974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0" bIns="0" rtlCol="0" anchor="ctr"/>
          <a:lstStyle/>
          <a:p>
            <a:pPr>
              <a:lnSpc>
                <a:spcPct val="120000"/>
              </a:lnSpc>
            </a:pPr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취업 선생님은 누구신가요</a:t>
            </a:r>
            <a:r>
              <a:rPr lang="en-US" altLang="ko-KR" sz="700" dirty="0" smtClean="0">
                <a:solidFill>
                  <a:schemeClr val="bg1"/>
                </a:solidFill>
                <a:latin typeface="+mn-ea"/>
                <a:ea typeface="+mn-ea"/>
              </a:rPr>
              <a:t>?</a:t>
            </a:r>
            <a:endParaRPr lang="en-US" altLang="ko-KR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140393" y="5557135"/>
            <a:ext cx="230425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17563"/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2024-04-20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15:00</a:t>
            </a:r>
          </a:p>
        </p:txBody>
      </p:sp>
      <p:sp>
        <p:nvSpPr>
          <p:cNvPr id="71" name="모서리가 둥근 직사각형 70"/>
          <p:cNvSpPr/>
          <p:nvPr/>
        </p:nvSpPr>
        <p:spPr bwMode="auto">
          <a:xfrm>
            <a:off x="2211625" y="2447046"/>
            <a:ext cx="2349610" cy="377286"/>
          </a:xfrm>
          <a:prstGeom prst="roundRect">
            <a:avLst>
              <a:gd name="adj" fmla="val 7974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0" bIns="0" rtlCol="0" anchor="ctr"/>
          <a:lstStyle/>
          <a:p>
            <a:pPr>
              <a:lnSpc>
                <a:spcPct val="120000"/>
              </a:lnSpc>
            </a:pPr>
            <a:r>
              <a:rPr lang="ko-KR" altLang="en-US" sz="700" dirty="0" err="1" smtClean="0">
                <a:solidFill>
                  <a:schemeClr val="bg1"/>
                </a:solidFill>
                <a:latin typeface="+mn-ea"/>
                <a:ea typeface="+mn-ea"/>
              </a:rPr>
              <a:t>스케치업</a:t>
            </a:r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 외 다른 툴이 있을까요</a:t>
            </a:r>
            <a:r>
              <a:rPr lang="en-US" altLang="ko-KR" sz="700" dirty="0" smtClean="0">
                <a:solidFill>
                  <a:schemeClr val="bg1"/>
                </a:solidFill>
                <a:latin typeface="+mn-ea"/>
                <a:ea typeface="+mn-ea"/>
              </a:rPr>
              <a:t>?</a:t>
            </a:r>
            <a:endParaRPr lang="en-US" altLang="ko-KR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165793" y="2240868"/>
            <a:ext cx="230425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17563"/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2024-04-13 22:00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3913163" y="6275274"/>
            <a:ext cx="36000" cy="769648"/>
            <a:chOff x="8277552" y="1330445"/>
            <a:chExt cx="36000" cy="769648"/>
          </a:xfrm>
        </p:grpSpPr>
        <p:sp>
          <p:nvSpPr>
            <p:cNvPr id="80" name="직사각형 79"/>
            <p:cNvSpPr/>
            <p:nvPr/>
          </p:nvSpPr>
          <p:spPr bwMode="auto">
            <a:xfrm>
              <a:off x="8277552" y="1330445"/>
              <a:ext cx="36000" cy="324000"/>
            </a:xfrm>
            <a:prstGeom prst="rect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864000" tIns="0" rIns="0" bIns="0" rtlCol="0" anchor="ctr"/>
            <a:lstStyle/>
            <a:p>
              <a:pPr defTabSz="817563"/>
              <a:endParaRPr lang="ko-KR" altLang="en-US" sz="700" dirty="0">
                <a:latin typeface="+mn-ea"/>
              </a:endParaRPr>
            </a:p>
          </p:txBody>
        </p:sp>
        <p:cxnSp>
          <p:nvCxnSpPr>
            <p:cNvPr id="81" name="직선 연결선 80"/>
            <p:cNvCxnSpPr/>
            <p:nvPr/>
          </p:nvCxnSpPr>
          <p:spPr bwMode="auto">
            <a:xfrm flipH="1">
              <a:off x="8294339" y="1344093"/>
              <a:ext cx="0" cy="756000"/>
            </a:xfrm>
            <a:prstGeom prst="lin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915297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055551"/>
              </p:ext>
            </p:extLst>
          </p:nvPr>
        </p:nvGraphicFramePr>
        <p:xfrm>
          <a:off x="10440591" y="540271"/>
          <a:ext cx="2833612" cy="2321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b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1168856" y="1213163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kern="0" dirty="0" err="1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화면타이틀</a:t>
            </a:r>
            <a:endParaRPr kumimoji="0" lang="ko-KR" altLang="en-US" sz="800" kern="0" dirty="0">
              <a:solidFill>
                <a:schemeClr val="bg1">
                  <a:lumMod val="50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E89635-AD4B-470D-87D8-5D1C56CBDA73}"/>
              </a:ext>
            </a:extLst>
          </p:cNvPr>
          <p:cNvSpPr txBox="1"/>
          <p:nvPr/>
        </p:nvSpPr>
        <p:spPr>
          <a:xfrm>
            <a:off x="1082954" y="847467"/>
            <a:ext cx="1512168" cy="20005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7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&lt;Full popup&gt;</a:t>
            </a:r>
            <a:endParaRPr lang="ko-KR" altLang="en-US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E89635-AD4B-470D-87D8-5D1C56CBDA73}"/>
              </a:ext>
            </a:extLst>
          </p:cNvPr>
          <p:cNvSpPr txBox="1"/>
          <p:nvPr/>
        </p:nvSpPr>
        <p:spPr>
          <a:xfrm>
            <a:off x="5353323" y="847466"/>
            <a:ext cx="2016224" cy="20005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7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&lt;Modal&gt;</a:t>
            </a:r>
            <a:endParaRPr lang="ko-KR" altLang="en-US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3FD0872-9B0E-46B3-BF36-F3229827456D}"/>
              </a:ext>
            </a:extLst>
          </p:cNvPr>
          <p:cNvSpPr/>
          <p:nvPr/>
        </p:nvSpPr>
        <p:spPr>
          <a:xfrm>
            <a:off x="5425723" y="1116999"/>
            <a:ext cx="3528000" cy="5976000"/>
          </a:xfrm>
          <a:prstGeom prst="rect">
            <a:avLst/>
          </a:prstGeom>
          <a:solidFill>
            <a:schemeClr val="tx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6124403" y="2484487"/>
            <a:ext cx="2253256" cy="205811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44000" tIns="144000" rIns="72000" bIns="72000" numCol="1" rtlCol="0" anchor="t" anchorCtr="0" compatLnSpc="1">
            <a:prstTxWarp prst="textNoShape">
              <a:avLst/>
            </a:prstTxWarp>
          </a:bodyPr>
          <a:lstStyle/>
          <a:p>
            <a:pPr defTabSz="817563"/>
            <a:r>
              <a:rPr lang="ko-KR" altLang="en-US" sz="800" b="1" dirty="0" err="1" smtClean="0">
                <a:solidFill>
                  <a:schemeClr val="tx1"/>
                </a:solidFill>
                <a:latin typeface="+mn-ea"/>
                <a:ea typeface="+mn-ea"/>
              </a:rPr>
              <a:t>화면타이틀</a:t>
            </a:r>
            <a:endParaRPr lang="ko-KR" altLang="en-US" sz="8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7801635" y="4089094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저장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8082267" y="2637022"/>
            <a:ext cx="72008" cy="72016"/>
            <a:chOff x="10013701" y="4895209"/>
            <a:chExt cx="144016" cy="144016"/>
          </a:xfrm>
        </p:grpSpPr>
        <p:cxnSp>
          <p:nvCxnSpPr>
            <p:cNvPr id="26" name="직선 연결선 25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직선 연결선 26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8" name="모서리가 둥근 직사각형 27"/>
          <p:cNvSpPr/>
          <p:nvPr/>
        </p:nvSpPr>
        <p:spPr bwMode="auto">
          <a:xfrm>
            <a:off x="6399363" y="4089094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취소</a:t>
            </a:r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317323" y="2985580"/>
            <a:ext cx="36426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내용</a:t>
            </a:r>
            <a:endParaRPr kumimoji="0" lang="en-US" altLang="ko-KR" sz="700" kern="0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r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내용</a:t>
            </a:r>
            <a:endParaRPr kumimoji="0" lang="en-US" altLang="ko-KR" sz="700" kern="0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r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내용</a:t>
            </a:r>
            <a:endParaRPr kumimoji="0" lang="en-US" altLang="ko-KR" sz="700" kern="0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765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홈</a:t>
            </a:r>
            <a:r>
              <a:rPr lang="en-US" altLang="ko-KR" dirty="0" smtClean="0"/>
              <a:t> </a:t>
            </a:r>
            <a:r>
              <a:rPr lang="en-US" altLang="ko-KR" dirty="0"/>
              <a:t>&gt; </a:t>
            </a:r>
            <a:r>
              <a:rPr lang="ko-KR" altLang="en-US" dirty="0" smtClean="0"/>
              <a:t>취업상담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3" name="표 52"/>
          <p:cNvGraphicFramePr>
            <a:graphicFrameLocks noGrp="1"/>
          </p:cNvGraphicFramePr>
          <p:nvPr>
            <p:extLst/>
          </p:nvPr>
        </p:nvGraphicFramePr>
        <p:xfrm>
          <a:off x="10440591" y="540271"/>
          <a:ext cx="2833612" cy="2321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모바일에선 글 </a:t>
                      </a:r>
                      <a:r>
                        <a:rPr lang="ko-KR" altLang="en-US" sz="7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바로가기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 기능 없음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1192099" y="1170129"/>
            <a:ext cx="1811377" cy="2532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err="1" smtClean="0">
                <a:latin typeface="+mn-ea"/>
                <a:ea typeface="+mn-ea"/>
              </a:rPr>
              <a:t>멘토상담</a:t>
            </a:r>
            <a:endParaRPr lang="ko-KR" altLang="en-US" sz="800" b="1" dirty="0" smtClean="0">
              <a:latin typeface="+mn-ea"/>
              <a:ea typeface="+mn-ea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1127712" y="1533143"/>
            <a:ext cx="3528000" cy="509049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800" dirty="0"/>
          </a:p>
        </p:txBody>
      </p:sp>
      <p:sp>
        <p:nvSpPr>
          <p:cNvPr id="61" name="사각형 설명선 60"/>
          <p:cNvSpPr/>
          <p:nvPr/>
        </p:nvSpPr>
        <p:spPr bwMode="auto">
          <a:xfrm>
            <a:off x="1127710" y="6223351"/>
            <a:ext cx="3528000" cy="869648"/>
          </a:xfrm>
          <a:prstGeom prst="wedgeRectCallout">
            <a:avLst>
              <a:gd name="adj1" fmla="val -37294"/>
              <a:gd name="adj2" fmla="val 16095"/>
            </a:avLst>
          </a:prstGeom>
          <a:solidFill>
            <a:schemeClr val="bg1"/>
          </a:solidFill>
          <a:ln w="317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44000" tIns="144000" rIns="0" bIns="0" rtlCol="0" anchor="t" anchorCtr="0"/>
          <a:lstStyle/>
          <a:p>
            <a:pPr defTabSz="817563"/>
            <a:r>
              <a:rPr lang="ko-KR" altLang="en-US" sz="800" dirty="0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상담 내용을 입력하세요</a:t>
            </a:r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800" dirty="0">
              <a:solidFill>
                <a:schemeClr val="bg1">
                  <a:lumMod val="8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3" name="모서리가 둥근 직사각형 62"/>
          <p:cNvSpPr/>
          <p:nvPr/>
        </p:nvSpPr>
        <p:spPr bwMode="auto">
          <a:xfrm>
            <a:off x="4029805" y="6719473"/>
            <a:ext cx="504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등록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4" name="모서리가 둥근 직사각형 63"/>
          <p:cNvSpPr/>
          <p:nvPr/>
        </p:nvSpPr>
        <p:spPr bwMode="auto">
          <a:xfrm>
            <a:off x="4029805" y="6410815"/>
            <a:ext cx="504000" cy="252000"/>
          </a:xfrm>
          <a:prstGeom prst="roundRect">
            <a:avLst>
              <a:gd name="adj" fmla="val 10053"/>
            </a:avLst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err="1" smtClean="0">
                <a:solidFill>
                  <a:schemeClr val="tx1"/>
                </a:solidFill>
                <a:latin typeface="+mn-ea"/>
                <a:ea typeface="+mn-ea"/>
              </a:rPr>
              <a:t>파일찾기</a:t>
            </a:r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3913163" y="6275274"/>
            <a:ext cx="36000" cy="769648"/>
            <a:chOff x="8277552" y="1330445"/>
            <a:chExt cx="36000" cy="769648"/>
          </a:xfrm>
        </p:grpSpPr>
        <p:sp>
          <p:nvSpPr>
            <p:cNvPr id="80" name="직사각형 79"/>
            <p:cNvSpPr/>
            <p:nvPr/>
          </p:nvSpPr>
          <p:spPr bwMode="auto">
            <a:xfrm>
              <a:off x="8277552" y="1330445"/>
              <a:ext cx="36000" cy="324000"/>
            </a:xfrm>
            <a:prstGeom prst="rect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864000" tIns="0" rIns="0" bIns="0" rtlCol="0" anchor="ctr"/>
            <a:lstStyle/>
            <a:p>
              <a:pPr defTabSz="817563"/>
              <a:endParaRPr lang="ko-KR" altLang="en-US" sz="700" dirty="0">
                <a:latin typeface="+mn-ea"/>
              </a:endParaRPr>
            </a:p>
          </p:txBody>
        </p:sp>
        <p:cxnSp>
          <p:nvCxnSpPr>
            <p:cNvPr id="81" name="직선 연결선 80"/>
            <p:cNvCxnSpPr/>
            <p:nvPr/>
          </p:nvCxnSpPr>
          <p:spPr bwMode="auto">
            <a:xfrm flipH="1">
              <a:off x="8294339" y="1344093"/>
              <a:ext cx="0" cy="756000"/>
            </a:xfrm>
            <a:prstGeom prst="lin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3" name="모서리가 둥근 직사각형 22"/>
          <p:cNvSpPr/>
          <p:nvPr/>
        </p:nvSpPr>
        <p:spPr bwMode="auto">
          <a:xfrm>
            <a:off x="1201675" y="4749646"/>
            <a:ext cx="2135424" cy="299415"/>
          </a:xfrm>
          <a:prstGeom prst="roundRect">
            <a:avLst>
              <a:gd name="adj" fmla="val 7974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0" bIns="0" rtlCol="0" anchor="ctr"/>
          <a:lstStyle/>
          <a:p>
            <a:pPr defTabSz="817563">
              <a:lnSpc>
                <a:spcPct val="120000"/>
              </a:lnSpc>
            </a:pPr>
            <a:r>
              <a:rPr lang="ko-KR" altLang="en-US" sz="800" dirty="0" smtClean="0">
                <a:solidFill>
                  <a:srgbClr val="666666"/>
                </a:solidFill>
                <a:latin typeface="+mn-ea"/>
                <a:ea typeface="+mn-ea"/>
              </a:rPr>
              <a:t>확인 중에 있습니다</a:t>
            </a:r>
            <a:r>
              <a:rPr lang="en-US" altLang="ko-KR" sz="800" dirty="0" smtClean="0">
                <a:solidFill>
                  <a:srgbClr val="666666"/>
                </a:solidFill>
                <a:latin typeface="+mn-ea"/>
                <a:ea typeface="+mn-ea"/>
              </a:rPr>
              <a:t>. </a:t>
            </a:r>
            <a:r>
              <a:rPr lang="ko-KR" altLang="en-US" sz="800" dirty="0" smtClean="0">
                <a:solidFill>
                  <a:srgbClr val="666666"/>
                </a:solidFill>
                <a:latin typeface="+mn-ea"/>
                <a:ea typeface="+mn-ea"/>
              </a:rPr>
              <a:t>조금만 기다려주세요</a:t>
            </a:r>
            <a:r>
              <a:rPr lang="en-US" altLang="ko-KR" sz="800" dirty="0" smtClean="0">
                <a:solidFill>
                  <a:srgbClr val="666666"/>
                </a:solidFill>
                <a:latin typeface="+mn-ea"/>
                <a:ea typeface="+mn-ea"/>
              </a:rPr>
              <a:t>.</a:t>
            </a:r>
            <a:endParaRPr lang="en-US" altLang="ko-KR" sz="800" dirty="0">
              <a:latin typeface="+mn-ea"/>
              <a:ea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116684" y="4412985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17563"/>
            <a:r>
              <a:rPr lang="ko-KR" altLang="en-US" sz="800" b="1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800" b="1" dirty="0" smtClean="0">
                <a:solidFill>
                  <a:schemeClr val="tx1"/>
                </a:solidFill>
                <a:latin typeface="+mn-ea"/>
                <a:ea typeface="+mn-ea"/>
              </a:rPr>
              <a:t>홍길동</a:t>
            </a:r>
            <a:r>
              <a:rPr lang="en-US" altLang="ko-KR" sz="800" b="1" dirty="0" smtClean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ko-KR" altLang="en-US" sz="80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  <a:ea typeface="+mn-ea"/>
              </a:rPr>
              <a:t>컴퓨터강남</a:t>
            </a:r>
            <a:endParaRPr lang="en-US" altLang="ko-KR" sz="800" dirty="0">
              <a:solidFill>
                <a:schemeClr val="tx1"/>
              </a:solidFill>
              <a:latin typeface="+mn-ea"/>
              <a:ea typeface="+mn-ea"/>
            </a:endParaRPr>
          </a:p>
          <a:p>
            <a:pPr defTabSz="817563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2024-04-14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15:00</a:t>
            </a:r>
          </a:p>
        </p:txBody>
      </p:sp>
      <p:sp>
        <p:nvSpPr>
          <p:cNvPr id="25" name="모서리가 둥근 직사각형 24"/>
          <p:cNvSpPr/>
          <p:nvPr/>
        </p:nvSpPr>
        <p:spPr bwMode="auto">
          <a:xfrm>
            <a:off x="2139617" y="3354684"/>
            <a:ext cx="2421618" cy="377286"/>
          </a:xfrm>
          <a:prstGeom prst="roundRect">
            <a:avLst>
              <a:gd name="adj" fmla="val 7974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0" bIns="0" rtlCol="0" anchor="ctr"/>
          <a:lstStyle/>
          <a:p>
            <a:pPr>
              <a:lnSpc>
                <a:spcPct val="120000"/>
              </a:lnSpc>
            </a:pPr>
            <a:r>
              <a:rPr lang="ko-KR" altLang="en-US" sz="800" dirty="0" err="1" smtClean="0">
                <a:solidFill>
                  <a:schemeClr val="bg1"/>
                </a:solidFill>
                <a:latin typeface="+mn-ea"/>
                <a:ea typeface="+mn-ea"/>
              </a:rPr>
              <a:t>취업관리</a:t>
            </a:r>
            <a:r>
              <a:rPr lang="ko-KR" altLang="en-US" sz="800" dirty="0" smtClean="0">
                <a:solidFill>
                  <a:schemeClr val="bg1"/>
                </a:solidFill>
                <a:latin typeface="+mn-ea"/>
                <a:ea typeface="+mn-ea"/>
              </a:rPr>
              <a:t> 신청 했습니다</a:t>
            </a:r>
            <a:r>
              <a:rPr lang="en-US" altLang="ko-KR" sz="800" dirty="0" smtClean="0">
                <a:solidFill>
                  <a:schemeClr val="bg1"/>
                </a:solidFill>
                <a:latin typeface="+mn-ea"/>
                <a:ea typeface="+mn-ea"/>
              </a:rPr>
              <a:t>! </a:t>
            </a:r>
            <a:endParaRPr lang="en-US" altLang="ko-KR" sz="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093785" y="3148506"/>
            <a:ext cx="230425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17563"/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2024-04-13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15:00</a:t>
            </a:r>
          </a:p>
        </p:txBody>
      </p:sp>
      <p:sp>
        <p:nvSpPr>
          <p:cNvPr id="27" name="모서리가 둥근 직사각형 26"/>
          <p:cNvSpPr/>
          <p:nvPr/>
        </p:nvSpPr>
        <p:spPr bwMode="auto">
          <a:xfrm>
            <a:off x="2139617" y="5395162"/>
            <a:ext cx="2421618" cy="789029"/>
          </a:xfrm>
          <a:prstGeom prst="roundRect">
            <a:avLst>
              <a:gd name="adj" fmla="val 7974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0" bIns="0" rtlCol="0" anchor="ctr"/>
          <a:lstStyle/>
          <a:p>
            <a:pPr>
              <a:lnSpc>
                <a:spcPct val="120000"/>
              </a:lnSpc>
            </a:pPr>
            <a:r>
              <a:rPr lang="ko-KR" altLang="en-US" sz="800" dirty="0" smtClean="0">
                <a:solidFill>
                  <a:schemeClr val="bg1"/>
                </a:solidFill>
                <a:latin typeface="+mn-ea"/>
                <a:ea typeface="+mn-ea"/>
              </a:rPr>
              <a:t>아직도 그대로입니다</a:t>
            </a:r>
            <a:r>
              <a:rPr lang="en-US" altLang="ko-KR" sz="800" dirty="0" smtClean="0">
                <a:solidFill>
                  <a:schemeClr val="bg1"/>
                </a:solidFill>
                <a:latin typeface="+mn-ea"/>
                <a:ea typeface="+mn-ea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ko-KR" altLang="en-US" sz="800" dirty="0" smtClean="0">
                <a:solidFill>
                  <a:schemeClr val="bg1"/>
                </a:solidFill>
                <a:latin typeface="+mn-ea"/>
                <a:ea typeface="+mn-ea"/>
              </a:rPr>
              <a:t>내용</a:t>
            </a:r>
            <a:endParaRPr lang="en-US" altLang="ko-KR" sz="8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800" dirty="0" smtClean="0">
                <a:solidFill>
                  <a:schemeClr val="bg1"/>
                </a:solidFill>
                <a:latin typeface="+mn-ea"/>
                <a:ea typeface="+mn-ea"/>
              </a:rPr>
              <a:t>내용</a:t>
            </a:r>
            <a:endParaRPr lang="en-US" altLang="ko-KR" sz="8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800" dirty="0" smtClean="0">
                <a:solidFill>
                  <a:schemeClr val="bg1"/>
                </a:solidFill>
                <a:latin typeface="+mn-ea"/>
                <a:ea typeface="+mn-ea"/>
              </a:rPr>
              <a:t>내용</a:t>
            </a:r>
            <a:endParaRPr lang="en-US" altLang="ko-KR" sz="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068385" y="5150885"/>
            <a:ext cx="230425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17563"/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2024-04-20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15:00</a:t>
            </a:r>
          </a:p>
        </p:txBody>
      </p:sp>
      <p:sp>
        <p:nvSpPr>
          <p:cNvPr id="29" name="모서리가 둥근 직사각형 28"/>
          <p:cNvSpPr/>
          <p:nvPr/>
        </p:nvSpPr>
        <p:spPr bwMode="auto">
          <a:xfrm>
            <a:off x="2139617" y="3975161"/>
            <a:ext cx="2421618" cy="377286"/>
          </a:xfrm>
          <a:prstGeom prst="roundRect">
            <a:avLst>
              <a:gd name="adj" fmla="val 7974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0" bIns="0" rtlCol="0" anchor="ctr"/>
          <a:lstStyle/>
          <a:p>
            <a:pPr>
              <a:lnSpc>
                <a:spcPct val="120000"/>
              </a:lnSpc>
            </a:pPr>
            <a:r>
              <a:rPr lang="ko-KR" altLang="en-US" sz="800" dirty="0" smtClean="0">
                <a:solidFill>
                  <a:schemeClr val="bg1"/>
                </a:solidFill>
                <a:latin typeface="+mn-ea"/>
                <a:ea typeface="+mn-ea"/>
              </a:rPr>
              <a:t>이후 진행상황을 </a:t>
            </a:r>
            <a:r>
              <a:rPr lang="ko-KR" altLang="en-US" sz="800" dirty="0" err="1" smtClean="0">
                <a:solidFill>
                  <a:schemeClr val="bg1"/>
                </a:solidFill>
                <a:latin typeface="+mn-ea"/>
                <a:ea typeface="+mn-ea"/>
              </a:rPr>
              <a:t>알고싶은데요</a:t>
            </a:r>
            <a:r>
              <a:rPr lang="en-US" altLang="ko-KR" sz="800" dirty="0" smtClean="0">
                <a:solidFill>
                  <a:schemeClr val="bg1"/>
                </a:solidFill>
                <a:latin typeface="+mn-ea"/>
                <a:ea typeface="+mn-ea"/>
              </a:rPr>
              <a:t>!</a:t>
            </a:r>
            <a:endParaRPr lang="en-US" altLang="ko-KR" sz="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093785" y="3768983"/>
            <a:ext cx="230425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17563"/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2024-04-13 22:00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1684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전체메뉴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햄버거메뉴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391389"/>
              </p:ext>
            </p:extLst>
          </p:nvPr>
        </p:nvGraphicFramePr>
        <p:xfrm>
          <a:off x="10440591" y="540271"/>
          <a:ext cx="2833612" cy="2423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전체메뉴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햄버거메뉴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설정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설정 팝업 노출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앱에서만 노출</a:t>
                      </a:r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122843"/>
              </p:ext>
            </p:extLst>
          </p:nvPr>
        </p:nvGraphicFramePr>
        <p:xfrm>
          <a:off x="1316464" y="3988351"/>
          <a:ext cx="3205574" cy="961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2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2787">
                  <a:extLst>
                    <a:ext uri="{9D8B030D-6E8A-4147-A177-3AD203B41FA5}">
                      <a16:colId xmlns:a16="http://schemas.microsoft.com/office/drawing/2014/main" val="445848881"/>
                    </a:ext>
                  </a:extLst>
                </a:gridCol>
              </a:tblGrid>
              <a:tr h="3205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수강내역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</a:t>
                      </a:r>
                    </a:p>
                  </a:txBody>
                  <a:tcPr marL="216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증명서발급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6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7937999"/>
                  </a:ext>
                </a:extLst>
              </a:tr>
              <a:tr h="32052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자격증응시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6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취업현황관리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6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7157820"/>
                  </a:ext>
                </a:extLst>
              </a:tr>
              <a:tr h="32052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교육과정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6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학원정보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6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6137717"/>
                  </a:ext>
                </a:extLst>
              </a:tr>
            </a:tbl>
          </a:graphicData>
        </a:graphic>
      </p:graphicFrame>
      <p:sp>
        <p:nvSpPr>
          <p:cNvPr id="48" name="모서리가 둥근 직사각형 47"/>
          <p:cNvSpPr/>
          <p:nvPr/>
        </p:nvSpPr>
        <p:spPr>
          <a:xfrm>
            <a:off x="1248754" y="2052439"/>
            <a:ext cx="3281945" cy="259138"/>
          </a:xfrm>
          <a:prstGeom prst="roundRect">
            <a:avLst>
              <a:gd name="adj" fmla="val 20701"/>
            </a:avLst>
          </a:prstGeom>
          <a:solidFill>
            <a:sysClr val="window" lastClr="FFFFFF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lvl="0" algn="ctr" defTabSz="817563"/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SBS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아카데미컴퓨터아트학원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강남지점                                   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∨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786065" y="6833291"/>
            <a:ext cx="241765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맑은 고딕" pitchFamily="50" charset="-127"/>
                <a:ea typeface="맑은 고딕" pitchFamily="50" charset="-127"/>
              </a:rPr>
              <a:t>Copyright </a:t>
            </a:r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ⓒ</a:t>
            </a:r>
            <a:r>
              <a:rPr lang="en-US" altLang="ko-KR" sz="700" dirty="0" smtClean="0">
                <a:latin typeface="맑은 고딕" pitchFamily="50" charset="-127"/>
                <a:ea typeface="맑은 고딕" pitchFamily="50" charset="-127"/>
              </a:rPr>
              <a:t> KOREA EDU GROUP. All Rights Reserved.</a:t>
            </a:r>
            <a:endParaRPr lang="ko-KR" altLang="en-US" sz="7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211" y="1194693"/>
            <a:ext cx="324000" cy="284264"/>
          </a:xfrm>
          <a:prstGeom prst="rect">
            <a:avLst/>
          </a:prstGeom>
        </p:spPr>
      </p:pic>
      <p:sp>
        <p:nvSpPr>
          <p:cNvPr id="56" name="모서리가 둥근 직사각형 55"/>
          <p:cNvSpPr/>
          <p:nvPr/>
        </p:nvSpPr>
        <p:spPr>
          <a:xfrm>
            <a:off x="1262402" y="1567936"/>
            <a:ext cx="3274116" cy="319769"/>
          </a:xfrm>
          <a:prstGeom prst="roundRect">
            <a:avLst>
              <a:gd name="adj" fmla="val 4814"/>
            </a:avLst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lvl="0" algn="ctr" defTabSz="817563"/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658894" y="1633993"/>
            <a:ext cx="27542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kern="0" dirty="0" err="1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홍길동님이라고</a:t>
            </a:r>
            <a:r>
              <a:rPr kumimoji="0" lang="ko-KR" altLang="en-US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이름이 길어지면 </a:t>
            </a:r>
            <a:r>
              <a:rPr kumimoji="0" lang="ko-KR" altLang="en-US" kern="0" dirty="0" err="1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말줄임</a:t>
            </a:r>
            <a:r>
              <a:rPr kumimoji="0" lang="en-US" altLang="ko-KR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… </a:t>
            </a:r>
            <a:r>
              <a:rPr kumimoji="0" lang="ko-KR" altLang="en-US" sz="900" kern="0" dirty="0" smtClean="0">
                <a:solidFill>
                  <a:schemeClr val="bg1">
                    <a:lumMod val="5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님</a:t>
            </a:r>
            <a:endParaRPr kumimoji="0" lang="ko-KR" altLang="en-US" sz="900" kern="0" dirty="0">
              <a:solidFill>
                <a:schemeClr val="bg1">
                  <a:lumMod val="50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334894" y="1687313"/>
            <a:ext cx="324000" cy="144000"/>
          </a:xfrm>
          <a:prstGeom prst="roundRect">
            <a:avLst>
              <a:gd name="adj" fmla="val 20701"/>
            </a:avLst>
          </a:prstGeom>
          <a:solidFill>
            <a:srgbClr val="FFC000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lvl="0" algn="ctr" defTabSz="817563"/>
            <a:r>
              <a:rPr lang="ko-KR" altLang="en-US" sz="7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재학</a:t>
            </a:r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242043" y="509394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커뮤니티</a:t>
            </a:r>
            <a:endParaRPr kumimoji="0" lang="ko-KR" altLang="en-US" sz="900" kern="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8" name="타원 77"/>
          <p:cNvSpPr>
            <a:spLocks noChangeAspect="1"/>
          </p:cNvSpPr>
          <p:nvPr/>
        </p:nvSpPr>
        <p:spPr bwMode="auto">
          <a:xfrm>
            <a:off x="1275045" y="4079759"/>
            <a:ext cx="144000" cy="1440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+mn-ea"/>
                <a:ea typeface="+mn-ea"/>
              </a:rPr>
              <a:t>I</a:t>
            </a:r>
            <a:endParaRPr lang="ko-KR" altLang="en-US" sz="7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9" name="타원 78"/>
          <p:cNvSpPr>
            <a:spLocks noChangeAspect="1"/>
          </p:cNvSpPr>
          <p:nvPr/>
        </p:nvSpPr>
        <p:spPr bwMode="auto">
          <a:xfrm>
            <a:off x="1275045" y="4399159"/>
            <a:ext cx="144000" cy="1440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+mn-ea"/>
                <a:ea typeface="+mn-ea"/>
              </a:rPr>
              <a:t>I</a:t>
            </a:r>
            <a:endParaRPr lang="ko-KR" altLang="en-US" sz="7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0" name="타원 79"/>
          <p:cNvSpPr>
            <a:spLocks noChangeAspect="1"/>
          </p:cNvSpPr>
          <p:nvPr/>
        </p:nvSpPr>
        <p:spPr bwMode="auto">
          <a:xfrm>
            <a:off x="1275045" y="4718559"/>
            <a:ext cx="144000" cy="1440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+mn-ea"/>
                <a:ea typeface="+mn-ea"/>
              </a:rPr>
              <a:t>I</a:t>
            </a:r>
            <a:endParaRPr lang="ko-KR" altLang="en-US" sz="7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1" name="타원 80"/>
          <p:cNvSpPr>
            <a:spLocks noChangeAspect="1"/>
          </p:cNvSpPr>
          <p:nvPr/>
        </p:nvSpPr>
        <p:spPr bwMode="auto">
          <a:xfrm>
            <a:off x="2931289" y="4095122"/>
            <a:ext cx="144000" cy="1440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+mn-ea"/>
                <a:ea typeface="+mn-ea"/>
              </a:rPr>
              <a:t>I</a:t>
            </a:r>
            <a:endParaRPr lang="ko-KR" altLang="en-US" sz="7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2" name="타원 81"/>
          <p:cNvSpPr>
            <a:spLocks noChangeAspect="1"/>
          </p:cNvSpPr>
          <p:nvPr/>
        </p:nvSpPr>
        <p:spPr bwMode="auto">
          <a:xfrm>
            <a:off x="2931289" y="4414522"/>
            <a:ext cx="144000" cy="1440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+mn-ea"/>
                <a:ea typeface="+mn-ea"/>
              </a:rPr>
              <a:t>I</a:t>
            </a:r>
            <a:endParaRPr lang="ko-KR" altLang="en-US" sz="7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3" name="타원 82"/>
          <p:cNvSpPr>
            <a:spLocks noChangeAspect="1"/>
          </p:cNvSpPr>
          <p:nvPr/>
        </p:nvSpPr>
        <p:spPr bwMode="auto">
          <a:xfrm>
            <a:off x="2931289" y="4733924"/>
            <a:ext cx="144000" cy="1440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+mn-ea"/>
                <a:ea typeface="+mn-ea"/>
              </a:rPr>
              <a:t>I</a:t>
            </a:r>
            <a:endParaRPr lang="ko-KR" altLang="en-US" sz="7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263473" y="6473821"/>
            <a:ext cx="3223866" cy="259138"/>
          </a:xfrm>
          <a:prstGeom prst="roundRect">
            <a:avLst>
              <a:gd name="adj" fmla="val 20701"/>
            </a:avLst>
          </a:prstGeom>
          <a:solidFill>
            <a:sysClr val="window" lastClr="FFFFFF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817563"/>
            <a:r>
              <a:rPr lang="ko-KR" altLang="en-US" sz="7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 bwMode="auto">
          <a:xfrm>
            <a:off x="1275520" y="2407395"/>
            <a:ext cx="3248355" cy="0"/>
          </a:xfrm>
          <a:prstGeom prst="line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타원 43"/>
          <p:cNvSpPr>
            <a:spLocks noChangeAspect="1"/>
          </p:cNvSpPr>
          <p:nvPr/>
        </p:nvSpPr>
        <p:spPr bwMode="auto">
          <a:xfrm>
            <a:off x="3928642" y="121368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32064" y="3716132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err="1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주요서비스</a:t>
            </a:r>
            <a:endParaRPr kumimoji="0" lang="ko-KR" altLang="en-US" sz="900" kern="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0" t="37852" r="24849" b="36216"/>
          <a:stretch/>
        </p:blipFill>
        <p:spPr>
          <a:xfrm>
            <a:off x="1229744" y="1229826"/>
            <a:ext cx="581539" cy="216000"/>
          </a:xfrm>
          <a:prstGeom prst="rect">
            <a:avLst/>
          </a:prstGeom>
        </p:spPr>
      </p:pic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557692"/>
              </p:ext>
            </p:extLst>
          </p:nvPr>
        </p:nvGraphicFramePr>
        <p:xfrm>
          <a:off x="1269581" y="2531808"/>
          <a:ext cx="3257534" cy="641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2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4747">
                  <a:extLst>
                    <a:ext uri="{9D8B030D-6E8A-4147-A177-3AD203B41FA5}">
                      <a16:colId xmlns:a16="http://schemas.microsoft.com/office/drawing/2014/main" val="445848881"/>
                    </a:ext>
                  </a:extLst>
                </a:gridCol>
              </a:tblGrid>
              <a:tr h="3205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내정보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6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나의자료실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6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937999"/>
                  </a:ext>
                </a:extLst>
              </a:tr>
              <a:tr h="32052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환불내역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6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휴학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복학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6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157820"/>
                  </a:ext>
                </a:extLst>
              </a:tr>
            </a:tbl>
          </a:graphicData>
        </a:graphic>
      </p:graphicFrame>
      <p:sp>
        <p:nvSpPr>
          <p:cNvPr id="53" name="모서리가 둥근 직사각형 52"/>
          <p:cNvSpPr/>
          <p:nvPr/>
        </p:nvSpPr>
        <p:spPr>
          <a:xfrm>
            <a:off x="2943220" y="3290774"/>
            <a:ext cx="1577781" cy="259138"/>
          </a:xfrm>
          <a:prstGeom prst="roundRect">
            <a:avLst>
              <a:gd name="adj" fmla="val 20701"/>
            </a:avLst>
          </a:prstGeom>
          <a:solidFill>
            <a:sysClr val="window" lastClr="FFFFFF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817563"/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취업상담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1255262" y="3293296"/>
            <a:ext cx="1577781" cy="259138"/>
          </a:xfrm>
          <a:prstGeom prst="roundRect">
            <a:avLst>
              <a:gd name="adj" fmla="val 20701"/>
            </a:avLst>
          </a:prstGeom>
          <a:solidFill>
            <a:sysClr val="window" lastClr="FFFFFF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817563"/>
            <a:r>
              <a:rPr lang="ko-KR" altLang="en-US" sz="8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김담당</a:t>
            </a:r>
            <a:r>
              <a:rPr lang="en-US" altLang="ko-KR" sz="8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멘토님께 </a:t>
            </a:r>
            <a:r>
              <a:rPr lang="ko-KR" altLang="en-US" sz="8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상담요청</a:t>
            </a:r>
            <a:endParaRPr lang="ko-KR" altLang="en-US" sz="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558222"/>
              </p:ext>
            </p:extLst>
          </p:nvPr>
        </p:nvGraphicFramePr>
        <p:xfrm>
          <a:off x="1328502" y="5339330"/>
          <a:ext cx="3205574" cy="961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2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2787">
                  <a:extLst>
                    <a:ext uri="{9D8B030D-6E8A-4147-A177-3AD203B41FA5}">
                      <a16:colId xmlns:a16="http://schemas.microsoft.com/office/drawing/2014/main" val="445848881"/>
                    </a:ext>
                  </a:extLst>
                </a:gridCol>
              </a:tblGrid>
              <a:tr h="3205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공지사항    </a:t>
                      </a:r>
                    </a:p>
                  </a:txBody>
                  <a:tcPr marL="216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6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7937999"/>
                  </a:ext>
                </a:extLst>
              </a:tr>
              <a:tr h="32052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특강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세미나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6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자격증 정보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민간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6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7157820"/>
                  </a:ext>
                </a:extLst>
              </a:tr>
              <a:tr h="32052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자격증 정보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공공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6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취업 및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진학정보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6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6137717"/>
                  </a:ext>
                </a:extLst>
              </a:tr>
            </a:tbl>
          </a:graphicData>
        </a:graphic>
      </p:graphicFrame>
      <p:sp>
        <p:nvSpPr>
          <p:cNvPr id="94" name="타원 93"/>
          <p:cNvSpPr>
            <a:spLocks noChangeAspect="1"/>
          </p:cNvSpPr>
          <p:nvPr/>
        </p:nvSpPr>
        <p:spPr bwMode="auto">
          <a:xfrm>
            <a:off x="1287083" y="5430738"/>
            <a:ext cx="144000" cy="1440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+mn-ea"/>
                <a:ea typeface="+mn-ea"/>
              </a:rPr>
              <a:t>I</a:t>
            </a:r>
            <a:endParaRPr lang="ko-KR" altLang="en-US" sz="7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5" name="타원 94"/>
          <p:cNvSpPr>
            <a:spLocks noChangeAspect="1"/>
          </p:cNvSpPr>
          <p:nvPr/>
        </p:nvSpPr>
        <p:spPr bwMode="auto">
          <a:xfrm>
            <a:off x="1287083" y="5750138"/>
            <a:ext cx="144000" cy="1440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+mn-ea"/>
                <a:ea typeface="+mn-ea"/>
              </a:rPr>
              <a:t>I</a:t>
            </a:r>
            <a:endParaRPr lang="ko-KR" altLang="en-US" sz="7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6" name="타원 95"/>
          <p:cNvSpPr>
            <a:spLocks noChangeAspect="1"/>
          </p:cNvSpPr>
          <p:nvPr/>
        </p:nvSpPr>
        <p:spPr bwMode="auto">
          <a:xfrm>
            <a:off x="1287083" y="6069538"/>
            <a:ext cx="144000" cy="1440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+mn-ea"/>
                <a:ea typeface="+mn-ea"/>
              </a:rPr>
              <a:t>I</a:t>
            </a:r>
            <a:endParaRPr lang="ko-KR" altLang="en-US" sz="7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7" name="타원 96"/>
          <p:cNvSpPr>
            <a:spLocks noChangeAspect="1"/>
          </p:cNvSpPr>
          <p:nvPr/>
        </p:nvSpPr>
        <p:spPr bwMode="auto">
          <a:xfrm>
            <a:off x="2943327" y="5446101"/>
            <a:ext cx="144000" cy="1440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+mn-ea"/>
                <a:ea typeface="+mn-ea"/>
              </a:rPr>
              <a:t>I</a:t>
            </a:r>
            <a:endParaRPr lang="ko-KR" altLang="en-US" sz="7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8" name="타원 97"/>
          <p:cNvSpPr>
            <a:spLocks noChangeAspect="1"/>
          </p:cNvSpPr>
          <p:nvPr/>
        </p:nvSpPr>
        <p:spPr bwMode="auto">
          <a:xfrm>
            <a:off x="2943327" y="5765501"/>
            <a:ext cx="144000" cy="1440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+mn-ea"/>
                <a:ea typeface="+mn-ea"/>
              </a:rPr>
              <a:t>I</a:t>
            </a:r>
            <a:endParaRPr lang="ko-KR" altLang="en-US" sz="7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9" name="타원 98"/>
          <p:cNvSpPr>
            <a:spLocks noChangeAspect="1"/>
          </p:cNvSpPr>
          <p:nvPr/>
        </p:nvSpPr>
        <p:spPr bwMode="auto">
          <a:xfrm>
            <a:off x="2943327" y="6084903"/>
            <a:ext cx="144000" cy="1440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+mn-ea"/>
                <a:ea typeface="+mn-ea"/>
              </a:rPr>
              <a:t>I</a:t>
            </a:r>
            <a:endParaRPr lang="ko-KR" altLang="en-US" sz="7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2022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38267"/>
              </p:ext>
            </p:extLst>
          </p:nvPr>
        </p:nvGraphicFramePr>
        <p:xfrm>
          <a:off x="10440591" y="540271"/>
          <a:ext cx="2833612" cy="2603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설정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algn="l" latinLnBrk="1"/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앱푸시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설정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앱버전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표시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필요 시 버전 업데이트 진행</a:t>
                      </a:r>
                      <a:endParaRPr lang="ko-KR" altLang="en-US" sz="700" b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버전정보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현재버전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표시</a:t>
                      </a:r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업데이트 버튼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최신 버전이 있을 경우 버튼 노출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 시 앱 페이지 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담당자 작업중</a:t>
                      </a:r>
                      <a:endParaRPr lang="en-US" altLang="ko-KR" sz="700" b="1" baseline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1204410" y="122849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설정</a:t>
            </a:r>
            <a:endParaRPr kumimoji="0" lang="ko-KR" altLang="en-US" sz="900" kern="0" dirty="0">
              <a:solidFill>
                <a:schemeClr val="bg1">
                  <a:lumMod val="50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1251697" y="1527428"/>
            <a:ext cx="3274116" cy="1749147"/>
          </a:xfrm>
          <a:prstGeom prst="roundRect">
            <a:avLst>
              <a:gd name="adj" fmla="val 4814"/>
            </a:avLst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lvl="0" algn="ctr" defTabSz="817563"/>
            <a:r>
              <a:rPr lang="ko-KR" altLang="en-US" sz="7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푸시 설정</a:t>
            </a:r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790136"/>
              </p:ext>
            </p:extLst>
          </p:nvPr>
        </p:nvGraphicFramePr>
        <p:xfrm>
          <a:off x="1267917" y="3403046"/>
          <a:ext cx="3237530" cy="527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79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버전정보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현재버전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12.5.4)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7937999"/>
                  </a:ext>
                </a:extLst>
              </a:tr>
            </a:tbl>
          </a:graphicData>
        </a:graphic>
      </p:graphicFrame>
      <p:sp>
        <p:nvSpPr>
          <p:cNvPr id="61" name="모서리가 둥근 직사각형 60"/>
          <p:cNvSpPr/>
          <p:nvPr/>
        </p:nvSpPr>
        <p:spPr bwMode="auto">
          <a:xfrm>
            <a:off x="3203029" y="3558257"/>
            <a:ext cx="1279848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최신버전 </a:t>
            </a:r>
            <a:r>
              <a:rPr lang="en-US" altLang="ko-KR" sz="700" dirty="0" smtClean="0">
                <a:latin typeface="+mn-ea"/>
                <a:ea typeface="+mn-ea"/>
              </a:rPr>
              <a:t>12.5.5 </a:t>
            </a:r>
            <a:r>
              <a:rPr lang="ko-KR" altLang="en-US" sz="700" dirty="0" smtClean="0">
                <a:latin typeface="+mn-ea"/>
                <a:ea typeface="+mn-ea"/>
              </a:rPr>
              <a:t>업데이트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62" name="타원 61"/>
          <p:cNvSpPr>
            <a:spLocks noChangeAspect="1"/>
          </p:cNvSpPr>
          <p:nvPr/>
        </p:nvSpPr>
        <p:spPr bwMode="auto">
          <a:xfrm>
            <a:off x="2545011" y="357702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타원 62"/>
          <p:cNvSpPr>
            <a:spLocks noChangeAspect="1"/>
          </p:cNvSpPr>
          <p:nvPr/>
        </p:nvSpPr>
        <p:spPr bwMode="auto">
          <a:xfrm>
            <a:off x="3113029" y="357874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타원 10"/>
          <p:cNvSpPr>
            <a:spLocks noChangeAspect="1"/>
          </p:cNvSpPr>
          <p:nvPr/>
        </p:nvSpPr>
        <p:spPr bwMode="auto">
          <a:xfrm>
            <a:off x="3130667" y="231200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692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7.0&quot;&gt;&lt;object type=&quot;1&quot; unique_id=&quot;10001&quot;&gt;&lt;object type=&quot;8&quot; unique_id=&quot;26754&quot;&gt;&lt;/object&gt;&lt;object type=&quot;2&quot; unique_id=&quot;26755&quot;&gt;&lt;object type=&quot;3&quot; unique_id=&quot;26756&quot;&gt;&lt;property id=&quot;20148&quot; value=&quot;5&quot;/&gt;&lt;property id=&quot;20300&quot; value=&quot;Slide 1 - &amp;quot;Front 화면설계서&amp;quot;&quot;/&gt;&lt;property id=&quot;20307&quot; value=&quot;701&quot;/&gt;&lt;/object&gt;&lt;object type=&quot;3&quot; unique_id=&quot;26757&quot;&gt;&lt;property id=&quot;20148&quot; value=&quot;5&quot;/&gt;&lt;property id=&quot;20300&quot; value=&quot;Slide 2 - &amp;quot;사이트맵&amp;quot;&quot;/&gt;&lt;property id=&quot;20307&quot; value=&quot;791&quot;/&gt;&lt;/object&gt;&lt;object type=&quot;3&quot; unique_id=&quot;26758&quot;&gt;&lt;property id=&quot;20148&quot; value=&quot;5&quot;/&gt;&lt;property id=&quot;20300&quot; value=&quot;Slide 3 - &amp;quot;메인 페이지(상단)&amp;quot;&quot;/&gt;&lt;property id=&quot;20307&quot; value=&quot;872&quot;/&gt;&lt;/object&gt;&lt;object type=&quot;3&quot; unique_id=&quot;26834&quot;&gt;&lt;property id=&quot;20148&quot; value=&quot;5&quot;/&gt;&lt;property id=&quot;20300&quot; value=&quot;Slide 10 - &amp;quot;메인 페이지(상단)&amp;quot;&quot;/&gt;&lt;property id=&quot;20307&quot; value=&quot;873&quot;/&gt;&lt;/object&gt;&lt;object type=&quot;3&quot; unique_id=&quot;26883&quot;&gt;&lt;property id=&quot;20148&quot; value=&quot;5&quot;/&gt;&lt;property id=&quot;20300&quot; value=&quot;Slide 11 - &amp;quot;메인 페이지(상단)&amp;quot;&quot;/&gt;&lt;property id=&quot;20307&quot; value=&quot;874&quot;/&gt;&lt;/object&gt;&lt;object type=&quot;3&quot; unique_id=&quot;27073&quot;&gt;&lt;property id=&quot;20148&quot; value=&quot;5&quot;/&gt;&lt;property id=&quot;20300&quot; value=&quot;Slide 14 - &amp;quot;메인 페이지(상단)&amp;quot;&quot;/&gt;&lt;property id=&quot;20307&quot; value=&quot;875&quot;/&gt;&lt;/object&gt;&lt;object type=&quot;3&quot; unique_id=&quot;27354&quot;&gt;&lt;property id=&quot;20148&quot; value=&quot;5&quot;/&gt;&lt;property id=&quot;20300&quot; value=&quot;Slide 13 - &amp;quot;메인 페이지(상단)&amp;quot;&quot;/&gt;&lt;property id=&quot;20307&quot; value=&quot;876&quot;/&gt;&lt;/object&gt;&lt;object type=&quot;3&quot; unique_id=&quot;27436&quot;&gt;&lt;property id=&quot;20148&quot; value=&quot;5&quot;/&gt;&lt;property id=&quot;20300&quot; value=&quot;Slide 12 - &amp;quot;메인 페이지(상단)&amp;quot;&quot;/&gt;&lt;property id=&quot;20307&quot; value=&quot;877&quot;/&gt;&lt;/object&gt;&lt;object type=&quot;3&quot; unique_id=&quot;27467&quot;&gt;&lt;property id=&quot;20148&quot; value=&quot;5&quot;/&gt;&lt;property id=&quot;20300&quot; value=&quot;Slide 16 - &amp;quot;메인 페이지(상단)&amp;quot;&quot;/&gt;&lt;property id=&quot;20307&quot; value=&quot;878&quot;/&gt;&lt;/object&gt;&lt;object type=&quot;3&quot; unique_id=&quot;31149&quot;&gt;&lt;property id=&quot;20148&quot; value=&quot;5&quot;/&gt;&lt;property id=&quot;20300&quot; value=&quot;Slide 17 - &amp;quot;메인 페이지(상단)&amp;quot;&quot;/&gt;&lt;property id=&quot;20307&quot; value=&quot;879&quot;/&gt;&lt;/object&gt;&lt;object type=&quot;3&quot; unique_id=&quot;31174&quot;&gt;&lt;property id=&quot;20148&quot; value=&quot;5&quot;/&gt;&lt;property id=&quot;20300&quot; value=&quot;Slide 4&quot;/&gt;&lt;property id=&quot;20307&quot; value=&quot;880&quot;/&gt;&lt;/object&gt;&lt;object type=&quot;3&quot; unique_id=&quot;31175&quot;&gt;&lt;property id=&quot;20148&quot; value=&quot;5&quot;/&gt;&lt;property id=&quot;20300&quot; value=&quot;Slide 5&quot;/&gt;&lt;property id=&quot;20307&quot; value=&quot;881&quot;/&gt;&lt;/object&gt;&lt;object type=&quot;3&quot; unique_id=&quot;31316&quot;&gt;&lt;property id=&quot;20148&quot; value=&quot;5&quot;/&gt;&lt;property id=&quot;20300&quot; value=&quot;Slide 7&quot;/&gt;&lt;property id=&quot;20307&quot; value=&quot;882&quot;/&gt;&lt;/object&gt;&lt;object type=&quot;3&quot; unique_id=&quot;31362&quot;&gt;&lt;property id=&quot;20148&quot; value=&quot;5&quot;/&gt;&lt;property id=&quot;20300&quot; value=&quot;Slide 6 - &amp;quot;메인 페이지(상단)&amp;quot;&quot;/&gt;&lt;property id=&quot;20307&quot; value=&quot;883&quot;/&gt;&lt;/object&gt;&lt;object type=&quot;3&quot; unique_id=&quot;31507&quot;&gt;&lt;property id=&quot;20148&quot; value=&quot;5&quot;/&gt;&lt;property id=&quot;20300&quot; value=&quot;Slide 9 - &amp;quot;메인 페이지(상단)&amp;quot;&quot;/&gt;&lt;property id=&quot;20307&quot; value=&quot;884&quot;/&gt;&lt;/object&gt;&lt;object type=&quot;3&quot; unique_id=&quot;32051&quot;&gt;&lt;property id=&quot;20148&quot; value=&quot;5&quot;/&gt;&lt;property id=&quot;20300&quot; value=&quot;Slide 8&quot;/&gt;&lt;property id=&quot;20307&quot; value=&quot;885&quot;/&gt;&lt;/object&gt;&lt;object type=&quot;3&quot; unique_id=&quot;32070&quot;&gt;&lt;property id=&quot;20148&quot; value=&quot;5&quot;/&gt;&lt;property id=&quot;20300&quot; value=&quot;Slide 15 - &amp;quot;메인 페이지(상단)&amp;quot;&quot;/&gt;&lt;property id=&quot;20307&quot; value=&quot;886&quot;/&gt;&lt;/object&gt;&lt;/object&gt;&lt;/object&gt;&lt;/database&gt;"/>
  <p:tag name="SECTOMILLISECCONVERTED" val="1"/>
  <p:tag name="TAG_BACKING_FORM_KEY" val="660076-f:\01.project\비상\02.기획문서\비상_cms_저작관리_화면설계서_v6.5_20140714_최종7.pptx"/>
  <p:tag name="ARTICULATE_PRESENTER_VERSION" val="7"/>
  <p:tag name="ARTICULATE_USED_PAGE_ORIENTATION" val="1"/>
  <p:tag name="ARTICULATE_USED_PAGE_SIZE" val="7"/>
  <p:tag name="ARTICULATE_REFERENCE_ID" val="2f4c4bf5-048c-472d-b884-a25474e5233c"/>
  <p:tag name="ARTICULATE_PROJECT_OPEN" val="0"/>
  <p:tag name="ARTICULATE_SLIDE_COUNT" val="7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701"/>
  <p:tag name="ARTICULATE_USED_LAYOUT" val="1"/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32"/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heme/theme1.xml><?xml version="1.0" encoding="utf-8"?>
<a:theme xmlns:a="http://schemas.openxmlformats.org/drawingml/2006/main" name="기본 디자인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175" cap="flat" cmpd="sng" algn="ctr">
          <a:solidFill>
            <a:schemeClr val="bg1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wrap="none" lIns="0" tIns="0" rIns="0" bIns="0" rtlCol="0" anchor="ctr"/>
      <a:lstStyle>
        <a:defPPr algn="ctr" defTabSz="817563">
          <a:defRPr sz="700" dirty="0" smtClean="0">
            <a:latin typeface="+mn-ea"/>
            <a:ea typeface="+mn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l" defTabSz="8175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rgbClr val="2E2E2E"/>
            </a:solidFill>
            <a:effectLst/>
            <a:latin typeface="굴림체" pitchFamily="49" charset="-127"/>
            <a:ea typeface="굴림체" pitchFamily="49" charset="-127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700" dirty="0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119603</TotalTime>
  <Words>6099</Words>
  <Application>Microsoft Office PowerPoint</Application>
  <PresentationFormat>사용자 지정</PresentationFormat>
  <Paragraphs>3193</Paragraphs>
  <Slides>70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70</vt:i4>
      </vt:variant>
    </vt:vector>
  </HeadingPairs>
  <TitlesOfParts>
    <vt:vector size="81" baseType="lpstr">
      <vt:lpstr>Quattrocento Sans</vt:lpstr>
      <vt:lpstr>굴림</vt:lpstr>
      <vt:lpstr>굴림체</vt:lpstr>
      <vt:lpstr>나눔고딕</vt:lpstr>
      <vt:lpstr>Malgun Gothic</vt:lpstr>
      <vt:lpstr>Malgun Gothic</vt:lpstr>
      <vt:lpstr>Arial</vt:lpstr>
      <vt:lpstr>Segoe UI</vt:lpstr>
      <vt:lpstr>Wingdings</vt:lpstr>
      <vt:lpstr>Wingdings 2</vt:lpstr>
      <vt:lpstr>기본 디자인</vt:lpstr>
      <vt:lpstr>PowerPoint 프레젠테이션</vt:lpstr>
      <vt:lpstr>화면설계서 작업 내역</vt:lpstr>
      <vt:lpstr>화면 목록</vt:lpstr>
      <vt:lpstr>화면 목록</vt:lpstr>
      <vt:lpstr>공통</vt:lpstr>
      <vt:lpstr>공통</vt:lpstr>
      <vt:lpstr>공통</vt:lpstr>
      <vt:lpstr>전체메뉴(햄버거메뉴)</vt:lpstr>
      <vt:lpstr>설정</vt:lpstr>
      <vt:lpstr>PowerPoint 프레젠테이션</vt:lpstr>
      <vt:lpstr>회원가입 &gt; 알림톡 발송</vt:lpstr>
      <vt:lpstr>회원가입 &gt; 본인인증</vt:lpstr>
      <vt:lpstr>회원가입 &gt; 정보입력</vt:lpstr>
      <vt:lpstr>회원가입 &gt; 가입완료</vt:lpstr>
      <vt:lpstr>PowerPoint 프레젠테이션</vt:lpstr>
      <vt:lpstr>로그인</vt:lpstr>
      <vt:lpstr>로그인 &gt; 비밀번호 찾기</vt:lpstr>
      <vt:lpstr>로그인 &gt; 비밀번호 찾기 &gt; 비밀번호 재설정</vt:lpstr>
      <vt:lpstr>로그인 &gt; 아이디 찾기</vt:lpstr>
      <vt:lpstr>로그인 &gt; 아이디 찾기 &gt; 아이디 찾기 결과</vt:lpstr>
      <vt:lpstr>PowerPoint 프레젠테이션</vt:lpstr>
      <vt:lpstr>메인</vt:lpstr>
      <vt:lpstr>메인_월간</vt:lpstr>
      <vt:lpstr>메인 &gt; 강의상세</vt:lpstr>
      <vt:lpstr>메인 &gt; 강의상세</vt:lpstr>
      <vt:lpstr>메인 &gt; 강의상세</vt:lpstr>
      <vt:lpstr>메인_수강중인 강의가 없을 때</vt:lpstr>
      <vt:lpstr>메인 &gt; 커뮤니티 게시판</vt:lpstr>
      <vt:lpstr>PowerPoint 프레젠테이션</vt:lpstr>
      <vt:lpstr>홈 &gt; 수강내역</vt:lpstr>
      <vt:lpstr>홈 &gt; 수강내역 &gt; 강의 상세</vt:lpstr>
      <vt:lpstr>홈 &gt; 수강내역 &gt; 공지사항</vt:lpstr>
      <vt:lpstr>홈 &gt; 수강내역 &gt; Q&amp;A</vt:lpstr>
      <vt:lpstr>홈 &gt; 수강내역 &gt; Q&amp;A</vt:lpstr>
      <vt:lpstr>홈 &gt; 수강내역 &gt; 자료실</vt:lpstr>
      <vt:lpstr>홈 &gt; 수강내역 &gt; 자료실</vt:lpstr>
      <vt:lpstr>홈 &gt; 증명서발급</vt:lpstr>
      <vt:lpstr>홈 &gt; 증명서발급 &gt; 증명서 발급 신청</vt:lpstr>
      <vt:lpstr>홈 &gt; 증명서발급 &gt; 증명서 미리보기</vt:lpstr>
      <vt:lpstr>MAIN &gt; 마이페이지 &gt; 자격증 응시_자격증 접수 결제</vt:lpstr>
      <vt:lpstr>MAIN &gt; 마이페이지 &gt; 자격증 응시_자격증 응시내역</vt:lpstr>
      <vt:lpstr>홈 &gt; 취업현황관리</vt:lpstr>
      <vt:lpstr>홈 &gt; 취업현황관리 &gt; 취업관리 신청</vt:lpstr>
      <vt:lpstr>홈 &gt; 취업현황관리 &gt; 취업관리 상세</vt:lpstr>
      <vt:lpstr>PowerPoint 프레젠테이션</vt:lpstr>
      <vt:lpstr>홈 &gt; 커뮤니티 &gt; 공지사항</vt:lpstr>
      <vt:lpstr>홈 &gt; 커뮤니티 &gt; 이벤트</vt:lpstr>
      <vt:lpstr>홈 &gt; 커뮤니티 &gt; 특강/세미나</vt:lpstr>
      <vt:lpstr>홈 &gt; 커뮤니티 &gt; 자격증 정보(민간)</vt:lpstr>
      <vt:lpstr>홈 &gt; 커뮤니티 &gt; 자격증 정보(공공)</vt:lpstr>
      <vt:lpstr>홈 &gt; 커뮤니티 &gt; 특강/세미나</vt:lpstr>
      <vt:lpstr>홈 &gt; 교육과정</vt:lpstr>
      <vt:lpstr>PowerPoint 프레젠테이션</vt:lpstr>
      <vt:lpstr>홈 &gt; 학원정보 &gt; 빈강의실 찾기</vt:lpstr>
      <vt:lpstr>홈 &gt; 학원정보 &gt; 따즈아소개</vt:lpstr>
      <vt:lpstr>PowerPoint 프레젠테이션</vt:lpstr>
      <vt:lpstr>홈 &gt; 마이페이지 &gt; 내정보</vt:lpstr>
      <vt:lpstr>홈 &gt; 마이페이지 &gt; 내정보 &gt; 이메일수정, 거주지수정</vt:lpstr>
      <vt:lpstr>홈 &gt; 마이페이지 &gt; 내정보 &gt; 비밀번호 변경</vt:lpstr>
      <vt:lpstr>홈 &gt; 마이페이지 &gt; 내정보 &gt; 멘토 변경 신청</vt:lpstr>
      <vt:lpstr>홈 &gt; 마이페이지 &gt; 내정보 &gt; 칭찬/불만 접수</vt:lpstr>
      <vt:lpstr>홈 &gt; 마이페이지 &gt; 나의 자료실</vt:lpstr>
      <vt:lpstr>홈 &gt; 마이페이지 &gt; 결제/환불내역</vt:lpstr>
      <vt:lpstr>홈 &gt; 마이페이지 &gt; 결제/환불내역 &gt; 원서보기</vt:lpstr>
      <vt:lpstr>홈 &gt; 마이페이지 &gt; 결제/환불내역 &gt; 수강포기 &gt; 수강포기 신청</vt:lpstr>
      <vt:lpstr>홈 &gt; 마이페이지 &gt; 휴학/복학</vt:lpstr>
      <vt:lpstr>홈 &gt; 마이페이지 &gt; 휴학/복학 &gt; 휴학 신청서</vt:lpstr>
      <vt:lpstr>홈 &gt; 마이페이지 &gt; 휴학/복학 &gt; 복학 신청서</vt:lpstr>
      <vt:lpstr>홈 &gt; 멘토상담</vt:lpstr>
      <vt:lpstr>홈 &gt; 취업상담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류지언</dc:creator>
  <cp:lastModifiedBy>Windows 사용자</cp:lastModifiedBy>
  <cp:revision>19947</cp:revision>
  <cp:lastPrinted>2014-05-27T01:01:31Z</cp:lastPrinted>
  <dcterms:created xsi:type="dcterms:W3CDTF">1997-04-16T00:54:02Z</dcterms:created>
  <dcterms:modified xsi:type="dcterms:W3CDTF">2024-05-28T02:26:57Z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rojectFull">
    <vt:lpwstr>F:\01.Project\비상\02.기획문서\비상_CMS_저작관리_화면설계서_V6.5_20140714_최종7.ppta</vt:lpwstr>
  </property>
  <property fmtid="{D5CDD505-2E9C-101B-9397-08002B2CF9AE}" pid="4" name="ArticulateGUID">
    <vt:lpwstr>A4621325-33E3-4797-B440-446690DBF25A</vt:lpwstr>
  </property>
  <property fmtid="{D5CDD505-2E9C-101B-9397-08002B2CF9AE}" pid="5" name="ArticulatePath">
    <vt:lpwstr>비상_CMS_저작관리_화면설계서_V6.5_20140714_최종7</vt:lpwstr>
  </property>
  <property fmtid="{D5CDD505-2E9C-101B-9397-08002B2CF9AE}" pid="6" name="ArticulateProjectVersion">
    <vt:lpwstr>7</vt:lpwstr>
  </property>
</Properties>
</file>