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399" r:id="rId2"/>
    <p:sldId id="1398" r:id="rId3"/>
    <p:sldId id="1401" r:id="rId4"/>
    <p:sldId id="1409" r:id="rId5"/>
    <p:sldId id="1411" r:id="rId6"/>
    <p:sldId id="1412" r:id="rId7"/>
    <p:sldId id="1414" r:id="rId8"/>
    <p:sldId id="1406" r:id="rId9"/>
  </p:sldIdLst>
  <p:sldSz cx="13442950" cy="7561263"/>
  <p:notesSz cx="6797675" cy="9928225"/>
  <p:custDataLst>
    <p:tags r:id="rId12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19" userDrawn="1">
          <p15:clr>
            <a:srgbClr val="A4A3A4"/>
          </p15:clr>
        </p15:guide>
        <p15:guide id="3" pos="8208" userDrawn="1">
          <p15:clr>
            <a:srgbClr val="A4A3A4"/>
          </p15:clr>
        </p15:guide>
        <p15:guide id="4" orient="horz" pos="2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D1"/>
    <a:srgbClr val="FFE79B"/>
    <a:srgbClr val="003192"/>
    <a:srgbClr val="FF7C80"/>
    <a:srgbClr val="3333FF"/>
    <a:srgbClr val="FFCCCC"/>
    <a:srgbClr val="6A8FE0"/>
    <a:srgbClr val="DCE5F8"/>
    <a:srgbClr val="000000"/>
    <a:srgbClr val="357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7478" autoAdjust="0"/>
  </p:normalViewPr>
  <p:slideViewPr>
    <p:cSldViewPr>
      <p:cViewPr varScale="1">
        <p:scale>
          <a:sx n="150" d="100"/>
          <a:sy n="150" d="100"/>
        </p:scale>
        <p:origin x="570" y="114"/>
      </p:cViewPr>
      <p:guideLst>
        <p:guide pos="2919"/>
        <p:guide pos="8208"/>
        <p:guide orient="horz" pos="238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1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9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46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885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03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96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96739" y="612279"/>
            <a:ext cx="13105456" cy="68407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박멘토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컴퓨터강남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728583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231865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323528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wmf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69087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2023.08.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3" name="Image" r:id="rId38" imgW="1371240" imgH="469800" progId="Photoshop.Image.13">
                  <p:embed/>
                </p:oleObj>
              </mc:Choice>
              <mc:Fallback>
                <p:oleObj name="Image" r:id="rId38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7" r:id="rId26"/>
    <p:sldLayoutId id="2147483682" r:id="rId27"/>
    <p:sldLayoutId id="2147483685" r:id="rId28"/>
    <p:sldLayoutId id="2147483686" r:id="rId29"/>
    <p:sldLayoutId id="2147483683" r:id="rId30"/>
    <p:sldLayoutId id="2147483681" r:id="rId31"/>
    <p:sldLayoutId id="2147483679" r:id="rId32"/>
    <p:sldLayoutId id="2147483684" r:id="rId3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권한 관리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8731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0368"/>
              </p:ext>
            </p:extLst>
          </p:nvPr>
        </p:nvGraphicFramePr>
        <p:xfrm>
          <a:off x="168747" y="756295"/>
          <a:ext cx="13033448" cy="804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00066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5160573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V0.1-240503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권순상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555171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V0.1-240521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김수진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 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&amp;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설명 전체 수정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9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55281"/>
              </p:ext>
            </p:extLst>
          </p:nvPr>
        </p:nvGraphicFramePr>
        <p:xfrm>
          <a:off x="11546011" y="652340"/>
          <a:ext cx="2833612" cy="438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3depth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기준 기능별 권한 관리 메뉴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225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칼럼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권한그룹명을 입력하세요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검색조건에 부합하는 목록이 노출됩니다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킬럼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그룹 권한을 가진 계정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권한관리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팝업을 통해 해당 권한을 부여 받은 사용자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수정인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 업데이트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 경우 최초 등록인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정보로 적용됨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최초 입사 시 부여되는 기본 권한</a:t>
                      </a:r>
                      <a:endParaRPr lang="en-US" altLang="ko-KR" sz="700" b="1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최초 입사시 자동 부여되는 권한으로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배정이 되지 않은 상태일 때 디폴트로 적용되기를 희망함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부서구분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값별로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기본 권한을 설정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권한그룹은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사용자가 삭제 불가함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713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7993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기 등록된 값 기입하여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9153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2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권한 관리</a:t>
            </a:r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54497"/>
              </p:ext>
            </p:extLst>
          </p:nvPr>
        </p:nvGraphicFramePr>
        <p:xfrm>
          <a:off x="930609" y="2296445"/>
          <a:ext cx="1016279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273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577952">
                  <a:extLst>
                    <a:ext uri="{9D8B030D-6E8A-4147-A177-3AD203B41FA5}">
                      <a16:colId xmlns:a16="http://schemas.microsoft.com/office/drawing/2014/main" val="2244384922"/>
                    </a:ext>
                  </a:extLst>
                </a:gridCol>
                <a:gridCol w="2782063">
                  <a:extLst>
                    <a:ext uri="{9D8B030D-6E8A-4147-A177-3AD203B41FA5}">
                      <a16:colId xmlns:a16="http://schemas.microsoft.com/office/drawing/2014/main" val="281523982"/>
                    </a:ext>
                  </a:extLst>
                </a:gridCol>
                <a:gridCol w="1067784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1067784">
                  <a:extLst>
                    <a:ext uri="{9D8B030D-6E8A-4147-A177-3AD203B41FA5}">
                      <a16:colId xmlns:a16="http://schemas.microsoft.com/office/drawing/2014/main" val="3834908715"/>
                    </a:ext>
                  </a:extLst>
                </a:gridCol>
                <a:gridCol w="1392824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232540093"/>
                    </a:ext>
                  </a:extLst>
                </a:gridCol>
                <a:gridCol w="627508">
                  <a:extLst>
                    <a:ext uri="{9D8B030D-6E8A-4147-A177-3AD203B41FA5}">
                      <a16:colId xmlns:a16="http://schemas.microsoft.com/office/drawing/2014/main" val="34224084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수정인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121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2024-01-03 11:00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신인멘토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신인멘토용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2024-01-02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최고관리자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 최초 생성 시 자동 부여되는 권한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999,999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10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365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965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3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053334"/>
                  </a:ext>
                </a:extLst>
              </a:tr>
            </a:tbl>
          </a:graphicData>
        </a:graphic>
      </p:graphicFrame>
      <p:sp>
        <p:nvSpPr>
          <p:cNvPr id="131" name="모서리가 둥근 직사각형 130"/>
          <p:cNvSpPr/>
          <p:nvPr/>
        </p:nvSpPr>
        <p:spPr bwMode="auto">
          <a:xfrm>
            <a:off x="9756888" y="1915088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10445398" y="191217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초기화</a:t>
            </a: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7687771" y="1912171"/>
            <a:ext cx="201595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권한그룹명을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467179" y="2613845"/>
            <a:ext cx="363644" cy="1185720"/>
            <a:chOff x="11116258" y="3058546"/>
            <a:chExt cx="363644" cy="1185720"/>
          </a:xfrm>
        </p:grpSpPr>
        <p:sp>
          <p:nvSpPr>
            <p:cNvPr id="145" name="모서리가 둥근 직사각형 144"/>
            <p:cNvSpPr/>
            <p:nvPr/>
          </p:nvSpPr>
          <p:spPr bwMode="auto">
            <a:xfrm>
              <a:off x="11116258" y="305854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600" dirty="0" smtClean="0">
                  <a:latin typeface="+mn-ea"/>
                  <a:ea typeface="+mn-ea"/>
                </a:rPr>
                <a:t>관리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 bwMode="auto">
            <a:xfrm>
              <a:off x="11116258" y="330997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147" name="모서리가 둥근 직사각형 146"/>
            <p:cNvSpPr/>
            <p:nvPr/>
          </p:nvSpPr>
          <p:spPr bwMode="auto">
            <a:xfrm>
              <a:off x="11116258" y="356140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148" name="모서리가 둥근 직사각형 147"/>
            <p:cNvSpPr/>
            <p:nvPr/>
          </p:nvSpPr>
          <p:spPr bwMode="auto">
            <a:xfrm>
              <a:off x="11116258" y="381283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153" name="모서리가 둥근 직사각형 152"/>
            <p:cNvSpPr/>
            <p:nvPr/>
          </p:nvSpPr>
          <p:spPr bwMode="auto">
            <a:xfrm>
              <a:off x="11119902" y="406426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</p:grpSp>
      <p:sp>
        <p:nvSpPr>
          <p:cNvPr id="164" name="모서리가 둥근 직사각형 163"/>
          <p:cNvSpPr/>
          <p:nvPr/>
        </p:nvSpPr>
        <p:spPr bwMode="auto">
          <a:xfrm>
            <a:off x="10740823" y="697346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5" name="타원 174"/>
          <p:cNvSpPr>
            <a:spLocks noChangeAspect="1"/>
          </p:cNvSpPr>
          <p:nvPr/>
        </p:nvSpPr>
        <p:spPr bwMode="auto">
          <a:xfrm>
            <a:off x="842882" y="22700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/>
          <p:cNvSpPr>
            <a:spLocks noChangeAspect="1"/>
          </p:cNvSpPr>
          <p:nvPr/>
        </p:nvSpPr>
        <p:spPr bwMode="auto">
          <a:xfrm>
            <a:off x="10650823" y="69194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타원 185"/>
          <p:cNvSpPr>
            <a:spLocks noChangeAspect="1"/>
          </p:cNvSpPr>
          <p:nvPr/>
        </p:nvSpPr>
        <p:spPr bwMode="auto">
          <a:xfrm>
            <a:off x="7597771" y="187915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10353264" y="256908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166953" y="362909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80742"/>
              </p:ext>
            </p:extLst>
          </p:nvPr>
        </p:nvGraphicFramePr>
        <p:xfrm>
          <a:off x="930608" y="1476375"/>
          <a:ext cx="1016279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2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42882" y="144872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467179" y="3879503"/>
            <a:ext cx="360000" cy="934290"/>
            <a:chOff x="11116258" y="3058546"/>
            <a:chExt cx="360000" cy="934290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11116258" y="305854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600" dirty="0" smtClean="0">
                  <a:latin typeface="+mn-ea"/>
                  <a:ea typeface="+mn-ea"/>
                </a:rPr>
                <a:t>관리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11116258" y="330997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11116258" y="356140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11116258" y="3812836"/>
              <a:ext cx="360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62866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84771" y="828303"/>
            <a:ext cx="10873208" cy="6552728"/>
            <a:chOff x="384771" y="828303"/>
            <a:chExt cx="10873208" cy="6552728"/>
          </a:xfrm>
        </p:grpSpPr>
        <p:grpSp>
          <p:nvGrpSpPr>
            <p:cNvPr id="48" name="그룹 47"/>
            <p:cNvGrpSpPr/>
            <p:nvPr/>
          </p:nvGrpSpPr>
          <p:grpSpPr>
            <a:xfrm>
              <a:off x="384771" y="828303"/>
              <a:ext cx="10873208" cy="6552728"/>
              <a:chOff x="384771" y="828303"/>
              <a:chExt cx="10873208" cy="6552728"/>
            </a:xfrm>
          </p:grpSpPr>
          <p:sp>
            <p:nvSpPr>
              <p:cNvPr id="49" name="Rectangle 1307"/>
              <p:cNvSpPr>
                <a:spLocks noChangeArrowheads="1"/>
              </p:cNvSpPr>
              <p:nvPr/>
            </p:nvSpPr>
            <p:spPr bwMode="auto">
              <a:xfrm>
                <a:off x="384771" y="828303"/>
                <a:ext cx="10873208" cy="65527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216000" tIns="144000" rIns="144000" anchor="t"/>
              <a:lstStyle/>
              <a:p>
                <a:r>
                  <a:rPr lang="ko-KR" altLang="en-US" sz="800" b="1" dirty="0" err="1" smtClean="0">
                    <a:latin typeface="맑은 고딕" pitchFamily="50" charset="-127"/>
                    <a:ea typeface="맑은 고딕" pitchFamily="50" charset="-127"/>
                  </a:rPr>
                  <a:t>권한그룹</a:t>
                </a:r>
                <a:r>
                  <a:rPr lang="ko-KR" altLang="en-US" sz="800" b="1" dirty="0" smtClean="0">
                    <a:latin typeface="맑은 고딕" pitchFamily="50" charset="-127"/>
                    <a:ea typeface="맑은 고딕" pitchFamily="50" charset="-127"/>
                  </a:rPr>
                  <a:t> 설정</a:t>
                </a:r>
                <a:endParaRPr lang="ko-KR" altLang="en-US" sz="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0969947" y="1014460"/>
                <a:ext cx="72008" cy="72016"/>
                <a:chOff x="10013701" y="4895209"/>
                <a:chExt cx="144016" cy="144016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auto">
                <a:xfrm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직선 연결선 55"/>
                <p:cNvCxnSpPr/>
                <p:nvPr/>
              </p:nvCxnSpPr>
              <p:spPr bwMode="auto">
                <a:xfrm flipH="1"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1" name="직선 연결선 50"/>
              <p:cNvCxnSpPr/>
              <p:nvPr/>
            </p:nvCxnSpPr>
            <p:spPr bwMode="auto">
              <a:xfrm>
                <a:off x="600795" y="1302500"/>
                <a:ext cx="1044116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모서리가 둥근 직사각형 51"/>
              <p:cNvSpPr/>
              <p:nvPr/>
            </p:nvSpPr>
            <p:spPr bwMode="auto">
              <a:xfrm>
                <a:off x="595461" y="6960597"/>
                <a:ext cx="360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latin typeface="+mn-ea"/>
                    <a:ea typeface="+mn-ea"/>
                  </a:rPr>
                  <a:t>닫기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 bwMode="auto">
              <a:xfrm>
                <a:off x="10540764" y="6960597"/>
                <a:ext cx="504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tx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저장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모서리가 둥근 직사각형 221"/>
              <p:cNvSpPr/>
              <p:nvPr/>
            </p:nvSpPr>
            <p:spPr bwMode="auto">
              <a:xfrm>
                <a:off x="9961835" y="6960597"/>
                <a:ext cx="504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복사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 bwMode="auto">
            <a:xfrm>
              <a:off x="986953" y="6960597"/>
              <a:ext cx="360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삭제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55072"/>
              </p:ext>
            </p:extLst>
          </p:nvPr>
        </p:nvGraphicFramePr>
        <p:xfrm>
          <a:off x="595461" y="1476375"/>
          <a:ext cx="10446496" cy="7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581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86787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763086">
                  <a:extLst>
                    <a:ext uri="{9D8B030D-6E8A-4147-A177-3AD203B41FA5}">
                      <a16:colId xmlns:a16="http://schemas.microsoft.com/office/drawing/2014/main" val="2214212638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2792720595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2172501438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3915696409"/>
                    </a:ext>
                  </a:extLst>
                </a:gridCol>
              </a:tblGrid>
              <a:tr h="36000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mpd="sng">
                      <a:noFill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 사용    ○ 미사용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121" name="모서리가 둥근 직사각형 120"/>
          <p:cNvSpPr/>
          <p:nvPr/>
        </p:nvSpPr>
        <p:spPr bwMode="auto">
          <a:xfrm>
            <a:off x="1809166" y="1887225"/>
            <a:ext cx="182870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7225531" y="1887225"/>
            <a:ext cx="367241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>
            <a:spLocks noChangeAspect="1"/>
          </p:cNvSpPr>
          <p:nvPr/>
        </p:nvSpPr>
        <p:spPr bwMode="auto">
          <a:xfrm>
            <a:off x="565286" y="17989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타원 156"/>
          <p:cNvSpPr>
            <a:spLocks noChangeAspect="1"/>
          </p:cNvSpPr>
          <p:nvPr/>
        </p:nvSpPr>
        <p:spPr bwMode="auto">
          <a:xfrm>
            <a:off x="3786540" y="179897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타원 157"/>
          <p:cNvSpPr>
            <a:spLocks noChangeAspect="1"/>
          </p:cNvSpPr>
          <p:nvPr/>
        </p:nvSpPr>
        <p:spPr bwMode="auto">
          <a:xfrm>
            <a:off x="6289427" y="179943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40698"/>
              </p:ext>
            </p:extLst>
          </p:nvPr>
        </p:nvGraphicFramePr>
        <p:xfrm>
          <a:off x="3769146" y="2435246"/>
          <a:ext cx="7173037" cy="435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1">
                  <a:extLst>
                    <a:ext uri="{9D8B030D-6E8A-4147-A177-3AD203B41FA5}">
                      <a16:colId xmlns:a16="http://schemas.microsoft.com/office/drawing/2014/main" val="2214617167"/>
                    </a:ext>
                  </a:extLst>
                </a:gridCol>
                <a:gridCol w="2852556">
                  <a:extLst>
                    <a:ext uri="{9D8B030D-6E8A-4147-A177-3AD203B41FA5}">
                      <a16:colId xmlns:a16="http://schemas.microsoft.com/office/drawing/2014/main" val="22659888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설정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88169"/>
                  </a:ext>
                </a:extLst>
              </a:tr>
              <a:tr h="3996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메뉴 추가 후 권한 설정이 가능합니다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12880"/>
                  </a:ext>
                </a:extLst>
              </a:tr>
            </a:tbl>
          </a:graphicData>
        </a:graphic>
      </p:graphicFrame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36879"/>
              </p:ext>
            </p:extLst>
          </p:nvPr>
        </p:nvGraphicFramePr>
        <p:xfrm>
          <a:off x="595461" y="2435246"/>
          <a:ext cx="2810540" cy="43697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054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메뉴 추가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22386"/>
                  </a:ext>
                </a:extLst>
              </a:tr>
              <a:tr h="3593432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2391"/>
                  </a:ext>
                </a:extLst>
              </a:tr>
            </a:tbl>
          </a:graphicData>
        </a:graphic>
      </p:graphicFrame>
      <p:grpSp>
        <p:nvGrpSpPr>
          <p:cNvPr id="190" name="그룹 189"/>
          <p:cNvGrpSpPr/>
          <p:nvPr/>
        </p:nvGrpSpPr>
        <p:grpSpPr>
          <a:xfrm>
            <a:off x="595461" y="2900535"/>
            <a:ext cx="2810540" cy="3790350"/>
            <a:chOff x="-369416" y="2602152"/>
            <a:chExt cx="2810540" cy="379035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-369416" y="2602152"/>
              <a:ext cx="2810540" cy="2042048"/>
              <a:chOff x="18603" y="3830663"/>
              <a:chExt cx="2810540" cy="2042048"/>
            </a:xfrm>
          </p:grpSpPr>
          <p:sp>
            <p:nvSpPr>
              <p:cNvPr id="203" name="모서리가 둥근 직사각형 202"/>
              <p:cNvSpPr/>
              <p:nvPr/>
            </p:nvSpPr>
            <p:spPr bwMode="auto">
              <a:xfrm>
                <a:off x="18603" y="3830663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defTabSz="817563"/>
                <a:r>
                  <a:rPr lang="ko-KR" altLang="en-US" sz="650" dirty="0" smtClean="0">
                    <a:latin typeface="+mn-ea"/>
                    <a:ea typeface="+mn-ea"/>
                  </a:rPr>
                  <a:t>대시보드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4" name="모서리가 둥근 직사각형 203"/>
              <p:cNvSpPr/>
              <p:nvPr/>
            </p:nvSpPr>
            <p:spPr bwMode="auto">
              <a:xfrm>
                <a:off x="2294035" y="3830663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r>
                  <a:rPr lang="ko-KR" altLang="en-US" sz="650" dirty="0" smtClean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5" name="모서리가 둥근 직사각형 204"/>
              <p:cNvSpPr/>
              <p:nvPr/>
            </p:nvSpPr>
            <p:spPr bwMode="auto">
              <a:xfrm>
                <a:off x="18603" y="4180416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사업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6" name="모서리가 둥근 직사각형 205"/>
              <p:cNvSpPr/>
              <p:nvPr/>
            </p:nvSpPr>
            <p:spPr bwMode="auto">
              <a:xfrm>
                <a:off x="2294035" y="4180416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7" name="모서리가 둥근 직사각형 206"/>
              <p:cNvSpPr/>
              <p:nvPr/>
            </p:nvSpPr>
            <p:spPr bwMode="auto">
              <a:xfrm>
                <a:off x="18603" y="4530169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수강생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8" name="모서리가 둥근 직사각형 207"/>
              <p:cNvSpPr/>
              <p:nvPr/>
            </p:nvSpPr>
            <p:spPr bwMode="auto">
              <a:xfrm>
                <a:off x="2294035" y="4530169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9" name="모서리가 둥근 직사각형 208"/>
              <p:cNvSpPr/>
              <p:nvPr/>
            </p:nvSpPr>
            <p:spPr bwMode="auto">
              <a:xfrm>
                <a:off x="18603" y="4879922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교육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0" name="모서리가 둥근 직사각형 209"/>
              <p:cNvSpPr/>
              <p:nvPr/>
            </p:nvSpPr>
            <p:spPr bwMode="auto">
              <a:xfrm>
                <a:off x="2294035" y="4879922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1" name="모서리가 둥근 직사각형 210"/>
              <p:cNvSpPr/>
              <p:nvPr/>
            </p:nvSpPr>
            <p:spPr bwMode="auto">
              <a:xfrm>
                <a:off x="2793143" y="3831701"/>
                <a:ext cx="36000" cy="648000"/>
              </a:xfrm>
              <a:prstGeom prst="roundRect">
                <a:avLst>
                  <a:gd name="adj" fmla="val 1005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2" name="모서리가 둥근 직사각형 211"/>
              <p:cNvSpPr/>
              <p:nvPr/>
            </p:nvSpPr>
            <p:spPr bwMode="auto">
              <a:xfrm>
                <a:off x="18603" y="5234958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게시판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3" name="모서리가 둥근 직사각형 212"/>
              <p:cNvSpPr/>
              <p:nvPr/>
            </p:nvSpPr>
            <p:spPr bwMode="auto">
              <a:xfrm>
                <a:off x="2294035" y="5234958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4" name="모서리가 둥근 직사각형 213"/>
              <p:cNvSpPr/>
              <p:nvPr/>
            </p:nvSpPr>
            <p:spPr bwMode="auto">
              <a:xfrm>
                <a:off x="18603" y="5584711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5" name="모서리가 둥근 직사각형 214"/>
              <p:cNvSpPr/>
              <p:nvPr/>
            </p:nvSpPr>
            <p:spPr bwMode="auto">
              <a:xfrm>
                <a:off x="2294035" y="5584711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-369416" y="4704035"/>
              <a:ext cx="2707432" cy="1688467"/>
              <a:chOff x="18603" y="3830663"/>
              <a:chExt cx="2707432" cy="1688467"/>
            </a:xfrm>
          </p:grpSpPr>
          <p:sp>
            <p:nvSpPr>
              <p:cNvPr id="193" name="모서리가 둥근 직사각형 192"/>
              <p:cNvSpPr/>
              <p:nvPr/>
            </p:nvSpPr>
            <p:spPr bwMode="auto">
              <a:xfrm>
                <a:off x="18603" y="3830663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설정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4" name="모서리가 둥근 직사각형 193"/>
              <p:cNvSpPr/>
              <p:nvPr/>
            </p:nvSpPr>
            <p:spPr bwMode="auto">
              <a:xfrm>
                <a:off x="2294035" y="3830663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r>
                  <a:rPr lang="ko-KR" altLang="en-US" sz="650" dirty="0" smtClean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5" name="모서리가 둥근 직사각형 194"/>
              <p:cNvSpPr/>
              <p:nvPr/>
            </p:nvSpPr>
            <p:spPr bwMode="auto">
              <a:xfrm>
                <a:off x="18603" y="4180416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지원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6" name="모서리가 둥근 직사각형 195"/>
              <p:cNvSpPr/>
              <p:nvPr/>
            </p:nvSpPr>
            <p:spPr bwMode="auto">
              <a:xfrm>
                <a:off x="2294035" y="4180416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7" name="모서리가 둥근 직사각형 196"/>
              <p:cNvSpPr/>
              <p:nvPr/>
            </p:nvSpPr>
            <p:spPr bwMode="auto">
              <a:xfrm>
                <a:off x="18603" y="4530169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매출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모서리가 둥근 직사각형 197"/>
              <p:cNvSpPr/>
              <p:nvPr/>
            </p:nvSpPr>
            <p:spPr bwMode="auto">
              <a:xfrm>
                <a:off x="2294035" y="4530169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9" name="모서리가 둥근 직사각형 198"/>
              <p:cNvSpPr/>
              <p:nvPr/>
            </p:nvSpPr>
            <p:spPr bwMode="auto">
              <a:xfrm>
                <a:off x="18603" y="4879922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통계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0" name="모서리가 둥근 직사각형 199"/>
              <p:cNvSpPr/>
              <p:nvPr/>
            </p:nvSpPr>
            <p:spPr bwMode="auto">
              <a:xfrm>
                <a:off x="2294035" y="4879922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20" name="모서리가 둥근 직사각형 219"/>
              <p:cNvSpPr/>
              <p:nvPr/>
            </p:nvSpPr>
            <p:spPr bwMode="auto">
              <a:xfrm>
                <a:off x="18603" y="5231130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직원창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1" name="모서리가 둥근 직사각형 220"/>
              <p:cNvSpPr/>
              <p:nvPr/>
            </p:nvSpPr>
            <p:spPr bwMode="auto">
              <a:xfrm>
                <a:off x="2294035" y="5231130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17" name="직사각형 216"/>
          <p:cNvSpPr/>
          <p:nvPr/>
        </p:nvSpPr>
        <p:spPr bwMode="auto">
          <a:xfrm>
            <a:off x="11005951" y="2435246"/>
            <a:ext cx="45719" cy="58591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19" name="모서리가 둥근 직사각형 218"/>
          <p:cNvSpPr/>
          <p:nvPr/>
        </p:nvSpPr>
        <p:spPr bwMode="auto">
          <a:xfrm>
            <a:off x="2400995" y="2488590"/>
            <a:ext cx="89990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lvl="0" algn="r" defTabSz="817563"/>
            <a:r>
              <a:rPr lang="ko-KR" altLang="en-US" sz="700" dirty="0" smtClean="0">
                <a:latin typeface="+mn-ea"/>
                <a:ea typeface="+mn-ea"/>
              </a:rPr>
              <a:t>전체 메뉴 추가 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〉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81034"/>
              </p:ext>
            </p:extLst>
          </p:nvPr>
        </p:nvGraphicFramePr>
        <p:xfrm>
          <a:off x="11546011" y="652340"/>
          <a:ext cx="2833612" cy="426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설정은 페이지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접근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권한과 페이지 내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)]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권한 여부를 설정함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설정은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[Modal]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형태는 제외하고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[Page]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[Popup]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에 대해서만 권한을 부여함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상세 메뉴 목록은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 엑셀 파일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권한메뉴목록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권한부여메뉴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sheet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text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50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 가능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권한그룹코드로 구분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 text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Maxlength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200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0557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 radio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4491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메뉴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관리자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메뉴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1depth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 엑셀 파일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권한메뉴목록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9936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메뉴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(11)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전체 메뉴의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및 하위 메뉴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(2depth, 3depth)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목록에 추가됨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기획서 다음 페이지 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412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개별 메뉴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및 하위 메뉴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(2depth, 3depth)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목록에 추가됨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기획서 다음 페이지 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39744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추가된 메뉴가 없을 경우 일괄 적용 버튼은 모두 비활성화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63934"/>
                  </a:ext>
                </a:extLst>
              </a:tr>
            </a:tbl>
          </a:graphicData>
        </a:graphic>
      </p:graphicFrame>
      <p:sp>
        <p:nvSpPr>
          <p:cNvPr id="227" name="타원 226"/>
          <p:cNvSpPr>
            <a:spLocks noChangeAspect="1"/>
          </p:cNvSpPr>
          <p:nvPr/>
        </p:nvSpPr>
        <p:spPr bwMode="auto">
          <a:xfrm>
            <a:off x="565286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타원 227"/>
          <p:cNvSpPr>
            <a:spLocks noChangeAspect="1"/>
          </p:cNvSpPr>
          <p:nvPr/>
        </p:nvSpPr>
        <p:spPr bwMode="auto">
          <a:xfrm>
            <a:off x="2295891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타원 228"/>
          <p:cNvSpPr>
            <a:spLocks noChangeAspect="1"/>
          </p:cNvSpPr>
          <p:nvPr/>
        </p:nvSpPr>
        <p:spPr bwMode="auto">
          <a:xfrm>
            <a:off x="2816778" y="28518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타원 229"/>
          <p:cNvSpPr>
            <a:spLocks noChangeAspect="1"/>
          </p:cNvSpPr>
          <p:nvPr/>
        </p:nvSpPr>
        <p:spPr bwMode="auto">
          <a:xfrm>
            <a:off x="3727449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7871567" y="2488590"/>
            <a:ext cx="2969760" cy="252000"/>
            <a:chOff x="7470585" y="2488590"/>
            <a:chExt cx="3370743" cy="252000"/>
          </a:xfrm>
          <a:solidFill>
            <a:schemeClr val="bg1">
              <a:lumMod val="85000"/>
            </a:schemeClr>
          </a:solidFill>
        </p:grpSpPr>
        <p:sp>
          <p:nvSpPr>
            <p:cNvPr id="233" name="모서리가 둥근 직사각형 232"/>
            <p:cNvSpPr/>
            <p:nvPr/>
          </p:nvSpPr>
          <p:spPr bwMode="auto">
            <a:xfrm>
              <a:off x="9752285" y="2488590"/>
              <a:ext cx="1089043" cy="252000"/>
            </a:xfrm>
            <a:prstGeom prst="roundRect">
              <a:avLst>
                <a:gd name="adj" fmla="val 10053"/>
              </a:avLst>
            </a:prstGeom>
            <a:grp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권한 없음 일괄 적용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 bwMode="auto">
            <a:xfrm>
              <a:off x="8617124" y="2488590"/>
              <a:ext cx="1089043" cy="252000"/>
            </a:xfrm>
            <a:prstGeom prst="roundRect">
              <a:avLst>
                <a:gd name="adj" fmla="val 10053"/>
              </a:avLst>
            </a:prstGeom>
            <a:grp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보기 권한 일괄 적용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 bwMode="auto">
            <a:xfrm>
              <a:off x="7470585" y="2488590"/>
              <a:ext cx="1089043" cy="252000"/>
            </a:xfrm>
            <a:prstGeom prst="roundRect">
              <a:avLst>
                <a:gd name="adj" fmla="val 10053"/>
              </a:avLst>
            </a:prstGeom>
            <a:grp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보기 권한 일괄 적용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53556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84771" y="828303"/>
            <a:ext cx="10873208" cy="6552728"/>
            <a:chOff x="384771" y="828303"/>
            <a:chExt cx="10873208" cy="6552728"/>
          </a:xfrm>
        </p:grpSpPr>
        <p:grpSp>
          <p:nvGrpSpPr>
            <p:cNvPr id="48" name="그룹 47"/>
            <p:cNvGrpSpPr/>
            <p:nvPr/>
          </p:nvGrpSpPr>
          <p:grpSpPr>
            <a:xfrm>
              <a:off x="384771" y="828303"/>
              <a:ext cx="10873208" cy="6552728"/>
              <a:chOff x="384771" y="828303"/>
              <a:chExt cx="10873208" cy="6552728"/>
            </a:xfrm>
          </p:grpSpPr>
          <p:sp>
            <p:nvSpPr>
              <p:cNvPr id="49" name="Rectangle 1307"/>
              <p:cNvSpPr>
                <a:spLocks noChangeArrowheads="1"/>
              </p:cNvSpPr>
              <p:nvPr/>
            </p:nvSpPr>
            <p:spPr bwMode="auto">
              <a:xfrm>
                <a:off x="384771" y="828303"/>
                <a:ext cx="10873208" cy="65527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216000" tIns="144000" rIns="144000" anchor="t"/>
              <a:lstStyle/>
              <a:p>
                <a:r>
                  <a:rPr lang="ko-KR" altLang="en-US" sz="800" b="1" dirty="0" err="1" smtClean="0">
                    <a:latin typeface="맑은 고딕" pitchFamily="50" charset="-127"/>
                    <a:ea typeface="맑은 고딕" pitchFamily="50" charset="-127"/>
                  </a:rPr>
                  <a:t>권한그룹</a:t>
                </a:r>
                <a:r>
                  <a:rPr lang="ko-KR" altLang="en-US" sz="800" b="1" dirty="0" smtClean="0">
                    <a:latin typeface="맑은 고딕" pitchFamily="50" charset="-127"/>
                    <a:ea typeface="맑은 고딕" pitchFamily="50" charset="-127"/>
                  </a:rPr>
                  <a:t> 설정</a:t>
                </a:r>
                <a:endParaRPr lang="ko-KR" altLang="en-US" sz="8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0969947" y="1014460"/>
                <a:ext cx="72008" cy="72016"/>
                <a:chOff x="10013701" y="4895209"/>
                <a:chExt cx="144016" cy="144016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auto">
                <a:xfrm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직선 연결선 55"/>
                <p:cNvCxnSpPr/>
                <p:nvPr/>
              </p:nvCxnSpPr>
              <p:spPr bwMode="auto">
                <a:xfrm flipH="1">
                  <a:off x="10013701" y="4895209"/>
                  <a:ext cx="144016" cy="14401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1" name="직선 연결선 50"/>
              <p:cNvCxnSpPr/>
              <p:nvPr/>
            </p:nvCxnSpPr>
            <p:spPr bwMode="auto">
              <a:xfrm>
                <a:off x="600795" y="1302500"/>
                <a:ext cx="1044116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모서리가 둥근 직사각형 51"/>
              <p:cNvSpPr/>
              <p:nvPr/>
            </p:nvSpPr>
            <p:spPr bwMode="auto">
              <a:xfrm>
                <a:off x="595461" y="6960597"/>
                <a:ext cx="360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latin typeface="+mn-ea"/>
                    <a:ea typeface="+mn-ea"/>
                  </a:rPr>
                  <a:t>닫기</a:t>
                </a:r>
                <a:endParaRPr lang="ko-KR" altLang="en-US" sz="700" dirty="0">
                  <a:latin typeface="+mn-ea"/>
                  <a:ea typeface="+mn-ea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 bwMode="auto">
              <a:xfrm>
                <a:off x="10540764" y="6960597"/>
                <a:ext cx="504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tx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저장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모서리가 둥근 직사각형 221"/>
              <p:cNvSpPr/>
              <p:nvPr/>
            </p:nvSpPr>
            <p:spPr bwMode="auto">
              <a:xfrm>
                <a:off x="9961835" y="6960597"/>
                <a:ext cx="504000" cy="252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36000" tIns="0" rIns="36000" bIns="0" rtlCol="0" anchor="ctr"/>
              <a:lstStyle/>
              <a:p>
                <a:pPr algn="ctr" defTabSz="817563"/>
                <a:r>
                  <a:rPr lang="ko-KR" altLang="en-US" sz="7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복사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 bwMode="auto">
            <a:xfrm>
              <a:off x="986953" y="6960597"/>
              <a:ext cx="360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삭제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119" name="표 118"/>
          <p:cNvGraphicFramePr>
            <a:graphicFrameLocks noGrp="1"/>
          </p:cNvGraphicFramePr>
          <p:nvPr>
            <p:extLst/>
          </p:nvPr>
        </p:nvGraphicFramePr>
        <p:xfrm>
          <a:off x="595461" y="1476375"/>
          <a:ext cx="10446496" cy="7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581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867874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763086">
                  <a:extLst>
                    <a:ext uri="{9D8B030D-6E8A-4147-A177-3AD203B41FA5}">
                      <a16:colId xmlns:a16="http://schemas.microsoft.com/office/drawing/2014/main" val="2214212638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2792720595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2172501438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3915696409"/>
                    </a:ext>
                  </a:extLst>
                </a:gridCol>
              </a:tblGrid>
              <a:tr h="36000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mpd="sng">
                      <a:noFill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 사용    ○ 미사용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sp>
        <p:nvSpPr>
          <p:cNvPr id="121" name="모서리가 둥근 직사각형 120"/>
          <p:cNvSpPr/>
          <p:nvPr/>
        </p:nvSpPr>
        <p:spPr bwMode="auto">
          <a:xfrm>
            <a:off x="1809166" y="1887225"/>
            <a:ext cx="182870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7225531" y="1887225"/>
            <a:ext cx="367241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lvl="0" defTabSz="817563"/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30134"/>
              </p:ext>
            </p:extLst>
          </p:nvPr>
        </p:nvGraphicFramePr>
        <p:xfrm>
          <a:off x="3769146" y="2435246"/>
          <a:ext cx="7173037" cy="435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3297">
                  <a:extLst>
                    <a:ext uri="{9D8B030D-6E8A-4147-A177-3AD203B41FA5}">
                      <a16:colId xmlns:a16="http://schemas.microsoft.com/office/drawing/2014/main" val="2214617167"/>
                    </a:ext>
                  </a:extLst>
                </a:gridCol>
                <a:gridCol w="1307590">
                  <a:extLst>
                    <a:ext uri="{9D8B030D-6E8A-4147-A177-3AD203B41FA5}">
                      <a16:colId xmlns:a16="http://schemas.microsoft.com/office/drawing/2014/main" val="3904471893"/>
                    </a:ext>
                  </a:extLst>
                </a:gridCol>
                <a:gridCol w="255264">
                  <a:extLst>
                    <a:ext uri="{9D8B030D-6E8A-4147-A177-3AD203B41FA5}">
                      <a16:colId xmlns:a16="http://schemas.microsoft.com/office/drawing/2014/main" val="1736057604"/>
                    </a:ext>
                  </a:extLst>
                </a:gridCol>
                <a:gridCol w="1554492">
                  <a:extLst>
                    <a:ext uri="{9D8B030D-6E8A-4147-A177-3AD203B41FA5}">
                      <a16:colId xmlns:a16="http://schemas.microsoft.com/office/drawing/2014/main" val="3284108098"/>
                    </a:ext>
                  </a:extLst>
                </a:gridCol>
                <a:gridCol w="1045682">
                  <a:extLst>
                    <a:ext uri="{9D8B030D-6E8A-4147-A177-3AD203B41FA5}">
                      <a16:colId xmlns:a16="http://schemas.microsoft.com/office/drawing/2014/main" val="2265988808"/>
                    </a:ext>
                  </a:extLst>
                </a:gridCol>
                <a:gridCol w="1045682">
                  <a:extLst>
                    <a:ext uri="{9D8B030D-6E8A-4147-A177-3AD203B41FA5}">
                      <a16:colId xmlns:a16="http://schemas.microsoft.com/office/drawing/2014/main" val="3004228385"/>
                    </a:ext>
                  </a:extLst>
                </a:gridCol>
                <a:gridCol w="1391030">
                  <a:extLst>
                    <a:ext uri="{9D8B030D-6E8A-4147-A177-3AD203B41FA5}">
                      <a16:colId xmlns:a16="http://schemas.microsoft.com/office/drawing/2014/main" val="2483362788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설정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88169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대시보드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128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대시보드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95820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898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446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배정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95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배정턴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전체 현황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493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일일 예외 현황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01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01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규정 현황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86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당직관리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5812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당직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당직조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전체 현황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27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88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현황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872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현황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상세 정보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281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 보기 권한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 전체 권한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 사용 안함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470094"/>
                  </a:ext>
                </a:extLst>
              </a:tr>
            </a:tbl>
          </a:graphicData>
        </a:graphic>
      </p:graphicFrame>
      <p:graphicFrame>
        <p:nvGraphicFramePr>
          <p:cNvPr id="184" name="표 183"/>
          <p:cNvGraphicFramePr>
            <a:graphicFrameLocks noGrp="1"/>
          </p:cNvGraphicFramePr>
          <p:nvPr>
            <p:extLst/>
          </p:nvPr>
        </p:nvGraphicFramePr>
        <p:xfrm>
          <a:off x="595461" y="2435246"/>
          <a:ext cx="2810540" cy="43697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054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메뉴 추가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416289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22386"/>
                  </a:ext>
                </a:extLst>
              </a:tr>
              <a:tr h="3593432">
                <a:tc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42391"/>
                  </a:ext>
                </a:extLst>
              </a:tr>
            </a:tbl>
          </a:graphicData>
        </a:graphic>
      </p:graphicFrame>
      <p:grpSp>
        <p:nvGrpSpPr>
          <p:cNvPr id="190" name="그룹 189"/>
          <p:cNvGrpSpPr/>
          <p:nvPr/>
        </p:nvGrpSpPr>
        <p:grpSpPr>
          <a:xfrm>
            <a:off x="595461" y="2900535"/>
            <a:ext cx="2810540" cy="3790350"/>
            <a:chOff x="-369416" y="2602152"/>
            <a:chExt cx="2810540" cy="379035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-369416" y="2602152"/>
              <a:ext cx="2810540" cy="2042048"/>
              <a:chOff x="18603" y="3830663"/>
              <a:chExt cx="2810540" cy="2042048"/>
            </a:xfrm>
          </p:grpSpPr>
          <p:sp>
            <p:nvSpPr>
              <p:cNvPr id="203" name="모서리가 둥근 직사각형 202"/>
              <p:cNvSpPr/>
              <p:nvPr/>
            </p:nvSpPr>
            <p:spPr bwMode="auto">
              <a:xfrm>
                <a:off x="18603" y="3830663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defTabSz="817563"/>
                <a:r>
                  <a:rPr lang="ko-KR" altLang="en-US" sz="65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대시보드</a:t>
                </a:r>
                <a:endParaRPr lang="ko-KR" altLang="en-US" sz="65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4" name="모서리가 둥근 직사각형 203"/>
              <p:cNvSpPr/>
              <p:nvPr/>
            </p:nvSpPr>
            <p:spPr bwMode="auto">
              <a:xfrm>
                <a:off x="2294035" y="3830663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r>
                  <a:rPr lang="ko-KR" altLang="en-US" sz="650" dirty="0" smtClean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5" name="모서리가 둥근 직사각형 204"/>
              <p:cNvSpPr/>
              <p:nvPr/>
            </p:nvSpPr>
            <p:spPr bwMode="auto">
              <a:xfrm>
                <a:off x="18603" y="4180416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solidFill>
                      <a:schemeClr val="bg1">
                        <a:lumMod val="6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사업</a:t>
                </a:r>
                <a:endParaRPr lang="ko-KR" altLang="en-US" sz="65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6" name="모서리가 둥근 직사각형 205"/>
              <p:cNvSpPr/>
              <p:nvPr/>
            </p:nvSpPr>
            <p:spPr bwMode="auto">
              <a:xfrm>
                <a:off x="2294035" y="4180416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>
                  <a:lumMod val="8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7" name="모서리가 둥근 직사각형 206"/>
              <p:cNvSpPr/>
              <p:nvPr/>
            </p:nvSpPr>
            <p:spPr bwMode="auto">
              <a:xfrm>
                <a:off x="18603" y="4530169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수강생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8" name="모서리가 둥근 직사각형 207"/>
              <p:cNvSpPr/>
              <p:nvPr/>
            </p:nvSpPr>
            <p:spPr bwMode="auto">
              <a:xfrm>
                <a:off x="2294035" y="4530169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09" name="모서리가 둥근 직사각형 208"/>
              <p:cNvSpPr/>
              <p:nvPr/>
            </p:nvSpPr>
            <p:spPr bwMode="auto">
              <a:xfrm>
                <a:off x="18603" y="4879922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교육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0" name="모서리가 둥근 직사각형 209"/>
              <p:cNvSpPr/>
              <p:nvPr/>
            </p:nvSpPr>
            <p:spPr bwMode="auto">
              <a:xfrm>
                <a:off x="2294035" y="4879922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1" name="모서리가 둥근 직사각형 210"/>
              <p:cNvSpPr/>
              <p:nvPr/>
            </p:nvSpPr>
            <p:spPr bwMode="auto">
              <a:xfrm>
                <a:off x="2793143" y="3831701"/>
                <a:ext cx="36000" cy="648000"/>
              </a:xfrm>
              <a:prstGeom prst="roundRect">
                <a:avLst>
                  <a:gd name="adj" fmla="val 1005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2" name="모서리가 둥근 직사각형 211"/>
              <p:cNvSpPr/>
              <p:nvPr/>
            </p:nvSpPr>
            <p:spPr bwMode="auto">
              <a:xfrm>
                <a:off x="18603" y="5234958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게시판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3" name="모서리가 둥근 직사각형 212"/>
              <p:cNvSpPr/>
              <p:nvPr/>
            </p:nvSpPr>
            <p:spPr bwMode="auto">
              <a:xfrm>
                <a:off x="2294035" y="5234958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14" name="모서리가 둥근 직사각형 213"/>
              <p:cNvSpPr/>
              <p:nvPr/>
            </p:nvSpPr>
            <p:spPr bwMode="auto">
              <a:xfrm>
                <a:off x="18603" y="5584711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5" name="모서리가 둥근 직사각형 214"/>
              <p:cNvSpPr/>
              <p:nvPr/>
            </p:nvSpPr>
            <p:spPr bwMode="auto">
              <a:xfrm>
                <a:off x="2294035" y="5584711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-369416" y="4704035"/>
              <a:ext cx="2707432" cy="1688467"/>
              <a:chOff x="18603" y="3830663"/>
              <a:chExt cx="2707432" cy="1688467"/>
            </a:xfrm>
          </p:grpSpPr>
          <p:sp>
            <p:nvSpPr>
              <p:cNvPr id="193" name="모서리가 둥근 직사각형 192"/>
              <p:cNvSpPr/>
              <p:nvPr/>
            </p:nvSpPr>
            <p:spPr bwMode="auto">
              <a:xfrm>
                <a:off x="18603" y="3830663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설정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4" name="모서리가 둥근 직사각형 193"/>
              <p:cNvSpPr/>
              <p:nvPr/>
            </p:nvSpPr>
            <p:spPr bwMode="auto">
              <a:xfrm>
                <a:off x="2294035" y="3830663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algn="ctr" defTabSz="817563"/>
                <a:r>
                  <a:rPr lang="ko-KR" altLang="en-US" sz="650" dirty="0" smtClean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5" name="모서리가 둥근 직사각형 194"/>
              <p:cNvSpPr/>
              <p:nvPr/>
            </p:nvSpPr>
            <p:spPr bwMode="auto">
              <a:xfrm>
                <a:off x="18603" y="4180416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지원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6" name="모서리가 둥근 직사각형 195"/>
              <p:cNvSpPr/>
              <p:nvPr/>
            </p:nvSpPr>
            <p:spPr bwMode="auto">
              <a:xfrm>
                <a:off x="2294035" y="4180416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7" name="모서리가 둥근 직사각형 196"/>
              <p:cNvSpPr/>
              <p:nvPr/>
            </p:nvSpPr>
            <p:spPr bwMode="auto">
              <a:xfrm>
                <a:off x="18603" y="4530169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매출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8" name="모서리가 둥근 직사각형 197"/>
              <p:cNvSpPr/>
              <p:nvPr/>
            </p:nvSpPr>
            <p:spPr bwMode="auto">
              <a:xfrm>
                <a:off x="2294035" y="4530169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199" name="모서리가 둥근 직사각형 198"/>
              <p:cNvSpPr/>
              <p:nvPr/>
            </p:nvSpPr>
            <p:spPr bwMode="auto">
              <a:xfrm>
                <a:off x="18603" y="4879922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통계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0" name="모서리가 둥근 직사각형 199"/>
              <p:cNvSpPr/>
              <p:nvPr/>
            </p:nvSpPr>
            <p:spPr bwMode="auto">
              <a:xfrm>
                <a:off x="2294035" y="4879922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  <p:sp>
            <p:nvSpPr>
              <p:cNvPr id="220" name="모서리가 둥근 직사각형 219"/>
              <p:cNvSpPr/>
              <p:nvPr/>
            </p:nvSpPr>
            <p:spPr bwMode="auto">
              <a:xfrm>
                <a:off x="18603" y="5231130"/>
                <a:ext cx="2221317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108000" tIns="0" rIns="108000" bIns="0" rtlCol="0" anchor="ctr"/>
              <a:lstStyle/>
              <a:p>
                <a:pPr lvl="0" defTabSz="817563"/>
                <a:r>
                  <a:rPr lang="ko-KR" altLang="en-US" sz="65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직원창</a:t>
                </a:r>
                <a:endPara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1" name="모서리가 둥근 직사각형 220"/>
              <p:cNvSpPr/>
              <p:nvPr/>
            </p:nvSpPr>
            <p:spPr bwMode="auto">
              <a:xfrm>
                <a:off x="2294035" y="5231130"/>
                <a:ext cx="432000" cy="288000"/>
              </a:xfrm>
              <a:prstGeom prst="roundRect">
                <a:avLst>
                  <a:gd name="adj" fmla="val 10053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36000" tIns="0" rIns="36000" bIns="0" rtlCol="0" anchor="ctr"/>
              <a:lstStyle/>
              <a:p>
                <a:pPr lvl="0" algn="ctr" defTabSz="817563"/>
                <a:r>
                  <a:rPr lang="ko-KR" altLang="en-US" sz="650" dirty="0">
                    <a:latin typeface="+mn-ea"/>
                    <a:ea typeface="+mn-ea"/>
                  </a:rPr>
                  <a:t>추가  </a:t>
                </a:r>
                <a:r>
                  <a:rPr lang="en-US" altLang="ko-KR" sz="650" dirty="0">
                    <a:latin typeface="+mn-ea"/>
                    <a:ea typeface="+mn-ea"/>
                  </a:rPr>
                  <a:t>〉</a:t>
                </a:r>
                <a:endParaRPr lang="ko-KR" altLang="en-US" sz="65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17" name="직사각형 216"/>
          <p:cNvSpPr/>
          <p:nvPr/>
        </p:nvSpPr>
        <p:spPr bwMode="auto">
          <a:xfrm>
            <a:off x="11005951" y="2435246"/>
            <a:ext cx="45719" cy="58591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64000" tIns="0" rIns="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19" name="모서리가 둥근 직사각형 218"/>
          <p:cNvSpPr/>
          <p:nvPr/>
        </p:nvSpPr>
        <p:spPr bwMode="auto">
          <a:xfrm>
            <a:off x="2400995" y="2488590"/>
            <a:ext cx="89990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lvl="0" algn="r" defTabSz="817563"/>
            <a:r>
              <a:rPr lang="ko-KR" altLang="en-US" sz="700" dirty="0" smtClean="0">
                <a:latin typeface="+mn-ea"/>
                <a:ea typeface="+mn-ea"/>
              </a:rPr>
              <a:t>전체 메뉴 추가 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〉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모서리가 둥근 직사각형 223"/>
          <p:cNvSpPr/>
          <p:nvPr/>
        </p:nvSpPr>
        <p:spPr bwMode="auto">
          <a:xfrm>
            <a:off x="10481328" y="284444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모서리가 둥근 직사각형 224"/>
          <p:cNvSpPr/>
          <p:nvPr/>
        </p:nvSpPr>
        <p:spPr bwMode="auto">
          <a:xfrm>
            <a:off x="10481328" y="345372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6196"/>
              </p:ext>
            </p:extLst>
          </p:nvPr>
        </p:nvGraphicFramePr>
        <p:xfrm>
          <a:off x="11546011" y="652340"/>
          <a:ext cx="2833612" cy="8503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상세 메뉴 목록은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 엑셀 파일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권한메뉴목록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sheet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86243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메뉴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목록에 추가된 메뉴는 선택 불가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77624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권한을 부여할 메뉴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(1depth)]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(2depth)]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(3depth) 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(4depth)]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구성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대시보드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바로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3depth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명칭은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동일함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부여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Type= radio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권한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페이지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only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권한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페이지의 모든 버튼에 대한 랜딩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 권한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권한이 없을 경우</a:t>
                      </a:r>
                      <a:endParaRPr lang="en-US" altLang="ko-KR" sz="700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180975" indent="-180975" algn="l" latinLnBrk="1">
                        <a:buAutoNum type="arabicParenR"/>
                      </a:pP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에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속하는 하위 메뉴가 모두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사용 안함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일 경우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 사용자가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지점관리자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로그인 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LNB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에서 메뉴 숨김 처리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 사용자가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로 해당 메뉴 진입 시도 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alert(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권한이 없습니다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])</a:t>
                      </a:r>
                    </a:p>
                    <a:p>
                      <a:pPr marL="180975" indent="-180975" algn="l" latinLnBrk="1">
                        <a:buAutoNum type="arabicParenR"/>
                      </a:pP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3depth, 4depth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의 페이지에서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보기 권한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만 있을 경우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 사용자가 버튼을 클릭할 때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alert(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권한이 없습니다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])</a:t>
                      </a:r>
                      <a:b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해당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사용자가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로 버튼을 클릭했을 때의 랜딩 페이지로 접근 시도 시 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alert(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권한이 없습니다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0919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권한 일괄 부여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 권한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radio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일괄 선택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749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권한 일괄 부여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권한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radio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일괄 선택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1508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(21)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설정 목록에서 해당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메뉴와 하위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~ 4depth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목록을 제거함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160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8143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alert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입력 정보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정보를 입력해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896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사용자가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경우에만 삭제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confirm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삭제하시겠습니까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DB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제거 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Alert=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되었습니다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Confirm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배정된 사용자가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명 이상일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권한그룹에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배정된 사용자가 있을 경우에는 삭제가 불가능 합니다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해당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권한그룹이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기본 권한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일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기본 권한은 삭제가 불가능 합니다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2718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 시에는 버튼 노출되지 않음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 값을 모든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영역에 기입하여 새로운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저장 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731555"/>
                  </a:ext>
                </a:extLst>
              </a:tr>
            </a:tbl>
          </a:graphicData>
        </a:graphic>
      </p:graphicFrame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3727449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10359444" y="288232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467997" y="69391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1273560" y="69391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9855228" y="69391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0961670" y="693910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71567" y="2488590"/>
            <a:ext cx="2969760" cy="252000"/>
            <a:chOff x="7470585" y="2488590"/>
            <a:chExt cx="3370743" cy="252000"/>
          </a:xfrm>
        </p:grpSpPr>
        <p:sp>
          <p:nvSpPr>
            <p:cNvPr id="218" name="모서리가 둥근 직사각형 217"/>
            <p:cNvSpPr/>
            <p:nvPr/>
          </p:nvSpPr>
          <p:spPr bwMode="auto">
            <a:xfrm>
              <a:off x="9752285" y="2488590"/>
              <a:ext cx="1089043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사용 안함 일괄 적용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 bwMode="auto">
            <a:xfrm>
              <a:off x="8617124" y="2488590"/>
              <a:ext cx="1089043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보기 권한 일괄 적용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7470585" y="2488590"/>
              <a:ext cx="1089043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36000" tIns="0" rIns="72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보기 권한 일괄 적용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68" name="타원 67"/>
          <p:cNvSpPr>
            <a:spLocks noChangeAspect="1"/>
          </p:cNvSpPr>
          <p:nvPr/>
        </p:nvSpPr>
        <p:spPr bwMode="auto">
          <a:xfrm>
            <a:off x="7770735" y="23874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8841083" y="23874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9856286" y="23874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565286" y="24352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1548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표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15139"/>
              </p:ext>
            </p:extLst>
          </p:nvPr>
        </p:nvGraphicFramePr>
        <p:xfrm>
          <a:off x="11546011" y="652340"/>
          <a:ext cx="2833612" cy="480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배정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권한 그룹 등록 후 해당 그룹에 사용자를 배정하는 방식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.: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하나의 사용자는 하나의 권한그룹에만 속할 수 있음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225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부서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 공통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소속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로그인 사용자의 계열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지점을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검색조건으로 설정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팀은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전체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924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칼럼 데이터 조회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8222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사원번호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칼럼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권한그룹명을 입력하세요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검색조건에 부합하는 목록이 노출됩니다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권한 그룹으로 권한 최초 부여 시 본 목록에 추가됨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킬럼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사원번호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))/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 유형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정보와 동일함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수정인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 업데이트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 경우 최초 등록인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정보로 적용됨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입사 시 자동 부여되는 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기본그룹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일 때 최초 등록됨</a:t>
                      </a:r>
                      <a:r>
                        <a:rPr lang="en-US" altLang="ko-KR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7993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기 등록된 값 기입하여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69153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배정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5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권한 관리</a:t>
            </a:r>
          </a:p>
        </p:txBody>
      </p:sp>
      <p:sp>
        <p:nvSpPr>
          <p:cNvPr id="164" name="모서리가 둥근 직사각형 163"/>
          <p:cNvSpPr/>
          <p:nvPr/>
        </p:nvSpPr>
        <p:spPr bwMode="auto">
          <a:xfrm>
            <a:off x="10740823" y="697346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배정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6" name="타원 175"/>
          <p:cNvSpPr>
            <a:spLocks noChangeAspect="1"/>
          </p:cNvSpPr>
          <p:nvPr/>
        </p:nvSpPr>
        <p:spPr bwMode="auto">
          <a:xfrm>
            <a:off x="10650823" y="69194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80123"/>
              </p:ext>
            </p:extLst>
          </p:nvPr>
        </p:nvGraphicFramePr>
        <p:xfrm>
          <a:off x="930608" y="1476375"/>
          <a:ext cx="10162790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27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3659945469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60422155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62154522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1016279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배정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40144"/>
              </p:ext>
            </p:extLst>
          </p:nvPr>
        </p:nvGraphicFramePr>
        <p:xfrm>
          <a:off x="930608" y="2750671"/>
          <a:ext cx="10162791" cy="406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436">
                  <a:extLst>
                    <a:ext uri="{9D8B030D-6E8A-4147-A177-3AD203B41FA5}">
                      <a16:colId xmlns:a16="http://schemas.microsoft.com/office/drawing/2014/main" val="1472271614"/>
                    </a:ext>
                  </a:extLst>
                </a:gridCol>
                <a:gridCol w="1700085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11979">
                  <a:extLst>
                    <a:ext uri="{9D8B030D-6E8A-4147-A177-3AD203B41FA5}">
                      <a16:colId xmlns:a16="http://schemas.microsoft.com/office/drawing/2014/main" val="579538522"/>
                    </a:ext>
                  </a:extLst>
                </a:gridCol>
                <a:gridCol w="1607898">
                  <a:extLst>
                    <a:ext uri="{9D8B030D-6E8A-4147-A177-3AD203B41FA5}">
                      <a16:colId xmlns:a16="http://schemas.microsoft.com/office/drawing/2014/main" val="281523982"/>
                    </a:ext>
                  </a:extLst>
                </a:gridCol>
                <a:gridCol w="751621">
                  <a:extLst>
                    <a:ext uri="{9D8B030D-6E8A-4147-A177-3AD203B41FA5}">
                      <a16:colId xmlns:a16="http://schemas.microsoft.com/office/drawing/2014/main" val="783210022"/>
                    </a:ext>
                  </a:extLst>
                </a:gridCol>
                <a:gridCol w="489981">
                  <a:extLst>
                    <a:ext uri="{9D8B030D-6E8A-4147-A177-3AD203B41FA5}">
                      <a16:colId xmlns:a16="http://schemas.microsoft.com/office/drawing/2014/main" val="3552583485"/>
                    </a:ext>
                  </a:extLst>
                </a:gridCol>
                <a:gridCol w="1976909">
                  <a:extLst>
                    <a:ext uri="{9D8B030D-6E8A-4147-A177-3AD203B41FA5}">
                      <a16:colId xmlns:a16="http://schemas.microsoft.com/office/drawing/2014/main" val="329852338"/>
                    </a:ext>
                  </a:extLst>
                </a:gridCol>
                <a:gridCol w="1213456">
                  <a:extLst>
                    <a:ext uri="{9D8B030D-6E8A-4147-A177-3AD203B41FA5}">
                      <a16:colId xmlns:a16="http://schemas.microsoft.com/office/drawing/2014/main" val="372110657"/>
                    </a:ext>
                  </a:extLst>
                </a:gridCol>
                <a:gridCol w="1269426">
                  <a:extLst>
                    <a:ext uri="{9D8B030D-6E8A-4147-A177-3AD203B41FA5}">
                      <a16:colId xmlns:a16="http://schemas.microsoft.com/office/drawing/2014/main" val="8456578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 유형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수정인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1-1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김신입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과장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2024-01-03 11:00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1-1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이경력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대리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계약직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재직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2024-01-02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1-3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박신입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 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팀장 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부장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위촉직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휴직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신인멘토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교육부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최경력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경력멘토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경력멘토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계약직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퇴사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기본 권한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1-1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황신입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책임멘토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책임멘토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계약직</a:t>
                      </a:r>
                      <a:endParaRPr lang="en-US" altLang="ko-KR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재직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최고관리자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과장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2024-01-01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11:00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10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365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96572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 bwMode="auto">
          <a:xfrm>
            <a:off x="10446777" y="2281718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0445398" y="1952015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>
                <a:latin typeface="+mn-ea"/>
                <a:ea typeface="+mn-ea"/>
              </a:rPr>
              <a:t>초기화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8333670" y="2278801"/>
            <a:ext cx="2059939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권한그룹명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이름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사원번호를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930607" y="2281718"/>
            <a:ext cx="1204802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∨</a:t>
            </a: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842882" y="27242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937923" y="1952015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계열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2429001" y="1952015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920079" y="1952015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403146" y="1949021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842882" y="187552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 bwMode="auto">
          <a:xfrm>
            <a:off x="842882" y="22485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8243670" y="232741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8850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배정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배정 설정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6" name="Rectangle 1307"/>
          <p:cNvSpPr>
            <a:spLocks noChangeArrowheads="1"/>
          </p:cNvSpPr>
          <p:nvPr/>
        </p:nvSpPr>
        <p:spPr bwMode="auto">
          <a:xfrm>
            <a:off x="528787" y="828303"/>
            <a:ext cx="9721080" cy="633670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권한그룹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배정 설정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971187" y="1014460"/>
            <a:ext cx="72008" cy="72016"/>
            <a:chOff x="10013701" y="4895209"/>
            <a:chExt cx="144016" cy="144016"/>
          </a:xfrm>
        </p:grpSpPr>
        <p:cxnSp>
          <p:nvCxnSpPr>
            <p:cNvPr id="130" name="직선 연결선 129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1" name="직선 연결선 150"/>
          <p:cNvCxnSpPr/>
          <p:nvPr/>
        </p:nvCxnSpPr>
        <p:spPr bwMode="auto">
          <a:xfrm>
            <a:off x="744811" y="1267743"/>
            <a:ext cx="929838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86284"/>
              </p:ext>
            </p:extLst>
          </p:nvPr>
        </p:nvGraphicFramePr>
        <p:xfrm>
          <a:off x="5213413" y="1793570"/>
          <a:ext cx="4829782" cy="496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203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537744">
                  <a:extLst>
                    <a:ext uri="{9D8B030D-6E8A-4147-A177-3AD203B41FA5}">
                      <a16:colId xmlns:a16="http://schemas.microsoft.com/office/drawing/2014/main" val="8036267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4608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배정되지 않은 사용자는 기본 권한이 적용됩니다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>
            <p:extLst/>
          </p:nvPr>
        </p:nvGraphicFramePr>
        <p:xfrm>
          <a:off x="744809" y="1416850"/>
          <a:ext cx="4133294" cy="540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>
                  <a:extLst>
                    <a:ext uri="{9D8B030D-6E8A-4147-A177-3AD203B41FA5}">
                      <a16:colId xmlns:a16="http://schemas.microsoft.com/office/drawing/2014/main" val="311378564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47602819"/>
                    </a:ext>
                  </a:extLst>
                </a:gridCol>
                <a:gridCol w="1108956">
                  <a:extLst>
                    <a:ext uri="{9D8B030D-6E8A-4147-A177-3AD203B41FA5}">
                      <a16:colId xmlns:a16="http://schemas.microsoft.com/office/drawing/2014/main" val="2145082361"/>
                    </a:ext>
                  </a:extLst>
                </a:gridCol>
              </a:tblGrid>
              <a:tr h="363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대상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51138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4036"/>
                  </a:ext>
                </a:extLst>
              </a:tr>
              <a:tr h="2907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02366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1-1</a:t>
                      </a: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나승호</a:t>
                      </a:r>
                      <a:r>
                        <a:rPr lang="en-US" altLang="ko-KR" sz="650" dirty="0" smtClean="0"/>
                        <a:t>2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27829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나승호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86352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홍성준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88324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홍성준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사업부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01936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홍성준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사업부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41097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김슬기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9004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나승호</a:t>
                      </a:r>
                      <a:r>
                        <a:rPr lang="en-US" altLang="ko-KR" sz="650" dirty="0" smtClean="0"/>
                        <a:t>4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신인멘토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684923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>
                          <a:solidFill>
                            <a:schemeClr val="tx1"/>
                          </a:solidFill>
                        </a:rPr>
                        <a:t>홍성준</a:t>
                      </a:r>
                      <a:r>
                        <a:rPr lang="en-US" altLang="ko-KR" sz="6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6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50" dirty="0" smtClean="0"/>
                        <a:t>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93326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smtClean="0"/>
                        <a:t>김슬기</a:t>
                      </a:r>
                      <a:r>
                        <a:rPr lang="en-US" altLang="ko-KR" sz="650" dirty="0" smtClean="0"/>
                        <a:t>5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95596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나승호</a:t>
                      </a:r>
                      <a:r>
                        <a:rPr lang="en-US" altLang="ko-KR" sz="650" dirty="0" smtClean="0"/>
                        <a:t>5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419427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smtClean="0"/>
                        <a:t>김슬기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최고관리자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06100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홍성준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69784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smtClean="0"/>
                        <a:t>김슬기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152649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홍성준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8032"/>
                  </a:ext>
                </a:extLst>
              </a:tr>
              <a:tr h="290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6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6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50" dirty="0" err="1" smtClean="0"/>
                        <a:t>홍성준</a:t>
                      </a:r>
                      <a:r>
                        <a:rPr lang="en-US" altLang="ko-KR" sz="650" dirty="0" smtClean="0"/>
                        <a:t>6</a:t>
                      </a:r>
                      <a:r>
                        <a:rPr lang="ko-KR" altLang="en-US" sz="650" dirty="0" smtClean="0"/>
                        <a:t> 직위</a:t>
                      </a:r>
                      <a:r>
                        <a:rPr lang="en-US" altLang="ko-KR" sz="650" dirty="0" smtClean="0"/>
                        <a:t>(</a:t>
                      </a:r>
                      <a:r>
                        <a:rPr lang="ko-KR" altLang="en-US" sz="650" dirty="0" smtClean="0"/>
                        <a:t>직책</a:t>
                      </a:r>
                      <a:r>
                        <a:rPr lang="en-US" altLang="ko-KR" sz="650" dirty="0" smtClean="0"/>
                        <a:t>)</a:t>
                      </a:r>
                      <a:endParaRPr lang="ko-KR" altLang="en-US" sz="65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입사자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8358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166921" y="2548258"/>
            <a:ext cx="289374" cy="1619253"/>
            <a:chOff x="2875330" y="2486505"/>
            <a:chExt cx="289374" cy="1619253"/>
          </a:xfrm>
        </p:grpSpPr>
        <p:sp>
          <p:nvSpPr>
            <p:cNvPr id="157" name="모서리가 둥근 직사각형 156"/>
            <p:cNvSpPr/>
            <p:nvPr/>
          </p:nvSpPr>
          <p:spPr bwMode="auto">
            <a:xfrm>
              <a:off x="2876704" y="2486505"/>
              <a:ext cx="288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650" dirty="0" smtClean="0">
                  <a:latin typeface="+mn-ea"/>
                  <a:ea typeface="+mn-ea"/>
                </a:rPr>
                <a:t>배정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2876704" y="2772756"/>
              <a:ext cx="288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</a:t>
              </a: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2875330" y="3067495"/>
              <a:ext cx="288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</a:t>
              </a:r>
            </a:p>
          </p:txBody>
        </p:sp>
        <p:sp>
          <p:nvSpPr>
            <p:cNvPr id="161" name="모서리가 둥근 직사각형 160"/>
            <p:cNvSpPr/>
            <p:nvPr/>
          </p:nvSpPr>
          <p:spPr bwMode="auto">
            <a:xfrm>
              <a:off x="2875330" y="3925758"/>
              <a:ext cx="288000" cy="180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lvl="0" algn="ctr" defTabSz="817563"/>
              <a:r>
                <a:rPr lang="ko-KR" altLang="en-US" sz="6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</a:t>
              </a:r>
            </a:p>
          </p:txBody>
        </p:sp>
      </p:grpSp>
      <p:sp>
        <p:nvSpPr>
          <p:cNvPr id="162" name="모서리가 둥근 직사각형 161"/>
          <p:cNvSpPr/>
          <p:nvPr/>
        </p:nvSpPr>
        <p:spPr bwMode="auto">
          <a:xfrm>
            <a:off x="4816854" y="2538540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3" name="모서리가 둥근 직사각형 162"/>
          <p:cNvSpPr/>
          <p:nvPr/>
        </p:nvSpPr>
        <p:spPr bwMode="auto">
          <a:xfrm>
            <a:off x="3808740" y="1856521"/>
            <a:ext cx="100811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미배정 인원 일괄 추가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69" name="모서리가 둥근 직사각형 168"/>
          <p:cNvSpPr/>
          <p:nvPr/>
        </p:nvSpPr>
        <p:spPr bwMode="auto">
          <a:xfrm>
            <a:off x="9539195" y="146561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95" name="표 194"/>
          <p:cNvGraphicFramePr>
            <a:graphicFrameLocks noGrp="1"/>
          </p:cNvGraphicFramePr>
          <p:nvPr>
            <p:extLst/>
          </p:nvPr>
        </p:nvGraphicFramePr>
        <p:xfrm>
          <a:off x="3543639" y="1463268"/>
          <a:ext cx="1334370" cy="33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7185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667185">
                  <a:extLst>
                    <a:ext uri="{9D8B030D-6E8A-4147-A177-3AD203B41FA5}">
                      <a16:colId xmlns:a16="http://schemas.microsoft.com/office/drawing/2014/main" val="3926151605"/>
                    </a:ext>
                  </a:extLst>
                </a:gridCol>
              </a:tblGrid>
              <a:tr h="33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grpSp>
        <p:nvGrpSpPr>
          <p:cNvPr id="196" name="그룹 195"/>
          <p:cNvGrpSpPr/>
          <p:nvPr/>
        </p:nvGrpSpPr>
        <p:grpSpPr>
          <a:xfrm>
            <a:off x="769083" y="1845220"/>
            <a:ext cx="2726353" cy="252000"/>
            <a:chOff x="6553754" y="2538531"/>
            <a:chExt cx="4948197" cy="252000"/>
          </a:xfrm>
        </p:grpSpPr>
        <p:sp>
          <p:nvSpPr>
            <p:cNvPr id="197" name="모서리가 둥근 직사각형 196"/>
            <p:cNvSpPr/>
            <p:nvPr/>
          </p:nvSpPr>
          <p:spPr bwMode="auto">
            <a:xfrm>
              <a:off x="6553754" y="2538531"/>
              <a:ext cx="119859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계열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 bwMode="auto">
            <a:xfrm>
              <a:off x="7803622" y="2538531"/>
              <a:ext cx="119859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 defTabSz="817563"/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      ∨ 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 bwMode="auto">
            <a:xfrm>
              <a:off x="9053489" y="2538531"/>
              <a:ext cx="119859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부서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0" name="모서리가 둥근 직사각형 199"/>
            <p:cNvSpPr/>
            <p:nvPr/>
          </p:nvSpPr>
          <p:spPr bwMode="auto">
            <a:xfrm>
              <a:off x="10303357" y="2538531"/>
              <a:ext cx="119859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 defTabSz="817563"/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        ∨ 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 bwMode="auto">
          <a:xfrm>
            <a:off x="5221697" y="1465616"/>
            <a:ext cx="207584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lvl="0" defTabSz="817563"/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권한그룹명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31282"/>
              </p:ext>
            </p:extLst>
          </p:nvPr>
        </p:nvGraphicFramePr>
        <p:xfrm>
          <a:off x="11546011" y="652340"/>
          <a:ext cx="2833612" cy="669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배정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속할 사용자를 포함하는 기능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개인으로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3692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 시점에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제외한 전체 직원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포함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근속기간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 가나다순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표기 방식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계열지점명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표기 방식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직원 목록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선택 시마다 해당 값으로 하단 직원 목록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항목 선택 시 하위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항목 변경 시 하위 항목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선택값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리셋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여부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6033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미배정 인원을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일괄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(2)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검색 결과 목록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중 권한그룹명이 없는 사용자를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목록에 오름차순으로 일괄 추가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이후에는 해당 권한그룹명을 목록에 표기하고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숨김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미 선택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(21)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선택한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없을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인원을 배정할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먼저 선택해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6077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개별 배정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(21)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선택한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정보 목록에 오름차순으로 직원 정보 추가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이후에는 해당 권한그룹명을 목록에 표기하고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숨김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미 선택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(21)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선택한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권한그룹이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없을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인원을 배정할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권한그룹을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먼저 선택해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790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list=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Sorting=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ㄱㄴㄷ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5863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31-1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인원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그룹을 선택하지 않았을 때 노출 문구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8381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31-2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 인원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인원이 없을 경우 노출 문구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3767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퇴사자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일괄 제거 버튼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미선택하거나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배정된 사용자가 없을 경우 버튼 비활성화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08751"/>
                  </a:ext>
                </a:extLst>
              </a:tr>
            </a:tbl>
          </a:graphicData>
        </a:graphic>
      </p:graphicFrame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3454894" y="142596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629662" y="21563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3408119" y="18718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3703266" y="18718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4028714" y="252100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5100600" y="14257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6169617" y="430128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9053073" y="1856521"/>
            <a:ext cx="918114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algn="ctr" defTabSz="817563"/>
            <a:r>
              <a:rPr lang="ko-KR" altLang="en-US" sz="65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퇴사자</a:t>
            </a:r>
            <a:r>
              <a:rPr lang="ko-KR" altLang="en-US" sz="65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일괄 제거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8963073" y="187228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4044" y="4719480"/>
            <a:ext cx="2496641" cy="200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lvl="0"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kumimoji="0" lang="ko-KR" altLang="en-US" sz="7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권한그룹에</a:t>
            </a:r>
            <a:r>
              <a:rPr kumimoji="0"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배정된 사용자가 없습니다</a:t>
            </a:r>
            <a:r>
              <a:rPr kumimoji="0" lang="en-US" altLang="ko-KR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꺾인 연결선 7"/>
          <p:cNvCxnSpPr>
            <a:stCxn id="41" idx="2"/>
            <a:endCxn id="5" idx="1"/>
          </p:cNvCxnSpPr>
          <p:nvPr/>
        </p:nvCxnSpPr>
        <p:spPr bwMode="auto">
          <a:xfrm rot="10800000" flipH="1" flipV="1">
            <a:off x="6169616" y="4391284"/>
            <a:ext cx="134427" cy="428224"/>
          </a:xfrm>
          <a:prstGeom prst="bentConnector3">
            <a:avLst>
              <a:gd name="adj1" fmla="val -170055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6259617" y="461738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180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권한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배정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권한그룹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배정 설정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6" name="Rectangle 1307"/>
          <p:cNvSpPr>
            <a:spLocks noChangeArrowheads="1"/>
          </p:cNvSpPr>
          <p:nvPr/>
        </p:nvSpPr>
        <p:spPr bwMode="auto">
          <a:xfrm>
            <a:off x="528787" y="828303"/>
            <a:ext cx="9721080" cy="633670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err="1" smtClean="0">
                <a:latin typeface="맑은 고딕" pitchFamily="50" charset="-127"/>
                <a:ea typeface="맑은 고딕" pitchFamily="50" charset="-127"/>
              </a:rPr>
              <a:t>권한그룹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배정 설정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9971187" y="1014460"/>
            <a:ext cx="72008" cy="72016"/>
            <a:chOff x="10013701" y="4895209"/>
            <a:chExt cx="144016" cy="144016"/>
          </a:xfrm>
        </p:grpSpPr>
        <p:cxnSp>
          <p:nvCxnSpPr>
            <p:cNvPr id="130" name="직선 연결선 129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1" name="직선 연결선 150"/>
          <p:cNvCxnSpPr/>
          <p:nvPr/>
        </p:nvCxnSpPr>
        <p:spPr bwMode="auto">
          <a:xfrm>
            <a:off x="744811" y="1267743"/>
            <a:ext cx="929838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92"/>
              </p:ext>
            </p:extLst>
          </p:nvPr>
        </p:nvGraphicFramePr>
        <p:xfrm>
          <a:off x="5221698" y="1793570"/>
          <a:ext cx="4821498" cy="496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7769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5766516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10451863"/>
                    </a:ext>
                  </a:extLst>
                </a:gridCol>
                <a:gridCol w="547800">
                  <a:extLst>
                    <a:ext uri="{9D8B030D-6E8A-4147-A177-3AD203B41FA5}">
                      <a16:colId xmlns:a16="http://schemas.microsoft.com/office/drawing/2014/main" val="3977059768"/>
                    </a:ext>
                  </a:extLst>
                </a:gridCol>
                <a:gridCol w="685689">
                  <a:extLst>
                    <a:ext uri="{9D8B030D-6E8A-4147-A177-3AD203B41FA5}">
                      <a16:colId xmlns:a16="http://schemas.microsoft.com/office/drawing/2014/main" val="1646252649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7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9,999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1-1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091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7496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227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6354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2753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5889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827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760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51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5758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607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544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62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8987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191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계열지점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618196"/>
                  </a:ext>
                </a:extLst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15650"/>
              </p:ext>
            </p:extLst>
          </p:nvPr>
        </p:nvGraphicFramePr>
        <p:xfrm>
          <a:off x="744809" y="1416850"/>
          <a:ext cx="4133294" cy="75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6">
                  <a:extLst>
                    <a:ext uri="{9D8B030D-6E8A-4147-A177-3AD203B41FA5}">
                      <a16:colId xmlns:a16="http://schemas.microsoft.com/office/drawing/2014/main" val="311378564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47602819"/>
                    </a:ext>
                  </a:extLst>
                </a:gridCol>
                <a:gridCol w="1108956">
                  <a:extLst>
                    <a:ext uri="{9D8B030D-6E8A-4147-A177-3AD203B41FA5}">
                      <a16:colId xmlns:a16="http://schemas.microsoft.com/office/drawing/2014/main" val="2145082361"/>
                    </a:ext>
                  </a:extLst>
                </a:gridCol>
              </a:tblGrid>
              <a:tr h="363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대상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51138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4036"/>
                  </a:ext>
                </a:extLst>
              </a:tr>
            </a:tbl>
          </a:graphicData>
        </a:graphic>
      </p:graphicFrame>
      <p:grpSp>
        <p:nvGrpSpPr>
          <p:cNvPr id="196" name="그룹 195"/>
          <p:cNvGrpSpPr/>
          <p:nvPr/>
        </p:nvGrpSpPr>
        <p:grpSpPr>
          <a:xfrm>
            <a:off x="769082" y="1845220"/>
            <a:ext cx="2037702" cy="252000"/>
            <a:chOff x="6553754" y="2538531"/>
            <a:chExt cx="3698330" cy="252000"/>
          </a:xfrm>
        </p:grpSpPr>
        <p:sp>
          <p:nvSpPr>
            <p:cNvPr id="197" name="모서리가 둥근 직사각형 196"/>
            <p:cNvSpPr/>
            <p:nvPr/>
          </p:nvSpPr>
          <p:spPr bwMode="auto">
            <a:xfrm>
              <a:off x="6553754" y="2538531"/>
              <a:ext cx="119859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계열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 bwMode="auto">
            <a:xfrm>
              <a:off x="7803622" y="2538531"/>
              <a:ext cx="119859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lvl="0" defTabSz="817563"/>
              <a:r>
                <a:rPr lang="ko-KR" altLang="en-US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      ∨ 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 bwMode="auto">
            <a:xfrm>
              <a:off x="9053489" y="2538531"/>
              <a:ext cx="1198595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부서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aphicFrame>
        <p:nvGraphicFramePr>
          <p:cNvPr id="203" name="표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56913"/>
              </p:ext>
            </p:extLst>
          </p:nvPr>
        </p:nvGraphicFramePr>
        <p:xfrm>
          <a:off x="3534503" y="1454175"/>
          <a:ext cx="1344208" cy="33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2104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672104">
                  <a:extLst>
                    <a:ext uri="{9D8B030D-6E8A-4147-A177-3AD203B41FA5}">
                      <a16:colId xmlns:a16="http://schemas.microsoft.com/office/drawing/2014/main" val="3926151605"/>
                    </a:ext>
                  </a:extLst>
                </a:gridCol>
              </a:tblGrid>
              <a:tr h="33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243" name="모서리가 둥근 직사각형 242"/>
          <p:cNvSpPr/>
          <p:nvPr/>
        </p:nvSpPr>
        <p:spPr bwMode="auto">
          <a:xfrm>
            <a:off x="769083" y="2270160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defTabSz="817563"/>
            <a:r>
              <a:rPr lang="ko-KR" altLang="en-US" sz="650" dirty="0" err="1" smtClean="0">
                <a:latin typeface="+mn-ea"/>
                <a:ea typeface="+mn-ea"/>
              </a:rPr>
              <a:t>컴퓨터강남</a:t>
            </a:r>
            <a:r>
              <a:rPr lang="ko-KR" altLang="en-US" sz="650" dirty="0" smtClean="0">
                <a:latin typeface="+mn-ea"/>
                <a:ea typeface="+mn-ea"/>
              </a:rPr>
              <a:t> </a:t>
            </a:r>
            <a:r>
              <a:rPr lang="en-US" altLang="ko-KR" sz="650" dirty="0" smtClean="0">
                <a:latin typeface="+mn-ea"/>
                <a:ea typeface="+mn-ea"/>
              </a:rPr>
              <a:t>&gt; </a:t>
            </a:r>
            <a:r>
              <a:rPr lang="ko-KR" altLang="en-US" sz="650" dirty="0" smtClean="0">
                <a:latin typeface="+mn-ea"/>
                <a:ea typeface="+mn-ea"/>
              </a:rPr>
              <a:t>사업부 </a:t>
            </a:r>
            <a:r>
              <a:rPr lang="en-US" altLang="ko-KR" sz="650" dirty="0" smtClean="0">
                <a:latin typeface="+mn-ea"/>
                <a:ea typeface="+mn-ea"/>
              </a:rPr>
              <a:t>&gt; 1-1</a:t>
            </a:r>
            <a:r>
              <a:rPr lang="ko-KR" altLang="en-US" sz="650" dirty="0" smtClean="0">
                <a:latin typeface="+mn-ea"/>
                <a:ea typeface="+mn-ea"/>
              </a:rPr>
              <a:t>팀 </a:t>
            </a:r>
            <a:r>
              <a:rPr lang="en-US" altLang="ko-KR" sz="650" dirty="0" smtClean="0">
                <a:latin typeface="+mn-ea"/>
                <a:ea typeface="+mn-ea"/>
              </a:rPr>
              <a:t>(105</a:t>
            </a:r>
            <a:r>
              <a:rPr lang="ko-KR" altLang="en-US" sz="650" dirty="0" smtClean="0">
                <a:latin typeface="+mn-ea"/>
                <a:ea typeface="+mn-ea"/>
              </a:rPr>
              <a:t>명</a:t>
            </a:r>
            <a:r>
              <a:rPr lang="en-US" altLang="ko-KR" sz="650" dirty="0" smtClean="0">
                <a:latin typeface="+mn-ea"/>
                <a:ea typeface="+mn-ea"/>
              </a:rPr>
              <a:t>)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4" name="모서리가 둥근 직사각형 243"/>
          <p:cNvSpPr/>
          <p:nvPr/>
        </p:nvSpPr>
        <p:spPr bwMode="auto">
          <a:xfrm>
            <a:off x="4343641" y="2270160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5" name="모서리가 둥근 직사각형 244"/>
          <p:cNvSpPr/>
          <p:nvPr/>
        </p:nvSpPr>
        <p:spPr bwMode="auto">
          <a:xfrm>
            <a:off x="769083" y="2619913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 bwMode="auto">
          <a:xfrm>
            <a:off x="4343641" y="2619913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7" name="모서리가 둥근 직사각형 246"/>
          <p:cNvSpPr/>
          <p:nvPr/>
        </p:nvSpPr>
        <p:spPr bwMode="auto">
          <a:xfrm>
            <a:off x="769083" y="2969666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 bwMode="auto">
          <a:xfrm>
            <a:off x="4343641" y="2969666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9" name="모서리가 둥근 직사각형 248"/>
          <p:cNvSpPr/>
          <p:nvPr/>
        </p:nvSpPr>
        <p:spPr bwMode="auto">
          <a:xfrm>
            <a:off x="769083" y="3319419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 bwMode="auto">
          <a:xfrm>
            <a:off x="4343641" y="3319419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2" name="모서리가 둥근 직사각형 251"/>
          <p:cNvSpPr/>
          <p:nvPr/>
        </p:nvSpPr>
        <p:spPr bwMode="auto">
          <a:xfrm>
            <a:off x="769083" y="3674455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 bwMode="auto">
          <a:xfrm>
            <a:off x="4343641" y="3674455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4" name="모서리가 둥근 직사각형 253"/>
          <p:cNvSpPr/>
          <p:nvPr/>
        </p:nvSpPr>
        <p:spPr bwMode="auto">
          <a:xfrm>
            <a:off x="769083" y="4024208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 bwMode="auto">
          <a:xfrm>
            <a:off x="4343641" y="4024208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3" name="모서리가 둥근 직사각형 232"/>
          <p:cNvSpPr/>
          <p:nvPr/>
        </p:nvSpPr>
        <p:spPr bwMode="auto">
          <a:xfrm>
            <a:off x="769083" y="4372043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 bwMode="auto">
          <a:xfrm>
            <a:off x="4343641" y="4372043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r>
              <a:rPr lang="ko-KR" altLang="en-US" sz="650" dirty="0" smtClean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5" name="모서리가 둥근 직사각형 234"/>
          <p:cNvSpPr/>
          <p:nvPr/>
        </p:nvSpPr>
        <p:spPr bwMode="auto">
          <a:xfrm>
            <a:off x="769083" y="4721796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 bwMode="auto">
          <a:xfrm>
            <a:off x="4343641" y="4721796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7" name="모서리가 둥근 직사각형 236"/>
          <p:cNvSpPr/>
          <p:nvPr/>
        </p:nvSpPr>
        <p:spPr bwMode="auto">
          <a:xfrm>
            <a:off x="769083" y="5071549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모서리가 둥근 직사각형 237"/>
          <p:cNvSpPr/>
          <p:nvPr/>
        </p:nvSpPr>
        <p:spPr bwMode="auto">
          <a:xfrm>
            <a:off x="4343641" y="5071549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39" name="모서리가 둥근 직사각형 238"/>
          <p:cNvSpPr/>
          <p:nvPr/>
        </p:nvSpPr>
        <p:spPr bwMode="auto">
          <a:xfrm>
            <a:off x="769083" y="5421302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 bwMode="auto">
          <a:xfrm>
            <a:off x="4343641" y="5421302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41" name="모서리가 둥근 직사각형 240"/>
          <p:cNvSpPr/>
          <p:nvPr/>
        </p:nvSpPr>
        <p:spPr bwMode="auto">
          <a:xfrm>
            <a:off x="769083" y="5764616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 bwMode="auto">
          <a:xfrm>
            <a:off x="4343641" y="5764616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6" name="모서리가 둥근 직사각형 255"/>
          <p:cNvSpPr/>
          <p:nvPr/>
        </p:nvSpPr>
        <p:spPr bwMode="auto">
          <a:xfrm>
            <a:off x="4816854" y="2214882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57" name="모서리가 둥근 직사각형 256"/>
          <p:cNvSpPr/>
          <p:nvPr/>
        </p:nvSpPr>
        <p:spPr bwMode="auto">
          <a:xfrm>
            <a:off x="769083" y="6102840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 bwMode="auto">
          <a:xfrm>
            <a:off x="4343641" y="6102840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59" name="모서리가 둥근 직사각형 258"/>
          <p:cNvSpPr/>
          <p:nvPr/>
        </p:nvSpPr>
        <p:spPr bwMode="auto">
          <a:xfrm>
            <a:off x="769083" y="6441064"/>
            <a:ext cx="3520443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108000" bIns="0" rtlCol="0" anchor="ctr"/>
          <a:lstStyle/>
          <a:p>
            <a:pPr lvl="0" defTabSz="817563"/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계열지점명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부서명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6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 bwMode="auto">
          <a:xfrm>
            <a:off x="4343641" y="6441064"/>
            <a:ext cx="432000" cy="288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lvl="0" algn="ctr" defTabSz="817563"/>
            <a:r>
              <a:rPr lang="ko-KR" altLang="en-US" sz="650" dirty="0">
                <a:latin typeface="+mn-ea"/>
                <a:ea typeface="+mn-ea"/>
              </a:rPr>
              <a:t>추가  </a:t>
            </a:r>
            <a:r>
              <a:rPr lang="en-US" altLang="ko-KR" sz="650" dirty="0">
                <a:latin typeface="+mn-ea"/>
                <a:ea typeface="+mn-ea"/>
              </a:rPr>
              <a:t>〉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221697" y="1465616"/>
            <a:ext cx="207584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lvl="0"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∨ 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9539195" y="146561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5100600" y="187189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5100600" y="14257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9449195" y="14257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0534"/>
              </p:ext>
            </p:extLst>
          </p:nvPr>
        </p:nvGraphicFramePr>
        <p:xfrm>
          <a:off x="11546011" y="652340"/>
          <a:ext cx="2833612" cy="726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팀으로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4666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 시점에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상태인 모든 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순번 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부서의 모든 팀을 표기한 후 다음 부서의 팀을 이어서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표기방식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계열지점명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시점에 퇴사를 제외한 상태의 전체 팀원 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5321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목록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필터링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선택 시마다 해당 값으로 하단 팀 목록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필터링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항목 선택 시 하위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항목 변경 시 하위 항목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선택값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리셋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항목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등록된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2294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(31)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변경 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(92)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없이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권한그룹명을 변경하여 선택 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Confirm=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권한그룹에서 변경된 배정 정보를 저장하시겠습니까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(31)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배정 정보를 저장한 후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변경된 배정 정보 버리고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변경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1527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정보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 추가된 총 인원 수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추가된 순서대로 오름차순 적용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표기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계열명지점명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으로 표기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재직 상태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7478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퇴사자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일괄 제거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(31)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인원 목록에서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상태인 배정 인원을 일괄 제거하고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(11)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권한그룹명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1184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 정보 목록에서 해당 사용자 제거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96228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5863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배정된 인원이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명일 경우에도 저장 가능함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alert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입력 정보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정보를 입력해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78614"/>
                  </a:ext>
                </a:extLst>
              </a:tr>
            </a:tbl>
          </a:graphicData>
        </a:graphic>
      </p:graphicFrame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4132326" y="14257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654809" y="22302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754016" y="188122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9468936" y="219904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9053073" y="1856521"/>
            <a:ext cx="91811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72000" bIns="0" rtlCol="0" anchor="ctr"/>
          <a:lstStyle/>
          <a:p>
            <a:pPr algn="ctr" defTabSz="817563"/>
            <a:r>
              <a:rPr lang="ko-KR" altLang="en-US" sz="650" dirty="0" err="1" smtClean="0">
                <a:solidFill>
                  <a:schemeClr val="tx1"/>
                </a:solidFill>
                <a:latin typeface="+mn-ea"/>
                <a:ea typeface="+mn-ea"/>
              </a:rPr>
              <a:t>퇴사자</a:t>
            </a:r>
            <a:r>
              <a:rPr lang="ko-KR" altLang="en-US" sz="650" dirty="0" smtClean="0">
                <a:solidFill>
                  <a:schemeClr val="tx1"/>
                </a:solidFill>
                <a:latin typeface="+mn-ea"/>
                <a:ea typeface="+mn-ea"/>
              </a:rPr>
              <a:t> 일괄 제거</a:t>
            </a:r>
            <a:endParaRPr lang="ko-KR" altLang="en-US" sz="6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 bwMode="auto">
          <a:xfrm>
            <a:off x="8963073" y="187228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6903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70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138691</TotalTime>
  <Words>3456</Words>
  <Application>Microsoft Office PowerPoint</Application>
  <PresentationFormat>사용자 지정</PresentationFormat>
  <Paragraphs>816</Paragraphs>
  <Slides>8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PowerPoint 프레젠테이션</vt:lpstr>
      <vt:lpstr>히스토리</vt:lpstr>
      <vt:lpstr>설정 &gt; 권한 관리 &gt; 권한 관리 &gt; 권한그룹 관리</vt:lpstr>
      <vt:lpstr>설정 &gt; 권한 관리 &gt; 권한 관리 &gt; 권한그룹 설정</vt:lpstr>
      <vt:lpstr>설정 &gt; 권한 관리 &gt; 권한 관리 &gt; 권한그룹 관리 &gt; 권한그룹 설정</vt:lpstr>
      <vt:lpstr>설정 &gt; 권한 관리 &gt; 권한 관리 &gt; 권한그룹 배정</vt:lpstr>
      <vt:lpstr>설정 &gt; 권한 관리 &gt; 권한 관리 &gt; 권한그룹 배정 &gt; 권한그룹 배정 설정</vt:lpstr>
      <vt:lpstr>설정 &gt; 권한 관리 &gt; 권한 관리 &gt; 권한그룹 배정 &gt; 권한그룹 배정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26803</cp:revision>
  <cp:lastPrinted>2014-05-27T01:01:31Z</cp:lastPrinted>
  <dcterms:created xsi:type="dcterms:W3CDTF">1997-04-16T00:54:02Z</dcterms:created>
  <dcterms:modified xsi:type="dcterms:W3CDTF">2024-05-30T02:55:08Z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