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361" r:id="rId2"/>
    <p:sldId id="1422" r:id="rId3"/>
    <p:sldId id="1460" r:id="rId4"/>
    <p:sldId id="1410" r:id="rId5"/>
    <p:sldId id="1528" r:id="rId6"/>
    <p:sldId id="1536" r:id="rId7"/>
    <p:sldId id="1465" r:id="rId8"/>
    <p:sldId id="1466" r:id="rId9"/>
    <p:sldId id="1500" r:id="rId10"/>
    <p:sldId id="1543" r:id="rId11"/>
    <p:sldId id="1507" r:id="rId12"/>
  </p:sldIdLst>
  <p:sldSz cx="13442950" cy="7561263"/>
  <p:notesSz cx="6807200" cy="9939338"/>
  <p:custDataLst>
    <p:tags r:id="rId15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히스토리" id="{38626123-1CAC-4681-BFF1-A52A479BA644}">
          <p14:sldIdLst>
            <p14:sldId id="1361"/>
            <p14:sldId id="1422"/>
          </p14:sldIdLst>
        </p14:section>
        <p14:section name="사업부 수수료" id="{8283F705-0E23-4766-BDCE-74E7264314FA}">
          <p14:sldIdLst>
            <p14:sldId id="1460"/>
            <p14:sldId id="1410"/>
            <p14:sldId id="1528"/>
            <p14:sldId id="1536"/>
            <p14:sldId id="1465"/>
          </p14:sldIdLst>
        </p14:section>
        <p14:section name="사업부 기타수수료" id="{85875527-0CD5-42F1-8CB7-76B8CBB78539}">
          <p14:sldIdLst>
            <p14:sldId id="1466"/>
            <p14:sldId id="1500"/>
          </p14:sldIdLst>
        </p14:section>
        <p14:section name="사업부 지급보류" id="{830BDCD8-4A04-4CD6-8825-84B53B2814C9}">
          <p14:sldIdLst/>
        </p14:section>
        <p14:section name="따즈아 수수료" id="{AA8E67E9-1B87-4062-96D7-E8F3B39AEA4B}">
          <p14:sldIdLst>
            <p14:sldId id="1543"/>
          </p14:sldIdLst>
        </p14:section>
        <p14:section name="교육부 수수료(정규직)" id="{795AC10A-E853-434D-AC9D-A5B0DEA4728E}">
          <p14:sldIdLst>
            <p14:sldId id="1507"/>
          </p14:sldIdLst>
        </p14:section>
        <p14:section name="교육부 기타수수료(정규직)" id="{A7B84501-45CF-4FE9-8B2F-9BDD5105E2CA}">
          <p14:sldIdLst/>
        </p14:section>
        <p14:section name="교육부 수수료(위촉)" id="{97107BF3-F9B4-4E22-AD8C-EFC9D96171E4}">
          <p14:sldIdLst/>
        </p14:section>
        <p14:section name="교육부 기타수수료(위촉)" id="{B3FA9941-E098-4009-A865-9DAFD24A0F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76" userDrawn="1">
          <p15:clr>
            <a:srgbClr val="A4A3A4"/>
          </p15:clr>
        </p15:guide>
        <p15:guide id="2" pos="500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2EFDA"/>
    <a:srgbClr val="DCE5F8"/>
    <a:srgbClr val="000000"/>
    <a:srgbClr val="35748B"/>
    <a:srgbClr val="6A8FE0"/>
    <a:srgbClr val="2C986C"/>
    <a:srgbClr val="32AC7B"/>
    <a:srgbClr val="C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7" autoAdjust="0"/>
    <p:restoredTop sz="96400" autoAdjust="0"/>
  </p:normalViewPr>
  <p:slideViewPr>
    <p:cSldViewPr>
      <p:cViewPr varScale="1">
        <p:scale>
          <a:sx n="90" d="100"/>
          <a:sy n="90" d="100"/>
        </p:scale>
        <p:origin x="90" y="384"/>
      </p:cViewPr>
      <p:guideLst>
        <p:guide orient="horz" pos="476"/>
        <p:guide pos="500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32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97" y="-36553"/>
            <a:ext cx="2959930" cy="5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769272">
              <a:defRPr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9575" y="-36553"/>
            <a:ext cx="2959929" cy="5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769272">
              <a:defRPr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738" y="739775"/>
            <a:ext cx="6684962" cy="3760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32" y="4739225"/>
            <a:ext cx="4979945" cy="446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6" tIns="46444" rIns="92886" bIns="46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97" y="9437128"/>
            <a:ext cx="2959930" cy="5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769272">
              <a:defRPr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9575" y="9437128"/>
            <a:ext cx="2959929" cy="5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769272">
              <a:defRPr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BB087-90BA-4D57-A15A-CD0626A4656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20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9143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3696906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  <p:sp>
        <p:nvSpPr>
          <p:cNvPr id="2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9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  <p:sp>
        <p:nvSpPr>
          <p:cNvPr id="2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9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9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37899" y="126511"/>
            <a:ext cx="90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58530" y="126511"/>
            <a:ext cx="720000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09666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7" name="Image" r:id="rId13" imgW="1371240" imgH="469800" progId="Photoshop.Image.13">
                  <p:embed/>
                </p:oleObj>
              </mc:Choice>
              <mc:Fallback>
                <p:oleObj name="Image" r:id="rId13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2E2E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12456815" y="118240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10609907" y="118240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2E2E2E"/>
                </a:solidFill>
                <a:latin typeface="굴림체" pitchFamily="49" charset="-127"/>
                <a:ea typeface="굴림체" pitchFamily="49" charset="-127"/>
                <a:cs typeface="+mn-cs"/>
              </a:defRPr>
            </a:lvl9pPr>
          </a:lstStyle>
          <a:p>
            <a:endParaRPr lang="ko-KR" altLang="en-US" dirty="0"/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6" r:id="rId4"/>
    <p:sldLayoutId id="2147483682" r:id="rId5"/>
    <p:sldLayoutId id="2147483683" r:id="rId6"/>
    <p:sldLayoutId id="2147483681" r:id="rId7"/>
    <p:sldLayoutId id="214748367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0119"/>
              </p:ext>
            </p:extLst>
          </p:nvPr>
        </p:nvGraphicFramePr>
        <p:xfrm>
          <a:off x="168747" y="756295"/>
          <a:ext cx="12409381" cy="5076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9224614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808356404"/>
                    </a:ext>
                  </a:extLst>
                </a:gridCol>
                <a:gridCol w="456050">
                  <a:extLst>
                    <a:ext uri="{9D8B030D-6E8A-4147-A177-3AD203B41FA5}">
                      <a16:colId xmlns:a16="http://schemas.microsoft.com/office/drawing/2014/main" xmlns="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xmlns="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xmlns="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xmlns="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v0.1-240404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전봉기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 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v0.2-240419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전봉기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후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상태값에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따른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버튼노출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설명화면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수수료 목록 화면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노출 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수수료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상세화면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노출정보변경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노출 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 기타수수료 등록 및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상세화면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등록정보추가 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26503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v0.3-240425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전봉기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공통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지급년월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기준일 추가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알림이 필요한 부분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수수료 목록 화면 검색조건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지출결의서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결재라인이 많더라도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최종값만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받아오도록 변경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 기타수수료 등록 화면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수수료종류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일괄선택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추가선택삭제 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작성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교육부 수수료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정규직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57088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v0.4-240503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전봉기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 리뷰 후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공통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수수료대장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내의 수수료상세내용 추가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교육부 수수료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시간외수당 부분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항목별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2532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v0.5-240509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전봉기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공통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지출결의서 부분 제외 후 프로세스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교육부 수수료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시간외수당 항목 외에 연장근로수당 항목 추가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수수료대장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상세페이지에서 수수료 명세서 팝업 화면 노출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④ 교육부 수수료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수수료대장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개인별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상세내역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 항목별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1947861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v0.6-240509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전봉기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 리뷰 후 수정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송금표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파일 수정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(Tab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구분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수수료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해촉자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내용 추가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국비유지수수료 내용 추가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697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2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346953" y="346079"/>
            <a:ext cx="6035622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따즈아</a:t>
            </a:r>
            <a:r>
              <a:rPr lang="ko-KR" altLang="en-US" dirty="0"/>
              <a:t> </a:t>
            </a:r>
            <a:r>
              <a:rPr lang="ko-KR" altLang="en-US" dirty="0" err="1" smtClean="0"/>
              <a:t>수수료대장</a:t>
            </a:r>
            <a:r>
              <a:rPr lang="en-US" altLang="ko-KR" dirty="0" smtClean="0"/>
              <a:t> &gt; </a:t>
            </a:r>
            <a:r>
              <a:rPr lang="ko-KR" altLang="en-US" dirty="0" err="1" smtClean="0"/>
              <a:t>따즈아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수수료대장</a:t>
            </a:r>
            <a:r>
              <a:rPr lang="ko-KR" altLang="en-US" dirty="0" smtClean="0"/>
              <a:t> 상세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컨텐츠운영본부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제출전이고</a:t>
            </a:r>
            <a:r>
              <a:rPr lang="ko-KR" altLang="en-US" dirty="0" smtClean="0"/>
              <a:t> 재직자인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따즈아</a:t>
            </a:r>
            <a:r>
              <a:rPr lang="ko-KR" altLang="en-US" sz="800" b="1" dirty="0" smtClean="0">
                <a:latin typeface="+mn-ea"/>
                <a:ea typeface="+mn-ea"/>
              </a:rPr>
              <a:t> 수수료대장 상세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9217" y="1477740"/>
            <a:ext cx="24143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지급년월 </a:t>
            </a:r>
            <a:r>
              <a:rPr lang="en-US" altLang="ko-KR" sz="800" b="1" dirty="0" smtClean="0">
                <a:latin typeface="+mn-ea"/>
                <a:ea typeface="+mn-ea"/>
              </a:rPr>
              <a:t>: 2024</a:t>
            </a:r>
            <a:r>
              <a:rPr lang="ko-KR" altLang="en-US" sz="800" b="1" dirty="0" smtClean="0">
                <a:latin typeface="+mn-ea"/>
                <a:ea typeface="+mn-ea"/>
              </a:rPr>
              <a:t>년 </a:t>
            </a:r>
            <a:r>
              <a:rPr lang="en-US" altLang="ko-KR" sz="800" b="1" dirty="0" smtClean="0">
                <a:latin typeface="+mn-ea"/>
                <a:ea typeface="+mn-ea"/>
              </a:rPr>
              <a:t>03</a:t>
            </a:r>
            <a:r>
              <a:rPr lang="ko-KR" altLang="en-US" sz="800" b="1" dirty="0" smtClean="0">
                <a:latin typeface="+mn-ea"/>
                <a:ea typeface="+mn-ea"/>
              </a:rPr>
              <a:t>월 </a:t>
            </a:r>
            <a:r>
              <a:rPr lang="en-US" altLang="ko-KR" sz="800" dirty="0">
                <a:latin typeface="맑은 고딕" panose="020B0503020000020004" pitchFamily="50" charset="-127"/>
              </a:rPr>
              <a:t>(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2024-03-01~2024-03-31)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0681955" y="1516545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smtClean="0">
                <a:latin typeface="+mn-ea"/>
                <a:ea typeface="+mn-ea"/>
              </a:rPr>
              <a:t>제출하기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251857" y="6041454"/>
            <a:ext cx="4317490" cy="7200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0728" y="6262994"/>
            <a:ext cx="1027162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메모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0615561" y="6041454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44016"/>
              </p:ext>
            </p:extLst>
          </p:nvPr>
        </p:nvGraphicFramePr>
        <p:xfrm>
          <a:off x="11498386" y="654967"/>
          <a:ext cx="2833612" cy="292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재직자인 경우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450224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(YYYY-MM-DD ~ YYYY-MM-DD)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선택 가능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IT,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전체 로 구성 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메뉴 진입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 영역은 해당월의 전체 데이터 기준으로 노출함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⑥ 영역은 노출되지 않음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362872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제출하기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 시 제출하기 팝업 화면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수수료대장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현황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선택 및 재직자 또는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해촉자와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관계없이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모두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개인매출액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개인매출액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4135117"/>
                  </a:ext>
                </a:extLst>
              </a:tr>
            </a:tbl>
          </a:graphicData>
        </a:graphic>
      </p:graphicFrame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850887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850887" y="59308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10451414" y="59308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57647"/>
              </p:ext>
            </p:extLst>
          </p:nvPr>
        </p:nvGraphicFramePr>
        <p:xfrm>
          <a:off x="7382575" y="5687085"/>
          <a:ext cx="2833612" cy="187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Tab 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재직자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Defalut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지난달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해촉자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로 구성되며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⑥ 영역 내용이 변경됨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643341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7454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컨텐츠운영본부에서 필요한 내용 작성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33361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다운로드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다운로드됨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: YYYY_MM_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따즈아수수료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               YYYY_MM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⑤ 영역 내용만 엑셀다운로드됨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</a:tbl>
          </a:graphicData>
        </a:graphic>
      </p:graphicFrame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10597010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73070"/>
              </p:ext>
            </p:extLst>
          </p:nvPr>
        </p:nvGraphicFramePr>
        <p:xfrm>
          <a:off x="11498386" y="5501982"/>
          <a:ext cx="2833612" cy="207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개인순매출액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개인매출액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개인매출수수료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개인매출수수료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개인수수료세금공제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개인수수료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세금공제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개인수수료차감지급액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개인수수료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차감지급액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팀총순매출액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팀총순매출액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팀원순매출액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팀원순매출액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팀매출수수료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팀매출수수료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팀장수수료세금공제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팀장수수료세금공제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팀장수수료차감지급액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팀장수수료차감지급액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해촉자수수료차감지급액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해촉자수수료차감지급액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74547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97342"/>
              </p:ext>
            </p:extLst>
          </p:nvPr>
        </p:nvGraphicFramePr>
        <p:xfrm>
          <a:off x="920719" y="2123759"/>
          <a:ext cx="10121232" cy="75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36">
                  <a:extLst>
                    <a:ext uri="{9D8B030D-6E8A-4147-A177-3AD203B41FA5}">
                      <a16:colId xmlns:a16="http://schemas.microsoft.com/office/drawing/2014/main" xmlns="" val="1288314521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4197854263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4180130988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2426815242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951435385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125809768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3672625314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1654546698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277884605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1521604703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3592353577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xmlns="" val="417579411"/>
                    </a:ext>
                  </a:extLst>
                </a:gridCol>
              </a:tblGrid>
              <a:tr h="22569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해촉자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2316216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개인순매출액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개인매출수수료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개인수수료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세금공제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개인수수료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차감지급액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팀총순매출액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팀원순매출액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팀매출수수료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팀장수수료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세금공제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팀장수수료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차감지급액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해촉자수수료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차감지급액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295,957,556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28,716,000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267,241,566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123,456,789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42,766,558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100,000,000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42,766,558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1,561,220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41,205,378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42,766,558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100,000,000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13793" y="1826141"/>
            <a:ext cx="340342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수수료대장 현황</a:t>
            </a: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850887" y="179513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533347" y="6041454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3793" y="3359885"/>
            <a:ext cx="340342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멘토별</a:t>
            </a:r>
            <a:r>
              <a:rPr lang="ko-KR" altLang="en-US" sz="800" b="1" dirty="0" smtClean="0">
                <a:latin typeface="+mn-ea"/>
                <a:ea typeface="+mn-ea"/>
              </a:rPr>
              <a:t> 수수료 상세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57860"/>
              </p:ext>
            </p:extLst>
          </p:nvPr>
        </p:nvGraphicFramePr>
        <p:xfrm>
          <a:off x="920719" y="3630983"/>
          <a:ext cx="11595099" cy="1824120"/>
        </p:xfrm>
        <a:graphic>
          <a:graphicData uri="http://schemas.openxmlformats.org/drawingml/2006/table">
            <a:tbl>
              <a:tblPr/>
              <a:tblGrid>
                <a:gridCol w="332561">
                  <a:extLst>
                    <a:ext uri="{9D8B030D-6E8A-4147-A177-3AD203B41FA5}">
                      <a16:colId xmlns:a16="http://schemas.microsoft.com/office/drawing/2014/main" xmlns="" val="2018201712"/>
                    </a:ext>
                  </a:extLst>
                </a:gridCol>
                <a:gridCol w="439456">
                  <a:extLst>
                    <a:ext uri="{9D8B030D-6E8A-4147-A177-3AD203B41FA5}">
                      <a16:colId xmlns:a16="http://schemas.microsoft.com/office/drawing/2014/main" xmlns="" val="44384904"/>
                    </a:ext>
                  </a:extLst>
                </a:gridCol>
                <a:gridCol w="653245">
                  <a:extLst>
                    <a:ext uri="{9D8B030D-6E8A-4147-A177-3AD203B41FA5}">
                      <a16:colId xmlns:a16="http://schemas.microsoft.com/office/drawing/2014/main" xmlns="" val="2068059040"/>
                    </a:ext>
                  </a:extLst>
                </a:gridCol>
                <a:gridCol w="403824">
                  <a:extLst>
                    <a:ext uri="{9D8B030D-6E8A-4147-A177-3AD203B41FA5}">
                      <a16:colId xmlns:a16="http://schemas.microsoft.com/office/drawing/2014/main" xmlns="" val="334225759"/>
                    </a:ext>
                  </a:extLst>
                </a:gridCol>
                <a:gridCol w="807649">
                  <a:extLst>
                    <a:ext uri="{9D8B030D-6E8A-4147-A177-3AD203B41FA5}">
                      <a16:colId xmlns:a16="http://schemas.microsoft.com/office/drawing/2014/main" xmlns="" val="3447983679"/>
                    </a:ext>
                  </a:extLst>
                </a:gridCol>
                <a:gridCol w="561197">
                  <a:extLst>
                    <a:ext uri="{9D8B030D-6E8A-4147-A177-3AD203B41FA5}">
                      <a16:colId xmlns:a16="http://schemas.microsoft.com/office/drawing/2014/main" xmlns="" val="1565460869"/>
                    </a:ext>
                  </a:extLst>
                </a:gridCol>
                <a:gridCol w="1021438">
                  <a:extLst>
                    <a:ext uri="{9D8B030D-6E8A-4147-A177-3AD203B41FA5}">
                      <a16:colId xmlns:a16="http://schemas.microsoft.com/office/drawing/2014/main" xmlns="" val="317845255"/>
                    </a:ext>
                  </a:extLst>
                </a:gridCol>
                <a:gridCol w="629491">
                  <a:extLst>
                    <a:ext uri="{9D8B030D-6E8A-4147-A177-3AD203B41FA5}">
                      <a16:colId xmlns:a16="http://schemas.microsoft.com/office/drawing/2014/main" xmlns="" val="4114128253"/>
                    </a:ext>
                  </a:extLst>
                </a:gridCol>
                <a:gridCol w="629491">
                  <a:extLst>
                    <a:ext uri="{9D8B030D-6E8A-4147-A177-3AD203B41FA5}">
                      <a16:colId xmlns:a16="http://schemas.microsoft.com/office/drawing/2014/main" xmlns="" val="3503006897"/>
                    </a:ext>
                  </a:extLst>
                </a:gridCol>
                <a:gridCol w="688876">
                  <a:extLst>
                    <a:ext uri="{9D8B030D-6E8A-4147-A177-3AD203B41FA5}">
                      <a16:colId xmlns:a16="http://schemas.microsoft.com/office/drawing/2014/main" xmlns="" val="2414214406"/>
                    </a:ext>
                  </a:extLst>
                </a:gridCol>
                <a:gridCol w="593859">
                  <a:extLst>
                    <a:ext uri="{9D8B030D-6E8A-4147-A177-3AD203B41FA5}">
                      <a16:colId xmlns:a16="http://schemas.microsoft.com/office/drawing/2014/main" xmlns="" val="2861033489"/>
                    </a:ext>
                  </a:extLst>
                </a:gridCol>
                <a:gridCol w="688876">
                  <a:extLst>
                    <a:ext uri="{9D8B030D-6E8A-4147-A177-3AD203B41FA5}">
                      <a16:colId xmlns:a16="http://schemas.microsoft.com/office/drawing/2014/main" xmlns="" val="1995121114"/>
                    </a:ext>
                  </a:extLst>
                </a:gridCol>
                <a:gridCol w="653245">
                  <a:extLst>
                    <a:ext uri="{9D8B030D-6E8A-4147-A177-3AD203B41FA5}">
                      <a16:colId xmlns:a16="http://schemas.microsoft.com/office/drawing/2014/main" xmlns="" val="1733823030"/>
                    </a:ext>
                  </a:extLst>
                </a:gridCol>
                <a:gridCol w="653245">
                  <a:extLst>
                    <a:ext uri="{9D8B030D-6E8A-4147-A177-3AD203B41FA5}">
                      <a16:colId xmlns:a16="http://schemas.microsoft.com/office/drawing/2014/main" xmlns="" val="2481487831"/>
                    </a:ext>
                  </a:extLst>
                </a:gridCol>
                <a:gridCol w="736385">
                  <a:extLst>
                    <a:ext uri="{9D8B030D-6E8A-4147-A177-3AD203B41FA5}">
                      <a16:colId xmlns:a16="http://schemas.microsoft.com/office/drawing/2014/main" xmlns="" val="302860075"/>
                    </a:ext>
                  </a:extLst>
                </a:gridCol>
                <a:gridCol w="760140">
                  <a:extLst>
                    <a:ext uri="{9D8B030D-6E8A-4147-A177-3AD203B41FA5}">
                      <a16:colId xmlns:a16="http://schemas.microsoft.com/office/drawing/2014/main" xmlns="" val="1905751444"/>
                    </a:ext>
                  </a:extLst>
                </a:gridCol>
                <a:gridCol w="688876">
                  <a:extLst>
                    <a:ext uri="{9D8B030D-6E8A-4147-A177-3AD203B41FA5}">
                      <a16:colId xmlns:a16="http://schemas.microsoft.com/office/drawing/2014/main" xmlns="" val="722806270"/>
                    </a:ext>
                  </a:extLst>
                </a:gridCol>
                <a:gridCol w="653245">
                  <a:extLst>
                    <a:ext uri="{9D8B030D-6E8A-4147-A177-3AD203B41FA5}">
                      <a16:colId xmlns:a16="http://schemas.microsoft.com/office/drawing/2014/main" xmlns="" val="1793183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0" marR="0" marT="54000" marB="54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지점 개인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순매출액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(3/13~4/09)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개인매출액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A)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환불액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개인순매출액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A)-(C)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개인매출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개인수수료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세금공제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개인수수료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차감지급액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팀총순매출액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팀원순매출액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팀매출수수료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팀장수수료</a:t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세금공제 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팀장수수료</a:t>
                      </a:r>
                      <a:b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차감지급액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50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13,956,000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86,400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650,800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647,200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12,940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12,940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83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선임멘토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공태리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143,500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4,730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138,770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221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경력멘토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백지은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15,284,000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279,900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40,100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14,040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14,040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315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16,235,000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1648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경력멘토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10,040,000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86,400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760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경력멘토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권민경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13,521,000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336,000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7,920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328,080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2622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경력멘토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김민지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0" marR="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1,195,600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197,100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197,100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72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6456948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 bwMode="auto">
          <a:xfrm>
            <a:off x="3490259" y="148809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계열 선택                            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3400259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850887" y="34853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13193"/>
              </p:ext>
            </p:extLst>
          </p:nvPr>
        </p:nvGraphicFramePr>
        <p:xfrm>
          <a:off x="920719" y="3047545"/>
          <a:ext cx="41808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0400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  <a:gridCol w="2090400">
                  <a:extLst>
                    <a:ext uri="{9D8B030D-6E8A-4147-A177-3AD203B41FA5}">
                      <a16:colId xmlns:a16="http://schemas.microsoft.com/office/drawing/2014/main" xmlns="" val="35136208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지난달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</a:tbl>
          </a:graphicData>
        </a:graphic>
      </p:graphicFrame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850887" y="289538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41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9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346953" y="346079"/>
            <a:ext cx="6022594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교육부 </a:t>
            </a:r>
            <a:r>
              <a:rPr lang="ko-KR" altLang="en-US" dirty="0" err="1"/>
              <a:t>수수료대장</a:t>
            </a:r>
            <a:r>
              <a:rPr lang="en-US" altLang="ko-KR" dirty="0"/>
              <a:t>(</a:t>
            </a:r>
            <a:r>
              <a:rPr lang="ko-KR" altLang="en-US" dirty="0"/>
              <a:t>정규직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교육부 </a:t>
            </a:r>
            <a:r>
              <a:rPr lang="ko-KR" altLang="en-US" dirty="0" err="1"/>
              <a:t>수수료대장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정규직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상세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제출전일</a:t>
            </a:r>
            <a:r>
              <a:rPr lang="ko-KR" altLang="en-US" dirty="0" smtClean="0"/>
              <a:t>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교육부 </a:t>
            </a:r>
            <a:r>
              <a:rPr lang="ko-KR" altLang="en-US" sz="800" b="1" dirty="0" err="1" smtClean="0">
                <a:latin typeface="+mn-ea"/>
                <a:ea typeface="+mn-ea"/>
              </a:rPr>
              <a:t>수수료대장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정규직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상세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3793" y="1477740"/>
            <a:ext cx="102716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소속 </a:t>
            </a:r>
            <a:r>
              <a:rPr lang="en-US" altLang="ko-KR" sz="800" b="1" dirty="0" smtClean="0">
                <a:latin typeface="+mn-ea"/>
                <a:ea typeface="+mn-ea"/>
              </a:rPr>
              <a:t>: </a:t>
            </a:r>
            <a:r>
              <a:rPr lang="ko-KR" altLang="en-US" sz="800" b="1" dirty="0" err="1" smtClean="0">
                <a:latin typeface="+mn-ea"/>
                <a:ea typeface="+mn-ea"/>
              </a:rPr>
              <a:t>게임강남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9779018" y="1516545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smtClean="0">
                <a:latin typeface="+mn-ea"/>
                <a:ea typeface="+mn-ea"/>
              </a:rPr>
              <a:t>제출하기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0615561" y="6041454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850887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10451414" y="59308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9659081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251857" y="6041454"/>
            <a:ext cx="4317490" cy="7200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728" y="6262994"/>
            <a:ext cx="1027162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메모</a:t>
            </a: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850887" y="59308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533347" y="6041454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6154"/>
              </p:ext>
            </p:extLst>
          </p:nvPr>
        </p:nvGraphicFramePr>
        <p:xfrm>
          <a:off x="920719" y="2123759"/>
          <a:ext cx="10198842" cy="45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14">
                  <a:extLst>
                    <a:ext uri="{9D8B030D-6E8A-4147-A177-3AD203B41FA5}">
                      <a16:colId xmlns:a16="http://schemas.microsoft.com/office/drawing/2014/main" xmlns="" val="951435385"/>
                    </a:ext>
                  </a:extLst>
                </a:gridCol>
                <a:gridCol w="3399614">
                  <a:extLst>
                    <a:ext uri="{9D8B030D-6E8A-4147-A177-3AD203B41FA5}">
                      <a16:colId xmlns:a16="http://schemas.microsoft.com/office/drawing/2014/main" xmlns="" val="1654546698"/>
                    </a:ext>
                  </a:extLst>
                </a:gridCol>
                <a:gridCol w="3399614">
                  <a:extLst>
                    <a:ext uri="{9D8B030D-6E8A-4147-A177-3AD203B41FA5}">
                      <a16:colId xmlns:a16="http://schemas.microsoft.com/office/drawing/2014/main" xmlns="" val="277884605"/>
                    </a:ext>
                  </a:extLst>
                </a:gridCol>
              </a:tblGrid>
              <a:tr h="22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급여지급총액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공제총액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42,766,558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1,561,220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41,205,378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13793" y="1826141"/>
            <a:ext cx="340342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수수료대장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정규직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현황</a:t>
            </a: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850887" y="182651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0847" y="1477740"/>
            <a:ext cx="24143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지급년월 </a:t>
            </a:r>
            <a:r>
              <a:rPr lang="en-US" altLang="ko-KR" sz="800" b="1" dirty="0" smtClean="0">
                <a:latin typeface="+mn-ea"/>
                <a:ea typeface="+mn-ea"/>
              </a:rPr>
              <a:t>: 2024</a:t>
            </a:r>
            <a:r>
              <a:rPr lang="ko-KR" altLang="en-US" sz="800" b="1" dirty="0" smtClean="0">
                <a:latin typeface="+mn-ea"/>
                <a:ea typeface="+mn-ea"/>
              </a:rPr>
              <a:t>년 </a:t>
            </a:r>
            <a:r>
              <a:rPr lang="en-US" altLang="ko-KR" sz="800" b="1" dirty="0" smtClean="0">
                <a:latin typeface="+mn-ea"/>
                <a:ea typeface="+mn-ea"/>
              </a:rPr>
              <a:t>03</a:t>
            </a:r>
            <a:r>
              <a:rPr lang="ko-KR" altLang="en-US" sz="800" b="1" dirty="0" smtClean="0">
                <a:latin typeface="+mn-ea"/>
                <a:ea typeface="+mn-ea"/>
              </a:rPr>
              <a:t>월 </a:t>
            </a:r>
            <a:r>
              <a:rPr lang="en-US" altLang="ko-KR" sz="800" dirty="0">
                <a:latin typeface="맑은 고딕" panose="020B0503020000020004" pitchFamily="50" charset="-127"/>
              </a:rPr>
              <a:t>(2024-03-08~2024-04-06)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10701"/>
              </p:ext>
            </p:extLst>
          </p:nvPr>
        </p:nvGraphicFramePr>
        <p:xfrm>
          <a:off x="11520711" y="5225740"/>
          <a:ext cx="2833612" cy="2194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633061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지점에서 필요한 내용 작성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10398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다운로드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다운로드됨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: YYYY_MM_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교육부수수료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정규직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계열지점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               YYYY_MM 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94338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, 7-1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번 영역 노출됨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7-1 :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페이지 접근 시에는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숨김처리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(Default)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7473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8725"/>
              </p:ext>
            </p:extLst>
          </p:nvPr>
        </p:nvGraphicFramePr>
        <p:xfrm>
          <a:off x="11520711" y="655156"/>
          <a:ext cx="2833612" cy="180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로그인한 사용자의 소속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상태값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제출전인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경우에만 해당 버튼 노출됨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4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제출하기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 시 제출하기 팝업 화면 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다음페이지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수수료대장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4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급여지급총액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급여지급총액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공제총액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공제총액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차감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차감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28469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90509"/>
              </p:ext>
            </p:extLst>
          </p:nvPr>
        </p:nvGraphicFramePr>
        <p:xfrm>
          <a:off x="944954" y="2734225"/>
          <a:ext cx="11512898" cy="1180080"/>
        </p:xfrm>
        <a:graphic>
          <a:graphicData uri="http://schemas.openxmlformats.org/drawingml/2006/table">
            <a:tbl>
              <a:tblPr/>
              <a:tblGrid>
                <a:gridCol w="251387">
                  <a:extLst>
                    <a:ext uri="{9D8B030D-6E8A-4147-A177-3AD203B41FA5}">
                      <a16:colId xmlns:a16="http://schemas.microsoft.com/office/drawing/2014/main" xmlns="" val="547329834"/>
                    </a:ext>
                  </a:extLst>
                </a:gridCol>
                <a:gridCol w="479987">
                  <a:extLst>
                    <a:ext uri="{9D8B030D-6E8A-4147-A177-3AD203B41FA5}">
                      <a16:colId xmlns:a16="http://schemas.microsoft.com/office/drawing/2014/main" xmlns="" val="1046314416"/>
                    </a:ext>
                  </a:extLst>
                </a:gridCol>
                <a:gridCol w="264087">
                  <a:extLst>
                    <a:ext uri="{9D8B030D-6E8A-4147-A177-3AD203B41FA5}">
                      <a16:colId xmlns:a16="http://schemas.microsoft.com/office/drawing/2014/main" xmlns="" val="1619683819"/>
                    </a:ext>
                  </a:extLst>
                </a:gridCol>
                <a:gridCol w="327587">
                  <a:extLst>
                    <a:ext uri="{9D8B030D-6E8A-4147-A177-3AD203B41FA5}">
                      <a16:colId xmlns:a16="http://schemas.microsoft.com/office/drawing/2014/main" xmlns="" val="3785207893"/>
                    </a:ext>
                  </a:extLst>
                </a:gridCol>
                <a:gridCol w="381563">
                  <a:extLst>
                    <a:ext uri="{9D8B030D-6E8A-4147-A177-3AD203B41FA5}">
                      <a16:colId xmlns:a16="http://schemas.microsoft.com/office/drawing/2014/main" xmlns="" val="2718665098"/>
                    </a:ext>
                  </a:extLst>
                </a:gridCol>
                <a:gridCol w="305363">
                  <a:extLst>
                    <a:ext uri="{9D8B030D-6E8A-4147-A177-3AD203B41FA5}">
                      <a16:colId xmlns:a16="http://schemas.microsoft.com/office/drawing/2014/main" xmlns="" val="538226864"/>
                    </a:ext>
                  </a:extLst>
                </a:gridCol>
                <a:gridCol w="518087">
                  <a:extLst>
                    <a:ext uri="{9D8B030D-6E8A-4147-A177-3AD203B41FA5}">
                      <a16:colId xmlns:a16="http://schemas.microsoft.com/office/drawing/2014/main" xmlns="" val="92136613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3703698565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3356668972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3445459507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1033690490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2594422230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1898831854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3256380990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686766814"/>
                    </a:ext>
                  </a:extLst>
                </a:gridCol>
                <a:gridCol w="575237">
                  <a:extLst>
                    <a:ext uri="{9D8B030D-6E8A-4147-A177-3AD203B41FA5}">
                      <a16:colId xmlns:a16="http://schemas.microsoft.com/office/drawing/2014/main" xmlns="" val="22999256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07271212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596505925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1802866127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9894966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2318699116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3754846968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2732938747"/>
                    </a:ext>
                  </a:extLst>
                </a:gridCol>
                <a:gridCol w="518400">
                  <a:extLst>
                    <a:ext uri="{9D8B030D-6E8A-4147-A177-3AD203B41FA5}">
                      <a16:colId xmlns:a16="http://schemas.microsoft.com/office/drawing/2014/main" xmlns="" val="4715388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54000" marB="54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명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퇴사일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근로시간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(①)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연봉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(②)</a:t>
                      </a:r>
                      <a:b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(=⑦*12)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계약현황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월급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(⑦)</a:t>
                      </a:r>
                      <a:b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(=③+④+⑤)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통상시급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(⑧)</a:t>
                      </a:r>
                      <a:b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(=⑨/①)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통상임금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(⑨)</a:t>
                      </a:r>
                      <a:b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(=⑩+⑪+⑫)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통상임금 항목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만근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ⓐ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급여지급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(ⓐ)</a:t>
                      </a:r>
                      <a:b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(=ⓒ+ⓓ+ⓔ)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57679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기본급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(③)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식대수당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(④)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시간외수당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(⑤)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시간외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근로시간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(⑥)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기본급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(⑩)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식대수당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(⑪)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직무수당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(⑫)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기본급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(ⓒ)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식대수당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(ⓓ)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직무수당 외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(ⓔ)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48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54000" marB="54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김미영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대리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209.0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26,585,640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1,874,970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140,500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2,215,470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10,407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2,174,970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1,874,970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1,874,970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1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54000" marB="54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5678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김철수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209.0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24,729,000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1,860,750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2,060,750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9,860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2,060,750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1,860,750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1,860,750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670964"/>
                  </a:ext>
                </a:extLst>
              </a:tr>
              <a:tr h="0">
                <a:tc gridSpan="18"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 합  계</a:t>
                      </a:r>
                    </a:p>
                  </a:txBody>
                  <a:tcPr marL="36000" marR="36000" marT="54000" marB="54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3,735,720 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3,735,720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379915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33407"/>
              </p:ext>
            </p:extLst>
          </p:nvPr>
        </p:nvGraphicFramePr>
        <p:xfrm>
          <a:off x="944954" y="3946278"/>
          <a:ext cx="13132799" cy="1379520"/>
        </p:xfrm>
        <a:graphic>
          <a:graphicData uri="http://schemas.openxmlformats.org/drawingml/2006/table">
            <a:tbl>
              <a:tblPr/>
              <a:tblGrid>
                <a:gridCol w="447709">
                  <a:extLst>
                    <a:ext uri="{9D8B030D-6E8A-4147-A177-3AD203B41FA5}">
                      <a16:colId xmlns:a16="http://schemas.microsoft.com/office/drawing/2014/main" xmlns="" val="3275696732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346132299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3941441543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3886103724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36846064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86230099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218360674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427459057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573359529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1368191143"/>
                    </a:ext>
                  </a:extLst>
                </a:gridCol>
                <a:gridCol w="497455">
                  <a:extLst>
                    <a:ext uri="{9D8B030D-6E8A-4147-A177-3AD203B41FA5}">
                      <a16:colId xmlns:a16="http://schemas.microsoft.com/office/drawing/2014/main" xmlns="" val="2099658062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1605600520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64948510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128193832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1558359610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3319753414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3918648972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467319559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1216460363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17513608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293464346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697856947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1335158793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4193017240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7429238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4017556111"/>
                    </a:ext>
                  </a:extLst>
                </a:gridCol>
                <a:gridCol w="447709">
                  <a:extLst>
                    <a:ext uri="{9D8B030D-6E8A-4147-A177-3AD203B41FA5}">
                      <a16:colId xmlns:a16="http://schemas.microsoft.com/office/drawing/2014/main" xmlns="" val="2171484101"/>
                    </a:ext>
                  </a:extLst>
                </a:gridCol>
                <a:gridCol w="497455">
                  <a:extLst>
                    <a:ext uri="{9D8B030D-6E8A-4147-A177-3AD203B41FA5}">
                      <a16:colId xmlns:a16="http://schemas.microsoft.com/office/drawing/2014/main" xmlns="" val="1409928008"/>
                    </a:ext>
                  </a:extLst>
                </a:gridCol>
                <a:gridCol w="497455">
                  <a:extLst>
                    <a:ext uri="{9D8B030D-6E8A-4147-A177-3AD203B41FA5}">
                      <a16:colId xmlns:a16="http://schemas.microsoft.com/office/drawing/2014/main" xmlns="" val="1770039083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급여지급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(ⓑ)</a:t>
                      </a:r>
                      <a:b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(=ⓕ+ⓖ+ⓗ+ⓘ+ⓙ+ⓚ)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급여지급총액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(ⓜ)(=ⓐ+ⓑ)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 제  내  역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(ⓝ)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지급액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(ⓜ-ⓝ)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76792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시간외수당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(ⓖ)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연장근로수당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연차수당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(ⓗ)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상여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(ⓘ)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기타수당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ⓙ)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기타수당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2(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ⓚ)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소득세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주민세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고용보험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국민연금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건강보험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</a:t>
                      </a:r>
                      <a:endParaRPr lang="en-US" altLang="ko-KR" sz="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건강보험</a:t>
                      </a:r>
                      <a:endParaRPr lang="en-US" altLang="ko-KR" sz="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요양보험</a:t>
                      </a:r>
                      <a:endParaRPr lang="en-US" altLang="ko-KR" sz="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건강보험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</a:t>
                      </a:r>
                      <a:endParaRPr lang="en-US" altLang="ko-KR" sz="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지방소득세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가지급공제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선지급공제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학자금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상환액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기타공제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765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</a:t>
                      </a:r>
                      <a:endParaRPr lang="en-US" altLang="ko-KR" sz="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(ⓕ)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ACP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MCF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강사추천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48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140,500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2,315,470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4,090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4,510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18,150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71,490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9,250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107,890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2,207,580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1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6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6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6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2,060,750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2,140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16,740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185,400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73,050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9,460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73,050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9,460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369,510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1,691,240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670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140,500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4,376,220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6,230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21,250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203,550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144,540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18,710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73,050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9,460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477,400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3,898,820 </a:t>
                      </a:r>
                    </a:p>
                  </a:txBody>
                  <a:tcPr marL="36000" marR="36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3799151"/>
                  </a:ext>
                </a:extLst>
              </a:tr>
            </a:tbl>
          </a:graphicData>
        </a:graphic>
      </p:graphicFrame>
      <p:sp>
        <p:nvSpPr>
          <p:cNvPr id="121" name="타원 120"/>
          <p:cNvSpPr>
            <a:spLocks noChangeAspect="1"/>
          </p:cNvSpPr>
          <p:nvPr/>
        </p:nvSpPr>
        <p:spPr bwMode="auto">
          <a:xfrm>
            <a:off x="850887" y="26570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0219561" y="1516545"/>
            <a:ext cx="90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smtClean="0">
                <a:latin typeface="+mn-ea"/>
                <a:ea typeface="+mn-ea"/>
              </a:rPr>
              <a:t>인센티브 </a:t>
            </a:r>
            <a:r>
              <a:rPr lang="ko-KR" altLang="en-US" sz="600" dirty="0" err="1" smtClean="0">
                <a:latin typeface="+mn-ea"/>
                <a:ea typeface="+mn-ea"/>
              </a:rPr>
              <a:t>상세내역</a:t>
            </a:r>
            <a:r>
              <a:rPr lang="ko-KR" altLang="en-US" sz="600" dirty="0" smtClean="0">
                <a:latin typeface="+mn-ea"/>
                <a:ea typeface="+mn-ea"/>
              </a:rPr>
              <a:t> 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0117421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406877" y="4446491"/>
            <a:ext cx="1354158" cy="879307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316877" y="435649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59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3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53386"/>
              </p:ext>
            </p:extLst>
          </p:nvPr>
        </p:nvGraphicFramePr>
        <p:xfrm>
          <a:off x="528787" y="1188343"/>
          <a:ext cx="9774482" cy="3084066"/>
        </p:xfrm>
        <a:graphic>
          <a:graphicData uri="http://schemas.openxmlformats.org/drawingml/2006/table">
            <a:tbl>
              <a:tblPr/>
              <a:tblGrid>
                <a:gridCol w="651607">
                  <a:extLst>
                    <a:ext uri="{9D8B030D-6E8A-4147-A177-3AD203B41FA5}">
                      <a16:colId xmlns:a16="http://schemas.microsoft.com/office/drawing/2014/main" xmlns="" val="2503508404"/>
                    </a:ext>
                  </a:extLst>
                </a:gridCol>
                <a:gridCol w="1280343">
                  <a:extLst>
                    <a:ext uri="{9D8B030D-6E8A-4147-A177-3AD203B41FA5}">
                      <a16:colId xmlns:a16="http://schemas.microsoft.com/office/drawing/2014/main" xmlns="" val="1652983216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xmlns="" val="3375599313"/>
                    </a:ext>
                  </a:extLst>
                </a:gridCol>
                <a:gridCol w="1228772">
                  <a:extLst>
                    <a:ext uri="{9D8B030D-6E8A-4147-A177-3AD203B41FA5}">
                      <a16:colId xmlns:a16="http://schemas.microsoft.com/office/drawing/2014/main" xmlns="" val="2280104990"/>
                    </a:ext>
                  </a:extLst>
                </a:gridCol>
                <a:gridCol w="972809">
                  <a:extLst>
                    <a:ext uri="{9D8B030D-6E8A-4147-A177-3AD203B41FA5}">
                      <a16:colId xmlns:a16="http://schemas.microsoft.com/office/drawing/2014/main" xmlns="" val="970374543"/>
                    </a:ext>
                  </a:extLst>
                </a:gridCol>
                <a:gridCol w="3448257">
                  <a:extLst>
                    <a:ext uri="{9D8B030D-6E8A-4147-A177-3AD203B41FA5}">
                      <a16:colId xmlns:a16="http://schemas.microsoft.com/office/drawing/2014/main" xmlns="" val="3798074987"/>
                    </a:ext>
                  </a:extLst>
                </a:gridCol>
              </a:tblGrid>
              <a:tr h="3280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수수료정산담당부서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지급일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정산기준일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정산대상금액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6343521"/>
                  </a:ext>
                </a:extLst>
              </a:tr>
              <a:tr h="328036">
                <a:tc rowSpan="2">
                  <a:txBody>
                    <a:bodyPr/>
                    <a:lstStyle/>
                    <a:p>
                      <a:pPr algn="dist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위촉직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 운영부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 재무회계담당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기준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영업기간에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발생한 매출액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9338681"/>
                  </a:ext>
                </a:extLst>
              </a:tr>
              <a:tr h="328036">
                <a:tc vMerge="1">
                  <a:txBody>
                    <a:bodyPr/>
                    <a:lstStyle/>
                    <a:p>
                      <a:pPr algn="dist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~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말일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774687"/>
                  </a:ext>
                </a:extLst>
              </a:tr>
              <a:tr h="3280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 인사담당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16~15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16~15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기본급여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종강일에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진행된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시간외수당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0956373"/>
                  </a:ext>
                </a:extLst>
              </a:tr>
              <a:tr h="328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위촉직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 인사담당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개강일 익월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개강일 기준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종강일에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진행된 강의시간 * 시급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7000133"/>
                  </a:ext>
                </a:extLst>
              </a:tr>
              <a:tr h="3280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운영부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말일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3776494"/>
                  </a:ext>
                </a:extLst>
              </a:tr>
              <a:tr h="328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지점임원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3799607"/>
                  </a:ext>
                </a:extLst>
              </a:tr>
              <a:tr h="328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0665314"/>
                  </a:ext>
                </a:extLst>
              </a:tr>
              <a:tr h="328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본사임원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</a:p>
                  </a:txBody>
                  <a:tcPr marL="96861" marR="96861" marT="77489" marB="7748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35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46953" y="346079"/>
            <a:ext cx="4320000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사업부 </a:t>
            </a:r>
            <a:r>
              <a:rPr lang="ko-KR" altLang="en-US" dirty="0" err="1" smtClean="0"/>
              <a:t>수수료대장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이력조회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29959"/>
              </p:ext>
            </p:extLst>
          </p:nvPr>
        </p:nvGraphicFramePr>
        <p:xfrm>
          <a:off x="11520711" y="652340"/>
          <a:ext cx="2833612" cy="326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계열지점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수수료대장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수수료대장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년월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영업일 시작일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~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영업일 종료일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상세이력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정렬조건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Event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담당자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수수료대장 생성 시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Event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(YYYY-MM-DD HH:MM)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정해진 명칭으로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송금표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지급완료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정해진 명칭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수수료대장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생성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 데이터 생성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사유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Event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 등록된 사유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제출하기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반려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확정취소 버튼만 해당됨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440935"/>
                  </a:ext>
                </a:extLst>
              </a:tr>
            </a:tbl>
          </a:graphicData>
        </a:graphic>
      </p:graphicFrame>
      <p:sp>
        <p:nvSpPr>
          <p:cNvPr id="27" name="Rectangle 1307"/>
          <p:cNvSpPr>
            <a:spLocks noChangeArrowheads="1"/>
          </p:cNvSpPr>
          <p:nvPr/>
        </p:nvSpPr>
        <p:spPr bwMode="auto">
          <a:xfrm>
            <a:off x="312763" y="900311"/>
            <a:ext cx="7056784" cy="61926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lvl="0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수수료대장 이력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484211" y="1287783"/>
            <a:ext cx="671639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25277"/>
              </p:ext>
            </p:extLst>
          </p:nvPr>
        </p:nvGraphicFramePr>
        <p:xfrm>
          <a:off x="484211" y="1444220"/>
          <a:ext cx="6716396" cy="3432240"/>
        </p:xfrm>
        <a:graphic>
          <a:graphicData uri="http://schemas.openxmlformats.org/drawingml/2006/table">
            <a:tbl>
              <a:tblPr/>
              <a:tblGrid>
                <a:gridCol w="1679099">
                  <a:extLst>
                    <a:ext uri="{9D8B030D-6E8A-4147-A177-3AD203B41FA5}">
                      <a16:colId xmlns:a16="http://schemas.microsoft.com/office/drawing/2014/main" xmlns="" val="1858460175"/>
                    </a:ext>
                  </a:extLst>
                </a:gridCol>
                <a:gridCol w="1679099">
                  <a:extLst>
                    <a:ext uri="{9D8B030D-6E8A-4147-A177-3AD203B41FA5}">
                      <a16:colId xmlns:a16="http://schemas.microsoft.com/office/drawing/2014/main" xmlns="" val="337712716"/>
                    </a:ext>
                  </a:extLst>
                </a:gridCol>
                <a:gridCol w="1679099">
                  <a:extLst>
                    <a:ext uri="{9D8B030D-6E8A-4147-A177-3AD203B41FA5}">
                      <a16:colId xmlns:a16="http://schemas.microsoft.com/office/drawing/2014/main" xmlns="" val="3968309081"/>
                    </a:ext>
                  </a:extLst>
                </a:gridCol>
                <a:gridCol w="1679099">
                  <a:extLst>
                    <a:ext uri="{9D8B030D-6E8A-4147-A177-3AD203B41FA5}">
                      <a16:colId xmlns:a16="http://schemas.microsoft.com/office/drawing/2014/main" xmlns="" val="1583617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계열지점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수수료대장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(2024-03-08~2024-04-06)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340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272307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상세이력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289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반려자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 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사유 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94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2024-03-11 15:11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지급완료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5467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상무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2024-03-10 17:11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송금표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다운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54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2024-03-08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83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2024-03-07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제출하기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67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2024-03-06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확정취소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멘토의 인센티브 금액이 변경되었으니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확인해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주세요 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94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2024-03-05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303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2024-03-04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제출하기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141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2024-03-03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윤길동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멘토의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위촉일수를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다시 한번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확인해 주세요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40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2024-03-02 14:11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제출하기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이번달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사업부 수수료대장 제출합니다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확인해 주세요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50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2024-03-02 13:11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12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2024-03-01 13:11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수수료대장 생성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4854331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7063514" y="1045113"/>
            <a:ext cx="72008" cy="72016"/>
            <a:chOff x="10013701" y="4895209"/>
            <a:chExt cx="144016" cy="144016"/>
          </a:xfrm>
        </p:grpSpPr>
        <p:cxnSp>
          <p:nvCxnSpPr>
            <p:cNvPr id="32" name="직선 연결선 31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모서리가 둥근 직사각형 33"/>
          <p:cNvSpPr/>
          <p:nvPr/>
        </p:nvSpPr>
        <p:spPr>
          <a:xfrm>
            <a:off x="489366" y="6732959"/>
            <a:ext cx="396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394211" y="135422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94211" y="169801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5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6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20634"/>
              </p:ext>
            </p:extLst>
          </p:nvPr>
        </p:nvGraphicFramePr>
        <p:xfrm>
          <a:off x="923927" y="2988543"/>
          <a:ext cx="16983736" cy="2501400"/>
        </p:xfrm>
        <a:graphic>
          <a:graphicData uri="http://schemas.openxmlformats.org/drawingml/2006/table">
            <a:tbl>
              <a:tblPr/>
              <a:tblGrid>
                <a:gridCol w="164075">
                  <a:extLst>
                    <a:ext uri="{9D8B030D-6E8A-4147-A177-3AD203B41FA5}">
                      <a16:colId xmlns:a16="http://schemas.microsoft.com/office/drawing/2014/main" xmlns="" val="2957279225"/>
                    </a:ext>
                  </a:extLst>
                </a:gridCol>
                <a:gridCol w="449825">
                  <a:extLst>
                    <a:ext uri="{9D8B030D-6E8A-4147-A177-3AD203B41FA5}">
                      <a16:colId xmlns:a16="http://schemas.microsoft.com/office/drawing/2014/main" xmlns="" val="300349619"/>
                    </a:ext>
                  </a:extLst>
                </a:gridCol>
                <a:gridCol w="252975">
                  <a:extLst>
                    <a:ext uri="{9D8B030D-6E8A-4147-A177-3AD203B41FA5}">
                      <a16:colId xmlns:a16="http://schemas.microsoft.com/office/drawing/2014/main" xmlns="" val="2923830529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xmlns="" val="364799026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xmlns="" val="3666832712"/>
                    </a:ext>
                  </a:extLst>
                </a:gridCol>
                <a:gridCol w="424425">
                  <a:extLst>
                    <a:ext uri="{9D8B030D-6E8A-4147-A177-3AD203B41FA5}">
                      <a16:colId xmlns:a16="http://schemas.microsoft.com/office/drawing/2014/main" xmlns="" val="4055768345"/>
                    </a:ext>
                  </a:extLst>
                </a:gridCol>
                <a:gridCol w="252975">
                  <a:extLst>
                    <a:ext uri="{9D8B030D-6E8A-4147-A177-3AD203B41FA5}">
                      <a16:colId xmlns:a16="http://schemas.microsoft.com/office/drawing/2014/main" xmlns="" val="2124287115"/>
                    </a:ext>
                  </a:extLst>
                </a:gridCol>
                <a:gridCol w="522850">
                  <a:extLst>
                    <a:ext uri="{9D8B030D-6E8A-4147-A177-3AD203B41FA5}">
                      <a16:colId xmlns:a16="http://schemas.microsoft.com/office/drawing/2014/main" xmlns="" val="1165217141"/>
                    </a:ext>
                  </a:extLst>
                </a:gridCol>
                <a:gridCol w="478400">
                  <a:extLst>
                    <a:ext uri="{9D8B030D-6E8A-4147-A177-3AD203B41FA5}">
                      <a16:colId xmlns:a16="http://schemas.microsoft.com/office/drawing/2014/main" xmlns="" val="380345296"/>
                    </a:ext>
                  </a:extLst>
                </a:gridCol>
                <a:gridCol w="522850">
                  <a:extLst>
                    <a:ext uri="{9D8B030D-6E8A-4147-A177-3AD203B41FA5}">
                      <a16:colId xmlns:a16="http://schemas.microsoft.com/office/drawing/2014/main" xmlns="" val="2398918246"/>
                    </a:ext>
                  </a:extLst>
                </a:gridCol>
                <a:gridCol w="522850">
                  <a:extLst>
                    <a:ext uri="{9D8B030D-6E8A-4147-A177-3AD203B41FA5}">
                      <a16:colId xmlns:a16="http://schemas.microsoft.com/office/drawing/2014/main" xmlns="" val="3916960368"/>
                    </a:ext>
                  </a:extLst>
                </a:gridCol>
                <a:gridCol w="522850">
                  <a:extLst>
                    <a:ext uri="{9D8B030D-6E8A-4147-A177-3AD203B41FA5}">
                      <a16:colId xmlns:a16="http://schemas.microsoft.com/office/drawing/2014/main" xmlns="" val="806740650"/>
                    </a:ext>
                  </a:extLst>
                </a:gridCol>
                <a:gridCol w="526025">
                  <a:extLst>
                    <a:ext uri="{9D8B030D-6E8A-4147-A177-3AD203B41FA5}">
                      <a16:colId xmlns:a16="http://schemas.microsoft.com/office/drawing/2014/main" xmlns="" val="3407127300"/>
                    </a:ext>
                  </a:extLst>
                </a:gridCol>
                <a:gridCol w="513325">
                  <a:extLst>
                    <a:ext uri="{9D8B030D-6E8A-4147-A177-3AD203B41FA5}">
                      <a16:colId xmlns:a16="http://schemas.microsoft.com/office/drawing/2014/main" xmlns="" val="4116059440"/>
                    </a:ext>
                  </a:extLst>
                </a:gridCol>
                <a:gridCol w="430775">
                  <a:extLst>
                    <a:ext uri="{9D8B030D-6E8A-4147-A177-3AD203B41FA5}">
                      <a16:colId xmlns:a16="http://schemas.microsoft.com/office/drawing/2014/main" xmlns="" val="3988627003"/>
                    </a:ext>
                  </a:extLst>
                </a:gridCol>
                <a:gridCol w="456175">
                  <a:extLst>
                    <a:ext uri="{9D8B030D-6E8A-4147-A177-3AD203B41FA5}">
                      <a16:colId xmlns:a16="http://schemas.microsoft.com/office/drawing/2014/main" xmlns="" val="3463437454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xmlns="" val="1738201545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xmlns="" val="1237764062"/>
                    </a:ext>
                  </a:extLst>
                </a:gridCol>
                <a:gridCol w="456175">
                  <a:extLst>
                    <a:ext uri="{9D8B030D-6E8A-4147-A177-3AD203B41FA5}">
                      <a16:colId xmlns:a16="http://schemas.microsoft.com/office/drawing/2014/main" xmlns="" val="1517061595"/>
                    </a:ext>
                  </a:extLst>
                </a:gridCol>
                <a:gridCol w="456175">
                  <a:extLst>
                    <a:ext uri="{9D8B030D-6E8A-4147-A177-3AD203B41FA5}">
                      <a16:colId xmlns:a16="http://schemas.microsoft.com/office/drawing/2014/main" xmlns="" val="2063102777"/>
                    </a:ext>
                  </a:extLst>
                </a:gridCol>
                <a:gridCol w="456175">
                  <a:extLst>
                    <a:ext uri="{9D8B030D-6E8A-4147-A177-3AD203B41FA5}">
                      <a16:colId xmlns:a16="http://schemas.microsoft.com/office/drawing/2014/main" xmlns="" val="149557946"/>
                    </a:ext>
                  </a:extLst>
                </a:gridCol>
                <a:gridCol w="387913">
                  <a:extLst>
                    <a:ext uri="{9D8B030D-6E8A-4147-A177-3AD203B41FA5}">
                      <a16:colId xmlns:a16="http://schemas.microsoft.com/office/drawing/2014/main" xmlns="" val="583088593"/>
                    </a:ext>
                  </a:extLst>
                </a:gridCol>
                <a:gridCol w="395850">
                  <a:extLst>
                    <a:ext uri="{9D8B030D-6E8A-4147-A177-3AD203B41FA5}">
                      <a16:colId xmlns:a16="http://schemas.microsoft.com/office/drawing/2014/main" xmlns="" val="2006248995"/>
                    </a:ext>
                  </a:extLst>
                </a:gridCol>
                <a:gridCol w="387913">
                  <a:extLst>
                    <a:ext uri="{9D8B030D-6E8A-4147-A177-3AD203B41FA5}">
                      <a16:colId xmlns:a16="http://schemas.microsoft.com/office/drawing/2014/main" xmlns="" val="816572990"/>
                    </a:ext>
                  </a:extLst>
                </a:gridCol>
                <a:gridCol w="387913">
                  <a:extLst>
                    <a:ext uri="{9D8B030D-6E8A-4147-A177-3AD203B41FA5}">
                      <a16:colId xmlns:a16="http://schemas.microsoft.com/office/drawing/2014/main" xmlns="" val="1045365344"/>
                    </a:ext>
                  </a:extLst>
                </a:gridCol>
                <a:gridCol w="406962">
                  <a:extLst>
                    <a:ext uri="{9D8B030D-6E8A-4147-A177-3AD203B41FA5}">
                      <a16:colId xmlns:a16="http://schemas.microsoft.com/office/drawing/2014/main" xmlns="" val="425999817"/>
                    </a:ext>
                  </a:extLst>
                </a:gridCol>
                <a:gridCol w="406962">
                  <a:extLst>
                    <a:ext uri="{9D8B030D-6E8A-4147-A177-3AD203B41FA5}">
                      <a16:colId xmlns:a16="http://schemas.microsoft.com/office/drawing/2014/main" xmlns="" val="3142245809"/>
                    </a:ext>
                  </a:extLst>
                </a:gridCol>
                <a:gridCol w="406962">
                  <a:extLst>
                    <a:ext uri="{9D8B030D-6E8A-4147-A177-3AD203B41FA5}">
                      <a16:colId xmlns:a16="http://schemas.microsoft.com/office/drawing/2014/main" xmlns="" val="752158469"/>
                    </a:ext>
                  </a:extLst>
                </a:gridCol>
                <a:gridCol w="406962">
                  <a:extLst>
                    <a:ext uri="{9D8B030D-6E8A-4147-A177-3AD203B41FA5}">
                      <a16:colId xmlns:a16="http://schemas.microsoft.com/office/drawing/2014/main" xmlns="" val="1584979886"/>
                    </a:ext>
                  </a:extLst>
                </a:gridCol>
                <a:gridCol w="478400">
                  <a:extLst>
                    <a:ext uri="{9D8B030D-6E8A-4147-A177-3AD203B41FA5}">
                      <a16:colId xmlns:a16="http://schemas.microsoft.com/office/drawing/2014/main" xmlns="" val="145386063"/>
                    </a:ext>
                  </a:extLst>
                </a:gridCol>
                <a:gridCol w="387913">
                  <a:extLst>
                    <a:ext uri="{9D8B030D-6E8A-4147-A177-3AD203B41FA5}">
                      <a16:colId xmlns:a16="http://schemas.microsoft.com/office/drawing/2014/main" xmlns="" val="2368287542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xmlns="" val="333029668"/>
                    </a:ext>
                  </a:extLst>
                </a:gridCol>
                <a:gridCol w="460937">
                  <a:extLst>
                    <a:ext uri="{9D8B030D-6E8A-4147-A177-3AD203B41FA5}">
                      <a16:colId xmlns:a16="http://schemas.microsoft.com/office/drawing/2014/main" xmlns="" val="643985332"/>
                    </a:ext>
                  </a:extLst>
                </a:gridCol>
                <a:gridCol w="416487">
                  <a:extLst>
                    <a:ext uri="{9D8B030D-6E8A-4147-A177-3AD203B41FA5}">
                      <a16:colId xmlns:a16="http://schemas.microsoft.com/office/drawing/2014/main" xmlns="" val="1548708057"/>
                    </a:ext>
                  </a:extLst>
                </a:gridCol>
                <a:gridCol w="406962">
                  <a:extLst>
                    <a:ext uri="{9D8B030D-6E8A-4147-A177-3AD203B41FA5}">
                      <a16:colId xmlns:a16="http://schemas.microsoft.com/office/drawing/2014/main" xmlns="" val="3194546949"/>
                    </a:ext>
                  </a:extLst>
                </a:gridCol>
                <a:gridCol w="365688">
                  <a:extLst>
                    <a:ext uri="{9D8B030D-6E8A-4147-A177-3AD203B41FA5}">
                      <a16:colId xmlns:a16="http://schemas.microsoft.com/office/drawing/2014/main" xmlns="" val="3982801839"/>
                    </a:ext>
                  </a:extLst>
                </a:gridCol>
                <a:gridCol w="460937">
                  <a:extLst>
                    <a:ext uri="{9D8B030D-6E8A-4147-A177-3AD203B41FA5}">
                      <a16:colId xmlns:a16="http://schemas.microsoft.com/office/drawing/2014/main" xmlns="" val="1268835313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xmlns="" val="1015923958"/>
                    </a:ext>
                  </a:extLst>
                </a:gridCol>
                <a:gridCol w="221225">
                  <a:extLst>
                    <a:ext uri="{9D8B030D-6E8A-4147-A177-3AD203B41FA5}">
                      <a16:colId xmlns:a16="http://schemas.microsoft.com/office/drawing/2014/main" xmlns="" val="1148517226"/>
                    </a:ext>
                  </a:extLst>
                </a:gridCol>
                <a:gridCol w="223200">
                  <a:extLst>
                    <a:ext uri="{9D8B030D-6E8A-4147-A177-3AD203B41FA5}">
                      <a16:colId xmlns:a16="http://schemas.microsoft.com/office/drawing/2014/main" xmlns="" val="70549658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해촉일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전환일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위촉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일수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매출내역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지급내역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과세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기타공제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지급총액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 및 세금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공제총액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2701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해촉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등록매출액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유지매출액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팀총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타등록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신입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매출수수료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리베이트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타등록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ACP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MCF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기타지원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컨테스트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소득세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주민세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선지급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가지급금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690596"/>
                  </a:ext>
                </a:extLst>
              </a:tr>
              <a:tr h="191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매출수수료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유지수수료</a:t>
                      </a:r>
                      <a:b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유지수수료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2325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33,300,000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34,500,000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34,500,000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100,370,000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67,070,000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3,996,000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2,797,200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1,198,800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1,198,800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2,012,100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479,620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6,487,720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6,487,720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194,630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19,460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214,090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6,273,630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97310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선임멘토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2023-05-01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2,310,000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1,617,000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693,000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693,000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2,415,000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2,415,000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72,450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79,690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2,335,310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360702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박길동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신인멘토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5,110,000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2,460,000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2,460,000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1,990,000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1,990,000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59,700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5,970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65,670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1,924,330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683548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2023-07-23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43,406,074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5,834,000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37,572,074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56,412,074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18,840,000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4,696,510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3,287,557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1,408,953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1,408,953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188,400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4,884,910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4,884,910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146,540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14,650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161,190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4,723,720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10189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장길동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 err="1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해촉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경력멘토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b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(2024-03-17)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17,750,000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17,730,000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1,595,700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1,116,990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478,710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478,710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481,600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2,077,300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2,077,300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62,310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6,230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68,540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2,008,760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136396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윤길동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 err="1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해촉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신인멘토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b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(2024-03-15)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42,240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1,237,760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7414194"/>
                  </a:ext>
                </a:extLst>
              </a:tr>
              <a:tr h="75600"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 dirty="0">
                        <a:solidFill>
                          <a:srgbClr val="3333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177688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임길동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신인멘토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2024-03-13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1,720,000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1,720,000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1,780,000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53,400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5,340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158,740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1,621,260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일할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17112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유길동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 err="1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해촉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b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(2024-02-15)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2023-08-01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550,000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0941272"/>
                  </a:ext>
                </a:extLst>
              </a:tr>
              <a:tr h="1836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295,957,566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28,716,000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267,241,566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62,394,000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62,394,000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267,788,566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154,478,600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9,960,000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4,640,000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32,154,820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22,508,374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9,646,446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9,646,446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4,257,558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479,620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481,600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42,766,598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42,766,598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1,282,960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128,260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1,561,220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41,205,378 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46800" marB="468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5657833"/>
                  </a:ext>
                </a:extLst>
              </a:tr>
            </a:tbl>
          </a:graphicData>
        </a:graphic>
      </p:graphicFrame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374522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 smtClean="0"/>
              <a:t>수수료대장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사업부 </a:t>
            </a:r>
            <a:r>
              <a:rPr lang="ko-KR" altLang="en-US" dirty="0" err="1" smtClean="0"/>
              <a:t>수수료대장</a:t>
            </a:r>
            <a:r>
              <a:rPr lang="ko-KR" altLang="en-US" dirty="0" smtClean="0"/>
              <a:t> 상세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제출전일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사업부 수수료대장 상세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3793" y="1477740"/>
            <a:ext cx="102716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소속 </a:t>
            </a:r>
            <a:r>
              <a:rPr lang="en-US" altLang="ko-KR" sz="800" b="1" dirty="0" smtClean="0">
                <a:latin typeface="+mn-ea"/>
                <a:ea typeface="+mn-ea"/>
              </a:rPr>
              <a:t>: </a:t>
            </a:r>
            <a:r>
              <a:rPr lang="ko-KR" altLang="en-US" sz="800" b="1" dirty="0" err="1" smtClean="0">
                <a:latin typeface="+mn-ea"/>
                <a:ea typeface="+mn-ea"/>
              </a:rPr>
              <a:t>게임강남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30847" y="1477740"/>
            <a:ext cx="24143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지급년월 </a:t>
            </a:r>
            <a:r>
              <a:rPr lang="en-US" altLang="ko-KR" sz="800" b="1" dirty="0" smtClean="0">
                <a:latin typeface="+mn-ea"/>
                <a:ea typeface="+mn-ea"/>
              </a:rPr>
              <a:t>: 2024</a:t>
            </a:r>
            <a:r>
              <a:rPr lang="ko-KR" altLang="en-US" sz="800" b="1" dirty="0" smtClean="0">
                <a:latin typeface="+mn-ea"/>
                <a:ea typeface="+mn-ea"/>
              </a:rPr>
              <a:t>년 </a:t>
            </a:r>
            <a:r>
              <a:rPr lang="en-US" altLang="ko-KR" sz="800" b="1" dirty="0" smtClean="0">
                <a:latin typeface="+mn-ea"/>
                <a:ea typeface="+mn-ea"/>
              </a:rPr>
              <a:t>03</a:t>
            </a:r>
            <a:r>
              <a:rPr lang="ko-KR" altLang="en-US" sz="800" b="1" dirty="0" smtClean="0">
                <a:latin typeface="+mn-ea"/>
                <a:ea typeface="+mn-ea"/>
              </a:rPr>
              <a:t>월 </a:t>
            </a:r>
            <a:r>
              <a:rPr lang="en-US" altLang="ko-KR" sz="800" dirty="0">
                <a:latin typeface="맑은 고딕" panose="020B0503020000020004" pitchFamily="50" charset="-127"/>
              </a:rPr>
              <a:t>(2024-03-08~2024-04-06)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0317134" y="1516545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smtClean="0">
                <a:latin typeface="+mn-ea"/>
                <a:ea typeface="+mn-ea"/>
              </a:rPr>
              <a:t>제출하기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251857" y="6041454"/>
            <a:ext cx="4317490" cy="7200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0728" y="6262994"/>
            <a:ext cx="1027162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메모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0615561" y="6041454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53105"/>
              </p:ext>
            </p:extLst>
          </p:nvPr>
        </p:nvGraphicFramePr>
        <p:xfrm>
          <a:off x="11498386" y="654967"/>
          <a:ext cx="2833612" cy="242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로그인한 사용자의 소속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현재페이지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Refresh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위촉일수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변경에 따른 금액 재계산되어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제출하기 버튼 노출됨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이후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현재페이지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Refresh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위촉일수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변경에 따른 금액 재계산되어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제출하기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 시 제출하기 팝업 화면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171167"/>
                  </a:ext>
                </a:extLst>
              </a:tr>
            </a:tbl>
          </a:graphicData>
        </a:graphic>
      </p:graphicFrame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850887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850887" y="59308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10451414" y="593083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94413"/>
              </p:ext>
            </p:extLst>
          </p:nvPr>
        </p:nvGraphicFramePr>
        <p:xfrm>
          <a:off x="7483522" y="6151748"/>
          <a:ext cx="2833612" cy="146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7454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지점에서 필요한 내용 작성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33361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 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다운로드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다운로드됨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: YYYY_MM_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사업부수수료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계열지점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                 YYYY_MM 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⑤ 영역 내용만 엑셀다운로드됨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 bwMode="auto">
          <a:xfrm>
            <a:off x="10753963" y="1516545"/>
            <a:ext cx="360000" cy="180000"/>
          </a:xfrm>
          <a:prstGeom prst="roundRect">
            <a:avLst>
              <a:gd name="adj" fmla="val 10053"/>
            </a:avLst>
          </a:prstGeom>
          <a:solidFill>
            <a:srgbClr val="FF00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b="1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10232189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0633946" y="138633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2741"/>
              </p:ext>
            </p:extLst>
          </p:nvPr>
        </p:nvGraphicFramePr>
        <p:xfrm>
          <a:off x="11498386" y="5499492"/>
          <a:ext cx="2833612" cy="207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지급년월의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수수료대장 현황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매출액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순매출액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유지매출액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유지매출액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수수료총액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수수료총액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기타공제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기타공제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지급총액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지급총액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공제총액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공제총액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차감지급액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차감지급액 항목 합계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74547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77559"/>
              </p:ext>
            </p:extLst>
          </p:nvPr>
        </p:nvGraphicFramePr>
        <p:xfrm>
          <a:off x="920719" y="2123759"/>
          <a:ext cx="10193247" cy="45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83">
                  <a:extLst>
                    <a:ext uri="{9D8B030D-6E8A-4147-A177-3AD203B41FA5}">
                      <a16:colId xmlns:a16="http://schemas.microsoft.com/office/drawing/2014/main" xmlns="" val="1288314521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4197854263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4180130988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2426815242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951435385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125809768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3672625314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1654546698"/>
                    </a:ext>
                  </a:extLst>
                </a:gridCol>
                <a:gridCol w="1132583">
                  <a:extLst>
                    <a:ext uri="{9D8B030D-6E8A-4147-A177-3AD203B41FA5}">
                      <a16:colId xmlns:a16="http://schemas.microsoft.com/office/drawing/2014/main" xmlns="" val="277884605"/>
                    </a:ext>
                  </a:extLst>
                </a:gridCol>
              </a:tblGrid>
              <a:tr h="22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유지매출액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수수료총액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기타공제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지급총액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공제총액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차감지급액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69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295,957,556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28,716,000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267,241,566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123,456,789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42,766,558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42,766,558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1,561,220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41,205,378</a:t>
                      </a:r>
                      <a:r>
                        <a:rPr lang="ko-KR" altLang="en-US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lang="en-US" altLang="ko-KR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13793" y="1826141"/>
            <a:ext cx="340342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수수료대장 현황</a:t>
            </a: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850887" y="179513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533347" y="6041454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3793" y="2684479"/>
            <a:ext cx="340342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멘토별</a:t>
            </a:r>
            <a:r>
              <a:rPr lang="ko-KR" altLang="en-US" sz="800" b="1" dirty="0" smtClean="0">
                <a:latin typeface="+mn-ea"/>
                <a:ea typeface="+mn-ea"/>
              </a:rPr>
              <a:t> 수수료 상세</a:t>
            </a: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850887" y="286099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32808" y="3962747"/>
            <a:ext cx="18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232808" y="4599256"/>
            <a:ext cx="18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232808" y="4895586"/>
            <a:ext cx="18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6</a:t>
            </a:r>
          </a:p>
        </p:txBody>
      </p:sp>
    </p:spTree>
    <p:extLst>
      <p:ext uri="{BB962C8B-B14F-4D97-AF65-F5344CB8AC3E}">
        <p14:creationId xmlns:p14="http://schemas.microsoft.com/office/powerpoint/2010/main" val="30028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878578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 smtClean="0"/>
              <a:t>수수료대장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/>
              <a:t>수수료대장</a:t>
            </a:r>
            <a:r>
              <a:rPr lang="ko-KR" altLang="en-US" dirty="0"/>
              <a:t>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 &gt; </a:t>
            </a:r>
            <a:r>
              <a:rPr lang="ko-KR" altLang="en-US" dirty="0" err="1" smtClean="0"/>
              <a:t>수수료대장</a:t>
            </a:r>
            <a:r>
              <a:rPr lang="ko-KR" altLang="en-US" dirty="0" smtClean="0"/>
              <a:t> 개인별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매출액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37854"/>
              </p:ext>
            </p:extLst>
          </p:nvPr>
        </p:nvGraphicFramePr>
        <p:xfrm>
          <a:off x="11520711" y="652340"/>
          <a:ext cx="2833612" cy="420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 상세 내역이 많을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 상세 내역 부분만 스크롤 처리됨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 상세 내역 윗부분은 고정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멘토 별칭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직책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멘토가 소속된 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계열지점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지급년월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년도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영업일 시작일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~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영업일 종료일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 내역 요약 정보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계좌이체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PG,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잔액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유지매출액 으로 구성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Tab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구성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매출액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+mn-ea"/>
                        </a:rPr>
                        <a:t>환불액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유지매출액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수수료대장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상세화면에서 클릭한 항목의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Tab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노출됨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 상세 내역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원서의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결제한 날짜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(YYYY-MM-DD)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카드로 결제한 금액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현금으로 결제한 금액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계좌이체로 결제한 금액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온라인으로 결제한 금액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입금액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결제한 금액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PG)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잔액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입금액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원서에 등록된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4010056"/>
                  </a:ext>
                </a:extLst>
              </a:tr>
            </a:tbl>
          </a:graphicData>
        </a:graphic>
      </p:graphicFrame>
      <p:sp>
        <p:nvSpPr>
          <p:cNvPr id="28" name="Rectangle 1307"/>
          <p:cNvSpPr>
            <a:spLocks noChangeArrowheads="1"/>
          </p:cNvSpPr>
          <p:nvPr/>
        </p:nvSpPr>
        <p:spPr bwMode="auto">
          <a:xfrm>
            <a:off x="366483" y="858162"/>
            <a:ext cx="6704032" cy="626469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수수료대장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개인별 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상세내역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781680" y="1044319"/>
            <a:ext cx="72008" cy="72016"/>
            <a:chOff x="10013701" y="4895209"/>
            <a:chExt cx="144016" cy="144016"/>
          </a:xfrm>
        </p:grpSpPr>
        <p:cxnSp>
          <p:nvCxnSpPr>
            <p:cNvPr id="30" name="직선 연결선 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" name="직선 연결선 31"/>
          <p:cNvCxnSpPr/>
          <p:nvPr/>
        </p:nvCxnSpPr>
        <p:spPr bwMode="auto">
          <a:xfrm flipV="1">
            <a:off x="582507" y="1332359"/>
            <a:ext cx="627118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모서리가 둥근 직사각형 32"/>
          <p:cNvSpPr/>
          <p:nvPr/>
        </p:nvSpPr>
        <p:spPr bwMode="auto">
          <a:xfrm>
            <a:off x="7034515" y="858162"/>
            <a:ext cx="36000" cy="1800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2507" y="1471231"/>
            <a:ext cx="88238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부장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10012"/>
              </p:ext>
            </p:extLst>
          </p:nvPr>
        </p:nvGraphicFramePr>
        <p:xfrm>
          <a:off x="582507" y="2699046"/>
          <a:ext cx="627120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0400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  <a:gridCol w="2090400">
                  <a:extLst>
                    <a:ext uri="{9D8B030D-6E8A-4147-A177-3AD203B41FA5}">
                      <a16:colId xmlns:a16="http://schemas.microsoft.com/office/drawing/2014/main" xmlns="" val="3513620863"/>
                    </a:ext>
                  </a:extLst>
                </a:gridCol>
                <a:gridCol w="2090400">
                  <a:extLst>
                    <a:ext uri="{9D8B030D-6E8A-4147-A177-3AD203B41FA5}">
                      <a16:colId xmlns:a16="http://schemas.microsoft.com/office/drawing/2014/main" xmlns="" val="70774937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매출액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유지매출액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582507" y="1848178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카드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2,420,000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385818" y="1848178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현금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ko-KR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2189129" y="1848177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계좌이체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6,230,000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992440" y="1840534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PG</a:t>
            </a: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5,000,000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795751" y="1840534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잔액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  <a:ea typeface="+mn-ea"/>
              </a:rPr>
              <a:t>1,230,000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402373" y="1840534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환불액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+mn-ea"/>
                <a:ea typeface="+mn-ea"/>
              </a:rPr>
              <a:t>8,000,000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9343" y="1471231"/>
            <a:ext cx="24143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지급년월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2024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(2024-03-08~2024-04-06)</a:t>
            </a:r>
            <a:endParaRPr lang="ko-KR" altLang="en-US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0984" y="1471231"/>
            <a:ext cx="97068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소속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컴퓨터강남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599062" y="1840534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입금액</a:t>
            </a: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+mn-ea"/>
                <a:ea typeface="+mn-ea"/>
              </a:rPr>
              <a:t>8,000,000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2507" y="3238683"/>
            <a:ext cx="37444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700" b="1" dirty="0" smtClean="0">
                <a:latin typeface="+mn-ea"/>
                <a:ea typeface="+mn-ea"/>
              </a:rPr>
              <a:t>매출액 상세 내역</a:t>
            </a:r>
            <a:endParaRPr lang="en-US" altLang="ko-KR" sz="700" b="1" dirty="0" smtClean="0"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11113"/>
              </p:ext>
            </p:extLst>
          </p:nvPr>
        </p:nvGraphicFramePr>
        <p:xfrm>
          <a:off x="582507" y="3579728"/>
          <a:ext cx="6271182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611">
                  <a:extLst>
                    <a:ext uri="{9D8B030D-6E8A-4147-A177-3AD203B41FA5}">
                      <a16:colId xmlns:a16="http://schemas.microsoft.com/office/drawing/2014/main" xmlns="" val="2448622818"/>
                    </a:ext>
                  </a:extLst>
                </a:gridCol>
                <a:gridCol w="534999">
                  <a:extLst>
                    <a:ext uri="{9D8B030D-6E8A-4147-A177-3AD203B41FA5}">
                      <a16:colId xmlns:a16="http://schemas.microsoft.com/office/drawing/2014/main" xmlns="" val="29351944"/>
                    </a:ext>
                  </a:extLst>
                </a:gridCol>
                <a:gridCol w="823873">
                  <a:extLst>
                    <a:ext uri="{9D8B030D-6E8A-4147-A177-3AD203B41FA5}">
                      <a16:colId xmlns:a16="http://schemas.microsoft.com/office/drawing/2014/main" xmlns="" val="1862455356"/>
                    </a:ext>
                  </a:extLst>
                </a:gridCol>
                <a:gridCol w="702362">
                  <a:extLst>
                    <a:ext uri="{9D8B030D-6E8A-4147-A177-3AD203B41FA5}">
                      <a16:colId xmlns:a16="http://schemas.microsoft.com/office/drawing/2014/main" xmlns="" val="3508474815"/>
                    </a:ext>
                  </a:extLst>
                </a:gridCol>
                <a:gridCol w="702362">
                  <a:extLst>
                    <a:ext uri="{9D8B030D-6E8A-4147-A177-3AD203B41FA5}">
                      <a16:colId xmlns:a16="http://schemas.microsoft.com/office/drawing/2014/main" xmlns="" val="2962720183"/>
                    </a:ext>
                  </a:extLst>
                </a:gridCol>
                <a:gridCol w="603779">
                  <a:extLst>
                    <a:ext uri="{9D8B030D-6E8A-4147-A177-3AD203B41FA5}">
                      <a16:colId xmlns:a16="http://schemas.microsoft.com/office/drawing/2014/main" xmlns="" val="1663802964"/>
                    </a:ext>
                  </a:extLst>
                </a:gridCol>
                <a:gridCol w="312611">
                  <a:extLst>
                    <a:ext uri="{9D8B030D-6E8A-4147-A177-3AD203B41FA5}">
                      <a16:colId xmlns:a16="http://schemas.microsoft.com/office/drawing/2014/main" xmlns="" val="3159343528"/>
                    </a:ext>
                  </a:extLst>
                </a:gridCol>
                <a:gridCol w="702362">
                  <a:extLst>
                    <a:ext uri="{9D8B030D-6E8A-4147-A177-3AD203B41FA5}">
                      <a16:colId xmlns:a16="http://schemas.microsoft.com/office/drawing/2014/main" xmlns="" val="2126314667"/>
                    </a:ext>
                  </a:extLst>
                </a:gridCol>
                <a:gridCol w="702362">
                  <a:extLst>
                    <a:ext uri="{9D8B030D-6E8A-4147-A177-3AD203B41FA5}">
                      <a16:colId xmlns:a16="http://schemas.microsoft.com/office/drawing/2014/main" xmlns="" val="1513625066"/>
                    </a:ext>
                  </a:extLst>
                </a:gridCol>
                <a:gridCol w="779861">
                  <a:extLst>
                    <a:ext uri="{9D8B030D-6E8A-4147-A177-3AD203B41FA5}">
                      <a16:colId xmlns:a16="http://schemas.microsoft.com/office/drawing/2014/main" xmlns="" val="62423123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학생명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en-US" altLang="ko-KR" sz="7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현금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계좌이체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PG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입금액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잔액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과정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최정윤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2024-04-30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모션그래픽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최윤희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2024-04-29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1,000,000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DTP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편집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18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조정화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2024-04-28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인테리어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16357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김정식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2024-04-27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자격증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9285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김가영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2024-04-26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인테리어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559907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17300" y="6627609"/>
            <a:ext cx="396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492507" y="14055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492507" y="17453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492507" y="260118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492507" y="31271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6205687" y="1840534"/>
            <a:ext cx="648000" cy="654597"/>
          </a:xfrm>
          <a:prstGeom prst="roundRect">
            <a:avLst>
              <a:gd name="adj" fmla="val 423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t"/>
          <a:lstStyle/>
          <a:p>
            <a:pPr defTabSz="817563">
              <a:lnSpc>
                <a:spcPct val="2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유지매출액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r" defTabSz="817563">
              <a:lnSpc>
                <a:spcPct val="2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+mn-ea"/>
                <a:ea typeface="+mn-ea"/>
              </a:rPr>
              <a:t>8,000,000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11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662554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 smtClean="0"/>
              <a:t>수수료대장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/>
              <a:t>수수료대장</a:t>
            </a:r>
            <a:r>
              <a:rPr lang="ko-KR" altLang="en-US" dirty="0"/>
              <a:t>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 smtClean="0"/>
              <a:t>사업부 수수료 명세서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</a:t>
            </a:r>
            <a:endParaRPr lang="ko-KR" altLang="en-US" dirty="0"/>
          </a:p>
        </p:txBody>
      </p:sp>
      <p:sp>
        <p:nvSpPr>
          <p:cNvPr id="9" name="Rectangle 1307"/>
          <p:cNvSpPr>
            <a:spLocks noChangeArrowheads="1"/>
          </p:cNvSpPr>
          <p:nvPr/>
        </p:nvSpPr>
        <p:spPr bwMode="auto">
          <a:xfrm>
            <a:off x="312763" y="756295"/>
            <a:ext cx="7056784" cy="648072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lvl="0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수수료 명세서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484211" y="1142981"/>
            <a:ext cx="671639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그룹 10"/>
          <p:cNvGrpSpPr/>
          <p:nvPr/>
        </p:nvGrpSpPr>
        <p:grpSpPr>
          <a:xfrm>
            <a:off x="7063514" y="900311"/>
            <a:ext cx="72008" cy="72016"/>
            <a:chOff x="10013701" y="4895209"/>
            <a:chExt cx="144016" cy="144016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689027" y="1150243"/>
            <a:ext cx="2916324" cy="6694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>
                <a:latin typeface="+mn-ea"/>
                <a:ea typeface="+mn-ea"/>
              </a:rPr>
              <a:t>수수료 명세서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193282" y="1884040"/>
          <a:ext cx="5314796" cy="4704906"/>
        </p:xfrm>
        <a:graphic>
          <a:graphicData uri="http://schemas.openxmlformats.org/drawingml/2006/table">
            <a:tbl>
              <a:tblPr/>
              <a:tblGrid>
                <a:gridCol w="1328699">
                  <a:extLst>
                    <a:ext uri="{9D8B030D-6E8A-4147-A177-3AD203B41FA5}">
                      <a16:colId xmlns:a16="http://schemas.microsoft.com/office/drawing/2014/main" xmlns="" val="2436796243"/>
                    </a:ext>
                  </a:extLst>
                </a:gridCol>
                <a:gridCol w="1328699">
                  <a:extLst>
                    <a:ext uri="{9D8B030D-6E8A-4147-A177-3AD203B41FA5}">
                      <a16:colId xmlns:a16="http://schemas.microsoft.com/office/drawing/2014/main" xmlns="" val="225889564"/>
                    </a:ext>
                  </a:extLst>
                </a:gridCol>
                <a:gridCol w="1328699">
                  <a:extLst>
                    <a:ext uri="{9D8B030D-6E8A-4147-A177-3AD203B41FA5}">
                      <a16:colId xmlns:a16="http://schemas.microsoft.com/office/drawing/2014/main" xmlns="" val="613677959"/>
                    </a:ext>
                  </a:extLst>
                </a:gridCol>
                <a:gridCol w="1328699">
                  <a:extLst>
                    <a:ext uri="{9D8B030D-6E8A-4147-A177-3AD203B41FA5}">
                      <a16:colId xmlns:a16="http://schemas.microsoft.com/office/drawing/2014/main" xmlns="" val="3601549244"/>
                    </a:ext>
                  </a:extLst>
                </a:gridCol>
              </a:tblGrid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782637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지급일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2024-04-25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6336035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9701094"/>
                  </a:ext>
                </a:extLst>
              </a:tr>
              <a:tr h="2686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공제항목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3533247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등록수수료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소득세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8357933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유지수수료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주민세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7876904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신인수수료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기타공제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4812920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 리베이트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선지급공제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8199402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배출수수료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가지급공제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2810844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타등록매출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3982721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ACP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9532917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MCF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9196235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 수수료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7412918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기타지원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2063224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광고비지원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2037403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컨테스트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29512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지급액 계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3,250,000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공제액 계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994121"/>
                  </a:ext>
                </a:extLst>
              </a:tr>
              <a:tr h="268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실지급액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</a:p>
                  </a:txBody>
                  <a:tcPr marL="8819" marR="8819" marT="88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4983181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484211" y="6902854"/>
            <a:ext cx="396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17764" y="17618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117764" y="247071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812921" y="247071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117764" y="60128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760680" y="60128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1117764" y="62326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1520711" y="652340"/>
          <a:ext cx="2833612" cy="500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en-US" altLang="ko-KR" sz="7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별칭 아님</a:t>
                      </a:r>
                      <a:r>
                        <a:rPr lang="en-US" altLang="ko-KR" sz="7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지급일 노출</a:t>
                      </a:r>
                      <a:endParaRPr lang="en-US" altLang="ko-KR" sz="7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지급항목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순서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고정항목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신인수수료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 리베이트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타등록매출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ACP, MCF,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 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컨테스트 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노출방법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유지수수료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항목의 금액이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"0"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노출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"0"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그 외 항목의 금액이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"0"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공제항목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 순서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①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고정항목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소득세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주민세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②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기타공제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선지급공제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가지급공제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노출방법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① 소득세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주민세 항목의 금액이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"0"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항목명 노출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"0"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② 그 외 항목의 금액이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"0"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항목명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지급액 계 및 공제액 계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지급액 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지급항목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전체 합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공제액 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공제항목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전체 합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실지급액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수수료대장의 차감지급액 항목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9919938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14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2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46953" y="346079"/>
            <a:ext cx="4798458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 smtClean="0"/>
              <a:t>수수료대장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/>
              <a:t>수수료대장</a:t>
            </a:r>
            <a:r>
              <a:rPr lang="ko-KR" altLang="en-US" dirty="0"/>
              <a:t>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제출하기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07"/>
          <p:cNvSpPr>
            <a:spLocks noChangeArrowheads="1"/>
          </p:cNvSpPr>
          <p:nvPr/>
        </p:nvSpPr>
        <p:spPr bwMode="auto">
          <a:xfrm>
            <a:off x="384771" y="900311"/>
            <a:ext cx="2628000" cy="252028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제출하기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2780850" y="1051203"/>
            <a:ext cx="72000" cy="71998"/>
            <a:chOff x="11747278" y="3136751"/>
            <a:chExt cx="144019" cy="144016"/>
          </a:xfrm>
        </p:grpSpPr>
        <p:cxnSp>
          <p:nvCxnSpPr>
            <p:cNvPr id="22" name="직선 연결선 21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모서리가 둥근 직사각형 15"/>
          <p:cNvSpPr/>
          <p:nvPr/>
        </p:nvSpPr>
        <p:spPr>
          <a:xfrm>
            <a:off x="617300" y="3097640"/>
            <a:ext cx="396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닫기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547132" y="1274102"/>
            <a:ext cx="2340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모서리가 둥근 직사각형 17"/>
          <p:cNvSpPr/>
          <p:nvPr/>
        </p:nvSpPr>
        <p:spPr>
          <a:xfrm>
            <a:off x="2384850" y="3097640"/>
            <a:ext cx="396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확인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126035" y="2431037"/>
            <a:ext cx="1654816" cy="50405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t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365" y="2340471"/>
            <a:ext cx="179536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메모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365" y="1424839"/>
            <a:ext cx="1574149" cy="41549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해당 수수료대장을 제출 하시겠습니까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제출할 담당자를 선택해 주세요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4779" y="30605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26849" y="30616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80076"/>
              </p:ext>
            </p:extLst>
          </p:nvPr>
        </p:nvGraphicFramePr>
        <p:xfrm>
          <a:off x="11520711" y="652340"/>
          <a:ext cx="2833612" cy="491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제출하기 </a:t>
                      </a:r>
                      <a:r>
                        <a:rPr lang="en-US" altLang="ko-KR" sz="7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수수료대장 상세</a:t>
                      </a:r>
                      <a:r>
                        <a:rPr lang="en-US" altLang="ko-KR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제출하기 버튼 클릭 시 해당 팝업 노출</a:t>
                      </a:r>
                      <a:r>
                        <a:rPr lang="en-US" altLang="ko-KR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7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Input type= text ,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200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담당자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본사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재무회계부문 소속 별칭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직책 노출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  ex)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대리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</a:t>
                      </a:r>
                      <a:endParaRPr lang="en-US" altLang="ko-KR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팝업 닫힘</a:t>
                      </a:r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en-US" altLang="ko-KR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후 저장 진행 팝업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수수료대장을 제출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후 팝업 닫히고 수수료대장 목록페이지로 이동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수수료대장이 제출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② 선택한 본사 담당자에게 알림 발송</a:t>
                      </a:r>
                      <a:endParaRPr lang="en-US" altLang="ko-KR" sz="700" baseline="0" dirty="0" smtClean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알림메시지 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 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월 사업부 수수료대장이 제출 되었습니다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로그인한 지점 관리자의 계열</a:t>
                      </a: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</a:t>
                      </a:r>
                      <a:endParaRPr lang="en-US" altLang="ko-KR" sz="700" baseline="0" dirty="0" smtClean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- YYYY-MM : </a:t>
                      </a:r>
                      <a:r>
                        <a:rPr lang="ko-KR" altLang="en-US" sz="700" baseline="0" dirty="0" err="1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지급년월</a:t>
                      </a:r>
                      <a:endParaRPr lang="en-US" altLang="ko-KR" sz="700" baseline="0" dirty="0" smtClean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Case1.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미선택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미선택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담당자를 선택해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091766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 bwMode="auto">
          <a:xfrm>
            <a:off x="1126036" y="1970781"/>
            <a:ext cx="165481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선택    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4365" y="1971114"/>
            <a:ext cx="269304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담당자</a:t>
            </a: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030231" y="188078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15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3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46953" y="346079"/>
            <a:ext cx="4382316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 smtClean="0"/>
              <a:t>기타수수료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사업부 </a:t>
            </a:r>
            <a:r>
              <a:rPr lang="ko-KR" altLang="en-US" dirty="0" err="1" smtClean="0"/>
              <a:t>기타수수료</a:t>
            </a:r>
            <a:r>
              <a:rPr lang="ko-KR" altLang="en-US" dirty="0" smtClean="0"/>
              <a:t>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en-US" altLang="ko-KR" dirty="0"/>
              <a:t>- </a:t>
            </a:r>
            <a:r>
              <a:rPr lang="ko-KR" altLang="en-US" dirty="0"/>
              <a:t>지점</a:t>
            </a:r>
            <a:r>
              <a:rPr lang="en-US" altLang="ko-KR" dirty="0"/>
              <a:t>, </a:t>
            </a:r>
            <a:r>
              <a:rPr lang="ko-KR" altLang="en-US" dirty="0"/>
              <a:t>본사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07"/>
          <p:cNvSpPr>
            <a:spLocks noChangeArrowheads="1"/>
          </p:cNvSpPr>
          <p:nvPr/>
        </p:nvSpPr>
        <p:spPr bwMode="auto">
          <a:xfrm>
            <a:off x="240755" y="1116335"/>
            <a:ext cx="11197144" cy="45365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lvl="0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기타수수료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113963" y="1302492"/>
            <a:ext cx="72008" cy="72016"/>
            <a:chOff x="10013701" y="4895209"/>
            <a:chExt cx="144016" cy="144016"/>
          </a:xfrm>
        </p:grpSpPr>
        <p:cxnSp>
          <p:nvCxnSpPr>
            <p:cNvPr id="16" name="직선 연결선 15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" name="직선 연결선 17"/>
          <p:cNvCxnSpPr/>
          <p:nvPr/>
        </p:nvCxnSpPr>
        <p:spPr bwMode="auto">
          <a:xfrm>
            <a:off x="447635" y="1590532"/>
            <a:ext cx="10800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80850"/>
              </p:ext>
            </p:extLst>
          </p:nvPr>
        </p:nvGraphicFramePr>
        <p:xfrm>
          <a:off x="447635" y="1774034"/>
          <a:ext cx="10800000" cy="3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xmlns="" val="3513620863"/>
                    </a:ext>
                  </a:extLst>
                </a:gridCol>
                <a:gridCol w="2133880">
                  <a:extLst>
                    <a:ext uri="{9D8B030D-6E8A-4147-A177-3AD203B41FA5}">
                      <a16:colId xmlns:a16="http://schemas.microsoft.com/office/drawing/2014/main" xmlns="" val="2600767000"/>
                    </a:ext>
                  </a:extLst>
                </a:gridCol>
                <a:gridCol w="4166120">
                  <a:extLst>
                    <a:ext uri="{9D8B030D-6E8A-4147-A177-3AD203B41FA5}">
                      <a16:colId xmlns:a16="http://schemas.microsoft.com/office/drawing/2014/main" xmlns="" val="37597695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지급년월</a:t>
                      </a: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8214058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1305561" y="1830598"/>
            <a:ext cx="198879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(2024-01-08~2024-02-06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77208" y="3087685"/>
            <a:ext cx="2483724" cy="2042048"/>
            <a:chOff x="345419" y="3830663"/>
            <a:chExt cx="2483724" cy="2042048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345419" y="3830663"/>
              <a:ext cx="1894501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108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대리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endParaRPr lang="ko-KR" altLang="en-US" sz="6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2294035" y="3830663"/>
              <a:ext cx="432000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algn="ctr" defTabSz="817563"/>
              <a:r>
                <a:rPr lang="ko-KR" altLang="en-US" sz="650" dirty="0" smtClean="0">
                  <a:latin typeface="+mn-ea"/>
                  <a:ea typeface="+mn-ea"/>
                </a:rPr>
                <a:t>추가  </a:t>
              </a:r>
              <a:r>
                <a:rPr lang="en-US" altLang="ko-KR" sz="650" dirty="0">
                  <a:latin typeface="+mn-ea"/>
                  <a:ea typeface="+mn-ea"/>
                </a:rPr>
                <a:t>〉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 bwMode="auto">
            <a:xfrm>
              <a:off x="345419" y="4180416"/>
              <a:ext cx="1894501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108000" bIns="0" rtlCol="0" anchor="ctr"/>
            <a:lstStyle/>
            <a:p>
              <a:pPr defTabSz="817563"/>
              <a:r>
                <a:rPr lang="ko-KR" altLang="en-US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직위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직책</a:t>
              </a:r>
              <a:endParaRPr lang="ko-KR" altLang="en-US" sz="6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2294035" y="4180416"/>
              <a:ext cx="432000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+mn-ea"/>
                  <a:ea typeface="+mn-ea"/>
                </a:rPr>
                <a:t>추가  </a:t>
              </a:r>
              <a:r>
                <a:rPr lang="en-US" altLang="ko-KR" sz="650" dirty="0">
                  <a:latin typeface="+mn-ea"/>
                  <a:ea typeface="+mn-ea"/>
                </a:rPr>
                <a:t>〉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345419" y="4530169"/>
              <a:ext cx="1894501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108000" bIns="0" rtlCol="0" anchor="ctr"/>
            <a:lstStyle/>
            <a:p>
              <a:pPr defTabSz="817563"/>
              <a:r>
                <a:rPr lang="ko-KR" altLang="en-US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직위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직책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2294035" y="4530169"/>
              <a:ext cx="432000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+mn-ea"/>
                  <a:ea typeface="+mn-ea"/>
                </a:rPr>
                <a:t>추가  </a:t>
              </a:r>
              <a:r>
                <a:rPr lang="en-US" altLang="ko-KR" sz="650" dirty="0">
                  <a:latin typeface="+mn-ea"/>
                  <a:ea typeface="+mn-ea"/>
                </a:rPr>
                <a:t>〉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345419" y="4879922"/>
              <a:ext cx="1894501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108000" bIns="0" rtlCol="0" anchor="ctr"/>
            <a:lstStyle/>
            <a:p>
              <a:pPr defTabSz="817563"/>
              <a:r>
                <a:rPr lang="ko-KR" altLang="en-US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직위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직책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2294035" y="4879922"/>
              <a:ext cx="432000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+mn-ea"/>
                  <a:ea typeface="+mn-ea"/>
                </a:rPr>
                <a:t>추가  </a:t>
              </a:r>
              <a:r>
                <a:rPr lang="en-US" altLang="ko-KR" sz="650" dirty="0">
                  <a:latin typeface="+mn-ea"/>
                  <a:ea typeface="+mn-ea"/>
                </a:rPr>
                <a:t>〉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2793143" y="3831701"/>
              <a:ext cx="36000" cy="648000"/>
            </a:xfrm>
            <a:prstGeom prst="roundRect">
              <a:avLst>
                <a:gd name="adj" fmla="val 1005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 bwMode="auto">
            <a:xfrm>
              <a:off x="345419" y="5234958"/>
              <a:ext cx="1894501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108000" bIns="0" rtlCol="0" anchor="ctr"/>
            <a:lstStyle/>
            <a:p>
              <a:pPr defTabSz="817563"/>
              <a:r>
                <a:rPr lang="ko-KR" altLang="en-US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직위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직책</a:t>
              </a:r>
              <a:endParaRPr lang="ko-KR" altLang="en-US" sz="65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2294035" y="5234958"/>
              <a:ext cx="432000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+mn-ea"/>
                  <a:ea typeface="+mn-ea"/>
                </a:rPr>
                <a:t>추가  </a:t>
              </a:r>
              <a:r>
                <a:rPr lang="en-US" altLang="ko-KR" sz="650" dirty="0">
                  <a:latin typeface="+mn-ea"/>
                  <a:ea typeface="+mn-ea"/>
                </a:rPr>
                <a:t>〉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345419" y="5584711"/>
              <a:ext cx="1894501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108000" bIns="0" rtlCol="0" anchor="ctr"/>
            <a:lstStyle/>
            <a:p>
              <a:pPr defTabSz="817563"/>
              <a:r>
                <a:rPr lang="ko-KR" altLang="en-US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7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직위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직책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2294035" y="5584711"/>
              <a:ext cx="432000" cy="288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+mn-ea"/>
                  <a:ea typeface="+mn-ea"/>
                </a:rPr>
                <a:t>추가  </a:t>
              </a:r>
              <a:r>
                <a:rPr lang="en-US" altLang="ko-KR" sz="650" dirty="0">
                  <a:latin typeface="+mn-ea"/>
                  <a:ea typeface="+mn-ea"/>
                </a:rPr>
                <a:t>〉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35434"/>
              </p:ext>
            </p:extLst>
          </p:nvPr>
        </p:nvGraphicFramePr>
        <p:xfrm>
          <a:off x="519351" y="2248071"/>
          <a:ext cx="2641403" cy="788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1403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  <a:tr h="428830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522386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 bwMode="auto">
          <a:xfrm>
            <a:off x="451445" y="527167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0681971" y="527167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447635" y="17167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487205" y="302820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2416396" y="302820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50838"/>
              </p:ext>
            </p:extLst>
          </p:nvPr>
        </p:nvGraphicFramePr>
        <p:xfrm>
          <a:off x="3275749" y="2249733"/>
          <a:ext cx="7971887" cy="28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19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  <a:gridCol w="1049258">
                  <a:extLst>
                    <a:ext uri="{9D8B030D-6E8A-4147-A177-3AD203B41FA5}">
                      <a16:colId xmlns:a16="http://schemas.microsoft.com/office/drawing/2014/main" xmlns="" val="3909784434"/>
                    </a:ext>
                  </a:extLst>
                </a:gridCol>
                <a:gridCol w="802461">
                  <a:extLst>
                    <a:ext uri="{9D8B030D-6E8A-4147-A177-3AD203B41FA5}">
                      <a16:colId xmlns:a16="http://schemas.microsoft.com/office/drawing/2014/main" xmlns="" val="2995278251"/>
                    </a:ext>
                  </a:extLst>
                </a:gridCol>
                <a:gridCol w="882706">
                  <a:extLst>
                    <a:ext uri="{9D8B030D-6E8A-4147-A177-3AD203B41FA5}">
                      <a16:colId xmlns:a16="http://schemas.microsoft.com/office/drawing/2014/main" xmlns="" val="1822671967"/>
                    </a:ext>
                  </a:extLst>
                </a:gridCol>
                <a:gridCol w="4333286">
                  <a:extLst>
                    <a:ext uri="{9D8B030D-6E8A-4147-A177-3AD203B41FA5}">
                      <a16:colId xmlns:a16="http://schemas.microsoft.com/office/drawing/2014/main" xmlns="" val="3931852096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xmlns="" val="3017319436"/>
                    </a:ext>
                  </a:extLst>
                </a:gridCol>
              </a:tblGrid>
              <a:tr h="36000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기타수수료 상세내용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00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5223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679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직위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직책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106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8392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8811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직위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39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321791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30436"/>
              </p:ext>
            </p:extLst>
          </p:nvPr>
        </p:nvGraphicFramePr>
        <p:xfrm>
          <a:off x="11520711" y="652340"/>
          <a:ext cx="2833612" cy="724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지급년월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기준으로 노출되며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YYYY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(YYYY-MM-DD ~ YYYY-MM-DD)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노출함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기준으로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이번달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영업일자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다음달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영업일자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 데이터 선택 가능함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M, M+1 2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선택 가능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직원 목록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필터링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로그인한 직원의 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지점의 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본사일 경우 계열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선택 가능함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선택 시마다 해당 값으로 하단 직원 목록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항목 선택 시 하위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항목 변경 시 하위 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선택값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리셋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정보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호출 시점에 근무중인 전체 직원 표기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별칭 가나다순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직위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기타수수료 상세내용 대상자로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기타수수료 상세내용 목록에 오름차순으로 직원 정보 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기타수수료 상세내용 목록에 있는 직원일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기타수수료 상세내용 대상으로 추가된 직원입니다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기타수수료 상세내용 목록에 추가할 인원이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명을 초과할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명까지 추가 가능합니다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236303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순서대로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직위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 으로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필수입력항목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자리마다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","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수수료종류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(Default),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컨테스트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기타공제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선지급공제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가지급금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선택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영역에 있는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수수료종류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항목에 일괄 선택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텍스트입력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자까지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삭제버튼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confirm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confirm=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행 삭제됨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0643618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 bwMode="auto">
          <a:xfrm>
            <a:off x="10573967" y="2340602"/>
            <a:ext cx="576000" cy="1782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3192900" y="2214611"/>
            <a:ext cx="175610" cy="17561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4750148" y="3015561"/>
            <a:ext cx="648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750148" y="3386254"/>
            <a:ext cx="648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4750148" y="3743994"/>
            <a:ext cx="648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750148" y="4107477"/>
            <a:ext cx="648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481067" y="3015561"/>
            <a:ext cx="4092899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564094" y="3015561"/>
            <a:ext cx="72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0594166" y="5148783"/>
            <a:ext cx="175610" cy="17561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5564094" y="3386254"/>
            <a:ext cx="72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컨테스트     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5564094" y="3749880"/>
            <a:ext cx="72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가지급금    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5564094" y="4101707"/>
            <a:ext cx="72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선지급공제 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4750148" y="4458375"/>
            <a:ext cx="648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5564094" y="4452605"/>
            <a:ext cx="72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기타공제   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6481068" y="3386254"/>
            <a:ext cx="4092898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6481068" y="3736723"/>
            <a:ext cx="4092898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481068" y="4109304"/>
            <a:ext cx="4092898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6481068" y="4452176"/>
            <a:ext cx="4092898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0795292" y="3015561"/>
            <a:ext cx="36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0795292" y="3375685"/>
            <a:ext cx="36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10795292" y="3735809"/>
            <a:ext cx="36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0795292" y="4107477"/>
            <a:ext cx="36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10795292" y="4449643"/>
            <a:ext cx="36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10465891" y="2235236"/>
            <a:ext cx="175610" cy="17561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5564094" y="2667234"/>
            <a:ext cx="720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수수료종류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2731"/>
              </p:ext>
            </p:extLst>
          </p:nvPr>
        </p:nvGraphicFramePr>
        <p:xfrm>
          <a:off x="8604287" y="5737028"/>
          <a:ext cx="2833612" cy="226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대상 및 기타수수료 상세내용 부분 초기화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필수입력항목 및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유효성체크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진행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문구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기타수수료 상세내용 목록에서 수수료종류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미선택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건이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건이라도 있을 경우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: 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수수료종류를 선택해 주세요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기타수수료 상세내용 목록에 등록된 이름이 없을 경우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: 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최소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명의 멘토를 선택해 주세요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기타수수료 상세내용 목록에서 금액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건이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건이라도 있을 경우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: 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금액을 입력해 주세요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기타수수료 상세내용 목록에서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금액입력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건 중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건이라도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"0"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만 입력이 있을 경우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: 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최소 입력 단위는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원입니다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22261"/>
              </p:ext>
            </p:extLst>
          </p:nvPr>
        </p:nvGraphicFramePr>
        <p:xfrm>
          <a:off x="5729269" y="5737028"/>
          <a:ext cx="2833612" cy="86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+mn-ea"/>
                        </a:rPr>
                        <a:t>필수입력항목 및 </a:t>
                      </a:r>
                      <a:r>
                        <a:rPr lang="ko-KR" altLang="en-US" sz="700" b="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유효성체크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+mn-ea"/>
                        </a:rPr>
                        <a:t> 후 </a:t>
                      </a:r>
                      <a:r>
                        <a:rPr lang="ko-KR" altLang="en-US" sz="700" b="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이상없을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+mn-ea"/>
                        </a:rPr>
                        <a:t> 경우</a:t>
                      </a:r>
                      <a:endParaRPr lang="en-US" altLang="ko-KR" sz="700" b="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목록페이지로 이동되며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기타수수료 내역 등록됨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 bwMode="auto">
          <a:xfrm>
            <a:off x="577205" y="2711245"/>
            <a:ext cx="54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계열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1165130" y="2711245"/>
            <a:ext cx="54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지점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1753055" y="2711245"/>
            <a:ext cx="54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부서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2338976" y="2711245"/>
            <a:ext cx="54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487205" y="261669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24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7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46953" y="346079"/>
            <a:ext cx="4942474" cy="144000"/>
          </a:xfrm>
        </p:spPr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&gt; </a:t>
            </a:r>
            <a:r>
              <a:rPr lang="ko-KR" altLang="en-US" dirty="0" err="1"/>
              <a:t>수수료관리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 smtClean="0"/>
              <a:t>기타수수료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사업부 </a:t>
            </a:r>
            <a:r>
              <a:rPr lang="ko-KR" altLang="en-US" dirty="0" err="1"/>
              <a:t>기타수수료</a:t>
            </a:r>
            <a:r>
              <a:rPr lang="ko-KR" altLang="en-US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en-US" altLang="ko-KR" dirty="0"/>
              <a:t>- </a:t>
            </a:r>
            <a:r>
              <a:rPr lang="ko-KR" altLang="en-US" dirty="0"/>
              <a:t>지점</a:t>
            </a:r>
            <a:r>
              <a:rPr lang="en-US" altLang="ko-KR" dirty="0"/>
              <a:t>, </a:t>
            </a:r>
            <a:r>
              <a:rPr lang="ko-KR" altLang="en-US" dirty="0"/>
              <a:t>본사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07"/>
          <p:cNvSpPr>
            <a:spLocks noChangeArrowheads="1"/>
          </p:cNvSpPr>
          <p:nvPr/>
        </p:nvSpPr>
        <p:spPr bwMode="auto">
          <a:xfrm>
            <a:off x="240755" y="1116335"/>
            <a:ext cx="11197144" cy="45365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lvl="0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기타수수료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113963" y="1302492"/>
            <a:ext cx="72008" cy="72016"/>
            <a:chOff x="10013701" y="4895209"/>
            <a:chExt cx="144016" cy="144016"/>
          </a:xfrm>
        </p:grpSpPr>
        <p:cxnSp>
          <p:nvCxnSpPr>
            <p:cNvPr id="16" name="직선 연결선 15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" name="직선 연결선 17"/>
          <p:cNvCxnSpPr/>
          <p:nvPr/>
        </p:nvCxnSpPr>
        <p:spPr bwMode="auto">
          <a:xfrm>
            <a:off x="447635" y="1590532"/>
            <a:ext cx="10800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47635" y="1774034"/>
          <a:ext cx="10800000" cy="36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xmlns="" val="3513620863"/>
                    </a:ext>
                  </a:extLst>
                </a:gridCol>
                <a:gridCol w="2133880">
                  <a:extLst>
                    <a:ext uri="{9D8B030D-6E8A-4147-A177-3AD203B41FA5}">
                      <a16:colId xmlns:a16="http://schemas.microsoft.com/office/drawing/2014/main" xmlns="" val="2600767000"/>
                    </a:ext>
                  </a:extLst>
                </a:gridCol>
                <a:gridCol w="4166120">
                  <a:extLst>
                    <a:ext uri="{9D8B030D-6E8A-4147-A177-3AD203B41FA5}">
                      <a16:colId xmlns:a16="http://schemas.microsoft.com/office/drawing/2014/main" xmlns="" val="37597695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지급년월</a:t>
                      </a: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8214058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1305561" y="1830598"/>
            <a:ext cx="198879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(2024-01-08~2024-02-06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77208" y="3087685"/>
            <a:ext cx="1894501" cy="288000"/>
          </a:xfrm>
          <a:prstGeom prst="roundRect">
            <a:avLst>
              <a:gd name="adj" fmla="val 10053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endParaRPr lang="ko-KR" altLang="en-US" sz="6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19351" y="2248071"/>
          <a:ext cx="2641403" cy="788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1403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</a:t>
                      </a:r>
                      <a:r>
                        <a:rPr lang="en-US" altLang="ko-KR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  <a:tr h="428830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522386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577205" y="2711245"/>
            <a:ext cx="82368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부서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451445" y="5271672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0681971" y="527167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76099"/>
              </p:ext>
            </p:extLst>
          </p:nvPr>
        </p:nvGraphicFramePr>
        <p:xfrm>
          <a:off x="3275749" y="2249733"/>
          <a:ext cx="7971887" cy="28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19">
                  <a:extLst>
                    <a:ext uri="{9D8B030D-6E8A-4147-A177-3AD203B41FA5}">
                      <a16:colId xmlns:a16="http://schemas.microsoft.com/office/drawing/2014/main" xmlns="" val="2918733917"/>
                    </a:ext>
                  </a:extLst>
                </a:gridCol>
                <a:gridCol w="1049258">
                  <a:extLst>
                    <a:ext uri="{9D8B030D-6E8A-4147-A177-3AD203B41FA5}">
                      <a16:colId xmlns:a16="http://schemas.microsoft.com/office/drawing/2014/main" xmlns="" val="3909784434"/>
                    </a:ext>
                  </a:extLst>
                </a:gridCol>
                <a:gridCol w="802461">
                  <a:extLst>
                    <a:ext uri="{9D8B030D-6E8A-4147-A177-3AD203B41FA5}">
                      <a16:colId xmlns:a16="http://schemas.microsoft.com/office/drawing/2014/main" xmlns="" val="2995278251"/>
                    </a:ext>
                  </a:extLst>
                </a:gridCol>
                <a:gridCol w="882706">
                  <a:extLst>
                    <a:ext uri="{9D8B030D-6E8A-4147-A177-3AD203B41FA5}">
                      <a16:colId xmlns:a16="http://schemas.microsoft.com/office/drawing/2014/main" xmlns="" val="1822671967"/>
                    </a:ext>
                  </a:extLst>
                </a:gridCol>
                <a:gridCol w="4333286">
                  <a:extLst>
                    <a:ext uri="{9D8B030D-6E8A-4147-A177-3AD203B41FA5}">
                      <a16:colId xmlns:a16="http://schemas.microsoft.com/office/drawing/2014/main" xmlns="" val="3931852096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xmlns="" val="3017319436"/>
                    </a:ext>
                  </a:extLst>
                </a:gridCol>
              </a:tblGrid>
              <a:tr h="36000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기타수수료 상세내용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00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5223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679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106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8392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8811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39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321791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8224"/>
              </p:ext>
            </p:extLst>
          </p:nvPr>
        </p:nvGraphicFramePr>
        <p:xfrm>
          <a:off x="11520711" y="652340"/>
          <a:ext cx="2833612" cy="516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상세 및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수정화면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동일함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조건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err="1" smtClean="0">
                          <a:latin typeface="맑은 고딕" pitchFamily="50" charset="-127"/>
                          <a:ea typeface="+mn-ea"/>
                        </a:rPr>
                        <a:t>지급년월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수수료대장이 제출하기 전일 경우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작성자만 수정 가능함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수정가능항목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맑은 고딕" pitchFamily="50" charset="-127"/>
                          <a:ea typeface="+mn-ea"/>
                        </a:rPr>
                        <a:t>지급년월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금액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상세내용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그 외 항목 수정이 필요할 경우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해당 내역 삭제 후 재등록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현재 날짜 기준으로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이번달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영업일자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다음달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영업일자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기준 데이터 선택 가능함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M, M+1 2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개월 선택 가능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수정가능항목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금액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필수입력항목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양수 숫자만 입력 가능하도록 함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자리마다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","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상세내용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텍스트입력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자까지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748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금액 및 상세내용 항목 초기화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236303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필수입력항목 및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유효성체크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진행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문구</a:t>
                      </a: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금액 </a:t>
                      </a:r>
                      <a:r>
                        <a:rPr lang="ko-KR" altLang="en-US" sz="7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시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: 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금액을 입력해 주세요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금액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"0"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만 입력 시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: "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최소 입력 단위는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원입니다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+mn-ea"/>
                        </a:rPr>
                        <a:t>필수입력항목 및 </a:t>
                      </a:r>
                      <a:r>
                        <a:rPr lang="ko-KR" altLang="en-US" sz="700" b="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유효성체크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+mn-ea"/>
                        </a:rPr>
                        <a:t> 후 </a:t>
                      </a:r>
                      <a:r>
                        <a:rPr lang="ko-KR" altLang="en-US" sz="700" b="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이상없을</a:t>
                      </a:r>
                      <a:r>
                        <a:rPr lang="ko-KR" altLang="en-US" sz="700" b="0" baseline="0" dirty="0" smtClean="0">
                          <a:latin typeface="맑은 고딕" panose="020B0503020000020004" pitchFamily="50" charset="-127"/>
                          <a:ea typeface="+mn-ea"/>
                        </a:rPr>
                        <a:t>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confirm=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kumimoji="0" lang="en-US" altLang="ko-KR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?. </a:t>
                      </a:r>
                      <a:r>
                        <a:rPr kumimoji="0" lang="ko-KR" altLang="en-US" sz="7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kumimoji="0" lang="en-US" altLang="ko-KR" sz="700" b="0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목록페이지로 이동되며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기타수수료 내역 수정됨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0643618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 bwMode="auto">
          <a:xfrm>
            <a:off x="10573967" y="2340602"/>
            <a:ext cx="576000" cy="17826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4750148" y="3015561"/>
            <a:ext cx="648000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r" defTabSz="817563"/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1,000,000 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481067" y="3015561"/>
            <a:ext cx="4092899" cy="252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컨테스트 비용 지급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564094" y="3015561"/>
            <a:ext cx="720000" cy="25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컨테스트     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461557" y="2711245"/>
            <a:ext cx="82368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0594166" y="5148783"/>
            <a:ext cx="175610" cy="17561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10465891" y="2235236"/>
            <a:ext cx="175610" cy="17561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5564094" y="2667234"/>
            <a:ext cx="720000" cy="25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수수료종류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447635" y="17167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227765" y="2235236"/>
            <a:ext cx="175610" cy="17561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124132" y="4140671"/>
            <a:ext cx="2016224" cy="1656184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No 25</a:t>
            </a:r>
            <a:endParaRPr lang="en-US" altLang="ko-KR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4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17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125692</TotalTime>
  <Words>4247</Words>
  <Application>Microsoft Office PowerPoint</Application>
  <PresentationFormat>사용자 지정</PresentationFormat>
  <Paragraphs>1586</Paragraphs>
  <Slides>11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굴림체</vt:lpstr>
      <vt:lpstr>맑은 고딕</vt:lpstr>
      <vt:lpstr>Arial</vt:lpstr>
      <vt:lpstr>Wingdings</vt:lpstr>
      <vt:lpstr>기본 디자인</vt:lpstr>
      <vt:lpstr>Image</vt:lpstr>
      <vt:lpstr>히스토리</vt:lpstr>
      <vt:lpstr>PowerPoint 프레젠테이션</vt:lpstr>
      <vt:lpstr>매출 &gt; 수수료관리 &gt; 사업부 수수료대장 &gt; 이력조회 - 지점, 본사</vt:lpstr>
      <vt:lpstr>매출 &gt; 수수료관리 &gt; 사업부 수수료대장 &gt; 사업부 수수료대장 상세 - 지점 (상태값이 제출전일 경우)</vt:lpstr>
      <vt:lpstr>매출 &gt; 수수료관리 &gt; 사업부 수수료대장 &gt; 사업부 수수료대장 상세 &gt; 수수료대장 개인별 상세내역 &gt; 매출액 - 지점, 본사</vt:lpstr>
      <vt:lpstr>매출 &gt; 수수료관리 &gt; 사업부 수수료대장 &gt; 사업부 수수료대장 상세 &gt; 사업부 수수료 명세서 - 지점, 본사</vt:lpstr>
      <vt:lpstr>매출 &gt; 수수료관리 &gt; 사업부 수수료대장 &gt; 사업부 수수료대장 상세 &gt; 제출하기 - 지점</vt:lpstr>
      <vt:lpstr>매출 &gt; 수수료관리 &gt; 사업부 기타수수료 &gt; 사업부 기타수수료 등록/수정 - 지점, 본사</vt:lpstr>
      <vt:lpstr>매출 &gt; 수수료관리 &gt; 사업부 기타수수료 &gt; 사업부 기타수수료 등록/수정 - 지점, 본사</vt:lpstr>
      <vt:lpstr>매출 &gt; 수수료관리 &gt; 따즈아 수수료대장 &gt; 따즈아 수수료대장 상세 - 컨텐츠운영본부 (상태값이 제출전이고 재직자인 경우)</vt:lpstr>
      <vt:lpstr>매출 &gt; 수수료관리 &gt; 교육부 수수료대장(정규직) &gt; 교육부 수수료대장(정규직) 상세 - 지점 (상태값이 제출전일 경우)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시공미디어</cp:lastModifiedBy>
  <cp:revision>23205</cp:revision>
  <cp:lastPrinted>2024-05-20T04:33:33Z</cp:lastPrinted>
  <dcterms:created xsi:type="dcterms:W3CDTF">1997-04-16T00:54:02Z</dcterms:created>
  <dcterms:modified xsi:type="dcterms:W3CDTF">2024-06-19T01:42:43Z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