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394" r:id="rId2"/>
    <p:sldId id="1398" r:id="rId3"/>
    <p:sldId id="1401" r:id="rId4"/>
    <p:sldId id="1380" r:id="rId5"/>
    <p:sldId id="1399" r:id="rId6"/>
    <p:sldId id="1400" r:id="rId7"/>
    <p:sldId id="1402" r:id="rId8"/>
    <p:sldId id="1403" r:id="rId9"/>
    <p:sldId id="1404" r:id="rId10"/>
    <p:sldId id="1405" r:id="rId11"/>
  </p:sldIdLst>
  <p:sldSz cx="13442950" cy="7561263"/>
  <p:notesSz cx="6797675" cy="9928225"/>
  <p:custDataLst>
    <p:tags r:id="rId14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F8DDFFB-0FF3-49FB-B2DD-D7E818811E11}">
          <p14:sldIdLst>
            <p14:sldId id="1394"/>
            <p14:sldId id="1398"/>
            <p14:sldId id="1401"/>
          </p14:sldIdLst>
        </p14:section>
        <p14:section name="온라인 상품 관리" id="{7E1C3AFB-D966-48E3-A116-AE97287ACC11}">
          <p14:sldIdLst>
            <p14:sldId id="1380"/>
            <p14:sldId id="1399"/>
          </p14:sldIdLst>
        </p14:section>
        <p14:section name="온라인 상품 신청 내역" id="{97C4D07A-9855-4900-B6F7-E9AEAF89144D}">
          <p14:sldIdLst>
            <p14:sldId id="1400"/>
          </p14:sldIdLst>
        </p14:section>
        <p14:section name="온라인 상품 수수료 관리" id="{D0E625CC-4C55-41D0-B2BB-2892792FF7AB}">
          <p14:sldIdLst>
            <p14:sldId id="1402"/>
            <p14:sldId id="1403"/>
            <p14:sldId id="1404"/>
            <p14:sldId id="1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5F8"/>
    <a:srgbClr val="6A8FE0"/>
    <a:srgbClr val="FFF4D1"/>
    <a:srgbClr val="FFE79B"/>
    <a:srgbClr val="003192"/>
    <a:srgbClr val="FF7C80"/>
    <a:srgbClr val="3333FF"/>
    <a:srgbClr val="FFCCCC"/>
    <a:srgbClr val="000000"/>
    <a:srgbClr val="357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7478" autoAdjust="0"/>
  </p:normalViewPr>
  <p:slideViewPr>
    <p:cSldViewPr>
      <p:cViewPr>
        <p:scale>
          <a:sx n="150" d="100"/>
          <a:sy n="150" d="100"/>
        </p:scale>
        <p:origin x="690" y="114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30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968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79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0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45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181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94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9087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0" name="Image" r:id="rId37" imgW="1371240" imgH="469800" progId="Photoshop.Image.13">
                  <p:embed/>
                </p:oleObj>
              </mc:Choice>
              <mc:Fallback>
                <p:oleObj name="Image" r:id="rId37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5" r:id="rId27"/>
    <p:sldLayoutId id="2147483686" r:id="rId28"/>
    <p:sldLayoutId id="2147483683" r:id="rId29"/>
    <p:sldLayoutId id="2147483681" r:id="rId30"/>
    <p:sldLayoutId id="2147483679" r:id="rId31"/>
    <p:sldLayoutId id="2147483684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9110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307"/>
          <p:cNvSpPr>
            <a:spLocks noChangeArrowheads="1"/>
          </p:cNvSpPr>
          <p:nvPr/>
        </p:nvSpPr>
        <p:spPr bwMode="auto">
          <a:xfrm>
            <a:off x="2400995" y="858162"/>
            <a:ext cx="6704032" cy="626469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수수료 관리 이력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953" y="346079"/>
            <a:ext cx="5158498" cy="1440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온라인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온라인 상품 수수료 관리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수수료 관리</a:t>
            </a:r>
            <a:r>
              <a:rPr lang="en-US" altLang="ko-KR" dirty="0">
                <a:latin typeface="+mn-ea"/>
              </a:rPr>
              <a:t> &gt; </a:t>
            </a:r>
            <a:r>
              <a:rPr lang="ko-KR" altLang="en-US" dirty="0">
                <a:latin typeface="+mn-ea"/>
              </a:rPr>
              <a:t>매출 수수료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수수료 관리 </a:t>
            </a:r>
            <a:r>
              <a:rPr lang="ko-KR" altLang="en-US" dirty="0" smtClean="0">
                <a:latin typeface="+mn-ea"/>
              </a:rPr>
              <a:t>이력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9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816192" y="1044319"/>
            <a:ext cx="72008" cy="72016"/>
            <a:chOff x="10013701" y="4895209"/>
            <a:chExt cx="144016" cy="144016"/>
          </a:xfrm>
        </p:grpSpPr>
        <p:cxnSp>
          <p:nvCxnSpPr>
            <p:cNvPr id="75" name="직선 연결선 7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89533"/>
              </p:ext>
            </p:extLst>
          </p:nvPr>
        </p:nvGraphicFramePr>
        <p:xfrm>
          <a:off x="11520711" y="652340"/>
          <a:ext cx="2833612" cy="13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■ 수수료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수수료 관리 이력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 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이력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버튼 클릭 시 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이력 팝업 호출한 탭 기본 설정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수수료 저장 시점에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저장일시와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데이터 저장 후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엑셀 다운 시 전체 이력 엑셀 다운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저장일시별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시트 생성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엑셀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다운 시 엑셀 이름 내 계열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수수료 종류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표기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-767357" y="83209"/>
            <a:ext cx="936104" cy="6351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rIns="36000" rtlCol="0" anchor="t"/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+mn-ea"/>
                <a:ea typeface="+mn-ea"/>
              </a:rPr>
              <a:t>V0.5-240305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이력 팝업 추가</a:t>
            </a:r>
            <a:endParaRPr lang="ko-KR" altLang="en-US" sz="600" dirty="0">
              <a:latin typeface="+mn-ea"/>
              <a:ea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617019" y="1903192"/>
          <a:ext cx="6271187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12071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576070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평수기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성수기 수수료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12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9631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 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987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349303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 bwMode="auto">
          <a:xfrm>
            <a:off x="2617019" y="1553341"/>
            <a:ext cx="93616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매출 수수료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3625131" y="1553341"/>
            <a:ext cx="129614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latin typeface="+mn-ea"/>
                <a:ea typeface="+mn-ea"/>
              </a:rPr>
              <a:t>2024-03-05  13:22:22 </a:t>
            </a:r>
            <a:r>
              <a:rPr lang="ko-KR" altLang="en-US" sz="700" dirty="0" smtClean="0">
                <a:latin typeface="+mn-ea"/>
                <a:ea typeface="+mn-ea"/>
              </a:rPr>
              <a:t>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2617019" y="673295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617019" y="1332359"/>
            <a:ext cx="6271181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모서리가 둥근 직사각형 52"/>
          <p:cNvSpPr/>
          <p:nvPr/>
        </p:nvSpPr>
        <p:spPr bwMode="auto">
          <a:xfrm>
            <a:off x="8522626" y="155334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2017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16097"/>
              </p:ext>
            </p:extLst>
          </p:nvPr>
        </p:nvGraphicFramePr>
        <p:xfrm>
          <a:off x="168747" y="756295"/>
          <a:ext cx="12553397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v0.1-240415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김수진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기준으로 작성됨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(2024-04-16)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893046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v0.2-240611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손재현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상품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수수료 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6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87" y="540271"/>
            <a:ext cx="557845" cy="29341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83986" y="874023"/>
          <a:ext cx="13090215" cy="30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624">
                  <a:extLst>
                    <a:ext uri="{9D8B030D-6E8A-4147-A177-3AD203B41FA5}">
                      <a16:colId xmlns:a16="http://schemas.microsoft.com/office/drawing/2014/main" val="493914660"/>
                    </a:ext>
                  </a:extLst>
                </a:gridCol>
                <a:gridCol w="1473624">
                  <a:extLst>
                    <a:ext uri="{9D8B030D-6E8A-4147-A177-3AD203B41FA5}">
                      <a16:colId xmlns:a16="http://schemas.microsoft.com/office/drawing/2014/main" val="1597500286"/>
                    </a:ext>
                  </a:extLst>
                </a:gridCol>
                <a:gridCol w="1473624">
                  <a:extLst>
                    <a:ext uri="{9D8B030D-6E8A-4147-A177-3AD203B41FA5}">
                      <a16:colId xmlns:a16="http://schemas.microsoft.com/office/drawing/2014/main" val="2138467941"/>
                    </a:ext>
                  </a:extLst>
                </a:gridCol>
                <a:gridCol w="1473624">
                  <a:extLst>
                    <a:ext uri="{9D8B030D-6E8A-4147-A177-3AD203B41FA5}">
                      <a16:colId xmlns:a16="http://schemas.microsoft.com/office/drawing/2014/main" val="2416778847"/>
                    </a:ext>
                  </a:extLst>
                </a:gridCol>
                <a:gridCol w="1473624">
                  <a:extLst>
                    <a:ext uri="{9D8B030D-6E8A-4147-A177-3AD203B41FA5}">
                      <a16:colId xmlns:a16="http://schemas.microsoft.com/office/drawing/2014/main" val="1110876674"/>
                    </a:ext>
                  </a:extLst>
                </a:gridCol>
                <a:gridCol w="1473624">
                  <a:extLst>
                    <a:ext uri="{9D8B030D-6E8A-4147-A177-3AD203B41FA5}">
                      <a16:colId xmlns:a16="http://schemas.microsoft.com/office/drawing/2014/main" val="200116247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2382285"/>
                    </a:ext>
                  </a:extLst>
                </a:gridCol>
                <a:gridCol w="3096343">
                  <a:extLst>
                    <a:ext uri="{9D8B030D-6E8A-4147-A177-3AD203B41FA5}">
                      <a16:colId xmlns:a16="http://schemas.microsoft.com/office/drawing/2014/main" val="2655427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 DEPTH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 DEPTH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 DEPTH</a:t>
                      </a:r>
                      <a:endParaRPr lang="en-US" altLang="ko-KR" sz="70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화면유형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1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41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1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매출수수료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6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매출수수료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 관리 이력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771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신인 수수료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0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 리베이트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642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 수수료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2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타등록 매출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429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매출달성 포상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91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판매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1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지원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86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 관리 이력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63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8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상세 내역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665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상세 내역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환불액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3F3F3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232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관리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상세 내역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유지매출액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Modal&gt;Tab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8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57025"/>
              </p:ext>
            </p:extLst>
          </p:nvPr>
        </p:nvGraphicFramePr>
        <p:xfrm>
          <a:off x="930608" y="1908423"/>
          <a:ext cx="10162789" cy="48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756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2599009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5628366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021745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357976287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483490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개월 </a:t>
                      </a:r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무료패키지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UE18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대리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2023-11-16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무료 이용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UE14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 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2023-11-15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수강권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_IT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UE15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 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2023-11-14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프리패스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)_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UE14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990,000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따즈아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프리패스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(365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)_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UE23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2023-11-12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KB41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2023-11-11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KB39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계열명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직책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2023-11-11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646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653089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상품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3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온라인 상품 관리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5397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08" name="모서리가 둥근 직사각형 107"/>
          <p:cNvSpPr/>
          <p:nvPr/>
        </p:nvSpPr>
        <p:spPr bwMode="auto">
          <a:xfrm>
            <a:off x="3433067" y="1469807"/>
            <a:ext cx="93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계열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0105899" y="697710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 bwMode="auto">
          <a:xfrm>
            <a:off x="10105899" y="690071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8515670" y="1469807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상품명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쿠폰헤더코드를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930608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436201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515962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930608" y="183641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54563"/>
              </p:ext>
            </p:extLst>
          </p:nvPr>
        </p:nvGraphicFramePr>
        <p:xfrm>
          <a:off x="11520711" y="652340"/>
          <a:ext cx="2833612" cy="559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관리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구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플랫폼 담당자로부터 전달받은 쿠폰 정보를 등록하는 메뉴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가격 데이터를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공유 받음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등록된 상품은 아래의 메뉴에서 활용됨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(1)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견적서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과목 추가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등록 완료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수강정보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신청 내역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쿠폰 발급 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통해 쿠폰헤더코드를 보내고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미사용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상태 및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미발급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상태의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난수번호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를 받음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난수번호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는 이 때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따즈아에서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발급상태로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전환됨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호출 시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사용기한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]. [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사용미사용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에 대한 체크는 없는지 확인 필요함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잔여 쿠폰이 없을 경우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받아오지 못함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민트바나나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쿠폰 생성 메뉴의 항목 확인 필요함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본 기획서는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따즈아의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쿠폰 등록 프로세스를 기반으로 작성되었음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등록일 기준 검색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186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입력한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포함하는 항목으로 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상태로도 검색 가능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(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전체 목록 로드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0837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상품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내 기존 저장된 값을 기입하여 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031300"/>
                  </a:ext>
                </a:extLst>
              </a:tr>
            </a:tbl>
          </a:graphicData>
        </a:graphic>
      </p:graphicFrame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0519899" y="34353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4572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온라인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 관리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상품 설정 팝업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3" name="Rectangle 1307"/>
          <p:cNvSpPr>
            <a:spLocks noChangeArrowheads="1"/>
          </p:cNvSpPr>
          <p:nvPr/>
        </p:nvSpPr>
        <p:spPr bwMode="auto">
          <a:xfrm>
            <a:off x="2272273" y="1260351"/>
            <a:ext cx="5184576" cy="489654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온라인 상품 설정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096809" y="1446508"/>
            <a:ext cx="72008" cy="72016"/>
            <a:chOff x="10013701" y="4895209"/>
            <a:chExt cx="144016" cy="144016"/>
          </a:xfrm>
        </p:grpSpPr>
        <p:cxnSp>
          <p:nvCxnSpPr>
            <p:cNvPr id="55" name="직선 연결선 5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직선 연결선 56"/>
          <p:cNvCxnSpPr/>
          <p:nvPr/>
        </p:nvCxnSpPr>
        <p:spPr bwMode="auto">
          <a:xfrm>
            <a:off x="2488297" y="1734548"/>
            <a:ext cx="4752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69680"/>
              </p:ext>
            </p:extLst>
          </p:nvPr>
        </p:nvGraphicFramePr>
        <p:xfrm>
          <a:off x="2482963" y="1908423"/>
          <a:ext cx="4757334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6121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1178898889"/>
                    </a:ext>
                  </a:extLst>
                </a:gridCol>
                <a:gridCol w="77612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60254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</a:tblGrid>
              <a:tr h="36000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정보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957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u="none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50" b="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814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 사용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미사용</a:t>
                      </a: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77002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 bwMode="auto">
          <a:xfrm>
            <a:off x="2482963" y="575485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6739926" y="5754856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1438"/>
              </p:ext>
            </p:extLst>
          </p:nvPr>
        </p:nvGraphicFramePr>
        <p:xfrm>
          <a:off x="2482963" y="3751125"/>
          <a:ext cx="4757338" cy="10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742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856463464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1323232258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659986">
                  <a:extLst>
                    <a:ext uri="{9D8B030D-6E8A-4147-A177-3AD203B41FA5}">
                      <a16:colId xmlns:a16="http://schemas.microsoft.com/office/drawing/2014/main" val="107455410"/>
                    </a:ext>
                  </a:extLst>
                </a:gridCol>
              </a:tblGrid>
              <a:tr h="36000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65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대상</a:t>
                      </a:r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</a:t>
                      </a:r>
                      <a:r>
                        <a:rPr lang="en-US" altLang="ko-KR" sz="6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735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5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74479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2474"/>
              </p:ext>
            </p:extLst>
          </p:nvPr>
        </p:nvGraphicFramePr>
        <p:xfrm>
          <a:off x="11520711" y="652340"/>
          <a:ext cx="2833612" cy="6598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설정 팝업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 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의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클릭하여 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온라인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 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의 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버튼을 클릭하여 호출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text.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100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1086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쿠폰헤더코드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text.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 length= 25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646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 type= number.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Max= 99,999,999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정책 확인 필요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7385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사용여부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Input= radio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1685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쿠폰을 노출할 계열 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체크 해제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체크 시 모든 계열사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checked.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항목은 팝업 호출 시점에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계열명과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순서를 불러옴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7471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온라인 상품 설정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종료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41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필수 입력 정보 체크 후 정상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 저장 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정보로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입력 정보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항목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 정보를 입력해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185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시에만 버튼 노출 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Click= 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온라인 상품을 삭제하시겠습니까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유효성 체크 및 해당 게시물의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alert.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아니요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]= 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삭제 불가한 경우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상품을 보유한 수강생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재학생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존재할 경우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수강생에게 지급된 상품은 삭제가 불가능합니다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47923"/>
                  </a:ext>
                </a:extLst>
              </a:tr>
            </a:tbl>
          </a:graphicData>
        </a:graphic>
      </p:graphicFrame>
      <p:sp>
        <p:nvSpPr>
          <p:cNvPr id="143" name="모서리가 둥근 직사각형 142"/>
          <p:cNvSpPr/>
          <p:nvPr/>
        </p:nvSpPr>
        <p:spPr bwMode="auto">
          <a:xfrm>
            <a:off x="3413534" y="2320034"/>
            <a:ext cx="3631855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3413534" y="2671364"/>
            <a:ext cx="130701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738378" y="2671364"/>
            <a:ext cx="130701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6" name="타원 145"/>
          <p:cNvSpPr>
            <a:spLocks noChangeAspect="1"/>
          </p:cNvSpPr>
          <p:nvPr/>
        </p:nvSpPr>
        <p:spPr bwMode="auto">
          <a:xfrm>
            <a:off x="2392963" y="231112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/>
          <p:cNvSpPr>
            <a:spLocks noChangeAspect="1"/>
          </p:cNvSpPr>
          <p:nvPr/>
        </p:nvSpPr>
        <p:spPr bwMode="auto">
          <a:xfrm>
            <a:off x="2392963" y="267372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타원 148"/>
          <p:cNvSpPr>
            <a:spLocks noChangeAspect="1"/>
          </p:cNvSpPr>
          <p:nvPr/>
        </p:nvSpPr>
        <p:spPr bwMode="auto">
          <a:xfrm>
            <a:off x="4778888" y="26713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 bwMode="auto">
          <a:xfrm>
            <a:off x="2392963" y="413532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 bwMode="auto">
          <a:xfrm>
            <a:off x="2392963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>
            <a:spLocks noChangeAspect="1"/>
          </p:cNvSpPr>
          <p:nvPr/>
        </p:nvSpPr>
        <p:spPr bwMode="auto">
          <a:xfrm>
            <a:off x="6649926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13534" y="4187178"/>
            <a:ext cx="3792645" cy="569211"/>
            <a:chOff x="2564493" y="4840344"/>
            <a:chExt cx="3942816" cy="569211"/>
          </a:xfrm>
        </p:grpSpPr>
        <p:sp>
          <p:nvSpPr>
            <p:cNvPr id="153" name="모서리가 둥근 직사각형 152"/>
            <p:cNvSpPr/>
            <p:nvPr/>
          </p:nvSpPr>
          <p:spPr bwMode="auto">
            <a:xfrm>
              <a:off x="3381855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 컴퓨터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4199217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게임</a:t>
              </a: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5010671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650" dirty="0">
                  <a:latin typeface="+mn-ea"/>
                  <a:ea typeface="+mn-ea"/>
                </a:rPr>
                <a:t>□ IT</a:t>
              </a: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5822125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</a:t>
              </a:r>
              <a:r>
                <a:rPr lang="ko-KR" altLang="en-US" sz="650" dirty="0" err="1">
                  <a:latin typeface="+mn-ea"/>
                  <a:ea typeface="+mn-ea"/>
                </a:rPr>
                <a:t>뷰티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2564493" y="4840344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>
                  <a:latin typeface="+mn-ea"/>
                  <a:ea typeface="+mn-ea"/>
                </a:rPr>
                <a:t>□ </a:t>
              </a:r>
              <a:r>
                <a:rPr lang="ko-KR" altLang="en-US" sz="650" smtClean="0">
                  <a:latin typeface="+mn-ea"/>
                  <a:ea typeface="+mn-ea"/>
                </a:rPr>
                <a:t>전체</a:t>
              </a:r>
              <a:endParaRPr lang="ko-KR" altLang="en-US" sz="650" dirty="0">
                <a:latin typeface="+mn-ea"/>
                <a:ea typeface="+mn-ea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 bwMode="auto">
            <a:xfrm>
              <a:off x="3381855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승무원</a:t>
              </a:r>
            </a:p>
          </p:txBody>
        </p:sp>
        <p:sp>
          <p:nvSpPr>
            <p:cNvPr id="160" name="모서리가 둥근 직사각형 159"/>
            <p:cNvSpPr/>
            <p:nvPr/>
          </p:nvSpPr>
          <p:spPr bwMode="auto">
            <a:xfrm>
              <a:off x="4199217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650">
                  <a:latin typeface="+mn-ea"/>
                  <a:ea typeface="+mn-ea"/>
                </a:rPr>
                <a:t>□  </a:t>
              </a:r>
              <a:r>
                <a:rPr lang="ko-KR" altLang="en-US" sz="650" smtClean="0">
                  <a:latin typeface="+mn-ea"/>
                  <a:ea typeface="+mn-ea"/>
                </a:rPr>
                <a:t>엔터</a:t>
              </a:r>
              <a:endParaRPr lang="en-US" altLang="ko-KR" sz="650" dirty="0">
                <a:latin typeface="+mn-ea"/>
                <a:ea typeface="+mn-ea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2564493" y="5157555"/>
              <a:ext cx="685184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650" dirty="0">
                  <a:latin typeface="+mn-ea"/>
                  <a:ea typeface="+mn-ea"/>
                </a:rPr>
                <a:t>□ 요리</a:t>
              </a:r>
            </a:p>
          </p:txBody>
        </p:sp>
      </p:grp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392963" y="306293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2907365" y="5754856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삭제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타원 35"/>
          <p:cNvSpPr>
            <a:spLocks noChangeAspect="1"/>
          </p:cNvSpPr>
          <p:nvPr/>
        </p:nvSpPr>
        <p:spPr bwMode="auto">
          <a:xfrm>
            <a:off x="3204365" y="572063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2165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00107"/>
              </p:ext>
            </p:extLst>
          </p:nvPr>
        </p:nvGraphicFramePr>
        <p:xfrm>
          <a:off x="930607" y="2216258"/>
          <a:ext cx="10333775" cy="432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2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58013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670575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489688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769094">
                  <a:extLst>
                    <a:ext uri="{9D8B030D-6E8A-4147-A177-3AD203B41FA5}">
                      <a16:colId xmlns:a16="http://schemas.microsoft.com/office/drawing/2014/main" val="1562836674"/>
                    </a:ext>
                  </a:extLst>
                </a:gridCol>
                <a:gridCol w="1536250">
                  <a:extLst>
                    <a:ext uri="{9D8B030D-6E8A-4147-A177-3AD203B41FA5}">
                      <a16:colId xmlns:a16="http://schemas.microsoft.com/office/drawing/2014/main" val="1230217456"/>
                    </a:ext>
                  </a:extLst>
                </a:gridCol>
                <a:gridCol w="640594">
                  <a:extLst>
                    <a:ext uri="{9D8B030D-6E8A-4147-A177-3AD203B41FA5}">
                      <a16:colId xmlns:a16="http://schemas.microsoft.com/office/drawing/2014/main" val="3579762876"/>
                    </a:ext>
                  </a:extLst>
                </a:gridCol>
                <a:gridCol w="828851">
                  <a:extLst>
                    <a:ext uri="{9D8B030D-6E8A-4147-A177-3AD203B41FA5}">
                      <a16:colId xmlns:a16="http://schemas.microsoft.com/office/drawing/2014/main" val="661080586"/>
                    </a:ext>
                  </a:extLst>
                </a:gridCol>
                <a:gridCol w="69318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704909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985513">
                  <a:extLst>
                    <a:ext uri="{9D8B030D-6E8A-4147-A177-3AD203B41FA5}">
                      <a16:colId xmlns:a16="http://schemas.microsoft.com/office/drawing/2014/main" val="2327605002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739727459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496851725"/>
                    </a:ext>
                  </a:extLst>
                </a:gridCol>
                <a:gridCol w="693186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환불금액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지현우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최동환 대리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(3-2</a:t>
                      </a:r>
                      <a:r>
                        <a:rPr lang="ko-KR" altLang="en-US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이기동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5555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UE2261395368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이종훈 사원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(3-1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류기동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lang="ko-KR" altLang="en-US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700" b="0" kern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kern="1200" noProof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미발급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이치현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4548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전체패키지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UE2161399921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민현우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6598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UE2261395998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발급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142350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이미애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6325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빅데이터기사필기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UE2261391233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2023-08-05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142349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정동화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9874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환물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142348</a:t>
                      </a:r>
                      <a:endParaRPr lang="ko-KR" altLang="en-US" sz="700" b="1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컴퓨터홍대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0105454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5693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교육시리즈</a:t>
                      </a:r>
                      <a:r>
                        <a:rPr lang="en-US" altLang="ko-KR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빅데이터필기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백지은 대리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(1-3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미발급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2023-08-01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sng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온라인 상품 신청 내역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온라인 상품 신청 내역</a:t>
            </a: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5397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smtClean="0">
                  <a:solidFill>
                    <a:schemeClr val="tx1"/>
                  </a:solidFill>
                  <a:latin typeface="+mn-ea"/>
                  <a:ea typeface="+mn-ea"/>
                </a:rPr>
                <a:t>등록일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 bwMode="auto">
          <a:xfrm>
            <a:off x="8305652" y="1469807"/>
            <a:ext cx="2048116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원서번호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과목을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 bwMode="auto">
          <a:xfrm>
            <a:off x="846253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215652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833793" y="214425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73403" y="3057908"/>
            <a:ext cx="379402" cy="1388159"/>
            <a:chOff x="6577459" y="2750073"/>
            <a:chExt cx="379402" cy="1388159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77459" y="2750073"/>
              <a:ext cx="379402" cy="118269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재발급</a:t>
              </a:r>
              <a:endPara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577459" y="4019963"/>
              <a:ext cx="379402" cy="118269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재발급</a:t>
              </a:r>
              <a:endParaRPr kumimoji="0"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86149"/>
              </p:ext>
            </p:extLst>
          </p:nvPr>
        </p:nvGraphicFramePr>
        <p:xfrm>
          <a:off x="11520711" y="652340"/>
          <a:ext cx="2833612" cy="926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온라인 상품 신청 내역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과목 신청 목록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 원서번호에서 다수의 상품을 신청한 경우 상품 각각의 행으로 목록 표기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등록일 기준 검색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ko-KR" altLang="en-US" sz="700" b="1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설정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등록된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Default=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항목을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전체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186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(2)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계열의 지점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4593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(3)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팀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079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 검색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Select= (4)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팀에 소속된 직원 목록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선택 후 목록 로드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74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쿠폰 상태 검색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Select=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발급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미발급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환불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Default=(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미선택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732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칼럼에서 입력한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포함하는 항목으로 검색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시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입력 후 버튼 클릭 시 하단 그리드 내 검색조건에 부합하는 목록 노출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검색어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미입력한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상태로도 검색 가능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((2)~(5)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필터를 반영한 전체 목록 로드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1377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Tx/>
                        <a:buChar char="-"/>
                      </a:pP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NO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칼럼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환불금액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기록이 있는 경우에만 값 표기됨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보기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Click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 관리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팝업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수강생창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 정보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원서보기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기능 동일함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3812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Click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해당 상품이 가진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쿠폰헤더코드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민트바나나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따즈아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api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 진행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alert. </a:t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되었습니다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수신된 쿠폰번호를 칼럼에 기입하고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 버튼 숨김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정상적으로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쿠폰번호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발급 완료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수강생포털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수강내역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온라인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으로 과목 추가 됨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환불 상태일 경우 쿠폰 번호가 없더라도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재발급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85725" indent="-85725" latinLnBrk="1">
                        <a:buFontTx/>
                        <a:buChar char="-"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Case1.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쿠폰이 없을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쿠폰번호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수신되지 않았을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잔여 쿠폰이 없습니다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참고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 경우 동일한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헤더코드로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따즈아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측에서 쿠폰 생성을 진행해 주어야 함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Case2.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코드가 없을 시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 시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 존재하지 않을 경우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Alert=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쿠폰헤더코드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오류입니다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담당자에게 문의해주세요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오류 케이스 수신되는지 정책 확인 필요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//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그 외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 케이스 확인 필요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Case3.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기타 오류 시 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alert=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+mn-ea"/>
                          <a:cs typeface="+mn-cs"/>
                        </a:rPr>
                        <a:t>잠시 후 다시 시도해 주세요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72807"/>
                  </a:ext>
                </a:extLst>
              </a:tr>
            </a:tbl>
          </a:graphicData>
        </a:graphic>
      </p:graphicFrame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5960119" y="30098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1608424" y="241412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33068" y="1469807"/>
            <a:ext cx="4690956" cy="252000"/>
            <a:chOff x="3433067" y="1469807"/>
            <a:chExt cx="5014819" cy="252000"/>
          </a:xfrm>
        </p:grpSpPr>
        <p:sp>
          <p:nvSpPr>
            <p:cNvPr id="108" name="모서리가 둥근 직사각형 107"/>
            <p:cNvSpPr/>
            <p:nvPr/>
          </p:nvSpPr>
          <p:spPr bwMode="auto">
            <a:xfrm>
              <a:off x="3433067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계열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4443745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지점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545336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팀  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647936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latin typeface="+mn-ea"/>
                  <a:ea typeface="+mn-ea"/>
                </a:rPr>
                <a:t>멘토      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7511886" y="1469807"/>
              <a:ext cx="936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err="1" smtClean="0">
                  <a:latin typeface="+mn-ea"/>
                  <a:ea typeface="+mn-ea"/>
                </a:rPr>
                <a:t>쿠폰상태</a:t>
              </a:r>
              <a:r>
                <a:rPr lang="ko-KR" altLang="en-US" sz="700" dirty="0" smtClean="0">
                  <a:latin typeface="+mn-ea"/>
                  <a:ea typeface="+mn-ea"/>
                </a:rPr>
                <a:t>       ∨ 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3436201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4413393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5283658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 bwMode="auto">
          <a:xfrm>
            <a:off x="6308530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7241619" y="13577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790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79565"/>
              </p:ext>
            </p:extLst>
          </p:nvPr>
        </p:nvGraphicFramePr>
        <p:xfrm>
          <a:off x="927392" y="4880015"/>
          <a:ext cx="10121967" cy="55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247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79355">
                  <a:extLst>
                    <a:ext uri="{9D8B030D-6E8A-4147-A177-3AD203B41FA5}">
                      <a16:colId xmlns:a16="http://schemas.microsoft.com/office/drawing/2014/main" val="2744649447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1196280217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855677218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355140185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793819901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1103003310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1084072909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697865591"/>
                    </a:ext>
                  </a:extLst>
                </a:gridCol>
                <a:gridCol w="514683">
                  <a:extLst>
                    <a:ext uri="{9D8B030D-6E8A-4147-A177-3AD203B41FA5}">
                      <a16:colId xmlns:a16="http://schemas.microsoft.com/office/drawing/2014/main" val="196027556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계열명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6/20~7/20</a:t>
                      </a: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12/20~1/20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997901"/>
                  </a:ext>
                </a:extLst>
              </a:tr>
            </a:tbl>
          </a:graphicData>
        </a:graphic>
      </p:graphicFrame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온라인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온라인 상품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수수료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899"/>
              </p:ext>
            </p:extLst>
          </p:nvPr>
        </p:nvGraphicFramePr>
        <p:xfrm>
          <a:off x="11520711" y="652340"/>
          <a:ext cx="2833612" cy="667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■ 계열 추가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삭제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지원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인사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조직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조직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내 계열 추가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삭제 시 계열이 자동 추가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삭제 되는 방식</a:t>
                      </a: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사업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멘토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수수료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비율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메뉴와 동일 적용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그리드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정렬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등록일 역순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데이터는 수수료 관리 팝업 내 등록된 정보가 노출됩니다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셀 내 데이터 없을 시 하이픈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(-)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으로 표기됩니다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번호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지원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인사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조직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조직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내 등록된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계열 정보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단계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동일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매출 수수료 탭 내 수수료 설정에 설정된 구간의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값이 노출 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성수기의 경우 데이터가 입력된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단계를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비율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동일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매출 수수료 탭 내 수수료 설정에 설정된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(%)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값의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min~max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값이 노출 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(%)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각각 설정된 값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단계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동일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팀장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내 수수료 설정에 설정된 구간의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값이 노출 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성수기의 경우 데이터가 입력된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max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단계를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비율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&gt;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팀장 리베이트 탭 내 수수료 설정에 설정된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(%)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값의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min~max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값이 노출 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(%)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각각 설정된 값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기간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latin typeface="맑은 고딕" pitchFamily="50" charset="-127"/>
                          <a:ea typeface="+mn-ea"/>
                        </a:rPr>
                        <a:t>계열설정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성수기 설정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내 연도별 여름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겨울 성수기 설정 데이터 적용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컬럼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관리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버튼 클릭 시 해당 계열의 수수료 관리 팝업을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추가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지원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인사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조직 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조직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내 계열 추가 시 마지막 등록된 계열의 번호 다음 번호로 맨 위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row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에 자동 생성됩니다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. </a:t>
                      </a:r>
                      <a:endParaRPr lang="ko-KR" altLang="en-US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생성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 해당 계열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고유키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자동 생성 필요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최초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없이 표기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하이픈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최초 추가 후 수정 전까지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row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 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 참조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9494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엑셀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그리드 내 데이터 엑셀 다운로드 기능 제공</a:t>
                      </a:r>
                      <a:endParaRPr lang="en-US" altLang="ko-KR" sz="7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엑셀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다운로드 시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각 계열별 설정된 수수료 단계 구간의 데이터 모두 노출</a:t>
                      </a:r>
                      <a:endParaRPr lang="en-US" altLang="ko-KR" sz="7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&gt; ex: 7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단계 까지 입력 시 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1~7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단계 까지 설정된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금액구간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및 </a:t>
                      </a:r>
                      <a:r>
                        <a:rPr lang="ko-KR" altLang="en-US" sz="7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모두 노출 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수수료 관리 팝업과 동일 데이터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201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91423" y="1005151"/>
            <a:ext cx="10441160" cy="5655800"/>
          </a:xfrm>
          <a:prstGeom prst="roundRect">
            <a:avLst>
              <a:gd name="adj" fmla="val 358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r>
              <a:rPr lang="ko-KR" altLang="en-US" sz="800" b="1">
                <a:latin typeface="+mn-ea"/>
                <a:ea typeface="+mn-ea"/>
              </a:rPr>
              <a:t>온라인 상품 수수료 관리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30607" y="1551346"/>
            <a:ext cx="1811377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>
                <a:latin typeface="+mn-ea"/>
                <a:ea typeface="+mn-ea"/>
              </a:rPr>
              <a:t>6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12140"/>
              </p:ext>
            </p:extLst>
          </p:nvPr>
        </p:nvGraphicFramePr>
        <p:xfrm>
          <a:off x="930611" y="1872815"/>
          <a:ext cx="10121967" cy="240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8256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943346">
                  <a:extLst>
                    <a:ext uri="{9D8B030D-6E8A-4147-A177-3AD203B41FA5}">
                      <a16:colId xmlns:a16="http://schemas.microsoft.com/office/drawing/2014/main" val="2744649447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1196280217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855677218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355140185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793819901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1103003310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1084072909"/>
                    </a:ext>
                  </a:extLst>
                </a:gridCol>
                <a:gridCol w="927298">
                  <a:extLst>
                    <a:ext uri="{9D8B030D-6E8A-4147-A177-3AD203B41FA5}">
                      <a16:colId xmlns:a16="http://schemas.microsoft.com/office/drawing/2014/main" val="2697865591"/>
                    </a:ext>
                  </a:extLst>
                </a:gridCol>
                <a:gridCol w="514683">
                  <a:extLst>
                    <a:ext uri="{9D8B030D-6E8A-4147-A177-3AD203B41FA5}">
                      <a16:colId xmlns:a16="http://schemas.microsoft.com/office/drawing/2014/main" val="1960275566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평수기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7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성수기</a:t>
                      </a: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791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 단계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 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수수료 단계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수수료 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 단계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 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수수료 단계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수수료 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컴퓨터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6/20~7/20</a:t>
                      </a: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12/20~1/20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게임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6/20~7/20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12/20~1/20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2615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IT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6/20~7/20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12/20~1/20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뷰티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6/20~7/20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12/20~1/20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승무원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6/20~7/20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12/20~1/20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요리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9% ~ 13%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단계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1% ~ 4%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6/20~7/20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12/20~1/20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997901"/>
                  </a:ext>
                </a:extLst>
              </a:tr>
            </a:tbl>
          </a:graphicData>
        </a:graphic>
      </p:graphicFrame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68752" y="18004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천공 테이프 3"/>
          <p:cNvSpPr/>
          <p:nvPr/>
        </p:nvSpPr>
        <p:spPr bwMode="auto">
          <a:xfrm>
            <a:off x="846813" y="4375379"/>
            <a:ext cx="10215187" cy="360040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dirty="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10721716" y="684420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-767357" y="83209"/>
            <a:ext cx="936104" cy="6351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rIns="36000" rtlCol="0" anchor="t"/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+mn-ea"/>
                <a:ea typeface="+mn-ea"/>
              </a:rPr>
              <a:t>V0.4-240130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직책 </a:t>
            </a:r>
            <a:r>
              <a:rPr lang="ko-KR" altLang="en-US" sz="600" dirty="0" err="1" smtClean="0">
                <a:latin typeface="+mn-ea"/>
                <a:ea typeface="+mn-ea"/>
              </a:rPr>
              <a:t>성과금</a:t>
            </a:r>
            <a:r>
              <a:rPr lang="en-US" altLang="ko-KR" sz="600" dirty="0" smtClean="0">
                <a:latin typeface="+mn-ea"/>
                <a:ea typeface="+mn-ea"/>
              </a:rPr>
              <a:t>, </a:t>
            </a:r>
            <a:r>
              <a:rPr lang="ko-KR" altLang="en-US" sz="600" dirty="0" smtClean="0">
                <a:latin typeface="+mn-ea"/>
                <a:ea typeface="+mn-ea"/>
              </a:rPr>
              <a:t>광고비 지원금 추가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868752" y="4755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2832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953" y="346079"/>
            <a:ext cx="4366410" cy="1440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온라인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온라인 상품 수수료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수수료 </a:t>
            </a:r>
            <a:r>
              <a:rPr lang="ko-KR" altLang="en-US" dirty="0" smtClean="0">
                <a:latin typeface="+mn-ea"/>
              </a:rPr>
              <a:t>관리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매출 </a:t>
            </a:r>
            <a:r>
              <a:rPr lang="ko-KR" altLang="en-US" dirty="0" smtClean="0">
                <a:latin typeface="+mn-ea"/>
              </a:rPr>
              <a:t>수수료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9" name="Rectangle 1307"/>
          <p:cNvSpPr>
            <a:spLocks noChangeArrowheads="1"/>
          </p:cNvSpPr>
          <p:nvPr/>
        </p:nvSpPr>
        <p:spPr bwMode="auto">
          <a:xfrm>
            <a:off x="384771" y="858162"/>
            <a:ext cx="6704032" cy="626469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수수료 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799968" y="1044319"/>
            <a:ext cx="72008" cy="72016"/>
            <a:chOff x="10013701" y="4895209"/>
            <a:chExt cx="144016" cy="144016"/>
          </a:xfrm>
        </p:grpSpPr>
        <p:cxnSp>
          <p:nvCxnSpPr>
            <p:cNvPr id="75" name="직선 연결선 7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27250"/>
              </p:ext>
            </p:extLst>
          </p:nvPr>
        </p:nvGraphicFramePr>
        <p:xfrm>
          <a:off x="600795" y="2556711"/>
          <a:ext cx="6271187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12071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576070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평수기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성수기 수수료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12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9631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 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 bwMode="auto">
          <a:xfrm>
            <a:off x="600794" y="673295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6511977" y="673295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84013"/>
              </p:ext>
            </p:extLst>
          </p:nvPr>
        </p:nvGraphicFramePr>
        <p:xfrm>
          <a:off x="600794" y="1404367"/>
          <a:ext cx="627118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389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38762632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매출 수수료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 수수료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 bwMode="auto">
          <a:xfrm>
            <a:off x="1032899" y="6732959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03"/>
              </p:ext>
            </p:extLst>
          </p:nvPr>
        </p:nvGraphicFramePr>
        <p:xfrm>
          <a:off x="11520711" y="652340"/>
          <a:ext cx="2833612" cy="667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■ 수수료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매출 수수료 탭</a:t>
                      </a:r>
                      <a:endParaRPr lang="en-US" altLang="ko-KR" sz="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진입경로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수수료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비율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 메뉴 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 클릭 </a:t>
                      </a:r>
                      <a:endParaRPr lang="en-US" altLang="ko-KR" sz="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평수기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성수기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endParaRPr lang="en-US" altLang="ko-KR" sz="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 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설정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계열설정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성수기 설정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내 연도별 여름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겨울 성수기 설정</a:t>
                      </a:r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설정된 수수료 구간 외 데이터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(ex: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마이너스 매출 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0%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적용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페이지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tab=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매출 수수료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팀장 수수료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이동 시 설정 내 수정사항 존재할 경우 저장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시 설정된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후 탭 이동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안할 시 수정사항 저장 없음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진입 시점 데이터로 초기화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타이틀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호출 시 선택된 계열 및 탭 타이틀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당해년도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성수기 기간 데이터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 참조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 내 월 표기는 각 성수기의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시작월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설정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최초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설정만 노출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설정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가능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마지막 구간의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금액을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자동입력 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구간만 존재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설정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(default=0)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null (0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존재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구간은 삭제 불가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수수료 데이터 별도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수수료 필수 입력 정보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수수료는 선택 입력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정보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수수료 예외 사항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row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 인풋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 이상 입력 시 해당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row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는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or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중 입력 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② 하위 구간 입력 시 상위 구간은 필수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(ex: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4A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데이터 입력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0, 1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구간은 필수 입력 정보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③ 성수기 데이터 없을 시 해당 월은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 적용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(ex: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4A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구간의 성수기 데이터 없을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0,1,2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데이터 적용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적용 월 전체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연속된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월인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N~N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단일 월인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월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 자동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이전 구간의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인풋 포커스 아웃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금액으로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자동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입력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 고정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 원 단위 입력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type=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num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(min=0, max=99,999,999,999)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수수료율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type=</a:t>
                      </a:r>
                      <a:r>
                        <a:rPr lang="en-US" altLang="ko-KR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num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(min=0, max=100 )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설정 시 저장 시점에 유효성 체크 후 정상인 경우 데이터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동일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미저장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상태로 화면 이탈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팝업 종료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이동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세션종료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시 설정 내용 화면 진입 시 상태로 초기화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0795" y="1836415"/>
            <a:ext cx="324036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700" dirty="0" smtClean="0">
                <a:latin typeface="+mn-ea"/>
                <a:ea typeface="+mn-ea"/>
              </a:rPr>
              <a:t>컴퓨터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매출 수수료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700" b="1" dirty="0" smtClean="0">
                <a:latin typeface="+mn-ea"/>
                <a:ea typeface="+mn-ea"/>
              </a:rPr>
              <a:t>수수료 </a:t>
            </a:r>
            <a:r>
              <a:rPr lang="ko-KR" altLang="en-US" sz="700" b="1" dirty="0">
                <a:latin typeface="+mn-ea"/>
                <a:ea typeface="+mn-ea"/>
              </a:rPr>
              <a:t>설정 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성수기 </a:t>
            </a:r>
            <a:r>
              <a:rPr lang="en-US" altLang="ko-KR" sz="700" dirty="0" smtClean="0">
                <a:latin typeface="+mn-ea"/>
                <a:ea typeface="+mn-ea"/>
              </a:rPr>
              <a:t>: 6/20 </a:t>
            </a:r>
            <a:r>
              <a:rPr lang="en-US" altLang="ko-KR" sz="700" dirty="0">
                <a:latin typeface="+mn-ea"/>
                <a:ea typeface="+mn-ea"/>
              </a:rPr>
              <a:t>~ 7/20, </a:t>
            </a:r>
            <a:r>
              <a:rPr lang="en-US" altLang="ko-KR" sz="700" dirty="0" smtClean="0">
                <a:latin typeface="+mn-ea"/>
                <a:ea typeface="+mn-ea"/>
              </a:rPr>
              <a:t>12/20~1/20)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511977" y="223248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 bwMode="auto">
          <a:xfrm>
            <a:off x="510794" y="131436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510794" y="175045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/>
          <p:cNvSpPr>
            <a:spLocks noChangeAspect="1"/>
          </p:cNvSpPr>
          <p:nvPr/>
        </p:nvSpPr>
        <p:spPr bwMode="auto">
          <a:xfrm>
            <a:off x="510794" y="248274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 bwMode="auto">
          <a:xfrm>
            <a:off x="6443239" y="214091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>
            <a:off x="7009507" y="1750455"/>
            <a:ext cx="288032" cy="4838488"/>
          </a:xfrm>
          <a:prstGeom prst="rightBrace">
            <a:avLst/>
          </a:prstGeom>
          <a:noFill/>
          <a:ln w="31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>
            <a:spLocks noChangeAspect="1"/>
          </p:cNvSpPr>
          <p:nvPr/>
        </p:nvSpPr>
        <p:spPr bwMode="auto">
          <a:xfrm>
            <a:off x="7207539" y="40796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795" y="3492599"/>
            <a:ext cx="3240360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altLang="ko-KR" sz="700" dirty="0" smtClean="0">
                <a:latin typeface="+mn-ea"/>
                <a:ea typeface="+mn-ea"/>
              </a:rPr>
              <a:t>※ </a:t>
            </a:r>
            <a:r>
              <a:rPr lang="ko-KR" altLang="en-US" sz="700" dirty="0" smtClean="0">
                <a:latin typeface="+mn-ea"/>
                <a:ea typeface="+mn-ea"/>
              </a:rPr>
              <a:t>성수기 수수료 미등록 시 </a:t>
            </a:r>
            <a:r>
              <a:rPr lang="ko-KR" altLang="en-US" sz="700" dirty="0" err="1" smtClean="0">
                <a:latin typeface="+mn-ea"/>
                <a:ea typeface="+mn-ea"/>
              </a:rPr>
              <a:t>평수기</a:t>
            </a:r>
            <a:r>
              <a:rPr lang="ko-KR" altLang="en-US" sz="700" dirty="0" smtClean="0">
                <a:latin typeface="+mn-ea"/>
                <a:ea typeface="+mn-ea"/>
              </a:rPr>
              <a:t> 수수료가 적용됩니다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106027" y="3160902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5832804" y="3160902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7569"/>
              </p:ext>
            </p:extLst>
          </p:nvPr>
        </p:nvGraphicFramePr>
        <p:xfrm>
          <a:off x="8689748" y="650913"/>
          <a:ext cx="2833612" cy="335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등록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클릭 시 수수료 설정 내 마지막 구간의 다음 구간 생성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(4A)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시작구간은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마지막 구간의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데이터가 자동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구간이 마지막 구간인 상태에서 등록 버튼 클릭 시 하단에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생성되며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금액으로 자동 입력되어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 없을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null 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화면의 성수기 수수료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참조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구간의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금액은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원 고정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7030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삭제 기능 제공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(0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제외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삭제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 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선택 구간 화면 내 제거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삭제 후 저장 성공 시 구간 번호 재설정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ex) 1,2,3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중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삭제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구간으로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2655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 범위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내 스크롤 적용 범위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상단 탭 및 하단 버튼 영역 화면 고정 필요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3633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수수료 관리 이력 팝업 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8234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초기화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다음 탭에서 설명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81099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6079928" y="223248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>
                <a:latin typeface="+mn-ea"/>
                <a:ea typeface="+mn-ea"/>
              </a:rPr>
              <a:t>이력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-767357" y="83209"/>
            <a:ext cx="936104" cy="6351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rIns="36000" rtlCol="0" anchor="t"/>
          <a:lstStyle/>
          <a:p>
            <a:pPr>
              <a:lnSpc>
                <a:spcPct val="150000"/>
              </a:lnSpc>
            </a:pPr>
            <a:r>
              <a:rPr lang="en-US" altLang="ko-KR" sz="700" b="1" smtClean="0">
                <a:latin typeface="+mn-ea"/>
                <a:ea typeface="+mn-ea"/>
              </a:rPr>
              <a:t>V0.5-240305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성수기 데이터 노출 추가</a:t>
            </a:r>
            <a:endParaRPr lang="ko-KR" altLang="en-US" sz="6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79509"/>
              </p:ext>
            </p:extLst>
          </p:nvPr>
        </p:nvGraphicFramePr>
        <p:xfrm>
          <a:off x="4705251" y="4693666"/>
          <a:ext cx="6271187" cy="14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12071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576070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평수기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성수기 수수료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12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9631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 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987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349303"/>
                  </a:ext>
                </a:extLst>
              </a:tr>
            </a:tbl>
          </a:graphicData>
        </a:graphic>
      </p:graphicFrame>
      <p:sp>
        <p:nvSpPr>
          <p:cNvPr id="49" name="모서리가 둥근 직사각형 48"/>
          <p:cNvSpPr/>
          <p:nvPr/>
        </p:nvSpPr>
        <p:spPr bwMode="auto">
          <a:xfrm>
            <a:off x="7210483" y="5297857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9937260" y="5297857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0547498" y="5611522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smtClean="0">
                <a:latin typeface="+mn-ea"/>
                <a:ea typeface="+mn-ea"/>
              </a:rPr>
              <a:t>삭제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173792" y="5587913"/>
            <a:ext cx="72008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100,000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7210483" y="5591111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8894578" y="5587913"/>
            <a:ext cx="72008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9937260" y="5591111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0547498" y="5898808"/>
            <a:ext cx="360000" cy="180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 smtClean="0">
                <a:latin typeface="+mn-ea"/>
                <a:ea typeface="+mn-ea"/>
              </a:rPr>
              <a:t>삭제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6173792" y="5875199"/>
            <a:ext cx="72008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500,000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7210483" y="5878397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8894578" y="5875199"/>
            <a:ext cx="72008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9937260" y="5878397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10843963" y="555749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4673434" y="460366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endCxn id="66" idx="0"/>
          </p:cNvCxnSpPr>
          <p:nvPr/>
        </p:nvCxnSpPr>
        <p:spPr bwMode="auto">
          <a:xfrm rot="5400000">
            <a:off x="4667246" y="2578935"/>
            <a:ext cx="2120920" cy="1928543"/>
          </a:xfrm>
          <a:prstGeom prst="bentConnector3">
            <a:avLst>
              <a:gd name="adj1" fmla="val 68824"/>
            </a:avLst>
          </a:prstGeom>
          <a:noFill/>
          <a:ln w="31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6030148" y="214091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0624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953" y="346079"/>
            <a:ext cx="4366410" cy="1440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온라인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온라인 상품 수수료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관리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수수료 </a:t>
            </a:r>
            <a:r>
              <a:rPr lang="ko-KR" altLang="en-US" dirty="0" smtClean="0">
                <a:latin typeface="+mn-ea"/>
              </a:rPr>
              <a:t>관리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팀장 수수료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8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9" name="Rectangle 1307"/>
          <p:cNvSpPr>
            <a:spLocks noChangeArrowheads="1"/>
          </p:cNvSpPr>
          <p:nvPr/>
        </p:nvSpPr>
        <p:spPr bwMode="auto">
          <a:xfrm>
            <a:off x="384771" y="858162"/>
            <a:ext cx="6704032" cy="626469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수수료 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799968" y="1044319"/>
            <a:ext cx="72008" cy="72016"/>
            <a:chOff x="10013701" y="4895209"/>
            <a:chExt cx="144016" cy="144016"/>
          </a:xfrm>
        </p:grpSpPr>
        <p:cxnSp>
          <p:nvCxnSpPr>
            <p:cNvPr id="75" name="직선 연결선 7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600795" y="2556711"/>
          <a:ext cx="6271187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612071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062117">
                  <a:extLst>
                    <a:ext uri="{9D8B030D-6E8A-4147-A177-3AD203B41FA5}">
                      <a16:colId xmlns:a16="http://schemas.microsoft.com/office/drawing/2014/main" val="3233443573"/>
                    </a:ext>
                  </a:extLst>
                </a:gridCol>
                <a:gridCol w="576070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평수기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성수기 수수료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~7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12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09631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종료구간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수수료율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(%)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 %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</a:tbl>
          </a:graphicData>
        </a:graphic>
      </p:graphicFrame>
      <p:sp>
        <p:nvSpPr>
          <p:cNvPr id="79" name="모서리가 둥근 직사각형 78"/>
          <p:cNvSpPr/>
          <p:nvPr/>
        </p:nvSpPr>
        <p:spPr bwMode="auto">
          <a:xfrm>
            <a:off x="600794" y="673295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6511977" y="673295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032899" y="6732959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37677"/>
              </p:ext>
            </p:extLst>
          </p:nvPr>
        </p:nvGraphicFramePr>
        <p:xfrm>
          <a:off x="11520711" y="652340"/>
          <a:ext cx="2833612" cy="507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■ 수수료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팀장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수수료 탭</a:t>
                      </a:r>
                      <a:endParaRPr lang="en-US" altLang="ko-KR" sz="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매출 수수료 탭과 동일 적용</a:t>
                      </a:r>
                      <a:endParaRPr lang="en-US" altLang="ko-KR" sz="7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닫기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종료 기능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팝업 우측 상단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X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동일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탭 내 수정사항 없을 시 수수료 관리 팝업 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탭 내 수정사항 존재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수정사항을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탭 내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후 수수료 관리 팝업 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유효성 체크 저장 버튼과 동일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초기화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현재 탭 내 설정된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상태로 일괄 변경 기능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설정 내 구간 모두 삭제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설정된 모든 값이 삭제 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  삭제하시겠습니까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 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탭 내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상태로 변경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초기화 후 저장까지 완료해야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관리 팝업 공통 적용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탭 내 수정사항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기능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버튼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생성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수정사항을 저장 하시겠습니까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탭 내 데이터 유효성 체크 후 정상일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확인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탭 내 데이터 유효성 체크 후 정상이 아닐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후 프로세스 종료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(DB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취소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저장 버튼 클릭 시 성수기 수수료 데이터 없을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confirm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노출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성수기 수수료 미등록 시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평수기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수수료가 적용됩니다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유효성 체크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 필수 입력 정보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미입력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필수 정보를 입력해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② 수수료 설정 시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구간 내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데이터가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데이터보다 작거나 같을 경우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시작구간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≥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종료구간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Alert=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수수료 구간을 다시 설정해 주세요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00795" y="1836415"/>
            <a:ext cx="324036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700" dirty="0" smtClean="0">
                <a:latin typeface="+mn-ea"/>
                <a:ea typeface="+mn-ea"/>
              </a:rPr>
              <a:t>컴퓨터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팀장</a:t>
            </a:r>
            <a:r>
              <a:rPr lang="ko-KR" altLang="en-US" sz="700" dirty="0" smtClean="0">
                <a:latin typeface="+mn-ea"/>
                <a:ea typeface="+mn-ea"/>
              </a:rPr>
              <a:t> </a:t>
            </a:r>
            <a:r>
              <a:rPr lang="ko-KR" altLang="en-US" sz="700" dirty="0" smtClean="0">
                <a:latin typeface="+mn-ea"/>
                <a:ea typeface="+mn-ea"/>
              </a:rPr>
              <a:t>수수료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en-US" sz="700" b="1" dirty="0" smtClean="0">
                <a:latin typeface="+mn-ea"/>
                <a:ea typeface="+mn-ea"/>
              </a:rPr>
              <a:t>수수료 </a:t>
            </a:r>
            <a:r>
              <a:rPr lang="ko-KR" altLang="en-US" sz="700" b="1" dirty="0">
                <a:latin typeface="+mn-ea"/>
                <a:ea typeface="+mn-ea"/>
              </a:rPr>
              <a:t>설정 </a:t>
            </a:r>
            <a:r>
              <a:rPr lang="ko-KR" altLang="en-US" sz="700" b="1" dirty="0" smtClean="0">
                <a:latin typeface="+mn-ea"/>
                <a:ea typeface="+mn-ea"/>
              </a:rPr>
              <a:t> </a:t>
            </a:r>
            <a:r>
              <a:rPr lang="en-US" altLang="ko-KR" sz="700" dirty="0" smtClean="0">
                <a:latin typeface="+mn-ea"/>
                <a:ea typeface="+mn-ea"/>
              </a:rPr>
              <a:t>(</a:t>
            </a:r>
            <a:r>
              <a:rPr lang="ko-KR" altLang="en-US" sz="700" dirty="0" smtClean="0">
                <a:latin typeface="+mn-ea"/>
                <a:ea typeface="+mn-ea"/>
              </a:rPr>
              <a:t>성수기 </a:t>
            </a:r>
            <a:r>
              <a:rPr lang="en-US" altLang="ko-KR" sz="700" dirty="0" smtClean="0">
                <a:latin typeface="+mn-ea"/>
                <a:ea typeface="+mn-ea"/>
              </a:rPr>
              <a:t>: 6/20 </a:t>
            </a:r>
            <a:r>
              <a:rPr lang="en-US" altLang="ko-KR" sz="700" dirty="0">
                <a:latin typeface="+mn-ea"/>
                <a:ea typeface="+mn-ea"/>
              </a:rPr>
              <a:t>~ 7/20, </a:t>
            </a:r>
            <a:r>
              <a:rPr lang="en-US" altLang="ko-KR" sz="700" dirty="0" smtClean="0">
                <a:latin typeface="+mn-ea"/>
                <a:ea typeface="+mn-ea"/>
              </a:rPr>
              <a:t>12/20~1/20)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511977" y="223248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등록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795" y="3492599"/>
            <a:ext cx="3240360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altLang="ko-KR" sz="700" dirty="0" smtClean="0">
                <a:latin typeface="+mn-ea"/>
                <a:ea typeface="+mn-ea"/>
              </a:rPr>
              <a:t>※ </a:t>
            </a:r>
            <a:r>
              <a:rPr lang="ko-KR" altLang="en-US" sz="700" dirty="0" smtClean="0">
                <a:latin typeface="+mn-ea"/>
                <a:ea typeface="+mn-ea"/>
              </a:rPr>
              <a:t>성수기 수수료 미등록 시 </a:t>
            </a:r>
            <a:r>
              <a:rPr lang="ko-KR" altLang="en-US" sz="700" dirty="0" err="1" smtClean="0">
                <a:latin typeface="+mn-ea"/>
                <a:ea typeface="+mn-ea"/>
              </a:rPr>
              <a:t>평수기</a:t>
            </a:r>
            <a:r>
              <a:rPr lang="ko-KR" altLang="en-US" sz="700" dirty="0" smtClean="0">
                <a:latin typeface="+mn-ea"/>
                <a:ea typeface="+mn-ea"/>
              </a:rPr>
              <a:t> 수수료가 적용됩니다</a:t>
            </a:r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106027" y="3160902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5832804" y="3160902"/>
            <a:ext cx="302884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6079928" y="223248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00" dirty="0">
                <a:latin typeface="+mn-ea"/>
                <a:ea typeface="+mn-ea"/>
              </a:rPr>
              <a:t>이력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-767357" y="83209"/>
            <a:ext cx="936104" cy="635194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rIns="36000" rtlCol="0" anchor="t"/>
          <a:lstStyle/>
          <a:p>
            <a:pPr>
              <a:lnSpc>
                <a:spcPct val="150000"/>
              </a:lnSpc>
            </a:pPr>
            <a:r>
              <a:rPr lang="en-US" altLang="ko-KR" sz="700" b="1" smtClean="0">
                <a:latin typeface="+mn-ea"/>
                <a:ea typeface="+mn-ea"/>
              </a:rPr>
              <a:t>V0.5-240305</a:t>
            </a:r>
            <a:endParaRPr lang="en-US" altLang="ko-KR" sz="700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600" dirty="0" smtClean="0">
                <a:latin typeface="+mn-ea"/>
                <a:ea typeface="+mn-ea"/>
              </a:rPr>
              <a:t>성수기 데이터 노출 추가</a:t>
            </a:r>
            <a:endParaRPr lang="ko-KR" altLang="en-US" sz="600" dirty="0"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23462"/>
              </p:ext>
            </p:extLst>
          </p:nvPr>
        </p:nvGraphicFramePr>
        <p:xfrm>
          <a:off x="600794" y="1404367"/>
          <a:ext cx="6271184" cy="28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3898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707749379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1697486149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1306092288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1862455356"/>
                    </a:ext>
                  </a:extLst>
                </a:gridCol>
                <a:gridCol w="783898">
                  <a:extLst>
                    <a:ext uri="{9D8B030D-6E8A-4147-A177-3AD203B41FA5}">
                      <a16:colId xmlns:a16="http://schemas.microsoft.com/office/drawing/2014/main" val="33204126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매출 수수료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팀장 </a:t>
                      </a:r>
                      <a:r>
                        <a:rPr lang="ko-KR" altLang="en-US" sz="7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수수료</a:t>
                      </a:r>
                      <a:endParaRPr lang="ko-KR" altLang="en-US" sz="7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</a:tbl>
          </a:graphicData>
        </a:graphic>
      </p:graphicFrame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564084" y="659506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1010243" y="659506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6517808" y="659506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9412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138260</TotalTime>
  <Words>3950</Words>
  <Application>Microsoft Office PowerPoint</Application>
  <PresentationFormat>사용자 지정</PresentationFormat>
  <Paragraphs>1021</Paragraphs>
  <Slides>10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PowerPoint 프레젠테이션</vt:lpstr>
      <vt:lpstr>히스토리</vt:lpstr>
      <vt:lpstr>화면 목록</vt:lpstr>
      <vt:lpstr>지원 &gt; 온라인 &gt; 온라인 상품 관리</vt:lpstr>
      <vt:lpstr>지원 &gt; 온라인 &gt; 온라인 상품 관리 &gt; 상품 설정 팝업</vt:lpstr>
      <vt:lpstr>지원 &gt; 온라인 &gt; 온라인 상품 신청 내역</vt:lpstr>
      <vt:lpstr>지원 &gt; 온라인 &gt; 온라인 상품 수수료 관리</vt:lpstr>
      <vt:lpstr>지원 &gt; 온라인 &gt; 온라인 상품 수수료 관리 &gt; 수수료 관리 &gt; 매출 수수료</vt:lpstr>
      <vt:lpstr>지원 &gt; 온라인 &gt; 온라인 상품 수수료 관리 &gt; 수수료 관리 &gt; 팀장 수수료</vt:lpstr>
      <vt:lpstr>지원 &gt; 온라인 &gt; 온라인 상품 수수료 관리 &gt; 수수료 관리 &gt; 매출 수수료 &gt; 수수료 관리 이력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26491</cp:revision>
  <cp:lastPrinted>2014-05-27T01:01:31Z</cp:lastPrinted>
  <dcterms:created xsi:type="dcterms:W3CDTF">1997-04-16T00:54:02Z</dcterms:created>
  <dcterms:modified xsi:type="dcterms:W3CDTF">2024-06-11T00:19:43Z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