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1184" r:id="rId2"/>
    <p:sldId id="1185" r:id="rId3"/>
    <p:sldId id="1381" r:id="rId4"/>
    <p:sldId id="1430" r:id="rId5"/>
    <p:sldId id="1379" r:id="rId6"/>
    <p:sldId id="1428" r:id="rId7"/>
    <p:sldId id="1390" r:id="rId8"/>
    <p:sldId id="1429" r:id="rId9"/>
    <p:sldId id="1426" r:id="rId10"/>
    <p:sldId id="1355" r:id="rId11"/>
    <p:sldId id="1427" r:id="rId12"/>
    <p:sldId id="1384" r:id="rId13"/>
    <p:sldId id="1385" r:id="rId14"/>
    <p:sldId id="1352" r:id="rId15"/>
    <p:sldId id="1386" r:id="rId16"/>
    <p:sldId id="1388" r:id="rId17"/>
    <p:sldId id="1387" r:id="rId18"/>
    <p:sldId id="1389" r:id="rId19"/>
    <p:sldId id="1285" r:id="rId20"/>
    <p:sldId id="1395" r:id="rId21"/>
    <p:sldId id="1391" r:id="rId22"/>
    <p:sldId id="1392" r:id="rId23"/>
    <p:sldId id="1393" r:id="rId24"/>
    <p:sldId id="1394" r:id="rId25"/>
    <p:sldId id="1396" r:id="rId26"/>
    <p:sldId id="1284" r:id="rId27"/>
    <p:sldId id="1425" r:id="rId28"/>
    <p:sldId id="1397" r:id="rId29"/>
    <p:sldId id="1431" r:id="rId30"/>
    <p:sldId id="1398" r:id="rId31"/>
    <p:sldId id="1399" r:id="rId32"/>
    <p:sldId id="1401" r:id="rId33"/>
    <p:sldId id="1400" r:id="rId34"/>
    <p:sldId id="1402" r:id="rId35"/>
    <p:sldId id="1315" r:id="rId36"/>
    <p:sldId id="1403" r:id="rId37"/>
    <p:sldId id="1404" r:id="rId38"/>
    <p:sldId id="1433" r:id="rId39"/>
    <p:sldId id="1434" r:id="rId40"/>
    <p:sldId id="1435" r:id="rId41"/>
    <p:sldId id="1436" r:id="rId42"/>
    <p:sldId id="1437" r:id="rId43"/>
    <p:sldId id="1300" r:id="rId44"/>
    <p:sldId id="1405" r:id="rId45"/>
    <p:sldId id="1406" r:id="rId46"/>
    <p:sldId id="1322" r:id="rId47"/>
    <p:sldId id="1407" r:id="rId48"/>
    <p:sldId id="1408" r:id="rId49"/>
    <p:sldId id="1411" r:id="rId50"/>
    <p:sldId id="1412" r:id="rId51"/>
    <p:sldId id="1333" r:id="rId52"/>
    <p:sldId id="1413" r:id="rId53"/>
    <p:sldId id="1301" r:id="rId54"/>
    <p:sldId id="1414" r:id="rId55"/>
    <p:sldId id="1415" r:id="rId56"/>
    <p:sldId id="1416" r:id="rId57"/>
    <p:sldId id="1417" r:id="rId58"/>
    <p:sldId id="1418" r:id="rId59"/>
    <p:sldId id="1419" r:id="rId60"/>
    <p:sldId id="1432" r:id="rId61"/>
    <p:sldId id="1420" r:id="rId62"/>
    <p:sldId id="1421" r:id="rId63"/>
    <p:sldId id="1422" r:id="rId64"/>
    <p:sldId id="1423" r:id="rId65"/>
    <p:sldId id="1424" r:id="rId66"/>
  </p:sldIdLst>
  <p:sldSz cx="13442950" cy="7561263"/>
  <p:notesSz cx="6797675" cy="9928225"/>
  <p:custDataLst>
    <p:tags r:id="rId69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4D3CF49-207B-46BC-BD4C-CD19342227C9}">
          <p14:sldIdLst>
            <p14:sldId id="1184"/>
            <p14:sldId id="1185"/>
            <p14:sldId id="1381"/>
            <p14:sldId id="1430"/>
          </p14:sldIdLst>
        </p14:section>
        <p14:section name="공통" id="{F4CDE5D3-DBE2-4ED1-85A0-DD392B155F02}">
          <p14:sldIdLst>
            <p14:sldId id="1379"/>
            <p14:sldId id="1428"/>
            <p14:sldId id="1390"/>
          </p14:sldIdLst>
        </p14:section>
        <p14:section name="전체메뉴" id="{AB928B20-FB6A-4E99-9D55-FEE2E96E74A4}">
          <p14:sldIdLst>
            <p14:sldId id="1429"/>
            <p14:sldId id="1426"/>
          </p14:sldIdLst>
        </p14:section>
        <p14:section name="회원가입" id="{D820784B-6965-40F6-9C1A-7ED85BED0861}">
          <p14:sldIdLst>
            <p14:sldId id="1355"/>
            <p14:sldId id="1427"/>
            <p14:sldId id="1384"/>
            <p14:sldId id="1385"/>
          </p14:sldIdLst>
        </p14:section>
        <p14:section name="로그인" id="{90E0C4F9-2DC6-4018-9893-1D42215856A7}">
          <p14:sldIdLst>
            <p14:sldId id="1352"/>
            <p14:sldId id="1386"/>
            <p14:sldId id="1388"/>
            <p14:sldId id="1387"/>
            <p14:sldId id="1389"/>
          </p14:sldIdLst>
        </p14:section>
        <p14:section name="메인" id="{5DCDA2DA-8E7C-4D46-82CF-D8F7BF4B52F8}">
          <p14:sldIdLst>
            <p14:sldId id="1285"/>
            <p14:sldId id="1395"/>
            <p14:sldId id="1391"/>
            <p14:sldId id="1392"/>
            <p14:sldId id="1393"/>
            <p14:sldId id="1394"/>
            <p14:sldId id="1396"/>
            <p14:sldId id="1284"/>
            <p14:sldId id="1425"/>
          </p14:sldIdLst>
        </p14:section>
        <p14:section name="수강내역" id="{A9594234-7AAB-4685-A631-0D57FCEF2A39}">
          <p14:sldIdLst>
            <p14:sldId id="1397"/>
            <p14:sldId id="1431"/>
            <p14:sldId id="1398"/>
            <p14:sldId id="1399"/>
            <p14:sldId id="1401"/>
            <p14:sldId id="1400"/>
            <p14:sldId id="1402"/>
          </p14:sldIdLst>
        </p14:section>
        <p14:section name="증명서발급" id="{EF70BFF5-9172-4D23-BC70-7C3F6C2865B9}">
          <p14:sldIdLst>
            <p14:sldId id="1315"/>
            <p14:sldId id="1403"/>
            <p14:sldId id="1404"/>
          </p14:sldIdLst>
        </p14:section>
        <p14:section name="자격증응시" id="{5B795F2F-9F9E-4E24-BACB-7614DAB65B37}">
          <p14:sldIdLst>
            <p14:sldId id="1433"/>
            <p14:sldId id="1434"/>
            <p14:sldId id="1435"/>
            <p14:sldId id="1436"/>
            <p14:sldId id="1437"/>
          </p14:sldIdLst>
        </p14:section>
        <p14:section name="취업현황관리" id="{F042B7FA-980B-40FE-B7A0-472951ABD735}">
          <p14:sldIdLst>
            <p14:sldId id="1300"/>
            <p14:sldId id="1405"/>
            <p14:sldId id="1406"/>
          </p14:sldIdLst>
        </p14:section>
        <p14:section name="커뮤니티" id="{2F4170D3-02AB-4C99-8CCB-702B1272107E}">
          <p14:sldIdLst>
            <p14:sldId id="1322"/>
            <p14:sldId id="1407"/>
            <p14:sldId id="1408"/>
            <p14:sldId id="1411"/>
          </p14:sldIdLst>
        </p14:section>
        <p14:section name="학원정보" id="{42BF7789-1986-4984-8AC9-A466310E375A}">
          <p14:sldIdLst>
            <p14:sldId id="1412"/>
            <p14:sldId id="1333"/>
            <p14:sldId id="1413"/>
          </p14:sldIdLst>
        </p14:section>
        <p14:section name="마이페이지" id="{EC4576A8-59C8-4C33-83D8-396567BA684F}">
          <p14:sldIdLst>
            <p14:sldId id="1301"/>
            <p14:sldId id="1414"/>
            <p14:sldId id="1415"/>
            <p14:sldId id="1416"/>
            <p14:sldId id="1417"/>
            <p14:sldId id="1418"/>
            <p14:sldId id="1419"/>
            <p14:sldId id="1432"/>
            <p14:sldId id="1420"/>
            <p14:sldId id="1421"/>
            <p14:sldId id="1422"/>
            <p14:sldId id="1423"/>
            <p14:sldId id="1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68" userDrawn="1">
          <p15:clr>
            <a:srgbClr val="A4A3A4"/>
          </p15:clr>
        </p15:guide>
        <p15:guide id="2" pos="696" userDrawn="1">
          <p15:clr>
            <a:srgbClr val="A4A3A4"/>
          </p15:clr>
        </p15:guide>
        <p15:guide id="3" pos="7092" userDrawn="1">
          <p15:clr>
            <a:srgbClr val="A4A3A4"/>
          </p15:clr>
        </p15:guide>
        <p15:guide id="5" orient="horz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F6F5F5"/>
    <a:srgbClr val="A6C2D3"/>
    <a:srgbClr val="7F7F7F"/>
    <a:srgbClr val="FFCCFF"/>
    <a:srgbClr val="FFFFFF"/>
    <a:srgbClr val="F2F2F2"/>
    <a:srgbClr val="002060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7461" autoAdjust="0"/>
  </p:normalViewPr>
  <p:slideViewPr>
    <p:cSldViewPr>
      <p:cViewPr varScale="1">
        <p:scale>
          <a:sx n="150" d="100"/>
          <a:sy n="150" d="100"/>
        </p:scale>
        <p:origin x="720" y="114"/>
      </p:cViewPr>
      <p:guideLst>
        <p:guide orient="horz" pos="4468"/>
        <p:guide pos="696"/>
        <p:guide pos="7092"/>
        <p:guide orient="horz" pos="47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7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60835" y="6785393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1423" y="6868463"/>
            <a:ext cx="3713368" cy="224536"/>
            <a:chOff x="367236" y="3957072"/>
            <a:chExt cx="3214693" cy="170338"/>
          </a:xfrm>
          <a:noFill/>
        </p:grpSpPr>
        <p:sp>
          <p:nvSpPr>
            <p:cNvPr id="20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1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2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 bwMode="auto">
          <a:xfrm>
            <a:off x="5296001" y="902576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18446" y="1143177"/>
            <a:ext cx="3713368" cy="224536"/>
            <a:chOff x="367236" y="3957072"/>
            <a:chExt cx="3214693" cy="170338"/>
          </a:xfrm>
        </p:grpSpPr>
        <p:sp>
          <p:nvSpPr>
            <p:cNvPr id="1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4419785" y="1273890"/>
            <a:ext cx="122400" cy="122493"/>
            <a:chOff x="11747278" y="3136751"/>
            <a:chExt cx="144019" cy="144016"/>
          </a:xfrm>
        </p:grpSpPr>
        <p:cxnSp>
          <p:nvCxnSpPr>
            <p:cNvPr id="25" name="직선 연결선 24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1127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123775" y="1116999"/>
            <a:ext cx="3528000" cy="5976000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달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123775" y="1116999"/>
            <a:ext cx="3528000" cy="5976000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0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5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63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366827" y="1275591"/>
            <a:ext cx="122400" cy="122493"/>
            <a:chOff x="11747278" y="3136751"/>
            <a:chExt cx="144019" cy="144016"/>
          </a:xfrm>
        </p:grpSpPr>
        <p:cxnSp>
          <p:nvCxnSpPr>
            <p:cNvPr id="9" name="직선 연결선 8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90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윈도우팝업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664191"/>
              </p:ext>
            </p:extLst>
          </p:nvPr>
        </p:nvGraphicFramePr>
        <p:xfrm>
          <a:off x="1117551" y="1116335"/>
          <a:ext cx="3547442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4124970" y="1137219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1264749"/>
              </p:ext>
            </p:extLst>
          </p:nvPr>
        </p:nvGraphicFramePr>
        <p:xfrm>
          <a:off x="5425723" y="1118169"/>
          <a:ext cx="3547442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8433142" y="1139053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96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윈도우팝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1117551" y="1116335"/>
          <a:ext cx="3547442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4124970" y="1137219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04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단요약_하단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탭바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flipV="1">
            <a:off x="5422856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1158871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/>
          <p:nvPr userDrawn="1"/>
        </p:nvCxnSpPr>
        <p:spPr bwMode="auto">
          <a:xfrm flipV="1">
            <a:off x="5416506" y="1498559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9185" y="1217646"/>
            <a:ext cx="237600" cy="216000"/>
          </a:xfrm>
          <a:prstGeom prst="rect">
            <a:avLst/>
          </a:prstGeom>
        </p:spPr>
      </p:pic>
      <p:sp>
        <p:nvSpPr>
          <p:cNvPr id="23" name="타원 22"/>
          <p:cNvSpPr/>
          <p:nvPr userDrawn="1"/>
        </p:nvSpPr>
        <p:spPr bwMode="auto">
          <a:xfrm>
            <a:off x="8498785" y="1237271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5456090" y="116987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6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693050" y="1226486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탭바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12" name="타원 11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1158871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탭바+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 userDrawn="1"/>
        </p:nvGrpSpPr>
        <p:grpSpPr>
          <a:xfrm>
            <a:off x="8687307" y="1273890"/>
            <a:ext cx="122400" cy="122493"/>
            <a:chOff x="11747278" y="3136751"/>
            <a:chExt cx="144019" cy="144016"/>
          </a:xfrm>
        </p:grpSpPr>
        <p:cxnSp>
          <p:nvCxnSpPr>
            <p:cNvPr id="16" name="직선 연결선 15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8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19" name="타원 18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1158871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2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+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687307" y="1273890"/>
            <a:ext cx="122400" cy="122493"/>
            <a:chOff x="11747278" y="3136751"/>
            <a:chExt cx="144019" cy="144016"/>
          </a:xfrm>
        </p:grpSpPr>
        <p:cxnSp>
          <p:nvCxnSpPr>
            <p:cNvPr id="16" name="직선 연결선 15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그룹 21"/>
          <p:cNvGrpSpPr/>
          <p:nvPr userDrawn="1"/>
        </p:nvGrpSpPr>
        <p:grpSpPr>
          <a:xfrm>
            <a:off x="4366827" y="1275591"/>
            <a:ext cx="122400" cy="122493"/>
            <a:chOff x="11747278" y="3136751"/>
            <a:chExt cx="144019" cy="144016"/>
          </a:xfrm>
        </p:grpSpPr>
        <p:cxnSp>
          <p:nvCxnSpPr>
            <p:cNvPr id="23" name="직선 연결선 22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391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탭바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60835" y="6785393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1423" y="6868463"/>
            <a:ext cx="3713368" cy="224536"/>
            <a:chOff x="367236" y="3957072"/>
            <a:chExt cx="3214693" cy="170338"/>
          </a:xfrm>
          <a:noFill/>
        </p:grpSpPr>
        <p:sp>
          <p:nvSpPr>
            <p:cNvPr id="20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1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2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 bwMode="auto">
          <a:xfrm>
            <a:off x="5296001" y="902576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18446" y="1143177"/>
            <a:ext cx="3713368" cy="224536"/>
            <a:chOff x="367236" y="3957072"/>
            <a:chExt cx="3214693" cy="170338"/>
          </a:xfrm>
        </p:grpSpPr>
        <p:sp>
          <p:nvSpPr>
            <p:cNvPr id="1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cxnSp>
        <p:nvCxnSpPr>
          <p:cNvPr id="24" name="직선 연결선 23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26" name="타원 25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 userDrawn="1"/>
        </p:nvSpPr>
        <p:spPr>
          <a:xfrm>
            <a:off x="1158871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9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92F7BB-82BB-4C7D-AB12-F0EEA8F6D72D}"/>
              </a:ext>
            </a:extLst>
          </p:cNvPr>
          <p:cNvSpPr/>
          <p:nvPr userDrawn="1"/>
        </p:nvSpPr>
        <p:spPr>
          <a:xfrm>
            <a:off x="1123775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 userDrawn="1"/>
        </p:nvSpPr>
        <p:spPr>
          <a:xfrm>
            <a:off x="5425723" y="1116999"/>
            <a:ext cx="3528000" cy="5976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60835" y="6785393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1423" y="6868463"/>
            <a:ext cx="3713368" cy="224536"/>
            <a:chOff x="367236" y="3957072"/>
            <a:chExt cx="3214693" cy="170338"/>
          </a:xfrm>
          <a:noFill/>
        </p:grpSpPr>
        <p:sp>
          <p:nvSpPr>
            <p:cNvPr id="20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1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22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 bwMode="auto">
          <a:xfrm>
            <a:off x="5296001" y="902576"/>
            <a:ext cx="3903726" cy="52363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화면번호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18446" y="1143177"/>
            <a:ext cx="3713368" cy="224536"/>
            <a:chOff x="367236" y="3957072"/>
            <a:chExt cx="3214693" cy="170338"/>
          </a:xfrm>
        </p:grpSpPr>
        <p:sp>
          <p:nvSpPr>
            <p:cNvPr id="1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cxnSp>
        <p:nvCxnSpPr>
          <p:cNvPr id="24" name="직선 연결선 23"/>
          <p:cNvCxnSpPr/>
          <p:nvPr userDrawn="1"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1966" y="1215639"/>
            <a:ext cx="237600" cy="216000"/>
          </a:xfrm>
          <a:prstGeom prst="rect">
            <a:avLst/>
          </a:prstGeom>
        </p:spPr>
      </p:pic>
      <p:sp>
        <p:nvSpPr>
          <p:cNvPr id="26" name="타원 25"/>
          <p:cNvSpPr/>
          <p:nvPr userDrawn="1"/>
        </p:nvSpPr>
        <p:spPr bwMode="auto">
          <a:xfrm>
            <a:off x="4201566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8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81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2024.04.04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9" r:id="rId3"/>
    <p:sldLayoutId id="2147483683" r:id="rId4"/>
    <p:sldLayoutId id="2147483684" r:id="rId5"/>
    <p:sldLayoutId id="2147483690" r:id="rId6"/>
    <p:sldLayoutId id="2147483694" r:id="rId7"/>
    <p:sldLayoutId id="2147483689" r:id="rId8"/>
    <p:sldLayoutId id="2147483693" r:id="rId9"/>
    <p:sldLayoutId id="2147483691" r:id="rId10"/>
    <p:sldLayoutId id="2147483692" r:id="rId11"/>
    <p:sldLayoutId id="2147483696" r:id="rId12"/>
    <p:sldLayoutId id="2147483685" r:id="rId13"/>
    <p:sldLayoutId id="2147483688" r:id="rId14"/>
    <p:sldLayoutId id="2147483695" r:id="rId15"/>
    <p:sldLayoutId id="2147483686" r:id="rId16"/>
    <p:sldLayoutId id="2147483687" r:id="rId17"/>
    <p:sldLayoutId id="2147483697" r:id="rId18"/>
  </p:sldLayoutIdLst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48869" y="1548383"/>
            <a:ext cx="7345213" cy="2916535"/>
          </a:xfrm>
          <a:prstGeom prst="rect">
            <a:avLst/>
          </a:prstGeom>
          <a:solidFill>
            <a:srgbClr val="4C3C6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KEG </a:t>
            </a:r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수강생 </a:t>
            </a:r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알림톡</a:t>
            </a:r>
            <a:r>
              <a:rPr lang="ko-KR" altLang="en-US" dirty="0" smtClean="0"/>
              <a:t> 발송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96241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 bwMode="auto">
          <a:xfrm>
            <a:off x="6791766" y="5138762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6153066" y="5460822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KEG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교육그룹 수강생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포털 사용을 위해서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본인인증을 통한 회원가입을 진행합니다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6153066" y="6614408"/>
            <a:ext cx="234470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본인인증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198808" y="5169967"/>
            <a:ext cx="540000" cy="20057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31295" y="1116335"/>
            <a:ext cx="3537852" cy="5369395"/>
            <a:chOff x="231295" y="1116335"/>
            <a:chExt cx="3537852" cy="53693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295" y="1116335"/>
              <a:ext cx="3537852" cy="536939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 bwMode="auto">
            <a:xfrm>
              <a:off x="1320875" y="1332359"/>
              <a:ext cx="1152128" cy="288032"/>
            </a:xfrm>
            <a:prstGeom prst="rect">
              <a:avLst/>
            </a:prstGeom>
            <a:solidFill>
              <a:srgbClr val="A6C2D3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1176859" y="1350375"/>
              <a:ext cx="1440160" cy="252000"/>
            </a:xfrm>
            <a:prstGeom prst="roundRect">
              <a:avLst>
                <a:gd name="adj" fmla="val 10053"/>
              </a:avLst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tIns="0" rIns="72000" bIns="0" rtlCol="0" anchor="ctr"/>
            <a:lstStyle/>
            <a:p>
              <a:pPr algn="ctr" defTabSz="817563"/>
              <a:r>
                <a:rPr lang="en-US" altLang="ko-KR" b="1" dirty="0" smtClean="0">
                  <a:solidFill>
                    <a:schemeClr val="tx1"/>
                  </a:solidFill>
                  <a:latin typeface="+mn-ea"/>
                  <a:ea typeface="+mn-ea"/>
                </a:rPr>
                <a:t>KEG</a:t>
              </a:r>
              <a:endParaRPr lang="ko-KR" altLang="en-US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835869" y="3204567"/>
              <a:ext cx="813772" cy="139244"/>
            </a:xfrm>
            <a:prstGeom prst="rect">
              <a:avLst/>
            </a:prstGeom>
            <a:solidFill>
              <a:srgbClr val="A6C2D3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700" dirty="0" smtClean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863903" y="3145820"/>
              <a:ext cx="822503" cy="252000"/>
            </a:xfrm>
            <a:prstGeom prst="roundRect">
              <a:avLst>
                <a:gd name="adj" fmla="val 10053"/>
              </a:avLst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tIns="0" rIns="72000" bIns="0" rtlCol="0" anchor="ctr"/>
            <a:lstStyle/>
            <a:p>
              <a:pPr defTabSz="817563"/>
              <a:r>
                <a:rPr lang="en-US" altLang="ko-KR" sz="9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KEG</a:t>
              </a:r>
              <a:endParaRPr lang="ko-KR" altLang="en-US" sz="9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60322" y="3204567"/>
              <a:ext cx="356497" cy="335564"/>
              <a:chOff x="2256979" y="1714886"/>
              <a:chExt cx="504056" cy="481569"/>
            </a:xfrm>
          </p:grpSpPr>
          <p:sp>
            <p:nvSpPr>
              <p:cNvPr id="26" name="타원 25"/>
              <p:cNvSpPr/>
              <p:nvPr/>
            </p:nvSpPr>
            <p:spPr bwMode="auto">
              <a:xfrm>
                <a:off x="2256979" y="1714886"/>
                <a:ext cx="504056" cy="481569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817563"/>
                <a:endParaRPr lang="ko-KR" altLang="en-US" sz="700" dirty="0" smtClean="0">
                  <a:latin typeface="+mn-ea"/>
                  <a:ea typeface="+mn-ea"/>
                </a:endParaRPr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377" y="1774384"/>
                <a:ext cx="324000" cy="362571"/>
              </a:xfrm>
              <a:prstGeom prst="rect">
                <a:avLst/>
              </a:prstGeom>
            </p:spPr>
          </p:pic>
        </p:grpSp>
        <p:sp>
          <p:nvSpPr>
            <p:cNvPr id="27" name="직사각형 26"/>
            <p:cNvSpPr/>
            <p:nvPr/>
          </p:nvSpPr>
          <p:spPr bwMode="auto">
            <a:xfrm>
              <a:off x="926927" y="3788332"/>
              <a:ext cx="2016224" cy="138375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36000" rIns="36000" bIns="36000" rtlCol="0" anchor="ctr"/>
            <a:lstStyle/>
            <a:p>
              <a:pPr defTabSz="817563"/>
              <a:r>
                <a:rPr lang="en-US" altLang="ko-KR" sz="800" b="1" dirty="0" smtClean="0">
                  <a:latin typeface="+mn-ea"/>
                  <a:ea typeface="+mn-ea"/>
                </a:rPr>
                <a:t>KEG </a:t>
              </a:r>
              <a:r>
                <a:rPr lang="ko-KR" altLang="en-US" sz="800" b="1" dirty="0" smtClean="0">
                  <a:latin typeface="+mn-ea"/>
                  <a:ea typeface="+mn-ea"/>
                </a:rPr>
                <a:t>입니다</a:t>
              </a:r>
              <a:endParaRPr lang="en-US" altLang="ko-KR" sz="800" b="1" dirty="0" smtClean="0">
                <a:latin typeface="+mn-ea"/>
                <a:ea typeface="+mn-ea"/>
              </a:endParaRPr>
            </a:p>
            <a:p>
              <a:pPr defTabSz="817563"/>
              <a:r>
                <a:rPr lang="ko-KR" altLang="en-US" sz="800" b="1" dirty="0" err="1" smtClean="0">
                  <a:latin typeface="+mn-ea"/>
                  <a:ea typeface="+mn-ea"/>
                </a:rPr>
                <a:t>나학생님</a:t>
              </a:r>
              <a:r>
                <a:rPr lang="en-US" altLang="ko-KR" sz="800" b="1" dirty="0" smtClean="0">
                  <a:latin typeface="+mn-ea"/>
                  <a:ea typeface="+mn-ea"/>
                </a:rPr>
                <a:t>, </a:t>
              </a:r>
              <a:r>
                <a:rPr lang="ko-KR" altLang="en-US" sz="800" b="1" dirty="0" smtClean="0">
                  <a:latin typeface="+mn-ea"/>
                  <a:ea typeface="+mn-ea"/>
                </a:rPr>
                <a:t>안녕하세요</a:t>
              </a:r>
              <a:r>
                <a:rPr lang="en-US" altLang="ko-KR" sz="800" b="1" dirty="0" smtClean="0">
                  <a:latin typeface="+mn-ea"/>
                  <a:ea typeface="+mn-ea"/>
                </a:rPr>
                <a:t>.</a:t>
              </a:r>
            </a:p>
            <a:p>
              <a:pPr defTabSz="817563"/>
              <a:endParaRPr lang="en-US" altLang="ko-KR" sz="800" b="1" dirty="0" smtClean="0">
                <a:latin typeface="+mn-ea"/>
                <a:ea typeface="+mn-ea"/>
              </a:endParaRPr>
            </a:p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원서 접수가 완료 되었습니다</a:t>
              </a:r>
              <a:r>
                <a:rPr lang="en-US" altLang="ko-KR" sz="800" b="1" dirty="0" smtClean="0">
                  <a:latin typeface="+mn-ea"/>
                  <a:ea typeface="+mn-ea"/>
                </a:rPr>
                <a:t>.</a:t>
              </a:r>
            </a:p>
            <a:p>
              <a:pPr defTabSz="817563"/>
              <a:endParaRPr lang="en-US" altLang="ko-KR" sz="800" b="1" dirty="0">
                <a:latin typeface="+mn-ea"/>
                <a:ea typeface="+mn-ea"/>
              </a:endParaRPr>
            </a:p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수강생 포털에</a:t>
              </a:r>
              <a:r>
                <a:rPr lang="en-US" altLang="ko-KR" sz="800" b="1" dirty="0" smtClean="0">
                  <a:latin typeface="+mn-ea"/>
                  <a:ea typeface="+mn-ea"/>
                </a:rPr>
                <a:t> </a:t>
              </a:r>
              <a:r>
                <a:rPr lang="ko-KR" altLang="en-US" sz="800" b="1" dirty="0" smtClean="0">
                  <a:latin typeface="+mn-ea"/>
                  <a:ea typeface="+mn-ea"/>
                </a:rPr>
                <a:t>가입하여 나의 강의를 </a:t>
              </a:r>
              <a:r>
                <a:rPr lang="en-US" altLang="ko-KR" sz="800" b="1" dirty="0" smtClean="0">
                  <a:latin typeface="+mn-ea"/>
                  <a:ea typeface="+mn-ea"/>
                </a:rPr>
                <a:t/>
              </a:r>
              <a:br>
                <a:rPr lang="en-US" altLang="ko-KR" sz="800" b="1" dirty="0" smtClean="0">
                  <a:latin typeface="+mn-ea"/>
                  <a:ea typeface="+mn-ea"/>
                </a:rPr>
              </a:br>
              <a:r>
                <a:rPr lang="ko-KR" altLang="en-US" sz="800" b="1" dirty="0" smtClean="0">
                  <a:latin typeface="+mn-ea"/>
                  <a:ea typeface="+mn-ea"/>
                </a:rPr>
                <a:t>편하게 관리해보세요</a:t>
              </a:r>
              <a:r>
                <a:rPr lang="en-US" altLang="ko-KR" sz="800" b="1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29" name="Rectangle 1307"/>
          <p:cNvSpPr>
            <a:spLocks noChangeArrowheads="1"/>
          </p:cNvSpPr>
          <p:nvPr/>
        </p:nvSpPr>
        <p:spPr bwMode="auto">
          <a:xfrm>
            <a:off x="5353323" y="4572719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086969" y="2720653"/>
            <a:ext cx="237934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회원가입 링크 </a:t>
            </a:r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재신청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Rectangle 1307"/>
          <p:cNvSpPr>
            <a:spLocks noChangeArrowheads="1"/>
          </p:cNvSpPr>
          <p:nvPr/>
        </p:nvSpPr>
        <p:spPr bwMode="auto">
          <a:xfrm>
            <a:off x="5353323" y="792615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725669" y="1239652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6086969" y="1561712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링크 유효 시간이 만료되었습니다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132711" y="1270857"/>
            <a:ext cx="540000" cy="200572"/>
          </a:xfrm>
          <a:prstGeom prst="rect">
            <a:avLst/>
          </a:prstGeom>
        </p:spPr>
      </p:pic>
      <p:cxnSp>
        <p:nvCxnSpPr>
          <p:cNvPr id="53" name="꺾인 연결선 52"/>
          <p:cNvCxnSpPr>
            <a:stCxn id="58" idx="3"/>
            <a:endCxn id="42" idx="1"/>
          </p:cNvCxnSpPr>
          <p:nvPr/>
        </p:nvCxnSpPr>
        <p:spPr bwMode="auto">
          <a:xfrm flipV="1">
            <a:off x="2937445" y="2214615"/>
            <a:ext cx="2415878" cy="314203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꺾인 연결선 53"/>
          <p:cNvCxnSpPr>
            <a:stCxn id="58" idx="3"/>
            <a:endCxn id="29" idx="1"/>
          </p:cNvCxnSpPr>
          <p:nvPr/>
        </p:nvCxnSpPr>
        <p:spPr bwMode="auto">
          <a:xfrm>
            <a:off x="2937445" y="5356650"/>
            <a:ext cx="2415878" cy="638069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279400" y="4012624"/>
            <a:ext cx="3602315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수강생포탈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메인 페이지 이동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4137163" y="1995578"/>
            <a:ext cx="1092666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유효기간 만료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960835" y="5195213"/>
            <a:ext cx="1976610" cy="322874"/>
          </a:xfrm>
          <a:prstGeom prst="roundRect">
            <a:avLst/>
          </a:prstGeom>
          <a:solidFill>
            <a:srgbClr val="F6F5F5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회원가입 하기</a:t>
            </a:r>
          </a:p>
        </p:txBody>
      </p:sp>
      <p:cxnSp>
        <p:nvCxnSpPr>
          <p:cNvPr id="72" name="꺾인 연결선 71"/>
          <p:cNvCxnSpPr>
            <a:endCxn id="68" idx="1"/>
          </p:cNvCxnSpPr>
          <p:nvPr/>
        </p:nvCxnSpPr>
        <p:spPr bwMode="auto">
          <a:xfrm flipV="1">
            <a:off x="3008295" y="4112652"/>
            <a:ext cx="2271105" cy="1243998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3861678" y="4150615"/>
            <a:ext cx="1368151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있음 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완료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3928403" y="6077267"/>
            <a:ext cx="1368151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있음 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전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5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07"/>
          <p:cNvSpPr>
            <a:spLocks noChangeArrowheads="1"/>
          </p:cNvSpPr>
          <p:nvPr/>
        </p:nvSpPr>
        <p:spPr bwMode="auto">
          <a:xfrm>
            <a:off x="240755" y="2340471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본인인증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613101" y="2773065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974401" y="3095125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KEG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교육그룹 수강생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포털 사용을 위해서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본인인증을 통한 회원가입을 진행합니다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974401" y="4248711"/>
            <a:ext cx="234470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본인인증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4561235" y="1840838"/>
            <a:ext cx="1512168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없음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4633243" y="5364807"/>
            <a:ext cx="1368151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있음 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완료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6896762" y="5751154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이전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8279283" y="5751154"/>
            <a:ext cx="97912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수강생포탈로 이동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020143" y="2804270"/>
            <a:ext cx="540000" cy="200572"/>
          </a:xfrm>
          <a:prstGeom prst="rect">
            <a:avLst/>
          </a:prstGeom>
        </p:spPr>
      </p:pic>
      <p:sp>
        <p:nvSpPr>
          <p:cNvPr id="64" name="Rectangle 1307"/>
          <p:cNvSpPr>
            <a:spLocks noChangeArrowheads="1"/>
          </p:cNvSpPr>
          <p:nvPr/>
        </p:nvSpPr>
        <p:spPr bwMode="auto">
          <a:xfrm>
            <a:off x="6148807" y="684287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7521153" y="1131324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6882453" y="1453384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원서에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가입된 정보가 없습니다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담당멘토에게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문의하세요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928195" y="1162529"/>
            <a:ext cx="540000" cy="200572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 bwMode="auto">
          <a:xfrm>
            <a:off x="6889938" y="2598980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이전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3" name="Rectangle 1307"/>
          <p:cNvSpPr>
            <a:spLocks noChangeArrowheads="1"/>
          </p:cNvSpPr>
          <p:nvPr/>
        </p:nvSpPr>
        <p:spPr bwMode="auto">
          <a:xfrm>
            <a:off x="6145411" y="3823116"/>
            <a:ext cx="3816424" cy="2844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7517757" y="4270153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6879057" y="4592213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algn="ctr" defTabSz="817563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가입된 회원입니다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algn="ctr" defTabSz="817563"/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817563"/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sdddpo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924799" y="4301358"/>
            <a:ext cx="540000" cy="200572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29" idx="3"/>
            <a:endCxn id="64" idx="1"/>
          </p:cNvCxnSpPr>
          <p:nvPr/>
        </p:nvCxnSpPr>
        <p:spPr bwMode="auto">
          <a:xfrm flipV="1">
            <a:off x="3319107" y="2106287"/>
            <a:ext cx="2829700" cy="2268424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꺾인 연결선 38"/>
          <p:cNvCxnSpPr>
            <a:stCxn id="29" idx="3"/>
            <a:endCxn id="73" idx="1"/>
          </p:cNvCxnSpPr>
          <p:nvPr/>
        </p:nvCxnSpPr>
        <p:spPr bwMode="auto">
          <a:xfrm>
            <a:off x="3319107" y="4374711"/>
            <a:ext cx="2826304" cy="870405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4649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6145411" y="7002302"/>
            <a:ext cx="3602315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이동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35"/>
          <p:cNvCxnSpPr>
            <a:stCxn id="29" idx="3"/>
            <a:endCxn id="35" idx="1"/>
          </p:cNvCxnSpPr>
          <p:nvPr/>
        </p:nvCxnSpPr>
        <p:spPr bwMode="auto">
          <a:xfrm>
            <a:off x="3319107" y="4374711"/>
            <a:ext cx="2826304" cy="2727619"/>
          </a:xfrm>
          <a:prstGeom prst="bentConnector3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4638066" y="7179497"/>
            <a:ext cx="1368151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원서 가입 정보 있음 </a:t>
            </a:r>
            <a:endParaRPr lang="en-US" altLang="ko-KR" sz="7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전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1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회원정보 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3118590" y="4380734"/>
            <a:ext cx="93610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가입하기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24560"/>
              </p:ext>
            </p:extLst>
          </p:nvPr>
        </p:nvGraphicFramePr>
        <p:xfrm>
          <a:off x="1719190" y="1913576"/>
          <a:ext cx="2330847" cy="105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김수강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010-1234-5678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멘토 김담당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서브멘토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김담당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 bwMode="auto">
          <a:xfrm>
            <a:off x="1706390" y="1893863"/>
            <a:ext cx="2349131" cy="1107380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31" y="1913576"/>
            <a:ext cx="180000" cy="24230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25" y="2438562"/>
            <a:ext cx="153659" cy="252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00" y="2178866"/>
            <a:ext cx="168000" cy="252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98" y="2712488"/>
            <a:ext cx="153659" cy="252000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01114"/>
              </p:ext>
            </p:extLst>
          </p:nvPr>
        </p:nvGraphicFramePr>
        <p:xfrm>
          <a:off x="1731990" y="3128465"/>
          <a:ext cx="2330847" cy="105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확인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이메일주소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 bwMode="auto">
          <a:xfrm>
            <a:off x="1719190" y="3095104"/>
            <a:ext cx="2349131" cy="1107380"/>
          </a:xfrm>
          <a:prstGeom prst="roundRect">
            <a:avLst>
              <a:gd name="adj" fmla="val 458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7519973" y="4392727"/>
            <a:ext cx="93610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가입하기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77917"/>
              </p:ext>
            </p:extLst>
          </p:nvPr>
        </p:nvGraphicFramePr>
        <p:xfrm>
          <a:off x="6086203" y="1925569"/>
          <a:ext cx="2330847" cy="105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김수강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010-1234-5678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멘토 김담당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서브멘토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김담당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6073403" y="1905856"/>
            <a:ext cx="2349131" cy="1107380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44" y="1925569"/>
            <a:ext cx="180000" cy="24230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38" y="2450555"/>
            <a:ext cx="153659" cy="252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613" y="2190859"/>
            <a:ext cx="168000" cy="252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11" y="2724481"/>
            <a:ext cx="153659" cy="252000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01518"/>
              </p:ext>
            </p:extLst>
          </p:nvPr>
        </p:nvGraphicFramePr>
        <p:xfrm>
          <a:off x="6099003" y="3140458"/>
          <a:ext cx="2330847" cy="105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abcdefg19395439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***************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***************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12354@gmail.com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 bwMode="auto">
          <a:xfrm>
            <a:off x="6086203" y="3107097"/>
            <a:ext cx="2349131" cy="1107380"/>
          </a:xfrm>
          <a:prstGeom prst="roundRect">
            <a:avLst>
              <a:gd name="adj" fmla="val 458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7450" y="844673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6015" y="839134"/>
            <a:ext cx="12490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모두 입력 했을 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2346886" y="160394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753928" y="1635152"/>
            <a:ext cx="540000" cy="200572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 bwMode="auto">
          <a:xfrm>
            <a:off x="6692904" y="160394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099946" y="1635152"/>
            <a:ext cx="540000" cy="20057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 bwMode="auto">
          <a:xfrm>
            <a:off x="1714823" y="4380734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이전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113346" y="4392727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이전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24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완료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62041"/>
              </p:ext>
            </p:extLst>
          </p:nvPr>
        </p:nvGraphicFramePr>
        <p:xfrm>
          <a:off x="10440591" y="540271"/>
          <a:ext cx="2833612" cy="263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수강생포탈로 이동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포탈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 설치되어 있는 경우 앱 실행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앱이 설치 되어 있지 않은 경우 다운로드 링크 이동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IOS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2391623" y="1620391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752923" y="1942451"/>
            <a:ext cx="2349131" cy="983746"/>
          </a:xfrm>
          <a:prstGeom prst="roundRect">
            <a:avLst>
              <a:gd name="adj" fmla="val 458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회원가입이 완료 되었습니다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ctr"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798665" y="1651596"/>
            <a:ext cx="540000" cy="20057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 bwMode="auto">
          <a:xfrm>
            <a:off x="1752923" y="3168045"/>
            <a:ext cx="236650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수강생포탈로 이동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3769147" y="32040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3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97690"/>
              </p:ext>
            </p:extLst>
          </p:nvPr>
        </p:nvGraphicFramePr>
        <p:xfrm>
          <a:off x="10440591" y="540271"/>
          <a:ext cx="2833612" cy="242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자동로그인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앱에서만 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자동로그인 체크 시 앱 실행하면 로그인 진행 후 메인 진입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 bwMode="auto">
          <a:xfrm>
            <a:off x="1773113" y="3139472"/>
            <a:ext cx="233969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14539"/>
              </p:ext>
            </p:extLst>
          </p:nvPr>
        </p:nvGraphicFramePr>
        <p:xfrm>
          <a:off x="1768104" y="2087289"/>
          <a:ext cx="2330847" cy="5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 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 bwMode="auto">
          <a:xfrm>
            <a:off x="1755304" y="2053928"/>
            <a:ext cx="2349131" cy="56937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2376073" y="1595558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783115" y="1626763"/>
            <a:ext cx="540000" cy="200572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 bwMode="auto">
          <a:xfrm>
            <a:off x="1680915" y="1967038"/>
            <a:ext cx="2497513" cy="1581366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7005" y="3623465"/>
            <a:ext cx="1391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011D74-94D4-4D40-946F-E325BD22833A}"/>
              </a:ext>
            </a:extLst>
          </p:cNvPr>
          <p:cNvSpPr txBox="1"/>
          <p:nvPr/>
        </p:nvSpPr>
        <p:spPr>
          <a:xfrm>
            <a:off x="1777858" y="2681708"/>
            <a:ext cx="628377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  <a:latin typeface="+mn-ea"/>
                <a:ea typeface="+mn-ea"/>
              </a:rPr>
              <a:t>□</a:t>
            </a:r>
            <a:r>
              <a:rPr lang="ko-KR" altLang="en-US" sz="700" dirty="0" smtClean="0">
                <a:solidFill>
                  <a:prstClr val="black"/>
                </a:solidFill>
                <a:latin typeface="+mn-ea"/>
                <a:ea typeface="+mn-ea"/>
              </a:rPr>
              <a:t> 아이디 </a:t>
            </a:r>
            <a:r>
              <a:rPr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저장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40955" y="3911497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011D74-94D4-4D40-946F-E325BD22833A}"/>
              </a:ext>
            </a:extLst>
          </p:cNvPr>
          <p:cNvSpPr txBox="1"/>
          <p:nvPr/>
        </p:nvSpPr>
        <p:spPr>
          <a:xfrm>
            <a:off x="2663954" y="2678269"/>
            <a:ext cx="596317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  <a:latin typeface="+mn-ea"/>
                <a:ea typeface="+mn-ea"/>
              </a:rPr>
              <a:t>□</a:t>
            </a:r>
            <a:r>
              <a:rPr lang="ko-KR" altLang="en-US" sz="700" dirty="0" smtClean="0">
                <a:solidFill>
                  <a:prstClr val="black"/>
                </a:solidFill>
                <a:latin typeface="+mn-ea"/>
                <a:ea typeface="+mn-ea"/>
              </a:rPr>
              <a:t> 자동로그인</a:t>
            </a:r>
            <a:endParaRPr lang="ko-KR" altLang="en-US" sz="7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86450"/>
              </p:ext>
            </p:extLst>
          </p:nvPr>
        </p:nvGraphicFramePr>
        <p:xfrm>
          <a:off x="6098903" y="2127123"/>
          <a:ext cx="2330847" cy="5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63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abcdefg19395439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63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***************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 bwMode="auto">
          <a:xfrm>
            <a:off x="6086103" y="2093762"/>
            <a:ext cx="2349131" cy="56937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23450" y="1850436"/>
            <a:ext cx="12170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모두 입력했을 때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609576" y="28191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4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97224"/>
              </p:ext>
            </p:extLst>
          </p:nvPr>
        </p:nvGraphicFramePr>
        <p:xfrm>
          <a:off x="602999" y="2116408"/>
          <a:ext cx="2330847" cy="81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이름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 입력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780584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휴대폰번호 입력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(‘-’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제외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 bwMode="auto">
          <a:xfrm>
            <a:off x="590199" y="2076223"/>
            <a:ext cx="2349131" cy="855654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210968" y="162467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18010" y="1655882"/>
            <a:ext cx="540000" cy="200572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 bwMode="auto">
          <a:xfrm>
            <a:off x="515810" y="1996157"/>
            <a:ext cx="2497513" cy="1640458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9145" y="3778661"/>
            <a:ext cx="10839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0710" y="4084632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69927"/>
              </p:ext>
            </p:extLst>
          </p:nvPr>
        </p:nvGraphicFramePr>
        <p:xfrm>
          <a:off x="4106469" y="2116408"/>
          <a:ext cx="2330847" cy="10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abcdefg19395439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780584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21877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인증번호 입력                  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</a:rPr>
                        <a:t>03:00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 bwMode="auto">
          <a:xfrm>
            <a:off x="4093669" y="2076223"/>
            <a:ext cx="2349131" cy="114616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4714438" y="162467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4121480" y="1655882"/>
            <a:ext cx="540000" cy="200572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 bwMode="auto">
          <a:xfrm>
            <a:off x="4019280" y="1996157"/>
            <a:ext cx="2497513" cy="1640458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82615" y="3778661"/>
            <a:ext cx="10839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94180" y="4084632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5726702" y="296225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29165"/>
              </p:ext>
            </p:extLst>
          </p:nvPr>
        </p:nvGraphicFramePr>
        <p:xfrm>
          <a:off x="7490845" y="2116408"/>
          <a:ext cx="2330847" cy="10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abcdefg19395439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780584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21877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12345                            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</a:rPr>
                        <a:t>03:00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49" name="모서리가 둥근 직사각형 48"/>
          <p:cNvSpPr/>
          <p:nvPr/>
        </p:nvSpPr>
        <p:spPr bwMode="auto">
          <a:xfrm>
            <a:off x="7478045" y="2076223"/>
            <a:ext cx="2349131" cy="114616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8098814" y="162467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7505856" y="1655882"/>
            <a:ext cx="540000" cy="200572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 bwMode="auto">
          <a:xfrm>
            <a:off x="7403656" y="1996157"/>
            <a:ext cx="2497513" cy="1640458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66991" y="3778661"/>
            <a:ext cx="10839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78556" y="4084632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9106925" y="269469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9111078" y="296225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2219079" y="269469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9329" y="3362245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727304" y="268738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68" name="직선 화살표 연결선 67"/>
          <p:cNvCxnSpPr>
            <a:stCxn id="25" idx="3"/>
            <a:endCxn id="33" idx="1"/>
          </p:cNvCxnSpPr>
          <p:nvPr/>
        </p:nvCxnSpPr>
        <p:spPr bwMode="auto">
          <a:xfrm>
            <a:off x="3013323" y="2816386"/>
            <a:ext cx="1005957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>
            <a:stCxn id="33" idx="3"/>
            <a:endCxn id="58" idx="1"/>
          </p:cNvCxnSpPr>
          <p:nvPr/>
        </p:nvCxnSpPr>
        <p:spPr bwMode="auto">
          <a:xfrm>
            <a:off x="6516793" y="2816386"/>
            <a:ext cx="886863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024415" y="3362245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31214" y="3362245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168747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603143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037539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24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찾기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재설정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1845121" y="2828801"/>
            <a:ext cx="233969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비밀번호 재설정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448081" y="1680959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855123" y="1712164"/>
            <a:ext cx="540000" cy="20057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 bwMode="auto">
          <a:xfrm>
            <a:off x="1752923" y="2052439"/>
            <a:ext cx="2497513" cy="113640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36926"/>
              </p:ext>
            </p:extLst>
          </p:nvPr>
        </p:nvGraphicFramePr>
        <p:xfrm>
          <a:off x="1839942" y="2172690"/>
          <a:ext cx="2330847" cy="54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1827142" y="2132505"/>
            <a:ext cx="2349131" cy="585369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044352" y="2830659"/>
            <a:ext cx="233969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647312" y="168281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비밀번호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054354" y="1714022"/>
            <a:ext cx="540000" cy="200572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 bwMode="auto">
          <a:xfrm>
            <a:off x="5952154" y="2054297"/>
            <a:ext cx="2497513" cy="113640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91030" y="3406723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1107" y="3394208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06311" y="2333844"/>
            <a:ext cx="1415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비밀번호가 재설정 되었습니다</a:t>
            </a:r>
            <a:endParaRPr lang="ko-KR" altLang="en-US" sz="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23" idx="3"/>
            <a:endCxn id="30" idx="1"/>
          </p:cNvCxnSpPr>
          <p:nvPr/>
        </p:nvCxnSpPr>
        <p:spPr bwMode="auto">
          <a:xfrm>
            <a:off x="4250436" y="2620640"/>
            <a:ext cx="1701718" cy="1858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20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168747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603143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037539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4703096" y="1618327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아이디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4110138" y="1649532"/>
            <a:ext cx="540000" cy="20057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31088" y="3482215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82838" y="3788186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23098"/>
              </p:ext>
            </p:extLst>
          </p:nvPr>
        </p:nvGraphicFramePr>
        <p:xfrm>
          <a:off x="4095127" y="2110058"/>
          <a:ext cx="2330847" cy="81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041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인증번호 입력                  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</a:rPr>
                        <a:t>03:00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 bwMode="auto">
          <a:xfrm>
            <a:off x="4082327" y="2069873"/>
            <a:ext cx="2349131" cy="886036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4007938" y="1989807"/>
            <a:ext cx="2497513" cy="134733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650858" y="2410475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5655011" y="2690735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22159" y="3071187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cxnSp>
        <p:nvCxnSpPr>
          <p:cNvPr id="53" name="직선 화살표 연결선 52"/>
          <p:cNvCxnSpPr>
            <a:stCxn id="79" idx="3"/>
            <a:endCxn id="45" idx="1"/>
          </p:cNvCxnSpPr>
          <p:nvPr/>
        </p:nvCxnSpPr>
        <p:spPr bwMode="auto">
          <a:xfrm flipV="1">
            <a:off x="2996109" y="2663475"/>
            <a:ext cx="1011829" cy="2064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45" idx="3"/>
            <a:endCxn id="91" idx="1"/>
          </p:cNvCxnSpPr>
          <p:nvPr/>
        </p:nvCxnSpPr>
        <p:spPr bwMode="auto">
          <a:xfrm>
            <a:off x="6505451" y="2663475"/>
            <a:ext cx="886863" cy="2064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모서리가 둥근 직사각형 62"/>
          <p:cNvSpPr/>
          <p:nvPr/>
        </p:nvSpPr>
        <p:spPr bwMode="auto">
          <a:xfrm>
            <a:off x="1193754" y="1620391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아이디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600796" y="1651596"/>
            <a:ext cx="540000" cy="20057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121746" y="3484279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3496" y="3790250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8265"/>
              </p:ext>
            </p:extLst>
          </p:nvPr>
        </p:nvGraphicFramePr>
        <p:xfrm>
          <a:off x="585785" y="2112122"/>
          <a:ext cx="2330847" cy="54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이름 입력</a:t>
                      </a:r>
                      <a:endParaRPr lang="ko-KR" altLang="en-US" sz="7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휴대폰번호 입력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(‘-’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제외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 bwMode="auto">
          <a:xfrm>
            <a:off x="572985" y="2071937"/>
            <a:ext cx="2349131" cy="636561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498596" y="1991871"/>
            <a:ext cx="2497513" cy="134733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2141516" y="241253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2817" y="3073251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8087472" y="1620391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아이디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7494514" y="1651596"/>
            <a:ext cx="540000" cy="20057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15464" y="3484279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67214" y="3790250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2280"/>
              </p:ext>
            </p:extLst>
          </p:nvPr>
        </p:nvGraphicFramePr>
        <p:xfrm>
          <a:off x="7479503" y="2112122"/>
          <a:ext cx="2330847" cy="81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47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0410"/>
                  </a:ext>
                </a:extLst>
              </a:tr>
              <a:tr h="272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12345                            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</a:rPr>
                        <a:t>03:00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 bwMode="auto">
          <a:xfrm>
            <a:off x="7466703" y="2071937"/>
            <a:ext cx="2349131" cy="886036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7392314" y="1991871"/>
            <a:ext cx="2497513" cy="1347335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9035234" y="241253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인증하기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9039387" y="2692799"/>
            <a:ext cx="679831" cy="21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6535" y="3073251"/>
            <a:ext cx="21804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회원정보와 일치할 경우 인증번호가 발송됩니다</a:t>
            </a:r>
          </a:p>
        </p:txBody>
      </p:sp>
    </p:spTree>
    <p:extLst>
      <p:ext uri="{BB962C8B-B14F-4D97-AF65-F5344CB8AC3E}">
        <p14:creationId xmlns:p14="http://schemas.microsoft.com/office/powerpoint/2010/main" val="7790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아이디 찾기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20369" y="2289673"/>
            <a:ext cx="121860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 결과 안내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Home1234 </a:t>
            </a:r>
            <a:endParaRPr lang="ko-KR" altLang="en-US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376073" y="1552669"/>
            <a:ext cx="144016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72000" bIns="0" rtlCol="0" anchor="ctr"/>
          <a:lstStyle/>
          <a:p>
            <a:pPr defTabSz="817563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아이디 찾기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783115" y="1583874"/>
            <a:ext cx="540000" cy="20057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13257" y="3562637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5815" y="3868608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Ⓒ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KEG. All Rights Reserved.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680915" y="1924149"/>
            <a:ext cx="2497513" cy="1496442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773113" y="3024575"/>
            <a:ext cx="233969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5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스케줄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3905"/>
              </p:ext>
            </p:extLst>
          </p:nvPr>
        </p:nvGraphicFramePr>
        <p:xfrm>
          <a:off x="10440591" y="540271"/>
          <a:ext cx="2833612" cy="313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PC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에서는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수강중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영역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캘린더 영역 내 스크롤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모바일에서는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수강중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영역 내 스크롤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캘린더는 영역 내 스크롤 없이 세로축 시간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전체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모바일에서는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목록 등록자 노출 안함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수강중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과목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PC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기본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많아지면 영역 내 스크롤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모바일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 노출로 세로 사이즈 고정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줄바꿈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된 항목 모두 포함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줄 기준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개별일정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노출은 없음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강의정보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풀팝업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189777" y="1206506"/>
            <a:ext cx="581539" cy="216000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 bwMode="auto">
          <a:xfrm>
            <a:off x="1165897" y="1548383"/>
            <a:ext cx="346734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endParaRPr lang="en-US" altLang="ko-KR" sz="900" b="1" dirty="0">
              <a:latin typeface="+mn-ea"/>
              <a:ea typeface="+mn-ea"/>
            </a:endParaRPr>
          </a:p>
          <a:p>
            <a:pPr defTabSz="817563"/>
            <a:endParaRPr lang="en-US" altLang="ko-KR" sz="900" b="1" dirty="0" smtClean="0">
              <a:latin typeface="+mn-ea"/>
              <a:ea typeface="+mn-ea"/>
            </a:endParaRPr>
          </a:p>
          <a:p>
            <a:pPr defTabSz="817563"/>
            <a:endParaRPr lang="en-US" altLang="ko-KR" sz="900" b="1" dirty="0">
              <a:latin typeface="+mn-ea"/>
              <a:ea typeface="+mn-ea"/>
            </a:endParaRPr>
          </a:p>
          <a:p>
            <a:pPr defTabSz="817563"/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b="1" dirty="0" smtClean="0">
                <a:latin typeface="+mn-ea"/>
                <a:ea typeface="+mn-ea"/>
              </a:rPr>
              <a:t>과목명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 smtClean="0">
                <a:latin typeface="+mn-ea"/>
                <a:ea typeface="+mn-ea"/>
              </a:rPr>
              <a:t>강의실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 err="1" smtClean="0">
                <a:latin typeface="+mn-ea"/>
                <a:ea typeface="+mn-ea"/>
              </a:rPr>
              <a:t>강의기간</a:t>
            </a:r>
            <a:r>
              <a:rPr lang="ko-KR" altLang="en-US" sz="800" dirty="0" smtClean="0">
                <a:latin typeface="+mn-ea"/>
                <a:ea typeface="+mn-ea"/>
              </a:rPr>
              <a:t> 시간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>
                <a:latin typeface="+mn-ea"/>
                <a:ea typeface="+mn-ea"/>
              </a:rPr>
              <a:t>강사 </a:t>
            </a:r>
            <a:r>
              <a:rPr lang="ko-KR" altLang="en-US" sz="800" dirty="0" err="1" smtClean="0">
                <a:latin typeface="+mn-ea"/>
                <a:ea typeface="+mn-ea"/>
              </a:rPr>
              <a:t>강사명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defTabSz="817563"/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b="1" dirty="0" smtClean="0">
                <a:latin typeface="+mn-ea"/>
                <a:ea typeface="+mn-ea"/>
              </a:rPr>
              <a:t>포토샵 초급 따라하기 과목명이 길어지면 뒤 </a:t>
            </a:r>
            <a:r>
              <a:rPr lang="ko-KR" altLang="en-US" sz="800" b="1" dirty="0" err="1" smtClean="0">
                <a:latin typeface="+mn-ea"/>
                <a:ea typeface="+mn-ea"/>
              </a:rPr>
              <a:t>줄바꿈되지요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/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en-US" altLang="ko-KR" sz="800" dirty="0" smtClean="0">
                <a:latin typeface="+mn-ea"/>
                <a:ea typeface="+mn-ea"/>
              </a:rPr>
              <a:t>| 5</a:t>
            </a:r>
            <a:r>
              <a:rPr lang="ko-KR" altLang="en-US" sz="800" dirty="0" smtClean="0">
                <a:latin typeface="+mn-ea"/>
                <a:ea typeface="+mn-ea"/>
              </a:rPr>
              <a:t>층 </a:t>
            </a:r>
            <a:r>
              <a:rPr lang="en-US" altLang="ko-KR" sz="800" dirty="0" smtClean="0">
                <a:latin typeface="+mn-ea"/>
                <a:ea typeface="+mn-ea"/>
              </a:rPr>
              <a:t>104C   | YYYY.MM.DD ~ YYYY.MM.DD </a:t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ko-KR" altLang="en-US" sz="800" dirty="0" err="1" smtClean="0">
                <a:latin typeface="+mn-ea"/>
                <a:ea typeface="+mn-ea"/>
              </a:rPr>
              <a:t>월수금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err="1" smtClean="0">
                <a:latin typeface="+mn-ea"/>
                <a:ea typeface="+mn-ea"/>
              </a:rPr>
              <a:t>hh:mm~hh:mm</a:t>
            </a:r>
            <a:r>
              <a:rPr lang="en-US" altLang="ko-KR" sz="800" dirty="0" smtClean="0">
                <a:latin typeface="+mn-ea"/>
                <a:ea typeface="+mn-ea"/>
              </a:rPr>
              <a:t> | </a:t>
            </a:r>
            <a:r>
              <a:rPr lang="ko-KR" altLang="en-US" sz="800" dirty="0">
                <a:latin typeface="+mn-ea"/>
                <a:ea typeface="+mn-ea"/>
              </a:rPr>
              <a:t>강사 </a:t>
            </a:r>
            <a:r>
              <a:rPr lang="ko-KR" altLang="en-US" sz="800" dirty="0" err="1">
                <a:latin typeface="+mn-ea"/>
                <a:ea typeface="+mn-ea"/>
              </a:rPr>
              <a:t>나최고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4574517" y="1944463"/>
            <a:ext cx="36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24261" y="1645965"/>
            <a:ext cx="3113430" cy="2419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수강중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b="1" dirty="0" smtClean="0">
                <a:latin typeface="+mn-ea"/>
                <a:ea typeface="+mn-ea"/>
              </a:rPr>
              <a:t>개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56641"/>
              </p:ext>
            </p:extLst>
          </p:nvPr>
        </p:nvGraphicFramePr>
        <p:xfrm>
          <a:off x="1182958" y="2723321"/>
          <a:ext cx="3427557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755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〈  2024.04.29 ~ 05.05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〉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5710"/>
              </p:ext>
            </p:extLst>
          </p:nvPr>
        </p:nvGraphicFramePr>
        <p:xfrm>
          <a:off x="1205682" y="3199451"/>
          <a:ext cx="3427563" cy="3377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20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78704532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356207189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803918705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181002404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575590866"/>
                    </a:ext>
                  </a:extLst>
                </a:gridCol>
              </a:tblGrid>
              <a:tr h="33775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253357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71389"/>
              </p:ext>
            </p:extLst>
          </p:nvPr>
        </p:nvGraphicFramePr>
        <p:xfrm>
          <a:off x="1134535" y="3541204"/>
          <a:ext cx="3513149" cy="3157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694">
                  <a:extLst>
                    <a:ext uri="{9D8B030D-6E8A-4147-A177-3AD203B41FA5}">
                      <a16:colId xmlns:a16="http://schemas.microsoft.com/office/drawing/2014/main" val="215272569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164798823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788880911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843473256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691179147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42690259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188289473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2043832206"/>
                    </a:ext>
                  </a:extLst>
                </a:gridCol>
              </a:tblGrid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2443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2380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6627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52831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64554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12:00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01910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94375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13:00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01240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57966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8897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0969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52280"/>
                  </a:ext>
                </a:extLst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 bwMode="auto">
          <a:xfrm>
            <a:off x="2402235" y="3200584"/>
            <a:ext cx="390841" cy="327774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92F5BE0-EF32-4620-AE14-DA118724B9B1}"/>
              </a:ext>
            </a:extLst>
          </p:cNvPr>
          <p:cNvGrpSpPr/>
          <p:nvPr/>
        </p:nvGrpSpPr>
        <p:grpSpPr>
          <a:xfrm>
            <a:off x="5499629" y="3769924"/>
            <a:ext cx="3382086" cy="802795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25AD5C4-F71D-425C-BFD0-88F16BB0A928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5740794-4ADF-483C-AFBB-4C57891B26C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68C65FB0-3FF3-446A-99C3-ABEB275BC240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A280F09B-E370-4892-8049-52A0C695A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A12EB68-8FF8-4F64-BB32-1CDE6EDD37E8}"/>
                </a:ext>
              </a:extLst>
            </p:cNvPr>
            <p:cNvSpPr txBox="1"/>
            <p:nvPr/>
          </p:nvSpPr>
          <p:spPr>
            <a:xfrm>
              <a:off x="2465048" y="2323467"/>
              <a:ext cx="159244" cy="27029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배너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6950199" y="4415854"/>
            <a:ext cx="660354" cy="72000"/>
            <a:chOff x="6728299" y="6777213"/>
            <a:chExt cx="660354" cy="72000"/>
          </a:xfrm>
        </p:grpSpPr>
        <p:sp>
          <p:nvSpPr>
            <p:cNvPr id="269" name="타원 268"/>
            <p:cNvSpPr/>
            <p:nvPr/>
          </p:nvSpPr>
          <p:spPr bwMode="auto">
            <a:xfrm>
              <a:off x="6728299" y="6777213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0" name="타원 269"/>
            <p:cNvSpPr/>
            <p:nvPr/>
          </p:nvSpPr>
          <p:spPr bwMode="auto">
            <a:xfrm>
              <a:off x="6875388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1" name="타원 270"/>
            <p:cNvSpPr/>
            <p:nvPr/>
          </p:nvSpPr>
          <p:spPr bwMode="auto">
            <a:xfrm>
              <a:off x="7022477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2" name="타원 271"/>
            <p:cNvSpPr/>
            <p:nvPr/>
          </p:nvSpPr>
          <p:spPr bwMode="auto">
            <a:xfrm>
              <a:off x="7169566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3" name="타원 272"/>
            <p:cNvSpPr/>
            <p:nvPr/>
          </p:nvSpPr>
          <p:spPr bwMode="auto">
            <a:xfrm>
              <a:off x="7316653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aphicFrame>
        <p:nvGraphicFramePr>
          <p:cNvPr id="276" name="표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86380"/>
              </p:ext>
            </p:extLst>
          </p:nvPr>
        </p:nvGraphicFramePr>
        <p:xfrm>
          <a:off x="5496742" y="1557745"/>
          <a:ext cx="338497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24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84375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77" name="직사각형 276"/>
          <p:cNvSpPr/>
          <p:nvPr/>
        </p:nvSpPr>
        <p:spPr bwMode="auto">
          <a:xfrm>
            <a:off x="5496742" y="3265868"/>
            <a:ext cx="3384972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427357" y="1929472"/>
            <a:ext cx="258685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커뮤니티의 공지사항입니다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공지사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내림차순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제목이 길어지면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(..)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영역에 맞춰 노출 개수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제목을 보여줍니다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002568" y="1929472"/>
            <a:ext cx="92204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542953" y="3576958"/>
            <a:ext cx="353986" cy="816491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428769" y="3580480"/>
            <a:ext cx="353986" cy="1016355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28233" y="3584002"/>
            <a:ext cx="353986" cy="1016355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417230" y="5503239"/>
            <a:ext cx="353986" cy="320316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965017" y="5820728"/>
            <a:ext cx="353986" cy="816491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863766" y="5811307"/>
            <a:ext cx="353986" cy="816491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1020737" y="197882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844061" y="4672999"/>
            <a:ext cx="419739" cy="320316"/>
          </a:xfrm>
          <a:prstGeom prst="rect">
            <a:avLst/>
          </a:prstGeom>
          <a:solidFill>
            <a:srgbClr val="0070C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204055" y="4181839"/>
            <a:ext cx="419739" cy="2433785"/>
          </a:xfrm>
          <a:prstGeom prst="rect">
            <a:avLst/>
          </a:prstGeom>
          <a:solidFill>
            <a:srgbClr val="0070C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207248" y="5803948"/>
            <a:ext cx="416546" cy="816491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762895" y="4203434"/>
            <a:ext cx="419739" cy="1354755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1150237" y="4590004"/>
            <a:ext cx="3456000" cy="263671"/>
          </a:xfrm>
          <a:prstGeom prst="rect">
            <a:avLst/>
          </a:prstGeom>
          <a:solidFill>
            <a:srgbClr val="FF0000">
              <a:alpha val="3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82" name="타원 81"/>
          <p:cNvSpPr>
            <a:spLocks noChangeAspect="1"/>
          </p:cNvSpPr>
          <p:nvPr/>
        </p:nvSpPr>
        <p:spPr bwMode="auto">
          <a:xfrm>
            <a:off x="1652106" y="38407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1182953" y="27005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오늘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4238837" y="2707622"/>
            <a:ext cx="36003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주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latin typeface="+mn-ea"/>
              </a:rPr>
              <a:t>∨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58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</a:t>
            </a:fld>
            <a:endParaRPr lang="ko-KR" altLang="en-US" sz="800" dirty="0"/>
          </a:p>
        </p:txBody>
      </p:sp>
      <p:sp>
        <p:nvSpPr>
          <p:cNvPr id="1154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화면설계서</a:t>
            </a:r>
            <a:r>
              <a:rPr lang="ko-KR" altLang="en-US" dirty="0"/>
              <a:t> 작업 내역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F082178-DBC1-4D1E-8303-1223BA14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38357"/>
              </p:ext>
            </p:extLst>
          </p:nvPr>
        </p:nvGraphicFramePr>
        <p:xfrm>
          <a:off x="240755" y="972319"/>
          <a:ext cx="12961440" cy="412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9015335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97637798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7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이슈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2024.05.23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전체수정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04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2024.06.10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p2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자격증응시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화면목록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P37~41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자격증응시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화면 수정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7232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61369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30733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63838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1134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804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66328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644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2553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3016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81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232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6890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57392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4240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243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57914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6739" y="654306"/>
            <a:ext cx="13516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History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903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스케줄</a:t>
            </a:r>
            <a:r>
              <a:rPr lang="en-US" altLang="ko-KR" dirty="0" smtClean="0"/>
              <a:t>(</a:t>
            </a:r>
            <a:r>
              <a:rPr lang="ko-KR" altLang="en-US" dirty="0"/>
              <a:t>월</a:t>
            </a:r>
            <a:r>
              <a:rPr lang="ko-KR" altLang="en-US" dirty="0" smtClean="0"/>
              <a:t>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54621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54382"/>
              </p:ext>
            </p:extLst>
          </p:nvPr>
        </p:nvGraphicFramePr>
        <p:xfrm>
          <a:off x="1182958" y="2723321"/>
          <a:ext cx="3427557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2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25677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42519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〈  2024.05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 bwMode="auto">
          <a:xfrm>
            <a:off x="1182953" y="27005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오늘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4238837" y="2707622"/>
            <a:ext cx="36003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월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latin typeface="+mn-ea"/>
              </a:rPr>
              <a:t>∨</a:t>
            </a:r>
            <a:endParaRPr lang="ko-KR" altLang="en-US" sz="700" dirty="0">
              <a:latin typeface="+mn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89694"/>
              </p:ext>
            </p:extLst>
          </p:nvPr>
        </p:nvGraphicFramePr>
        <p:xfrm>
          <a:off x="1176859" y="3064796"/>
          <a:ext cx="3433654" cy="30920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261">
                  <a:extLst>
                    <a:ext uri="{9D8B030D-6E8A-4147-A177-3AD203B41FA5}">
                      <a16:colId xmlns:a16="http://schemas.microsoft.com/office/drawing/2014/main" val="3164798823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164426599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3788880911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3122000652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843473256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2450491829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691179147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2657676965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42690259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832339901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3188289473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258297384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2043832206"/>
                    </a:ext>
                  </a:extLst>
                </a:gridCol>
                <a:gridCol w="245261">
                  <a:extLst>
                    <a:ext uri="{9D8B030D-6E8A-4147-A177-3AD203B41FA5}">
                      <a16:colId xmlns:a16="http://schemas.microsoft.com/office/drawing/2014/main" val="1695317674"/>
                    </a:ext>
                  </a:extLst>
                </a:gridCol>
              </a:tblGrid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2443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23808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6627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52831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64554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01910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94375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01240"/>
                  </a:ext>
                </a:extLst>
              </a:tr>
              <a:tr h="316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57966"/>
                  </a:ext>
                </a:extLst>
              </a:tr>
              <a:tr h="244157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88978"/>
                  </a:ext>
                </a:extLst>
              </a:tr>
            </a:tbl>
          </a:graphicData>
        </a:graphic>
      </p:graphicFrame>
      <p:cxnSp>
        <p:nvCxnSpPr>
          <p:cNvPr id="82" name="꺾인 연결선 81"/>
          <p:cNvCxnSpPr>
            <a:stCxn id="145" idx="2"/>
            <a:endCxn id="88" idx="1"/>
          </p:cNvCxnSpPr>
          <p:nvPr/>
        </p:nvCxnSpPr>
        <p:spPr bwMode="auto">
          <a:xfrm rot="16200000" flipH="1">
            <a:off x="5452568" y="1012074"/>
            <a:ext cx="1250243" cy="635530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타원 142"/>
          <p:cNvSpPr/>
          <p:nvPr/>
        </p:nvSpPr>
        <p:spPr bwMode="auto">
          <a:xfrm>
            <a:off x="2178621" y="3071145"/>
            <a:ext cx="187904" cy="1879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247646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2225144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 smtClean="0">
                <a:latin typeface="+mn-ea"/>
                <a:ea typeface="+mn-ea"/>
              </a:rPr>
              <a:t>2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2720016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 smtClean="0">
                <a:latin typeface="+mn-ea"/>
                <a:ea typeface="+mn-ea"/>
              </a:rPr>
              <a:t>4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2720016" y="5182611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 smtClean="0">
                <a:latin typeface="+mn-ea"/>
                <a:ea typeface="+mn-ea"/>
              </a:rPr>
              <a:t>2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3202642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3697139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4191636" y="3348583"/>
            <a:ext cx="36004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 smtClean="0">
                <a:latin typeface="+mn-ea"/>
                <a:ea typeface="+mn-ea"/>
              </a:rPr>
              <a:t>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2F5BE0-EF32-4620-AE14-DA118724B9B1}"/>
              </a:ext>
            </a:extLst>
          </p:cNvPr>
          <p:cNvGrpSpPr/>
          <p:nvPr/>
        </p:nvGrpSpPr>
        <p:grpSpPr>
          <a:xfrm>
            <a:off x="5499629" y="3769924"/>
            <a:ext cx="3382086" cy="802795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25AD5C4-F71D-425C-BFD0-88F16BB0A928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5740794-4ADF-483C-AFBB-4C57891B26C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8C65FB0-3FF3-446A-99C3-ABEB275BC240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A280F09B-E370-4892-8049-52A0C695A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A12EB68-8FF8-4F64-BB32-1CDE6EDD37E8}"/>
                </a:ext>
              </a:extLst>
            </p:cNvPr>
            <p:cNvSpPr txBox="1"/>
            <p:nvPr/>
          </p:nvSpPr>
          <p:spPr>
            <a:xfrm>
              <a:off x="2465048" y="2323467"/>
              <a:ext cx="159244" cy="27029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배너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950199" y="4415854"/>
            <a:ext cx="660354" cy="72000"/>
            <a:chOff x="6728299" y="6777213"/>
            <a:chExt cx="660354" cy="72000"/>
          </a:xfrm>
        </p:grpSpPr>
        <p:sp>
          <p:nvSpPr>
            <p:cNvPr id="67" name="타원 66"/>
            <p:cNvSpPr/>
            <p:nvPr/>
          </p:nvSpPr>
          <p:spPr bwMode="auto">
            <a:xfrm>
              <a:off x="6728299" y="6777213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6875388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7022477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7169566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7316653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52179"/>
              </p:ext>
            </p:extLst>
          </p:nvPr>
        </p:nvGraphicFramePr>
        <p:xfrm>
          <a:off x="5496742" y="1557745"/>
          <a:ext cx="338497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24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84375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5496742" y="3265868"/>
            <a:ext cx="3384972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27357" y="1929472"/>
            <a:ext cx="258685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커뮤니티의 공지사항입니다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공지사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내림차순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제목이 길어지면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(..)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영역에 맞춰 노출 개수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제목을 보여줍니다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02568" y="1929472"/>
            <a:ext cx="92204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189777" y="1206506"/>
            <a:ext cx="581539" cy="216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 bwMode="auto">
          <a:xfrm>
            <a:off x="1165897" y="1548383"/>
            <a:ext cx="346734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endParaRPr lang="en-US" altLang="ko-KR" sz="900" b="1" dirty="0">
              <a:latin typeface="+mn-ea"/>
              <a:ea typeface="+mn-ea"/>
            </a:endParaRPr>
          </a:p>
          <a:p>
            <a:pPr defTabSz="817563"/>
            <a:endParaRPr lang="en-US" altLang="ko-KR" sz="900" b="1" dirty="0" smtClean="0">
              <a:latin typeface="+mn-ea"/>
              <a:ea typeface="+mn-ea"/>
            </a:endParaRPr>
          </a:p>
          <a:p>
            <a:pPr defTabSz="817563"/>
            <a:endParaRPr lang="en-US" altLang="ko-KR" sz="900" b="1" dirty="0">
              <a:latin typeface="+mn-ea"/>
              <a:ea typeface="+mn-ea"/>
            </a:endParaRPr>
          </a:p>
          <a:p>
            <a:pPr defTabSz="817563"/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b="1" dirty="0" smtClean="0">
                <a:latin typeface="+mn-ea"/>
                <a:ea typeface="+mn-ea"/>
              </a:rPr>
              <a:t>과목명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 smtClean="0">
                <a:latin typeface="+mn-ea"/>
                <a:ea typeface="+mn-ea"/>
              </a:rPr>
              <a:t>강의실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 err="1" smtClean="0">
                <a:latin typeface="+mn-ea"/>
                <a:ea typeface="+mn-ea"/>
              </a:rPr>
              <a:t>강의기간</a:t>
            </a:r>
            <a:r>
              <a:rPr lang="ko-KR" altLang="en-US" sz="800" dirty="0" smtClean="0">
                <a:latin typeface="+mn-ea"/>
                <a:ea typeface="+mn-ea"/>
              </a:rPr>
              <a:t> 시간 </a:t>
            </a:r>
            <a:r>
              <a:rPr lang="en-US" altLang="ko-KR" sz="800" dirty="0" smtClean="0">
                <a:latin typeface="+mn-ea"/>
                <a:ea typeface="+mn-ea"/>
              </a:rPr>
              <a:t>| </a:t>
            </a:r>
            <a:r>
              <a:rPr lang="ko-KR" altLang="en-US" sz="800" dirty="0">
                <a:latin typeface="+mn-ea"/>
                <a:ea typeface="+mn-ea"/>
              </a:rPr>
              <a:t>강사 </a:t>
            </a:r>
            <a:r>
              <a:rPr lang="ko-KR" altLang="en-US" sz="800" dirty="0" err="1" smtClean="0">
                <a:latin typeface="+mn-ea"/>
                <a:ea typeface="+mn-ea"/>
              </a:rPr>
              <a:t>강사명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defTabSz="817563"/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b="1" dirty="0" smtClean="0">
                <a:latin typeface="+mn-ea"/>
                <a:ea typeface="+mn-ea"/>
              </a:rPr>
              <a:t>포토샵 초급 따라하기 과목명이 길어지면 뒤 </a:t>
            </a:r>
            <a:r>
              <a:rPr lang="ko-KR" altLang="en-US" sz="800" b="1" dirty="0" err="1" smtClean="0">
                <a:latin typeface="+mn-ea"/>
                <a:ea typeface="+mn-ea"/>
              </a:rPr>
              <a:t>줄바꿈되지요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/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en-US" altLang="ko-KR" sz="800" dirty="0" smtClean="0">
                <a:latin typeface="+mn-ea"/>
                <a:ea typeface="+mn-ea"/>
              </a:rPr>
              <a:t>| 5</a:t>
            </a:r>
            <a:r>
              <a:rPr lang="ko-KR" altLang="en-US" sz="800" dirty="0" smtClean="0">
                <a:latin typeface="+mn-ea"/>
                <a:ea typeface="+mn-ea"/>
              </a:rPr>
              <a:t>층 </a:t>
            </a:r>
            <a:r>
              <a:rPr lang="en-US" altLang="ko-KR" sz="800" dirty="0" smtClean="0">
                <a:latin typeface="+mn-ea"/>
                <a:ea typeface="+mn-ea"/>
              </a:rPr>
              <a:t>104C   | YYYY.MM.DD ~ YYYY.MM.DD </a:t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ko-KR" altLang="en-US" sz="800" dirty="0" err="1" smtClean="0">
                <a:latin typeface="+mn-ea"/>
                <a:ea typeface="+mn-ea"/>
              </a:rPr>
              <a:t>월수금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err="1" smtClean="0">
                <a:latin typeface="+mn-ea"/>
                <a:ea typeface="+mn-ea"/>
              </a:rPr>
              <a:t>hh:mm~hh:mm</a:t>
            </a:r>
            <a:r>
              <a:rPr lang="en-US" altLang="ko-KR" sz="800" dirty="0" smtClean="0">
                <a:latin typeface="+mn-ea"/>
                <a:ea typeface="+mn-ea"/>
              </a:rPr>
              <a:t> | </a:t>
            </a:r>
            <a:r>
              <a:rPr lang="ko-KR" altLang="en-US" sz="800" dirty="0">
                <a:latin typeface="+mn-ea"/>
                <a:ea typeface="+mn-ea"/>
              </a:rPr>
              <a:t>강사 </a:t>
            </a:r>
            <a:r>
              <a:rPr lang="ko-KR" altLang="en-US" sz="800" dirty="0" err="1">
                <a:latin typeface="+mn-ea"/>
                <a:ea typeface="+mn-ea"/>
              </a:rPr>
              <a:t>나최고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4574517" y="1944463"/>
            <a:ext cx="36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324261" y="1645965"/>
            <a:ext cx="3113430" cy="2419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수강중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b="1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88" name="Rectangle 1307"/>
          <p:cNvSpPr>
            <a:spLocks noChangeArrowheads="1"/>
          </p:cNvSpPr>
          <p:nvPr/>
        </p:nvSpPr>
        <p:spPr bwMode="auto">
          <a:xfrm>
            <a:off x="9255343" y="3636615"/>
            <a:ext cx="2002636" cy="2356469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9529787" y="3996957"/>
            <a:ext cx="1468609" cy="1664084"/>
            <a:chOff x="6772165" y="2745050"/>
            <a:chExt cx="1468609" cy="1664084"/>
          </a:xfrm>
        </p:grpSpPr>
        <p:sp>
          <p:nvSpPr>
            <p:cNvPr id="77" name="Rectangle 1307"/>
            <p:cNvSpPr>
              <a:spLocks noChangeArrowheads="1"/>
            </p:cNvSpPr>
            <p:nvPr/>
          </p:nvSpPr>
          <p:spPr bwMode="auto">
            <a:xfrm>
              <a:off x="6772165" y="2745050"/>
              <a:ext cx="1468609" cy="166408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ctr"/>
            <a:lstStyle/>
            <a:p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045529" y="2869992"/>
              <a:ext cx="72008" cy="72016"/>
              <a:chOff x="10166701" y="4815732"/>
              <a:chExt cx="144016" cy="144016"/>
            </a:xfrm>
          </p:grpSpPr>
          <p:cxnSp>
            <p:nvCxnSpPr>
              <p:cNvPr id="79" name="직선 연결선 78"/>
              <p:cNvCxnSpPr/>
              <p:nvPr/>
            </p:nvCxnSpPr>
            <p:spPr bwMode="auto">
              <a:xfrm>
                <a:off x="10166701" y="4815732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 flipH="1">
                <a:off x="10166701" y="4815732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98738"/>
              </p:ext>
            </p:extLst>
          </p:nvPr>
        </p:nvGraphicFramePr>
        <p:xfrm>
          <a:off x="9791360" y="4068038"/>
          <a:ext cx="1002274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274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</a:tblGrid>
              <a:tr h="33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253357"/>
                  </a:ext>
                </a:extLst>
              </a:tr>
            </a:tbl>
          </a:graphicData>
        </a:graphic>
      </p:graphicFrame>
      <p:grpSp>
        <p:nvGrpSpPr>
          <p:cNvPr id="128" name="그룹 127"/>
          <p:cNvGrpSpPr/>
          <p:nvPr/>
        </p:nvGrpSpPr>
        <p:grpSpPr>
          <a:xfrm>
            <a:off x="9636692" y="4726959"/>
            <a:ext cx="1275851" cy="283018"/>
            <a:chOff x="1693276" y="2888961"/>
            <a:chExt cx="1275851" cy="283018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693276" y="2888961"/>
              <a:ext cx="1275851" cy="2830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Ins="3600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포토샵 중급 따라하기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 bwMode="auto">
            <a:xfrm>
              <a:off x="1693277" y="2888961"/>
              <a:ext cx="0" cy="28301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그룹 130"/>
          <p:cNvGrpSpPr/>
          <p:nvPr/>
        </p:nvGrpSpPr>
        <p:grpSpPr>
          <a:xfrm>
            <a:off x="9636450" y="4421511"/>
            <a:ext cx="1276094" cy="283018"/>
            <a:chOff x="1693277" y="2888961"/>
            <a:chExt cx="1276094" cy="283018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1693277" y="2888961"/>
              <a:ext cx="1276094" cy="283018"/>
            </a:xfrm>
            <a:prstGeom prst="rect">
              <a:avLst/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Ins="3600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인테리어 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포폴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(1,2)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 bwMode="auto">
            <a:xfrm>
              <a:off x="1693277" y="2888961"/>
              <a:ext cx="0" cy="283018"/>
            </a:xfrm>
            <a:prstGeom prst="line">
              <a:avLst/>
            </a:prstGeom>
            <a:grpFill/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그룹 133"/>
          <p:cNvGrpSpPr/>
          <p:nvPr/>
        </p:nvGrpSpPr>
        <p:grpSpPr>
          <a:xfrm>
            <a:off x="9636449" y="5045247"/>
            <a:ext cx="1276093" cy="283018"/>
            <a:chOff x="1693276" y="2888961"/>
            <a:chExt cx="1276093" cy="283018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1693276" y="2888961"/>
              <a:ext cx="1276093" cy="2830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Ins="3600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포토샵 초급 따라하기 길면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 bwMode="auto">
            <a:xfrm>
              <a:off x="1693277" y="2888961"/>
              <a:ext cx="0" cy="28301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그룹 136"/>
          <p:cNvGrpSpPr/>
          <p:nvPr/>
        </p:nvGrpSpPr>
        <p:grpSpPr>
          <a:xfrm>
            <a:off x="9639888" y="5353144"/>
            <a:ext cx="1272654" cy="283018"/>
            <a:chOff x="1693277" y="2888961"/>
            <a:chExt cx="1272654" cy="283018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693277" y="2888961"/>
              <a:ext cx="1272654" cy="283018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Ins="36000"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2D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원화 일러스트 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대회반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1693277" y="2888961"/>
              <a:ext cx="0" cy="283018"/>
            </a:xfrm>
            <a:prstGeom prst="line">
              <a:avLst/>
            </a:prstGeom>
            <a:grp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TextBox 88"/>
          <p:cNvSpPr txBox="1"/>
          <p:nvPr/>
        </p:nvSpPr>
        <p:spPr>
          <a:xfrm>
            <a:off x="9203227" y="3380429"/>
            <a:ext cx="2214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모달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팝업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강의 클릭 시 강의 상세 풀 팝업 출력</a:t>
            </a:r>
          </a:p>
        </p:txBody>
      </p:sp>
    </p:spTree>
    <p:extLst>
      <p:ext uri="{BB962C8B-B14F-4D97-AF65-F5344CB8AC3E}">
        <p14:creationId xmlns:p14="http://schemas.microsoft.com/office/powerpoint/2010/main" val="36954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강의 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31369" y="1915232"/>
            <a:ext cx="185380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강의기간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강의시간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7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월수금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</a:t>
            </a:r>
            <a:endParaRPr kumimoji="0" lang="en-US" altLang="ko-KR" sz="7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1273838" y="1909190"/>
            <a:ext cx="687017" cy="58249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강사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나최고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6859" y="1522215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포토샵 초급 따라하기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284112" y="2628113"/>
            <a:ext cx="3205115" cy="582499"/>
            <a:chOff x="7482275" y="2325723"/>
            <a:chExt cx="2491543" cy="582499"/>
          </a:xfrm>
        </p:grpSpPr>
        <p:sp>
          <p:nvSpPr>
            <p:cNvPr id="77" name="모서리가 둥근 직사각형 76"/>
            <p:cNvSpPr/>
            <p:nvPr/>
          </p:nvSpPr>
          <p:spPr bwMode="auto">
            <a:xfrm>
              <a:off x="8120854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출석률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77%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 bwMode="auto">
            <a:xfrm>
              <a:off x="875943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교재안내</a:t>
              </a:r>
              <a:endParaRPr lang="ko-KR" altLang="en-US" sz="700" dirty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u="sng" dirty="0" smtClean="0">
                  <a:latin typeface="+mn-ea"/>
                  <a:ea typeface="+mn-ea"/>
                </a:rPr>
                <a:t>2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건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7482275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 smtClean="0">
                  <a:latin typeface="+mn-ea"/>
                  <a:ea typeface="+mn-ea"/>
                </a:rPr>
                <a:t>다음수업일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월</a:t>
              </a: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일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939801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준비물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ko-KR" altLang="en-US" sz="800" b="1" u="sng" dirty="0">
                  <a:latin typeface="+mn-ea"/>
                  <a:ea typeface="+mn-ea"/>
                </a:rPr>
                <a:t>있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음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</p:grpSp>
      <p:sp>
        <p:nvSpPr>
          <p:cNvPr id="81" name="모서리가 둥근 직사각형 80"/>
          <p:cNvSpPr/>
          <p:nvPr/>
        </p:nvSpPr>
        <p:spPr bwMode="auto">
          <a:xfrm>
            <a:off x="1320875" y="3528759"/>
            <a:ext cx="432000" cy="252000"/>
          </a:xfrm>
          <a:prstGeom prst="roundRect">
            <a:avLst>
              <a:gd name="adj" fmla="val 3255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800002" y="3528759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2279129" y="3528759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58256" y="3528759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237383" y="3528759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722092" y="3533418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1320875" y="3831598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1800002" y="3837948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2279129" y="3837948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2758256" y="3837948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3238922" y="3823163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718049" y="3823163"/>
            <a:ext cx="432000" cy="252000"/>
          </a:xfrm>
          <a:prstGeom prst="roundRect">
            <a:avLst>
              <a:gd name="adj" fmla="val 18387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5.07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1333779" y="4147137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1812906" y="4147137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 bwMode="auto">
          <a:xfrm flipV="1">
            <a:off x="1284112" y="3348583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그룹 95"/>
          <p:cNvGrpSpPr/>
          <p:nvPr/>
        </p:nvGrpSpPr>
        <p:grpSpPr>
          <a:xfrm>
            <a:off x="4381219" y="3528759"/>
            <a:ext cx="36000" cy="828000"/>
            <a:chOff x="7094004" y="2225568"/>
            <a:chExt cx="36000" cy="82800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7094004" y="2225568"/>
              <a:ext cx="36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 bwMode="auto">
            <a:xfrm flipH="1">
              <a:off x="7110791" y="2225568"/>
              <a:ext cx="2426" cy="82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5" name="모서리가 둥근 직사각형 124"/>
          <p:cNvSpPr/>
          <p:nvPr/>
        </p:nvSpPr>
        <p:spPr bwMode="auto">
          <a:xfrm>
            <a:off x="3985227" y="4500711"/>
            <a:ext cx="504000" cy="180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게시판설정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329401" y="4736127"/>
            <a:ext cx="3159826" cy="936000"/>
            <a:chOff x="10210116" y="1676036"/>
            <a:chExt cx="3159826" cy="936000"/>
          </a:xfrm>
        </p:grpSpPr>
        <p:sp>
          <p:nvSpPr>
            <p:cNvPr id="127" name="모서리가 둥근 직사각형 126"/>
            <p:cNvSpPr/>
            <p:nvPr/>
          </p:nvSpPr>
          <p:spPr bwMode="auto">
            <a:xfrm>
              <a:off x="10210116" y="1676036"/>
              <a:ext cx="3159826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공지사항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234191" y="1850269"/>
              <a:ext cx="1560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고정 공지 보여지지 않음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신규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내림차순 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 길어지면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말줄임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(..)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표시</a:t>
              </a: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디자인 사 변경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591187" y="1850269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626593" y="1548487"/>
            <a:ext cx="3183114" cy="936000"/>
            <a:chOff x="10215098" y="3708623"/>
            <a:chExt cx="3183114" cy="936000"/>
          </a:xfrm>
        </p:grpSpPr>
        <p:sp>
          <p:nvSpPr>
            <p:cNvPr id="131" name="모서리가 둥근 직사각형 130"/>
            <p:cNvSpPr/>
            <p:nvPr/>
          </p:nvSpPr>
          <p:spPr bwMode="auto">
            <a:xfrm>
              <a:off x="10215098" y="3708623"/>
              <a:ext cx="3160800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자료실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239173" y="3885842"/>
              <a:ext cx="140775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신규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내림차순 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 길어지면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말줄임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(…)</a:t>
              </a: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까지만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642877" y="3885842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322090" y="5761800"/>
            <a:ext cx="3174448" cy="943004"/>
            <a:chOff x="10210116" y="2693611"/>
            <a:chExt cx="3174448" cy="943004"/>
          </a:xfrm>
        </p:grpSpPr>
        <p:sp>
          <p:nvSpPr>
            <p:cNvPr id="135" name="모서리가 둥근 직사각형 134"/>
            <p:cNvSpPr/>
            <p:nvPr/>
          </p:nvSpPr>
          <p:spPr bwMode="auto">
            <a:xfrm>
              <a:off x="10210116" y="2693611"/>
              <a:ext cx="3160800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en-US" altLang="ko-KR" sz="800" b="1" dirty="0" smtClean="0">
                  <a:latin typeface="+mn-ea"/>
                  <a:ea typeface="+mn-ea"/>
                </a:rPr>
                <a:t>Q&amp;A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234191" y="2897951"/>
              <a:ext cx="15856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답변이 없으면 제목만 노출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답변완료</a:t>
              </a:r>
              <a:r>
                <a:rPr lang="en-US" altLang="ko-KR" sz="7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내림차순 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답변이 없으면 제목만 노출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629229" y="2897951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6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강의 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31369" y="1915232"/>
            <a:ext cx="185380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강의기간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강의시간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7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월수금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</a:t>
            </a:r>
            <a:endParaRPr kumimoji="0" lang="en-US" altLang="ko-KR" sz="7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1273838" y="1909190"/>
            <a:ext cx="687017" cy="58249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강사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나최고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6859" y="1522215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포토샵 초급 따라하기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284112" y="2628113"/>
            <a:ext cx="3205115" cy="582499"/>
            <a:chOff x="7482275" y="2325723"/>
            <a:chExt cx="2491543" cy="582499"/>
          </a:xfrm>
        </p:grpSpPr>
        <p:sp>
          <p:nvSpPr>
            <p:cNvPr id="77" name="모서리가 둥근 직사각형 76"/>
            <p:cNvSpPr/>
            <p:nvPr/>
          </p:nvSpPr>
          <p:spPr bwMode="auto">
            <a:xfrm>
              <a:off x="8120854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출석률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77%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 bwMode="auto">
            <a:xfrm>
              <a:off x="875943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교재안내</a:t>
              </a:r>
              <a:endParaRPr lang="ko-KR" altLang="en-US" sz="700" dirty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u="sng" dirty="0" smtClean="0">
                  <a:latin typeface="+mn-ea"/>
                  <a:ea typeface="+mn-ea"/>
                </a:rPr>
                <a:t>2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건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7482275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 smtClean="0">
                  <a:latin typeface="+mn-ea"/>
                  <a:ea typeface="+mn-ea"/>
                </a:rPr>
                <a:t>다음수업일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월</a:t>
              </a: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일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939801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준비물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ko-KR" altLang="en-US" sz="800" b="1" u="sng" dirty="0">
                  <a:latin typeface="+mn-ea"/>
                  <a:ea typeface="+mn-ea"/>
                </a:rPr>
                <a:t>있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음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</p:grpSp>
      <p:sp>
        <p:nvSpPr>
          <p:cNvPr id="81" name="모서리가 둥근 직사각형 80"/>
          <p:cNvSpPr/>
          <p:nvPr/>
        </p:nvSpPr>
        <p:spPr bwMode="auto">
          <a:xfrm>
            <a:off x="1320875" y="3528759"/>
            <a:ext cx="432000" cy="252000"/>
          </a:xfrm>
          <a:prstGeom prst="roundRect">
            <a:avLst>
              <a:gd name="adj" fmla="val 3255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800002" y="3528759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2279129" y="3528759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58256" y="3528759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237383" y="3528759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722092" y="3533418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1320875" y="3831598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1800002" y="3837948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2279129" y="3837948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2758256" y="3837948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3238922" y="3823163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718049" y="3823163"/>
            <a:ext cx="432000" cy="252000"/>
          </a:xfrm>
          <a:prstGeom prst="roundRect">
            <a:avLst>
              <a:gd name="adj" fmla="val 18387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5.07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1333779" y="4147137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1812906" y="4147137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 bwMode="auto">
          <a:xfrm flipV="1">
            <a:off x="1284112" y="3348583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그룹 95"/>
          <p:cNvGrpSpPr/>
          <p:nvPr/>
        </p:nvGrpSpPr>
        <p:grpSpPr>
          <a:xfrm>
            <a:off x="4381219" y="3528759"/>
            <a:ext cx="36000" cy="828000"/>
            <a:chOff x="7094004" y="2225568"/>
            <a:chExt cx="36000" cy="82800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7094004" y="2225568"/>
              <a:ext cx="36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 bwMode="auto">
            <a:xfrm flipH="1">
              <a:off x="7110791" y="2225568"/>
              <a:ext cx="2426" cy="82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5" name="모서리가 둥근 직사각형 124"/>
          <p:cNvSpPr/>
          <p:nvPr/>
        </p:nvSpPr>
        <p:spPr bwMode="auto">
          <a:xfrm>
            <a:off x="3985227" y="4500711"/>
            <a:ext cx="504000" cy="180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게시판설정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329401" y="4736127"/>
            <a:ext cx="3159826" cy="936000"/>
            <a:chOff x="10210116" y="1676036"/>
            <a:chExt cx="3159826" cy="936000"/>
          </a:xfrm>
        </p:grpSpPr>
        <p:sp>
          <p:nvSpPr>
            <p:cNvPr id="127" name="모서리가 둥근 직사각형 126"/>
            <p:cNvSpPr/>
            <p:nvPr/>
          </p:nvSpPr>
          <p:spPr bwMode="auto">
            <a:xfrm>
              <a:off x="10210116" y="1676036"/>
              <a:ext cx="3159826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공지사항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234191" y="1850269"/>
              <a:ext cx="1560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고정 공지 보여지지 않음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신규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내림차순 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 길어지면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말줄임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(..)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표시</a:t>
              </a: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디자인 사 변경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591187" y="1850269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626593" y="1548487"/>
            <a:ext cx="3183114" cy="936000"/>
            <a:chOff x="10215098" y="3708623"/>
            <a:chExt cx="3183114" cy="936000"/>
          </a:xfrm>
        </p:grpSpPr>
        <p:sp>
          <p:nvSpPr>
            <p:cNvPr id="131" name="모서리가 둥근 직사각형 130"/>
            <p:cNvSpPr/>
            <p:nvPr/>
          </p:nvSpPr>
          <p:spPr bwMode="auto">
            <a:xfrm>
              <a:off x="10215098" y="3708623"/>
              <a:ext cx="3160800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ko-KR" altLang="en-US" sz="800" b="1" dirty="0" smtClean="0">
                  <a:latin typeface="+mn-ea"/>
                  <a:ea typeface="+mn-ea"/>
                </a:rPr>
                <a:t>자료실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239173" y="3885842"/>
              <a:ext cx="140775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신규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내림차순 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제목 길어지면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말줄임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(…)</a:t>
              </a: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까지만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642877" y="3885842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322090" y="5761800"/>
            <a:ext cx="3174448" cy="943004"/>
            <a:chOff x="10210116" y="2693611"/>
            <a:chExt cx="3174448" cy="943004"/>
          </a:xfrm>
        </p:grpSpPr>
        <p:sp>
          <p:nvSpPr>
            <p:cNvPr id="135" name="모서리가 둥근 직사각형 134"/>
            <p:cNvSpPr/>
            <p:nvPr/>
          </p:nvSpPr>
          <p:spPr bwMode="auto">
            <a:xfrm>
              <a:off x="10210116" y="2693611"/>
              <a:ext cx="3160800" cy="936000"/>
            </a:xfrm>
            <a:prstGeom prst="roundRect">
              <a:avLst>
                <a:gd name="adj" fmla="val 730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36000" rIns="72000" bIns="36000" rtlCol="0" anchor="t"/>
            <a:lstStyle/>
            <a:p>
              <a:pPr defTabSz="817563"/>
              <a:r>
                <a:rPr lang="en-US" altLang="ko-KR" sz="800" b="1" dirty="0" smtClean="0">
                  <a:latin typeface="+mn-ea"/>
                  <a:ea typeface="+mn-ea"/>
                </a:rPr>
                <a:t>Q&amp;A </a:t>
              </a:r>
              <a:r>
                <a:rPr lang="en-US" altLang="ko-KR" dirty="0" smtClean="0">
                  <a:latin typeface="+mn-ea"/>
                  <a:ea typeface="+mn-ea"/>
                </a:rPr>
                <a:t>&gt;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234191" y="2897951"/>
              <a:ext cx="15856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답변이 없으면 제목만 노출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답변완료</a:t>
              </a:r>
              <a:r>
                <a:rPr lang="en-US" altLang="ko-KR" sz="7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최신글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내림차순 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답변이 없으면 제목만 노출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개 까지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629229" y="2897951"/>
              <a:ext cx="7553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YYYY-MM-DD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237383" y="3204849"/>
            <a:ext cx="1324128" cy="676369"/>
            <a:chOff x="8824714" y="3331762"/>
            <a:chExt cx="1324128" cy="676369"/>
          </a:xfrm>
        </p:grpSpPr>
        <p:sp>
          <p:nvSpPr>
            <p:cNvPr id="61" name="사각형 설명선 60"/>
            <p:cNvSpPr/>
            <p:nvPr/>
          </p:nvSpPr>
          <p:spPr bwMode="auto">
            <a:xfrm>
              <a:off x="8824714" y="3331762"/>
              <a:ext cx="1324128" cy="676369"/>
            </a:xfrm>
            <a:prstGeom prst="wedgeRectCallout">
              <a:avLst>
                <a:gd name="adj1" fmla="val -43651"/>
                <a:gd name="adj2" fmla="val -65698"/>
              </a:avLst>
            </a:prstGeom>
            <a:solidFill>
              <a:schemeClr val="bg1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36000" rIns="0" bIns="36000" rtlCol="0" anchor="ctr"/>
            <a:lstStyle/>
            <a:p>
              <a:pPr algn="ctr" defTabSz="817563"/>
              <a:endParaRPr lang="ko-KR" altLang="en-US" sz="800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8916434" y="3403746"/>
              <a:ext cx="478995" cy="571350"/>
              <a:chOff x="13336686" y="4586879"/>
              <a:chExt cx="478995" cy="571350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13352070" y="5065896"/>
                <a:ext cx="457408" cy="92333"/>
              </a:xfrm>
              <a:prstGeom prst="rect">
                <a:avLst/>
              </a:prstGeom>
            </p:spPr>
            <p:txBody>
              <a:bodyPr wrap="square" tIns="0" bIns="0">
                <a:spAutoFit/>
              </a:bodyPr>
              <a:lstStyle/>
              <a:p>
                <a:pPr algn="ctr"/>
                <a:r>
                  <a:rPr lang="ko-KR" altLang="en-US" sz="600" dirty="0">
                    <a:latin typeface="+mn-ea"/>
                    <a:ea typeface="+mn-ea"/>
                  </a:rPr>
                  <a:t>교재</a:t>
                </a:r>
                <a:r>
                  <a:rPr lang="en-US" altLang="ko-KR" sz="600" dirty="0">
                    <a:latin typeface="+mn-ea"/>
                    <a:ea typeface="+mn-ea"/>
                  </a:rPr>
                  <a:t>1</a:t>
                </a:r>
                <a:endParaRPr lang="en-US" altLang="ko-KR" sz="6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13336686" y="4586879"/>
                <a:ext cx="478995" cy="469935"/>
                <a:chOff x="13173494" y="5388088"/>
                <a:chExt cx="913012" cy="577144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5740929-CD9D-4483-BEE1-AB15A942E493}"/>
                    </a:ext>
                  </a:extLst>
                </p:cNvPr>
                <p:cNvSpPr/>
                <p:nvPr/>
              </p:nvSpPr>
              <p:spPr>
                <a:xfrm>
                  <a:off x="13173494" y="5392163"/>
                  <a:ext cx="913012" cy="5730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+mn-ea"/>
                  </a:endParaRPr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B5FA4685-4AA1-42F5-AC73-387C26242863}"/>
                    </a:ext>
                  </a:extLst>
                </p:cNvPr>
                <p:cNvCxnSpPr/>
                <p:nvPr/>
              </p:nvCxnSpPr>
              <p:spPr>
                <a:xfrm>
                  <a:off x="13173494" y="5388088"/>
                  <a:ext cx="913012" cy="573069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DB7CC754-7C0C-4A61-8594-4088307B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73494" y="5388088"/>
                  <a:ext cx="913012" cy="573069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3" name="그룹 62"/>
            <p:cNvGrpSpPr/>
            <p:nvPr/>
          </p:nvGrpSpPr>
          <p:grpSpPr>
            <a:xfrm>
              <a:off x="9445152" y="3403746"/>
              <a:ext cx="478995" cy="571350"/>
              <a:chOff x="13336686" y="4586879"/>
              <a:chExt cx="478995" cy="57135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3352070" y="5065896"/>
                <a:ext cx="457408" cy="92333"/>
              </a:xfrm>
              <a:prstGeom prst="rect">
                <a:avLst/>
              </a:prstGeom>
            </p:spPr>
            <p:txBody>
              <a:bodyPr wrap="square" tIns="0" bIns="0">
                <a:spAutoFit/>
              </a:bodyPr>
              <a:lstStyle/>
              <a:p>
                <a:pPr algn="ctr"/>
                <a:r>
                  <a:rPr lang="ko-KR" altLang="en-US" sz="600" dirty="0">
                    <a:latin typeface="+mn-ea"/>
                    <a:ea typeface="+mn-ea"/>
                  </a:rPr>
                  <a:t>교재</a:t>
                </a:r>
                <a:r>
                  <a:rPr lang="en-US" altLang="ko-KR" sz="600" dirty="0">
                    <a:latin typeface="+mn-ea"/>
                    <a:ea typeface="+mn-ea"/>
                  </a:rPr>
                  <a:t>2</a:t>
                </a:r>
                <a:endParaRPr lang="en-US" altLang="ko-KR" sz="6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3336686" y="4586879"/>
                <a:ext cx="478995" cy="469935"/>
                <a:chOff x="13173494" y="5388088"/>
                <a:chExt cx="913012" cy="577144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5740929-CD9D-4483-BEE1-AB15A942E493}"/>
                    </a:ext>
                  </a:extLst>
                </p:cNvPr>
                <p:cNvSpPr/>
                <p:nvPr/>
              </p:nvSpPr>
              <p:spPr>
                <a:xfrm>
                  <a:off x="13173494" y="5392163"/>
                  <a:ext cx="913012" cy="5730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+mn-ea"/>
                  </a:endParaRPr>
                </a:p>
              </p:txBody>
            </p: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B5FA4685-4AA1-42F5-AC73-387C26242863}"/>
                    </a:ext>
                  </a:extLst>
                </p:cNvPr>
                <p:cNvCxnSpPr/>
                <p:nvPr/>
              </p:nvCxnSpPr>
              <p:spPr>
                <a:xfrm>
                  <a:off x="13173494" y="5388088"/>
                  <a:ext cx="913012" cy="573069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DB7CC754-7C0C-4A61-8594-4088307B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73494" y="5388088"/>
                  <a:ext cx="913012" cy="573069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01" name="그룹 100"/>
          <p:cNvGrpSpPr/>
          <p:nvPr/>
        </p:nvGrpSpPr>
        <p:grpSpPr>
          <a:xfrm>
            <a:off x="4428553" y="3268789"/>
            <a:ext cx="72008" cy="72016"/>
            <a:chOff x="10013701" y="4895209"/>
            <a:chExt cx="144016" cy="144016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사각형 설명선 104"/>
          <p:cNvSpPr/>
          <p:nvPr/>
        </p:nvSpPr>
        <p:spPr bwMode="auto">
          <a:xfrm>
            <a:off x="2230966" y="2419620"/>
            <a:ext cx="2325866" cy="264448"/>
          </a:xfrm>
          <a:prstGeom prst="wedgeRectCallout">
            <a:avLst>
              <a:gd name="adj1" fmla="val 19923"/>
              <a:gd name="adj2" fmla="val 106258"/>
            </a:avLst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0" bIns="36000" rtlCol="0" anchor="ctr"/>
          <a:lstStyle/>
          <a:p>
            <a:pPr defTabSz="817563"/>
            <a:r>
              <a:rPr lang="ko-KR" altLang="en-US" sz="800" dirty="0" smtClean="0">
                <a:latin typeface="+mn-ea"/>
                <a:ea typeface="+mn-ea"/>
              </a:rPr>
              <a:t>있음 클릭하면 준비물 입력 </a:t>
            </a:r>
            <a:r>
              <a:rPr lang="ko-KR" altLang="en-US" sz="800" smtClean="0">
                <a:latin typeface="+mn-ea"/>
                <a:ea typeface="+mn-ea"/>
              </a:rPr>
              <a:t>내용 </a:t>
            </a:r>
            <a:r>
              <a:rPr lang="ko-KR" altLang="en-US" sz="800" dirty="0" err="1" smtClean="0">
                <a:latin typeface="+mn-ea"/>
                <a:ea typeface="+mn-ea"/>
              </a:rPr>
              <a:t>툴팁</a:t>
            </a:r>
            <a:r>
              <a:rPr lang="ko-KR" altLang="en-US" sz="800" dirty="0" smtClean="0">
                <a:latin typeface="+mn-ea"/>
                <a:ea typeface="+mn-ea"/>
              </a:rPr>
              <a:t> 노출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433935" y="2475299"/>
            <a:ext cx="72008" cy="72016"/>
            <a:chOff x="10013701" y="4895209"/>
            <a:chExt cx="144016" cy="144016"/>
          </a:xfrm>
        </p:grpSpPr>
        <p:cxnSp>
          <p:nvCxnSpPr>
            <p:cNvPr id="107" name="직선 연결선 10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822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게시판 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10" name="Rectangle 1307"/>
          <p:cNvSpPr>
            <a:spLocks noChangeArrowheads="1"/>
          </p:cNvSpPr>
          <p:nvPr/>
        </p:nvSpPr>
        <p:spPr bwMode="auto">
          <a:xfrm>
            <a:off x="2256979" y="2628503"/>
            <a:ext cx="1508435" cy="223442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게시판설정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연결선 110"/>
          <p:cNvCxnSpPr/>
          <p:nvPr/>
        </p:nvCxnSpPr>
        <p:spPr bwMode="auto">
          <a:xfrm flipV="1">
            <a:off x="2436979" y="3030691"/>
            <a:ext cx="118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모서리가 둥근 직사각형 111"/>
          <p:cNvSpPr/>
          <p:nvPr/>
        </p:nvSpPr>
        <p:spPr bwMode="auto">
          <a:xfrm>
            <a:off x="3103067" y="4498662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6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2436979" y="4498662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444001" y="2802052"/>
            <a:ext cx="72008" cy="72016"/>
            <a:chOff x="10013701" y="4895209"/>
            <a:chExt cx="144016" cy="144016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7" name="모서리가 둥근 직사각형 116"/>
          <p:cNvSpPr/>
          <p:nvPr/>
        </p:nvSpPr>
        <p:spPr bwMode="auto">
          <a:xfrm>
            <a:off x="2417613" y="3463758"/>
            <a:ext cx="1189454" cy="288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5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kumimoji="1" lang="ko-KR" altLang="en-US" sz="6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모서리가 둥근 직사각형 117"/>
          <p:cNvSpPr/>
          <p:nvPr/>
        </p:nvSpPr>
        <p:spPr bwMode="auto">
          <a:xfrm>
            <a:off x="2417613" y="3813511"/>
            <a:ext cx="1189453" cy="288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5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자료실</a:t>
            </a:r>
            <a:endParaRPr kumimoji="1" lang="ko-KR" altLang="en-US" sz="6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2417613" y="4163264"/>
            <a:ext cx="118945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신규추가된게시판</a:t>
            </a:r>
            <a:endParaRPr kumimoji="1" lang="ko-KR" altLang="en-US" sz="65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2417613" y="3112178"/>
            <a:ext cx="1189454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공지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kumimoji="1" lang="ko-KR" altLang="en-US" sz="65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426379" y="3204052"/>
            <a:ext cx="84695" cy="1144393"/>
            <a:chOff x="8063239" y="3207344"/>
            <a:chExt cx="84695" cy="1144393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8063239" y="3564972"/>
              <a:ext cx="84695" cy="84695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8063239" y="3916007"/>
              <a:ext cx="84695" cy="84695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8063239" y="4267042"/>
              <a:ext cx="84695" cy="8469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063239" y="3207344"/>
              <a:ext cx="84695" cy="8469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수강중인 강의가 없을 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1165897" y="1548383"/>
            <a:ext cx="346734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endParaRPr lang="en-US" altLang="ko-KR" sz="700" b="1" dirty="0">
              <a:latin typeface="+mn-ea"/>
              <a:ea typeface="+mn-ea"/>
            </a:endParaRPr>
          </a:p>
          <a:p>
            <a:pPr defTabSz="817563"/>
            <a:endParaRPr lang="en-US" altLang="ko-KR" sz="700" b="1" dirty="0" smtClean="0">
              <a:latin typeface="+mn-ea"/>
              <a:ea typeface="+mn-ea"/>
            </a:endParaRPr>
          </a:p>
          <a:p>
            <a:pPr algn="ctr" defTabSz="817563"/>
            <a:endParaRPr lang="en-US" altLang="ko-KR" sz="700" b="1" dirty="0" smtClean="0">
              <a:latin typeface="+mn-ea"/>
              <a:ea typeface="+mn-ea"/>
            </a:endParaRPr>
          </a:p>
          <a:p>
            <a:pPr algn="ctr" defTabSz="817563"/>
            <a:r>
              <a:rPr lang="en-US" altLang="ko-KR" sz="700" b="1" dirty="0" smtClean="0">
                <a:latin typeface="+mn-ea"/>
                <a:ea typeface="+mn-ea"/>
              </a:rPr>
              <a:t>‘</a:t>
            </a:r>
            <a:r>
              <a:rPr lang="ko-KR" altLang="en-US" sz="700" b="1" dirty="0" smtClean="0">
                <a:latin typeface="+mn-ea"/>
                <a:ea typeface="+mn-ea"/>
              </a:rPr>
              <a:t>수강중인 강의가 없습니다</a:t>
            </a:r>
            <a:r>
              <a:rPr lang="en-US" altLang="ko-KR" sz="700" b="1" dirty="0" smtClean="0">
                <a:latin typeface="+mn-ea"/>
                <a:ea typeface="+mn-ea"/>
              </a:rPr>
              <a:t>.’</a:t>
            </a:r>
            <a:endParaRPr lang="en-US" altLang="ko-KR" sz="700" b="1" dirty="0">
              <a:latin typeface="+mn-ea"/>
              <a:ea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4574517" y="1944463"/>
            <a:ext cx="36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24261" y="1645965"/>
            <a:ext cx="3113430" cy="2419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수강중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b="1" dirty="0">
                <a:latin typeface="+mn-ea"/>
                <a:ea typeface="+mn-ea"/>
              </a:rPr>
              <a:t>0</a:t>
            </a:r>
            <a:r>
              <a:rPr lang="ko-KR" altLang="en-US" sz="700" b="1" dirty="0" smtClean="0">
                <a:latin typeface="+mn-ea"/>
                <a:ea typeface="+mn-ea"/>
              </a:rPr>
              <a:t>개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/>
          </p:nvPr>
        </p:nvGraphicFramePr>
        <p:xfrm>
          <a:off x="1182958" y="2723321"/>
          <a:ext cx="3427557" cy="30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2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25677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42519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〈  2024.04.29 ~ 05.05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〉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205682" y="3100677"/>
          <a:ext cx="3427563" cy="3377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20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78704532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356207189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539748520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803918705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181002404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2575590866"/>
                    </a:ext>
                  </a:extLst>
                </a:gridCol>
              </a:tblGrid>
              <a:tr h="33775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253357"/>
                  </a:ext>
                </a:extLst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 bwMode="auto">
          <a:xfrm>
            <a:off x="1182953" y="270051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오늘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4238837" y="2707622"/>
            <a:ext cx="36003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주 </a:t>
            </a:r>
            <a:r>
              <a:rPr lang="ko-KR" altLang="en-US" sz="700" dirty="0" smtClean="0">
                <a:latin typeface="+mn-ea"/>
              </a:rPr>
              <a:t>∨</a:t>
            </a:r>
            <a:endParaRPr lang="ko-KR" altLang="en-US" sz="700" dirty="0">
              <a:latin typeface="+mn-ea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1127711" y="3442430"/>
          <a:ext cx="3513149" cy="3157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694">
                  <a:extLst>
                    <a:ext uri="{9D8B030D-6E8A-4147-A177-3AD203B41FA5}">
                      <a16:colId xmlns:a16="http://schemas.microsoft.com/office/drawing/2014/main" val="215272569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164798823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788880911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843473256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691179147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142690259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3188289473"/>
                    </a:ext>
                  </a:extLst>
                </a:gridCol>
                <a:gridCol w="452065">
                  <a:extLst>
                    <a:ext uri="{9D8B030D-6E8A-4147-A177-3AD203B41FA5}">
                      <a16:colId xmlns:a16="http://schemas.microsoft.com/office/drawing/2014/main" val="2043832206"/>
                    </a:ext>
                  </a:extLst>
                </a:gridCol>
              </a:tblGrid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2443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2380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6627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52831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64554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12:00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01910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94375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13:00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01240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57966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8897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14:30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09698"/>
                  </a:ext>
                </a:extLst>
              </a:tr>
              <a:tr h="26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15:00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52280"/>
                  </a:ext>
                </a:extLst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 bwMode="auto">
          <a:xfrm>
            <a:off x="2457795" y="3143604"/>
            <a:ext cx="288000" cy="232458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75" name="직사각형 174"/>
          <p:cNvSpPr/>
          <p:nvPr/>
        </p:nvSpPr>
        <p:spPr bwMode="auto">
          <a:xfrm>
            <a:off x="1156593" y="4502056"/>
            <a:ext cx="3442279" cy="263671"/>
          </a:xfrm>
          <a:prstGeom prst="rect">
            <a:avLst/>
          </a:prstGeom>
          <a:solidFill>
            <a:srgbClr val="FF0000">
              <a:alpha val="3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92F5BE0-EF32-4620-AE14-DA118724B9B1}"/>
              </a:ext>
            </a:extLst>
          </p:cNvPr>
          <p:cNvGrpSpPr/>
          <p:nvPr/>
        </p:nvGrpSpPr>
        <p:grpSpPr>
          <a:xfrm>
            <a:off x="5499629" y="3209059"/>
            <a:ext cx="3382086" cy="802795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25AD5C4-F71D-425C-BFD0-88F16BB0A928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5740794-4ADF-483C-AFBB-4C57891B26C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68C65FB0-3FF3-446A-99C3-ABEB275BC240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A280F09B-E370-4892-8049-52A0C695A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A12EB68-8FF8-4F64-BB32-1CDE6EDD37E8}"/>
                </a:ext>
              </a:extLst>
            </p:cNvPr>
            <p:cNvSpPr txBox="1"/>
            <p:nvPr/>
          </p:nvSpPr>
          <p:spPr>
            <a:xfrm>
              <a:off x="2465048" y="2323467"/>
              <a:ext cx="159244" cy="27029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배너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6950199" y="3854989"/>
            <a:ext cx="660354" cy="72000"/>
            <a:chOff x="6728299" y="6777213"/>
            <a:chExt cx="660354" cy="72000"/>
          </a:xfrm>
        </p:grpSpPr>
        <p:sp>
          <p:nvSpPr>
            <p:cNvPr id="269" name="타원 268"/>
            <p:cNvSpPr/>
            <p:nvPr/>
          </p:nvSpPr>
          <p:spPr bwMode="auto">
            <a:xfrm>
              <a:off x="6728299" y="6777213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0" name="타원 269"/>
            <p:cNvSpPr/>
            <p:nvPr/>
          </p:nvSpPr>
          <p:spPr bwMode="auto">
            <a:xfrm>
              <a:off x="6875388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1" name="타원 270"/>
            <p:cNvSpPr/>
            <p:nvPr/>
          </p:nvSpPr>
          <p:spPr bwMode="auto">
            <a:xfrm>
              <a:off x="7022477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2" name="타원 271"/>
            <p:cNvSpPr/>
            <p:nvPr/>
          </p:nvSpPr>
          <p:spPr bwMode="auto">
            <a:xfrm>
              <a:off x="7169566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  <p:sp>
          <p:nvSpPr>
            <p:cNvPr id="273" name="타원 272"/>
            <p:cNvSpPr/>
            <p:nvPr/>
          </p:nvSpPr>
          <p:spPr bwMode="auto">
            <a:xfrm>
              <a:off x="7316653" y="67772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aphicFrame>
        <p:nvGraphicFramePr>
          <p:cNvPr id="276" name="표 275"/>
          <p:cNvGraphicFramePr>
            <a:graphicFrameLocks noGrp="1"/>
          </p:cNvGraphicFramePr>
          <p:nvPr>
            <p:extLst/>
          </p:nvPr>
        </p:nvGraphicFramePr>
        <p:xfrm>
          <a:off x="5496742" y="1557745"/>
          <a:ext cx="338497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24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46243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77" name="직사각형 276"/>
          <p:cNvSpPr/>
          <p:nvPr/>
        </p:nvSpPr>
        <p:spPr bwMode="auto">
          <a:xfrm>
            <a:off x="5496742" y="2844527"/>
            <a:ext cx="3384972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427356" y="1905397"/>
            <a:ext cx="245612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커뮤니티의 공지사항입니다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공지사항 명칭 확인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내림차순 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제목이 길어지면 </a:t>
            </a: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(..)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영역에 맞춰 노출 개수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제목을 보여줍니다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867915" y="1905397"/>
            <a:ext cx="105670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YYYY-MM-DD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189777" y="1206506"/>
            <a:ext cx="581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커뮤니티 게시판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168747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603143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037539" y="1137774"/>
            <a:ext cx="3248993" cy="552317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84557"/>
              </p:ext>
            </p:extLst>
          </p:nvPr>
        </p:nvGraphicFramePr>
        <p:xfrm>
          <a:off x="240755" y="2484487"/>
          <a:ext cx="310904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726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40755" y="3780180"/>
            <a:ext cx="3109044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255390" y="2005194"/>
            <a:ext cx="3094409" cy="224536"/>
            <a:chOff x="367236" y="3957072"/>
            <a:chExt cx="3214693" cy="170338"/>
          </a:xfrm>
          <a:noFill/>
        </p:grpSpPr>
        <p:sp>
          <p:nvSpPr>
            <p:cNvPr id="70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1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0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96204"/>
              </p:ext>
            </p:extLst>
          </p:nvPr>
        </p:nvGraphicFramePr>
        <p:xfrm>
          <a:off x="3641367" y="2494555"/>
          <a:ext cx="310904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726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3672439" y="3771249"/>
            <a:ext cx="3110400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67" y="2811461"/>
            <a:ext cx="2498675" cy="954529"/>
          </a:xfrm>
          <a:prstGeom prst="rect">
            <a:avLst/>
          </a:prstGeom>
        </p:spPr>
      </p:pic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31470"/>
              </p:ext>
            </p:extLst>
          </p:nvPr>
        </p:nvGraphicFramePr>
        <p:xfrm>
          <a:off x="7105191" y="2484487"/>
          <a:ext cx="3113688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8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784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7842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778422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7101718" y="3752321"/>
            <a:ext cx="3110400" cy="2443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더보기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378261" y="2844527"/>
            <a:ext cx="1216604" cy="7897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회사로고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err="1" smtClean="0">
                <a:solidFill>
                  <a:srgbClr val="0070C0"/>
                </a:solidFill>
                <a:latin typeface="+mn-ea"/>
                <a:ea typeface="+mn-ea"/>
              </a:rPr>
              <a:t>女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㈜회사명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8745231" y="2846361"/>
            <a:ext cx="1216604" cy="7897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회사로고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err="1" smtClean="0">
                <a:solidFill>
                  <a:srgbClr val="0070C0"/>
                </a:solidFill>
                <a:latin typeface="+mn-ea"/>
                <a:ea typeface="+mn-ea"/>
              </a:rPr>
              <a:t>女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㈜회사명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2"/>
          <a:srcRect r="74526"/>
          <a:stretch/>
        </p:blipFill>
        <p:spPr>
          <a:xfrm>
            <a:off x="6150610" y="2804402"/>
            <a:ext cx="636524" cy="954529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203797" y="4348183"/>
            <a:ext cx="3094409" cy="224536"/>
            <a:chOff x="367236" y="3957072"/>
            <a:chExt cx="3214693" cy="170338"/>
          </a:xfrm>
          <a:noFill/>
        </p:grpSpPr>
        <p:sp>
          <p:nvSpPr>
            <p:cNvPr id="111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12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13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3728653" y="1942574"/>
            <a:ext cx="3094409" cy="224536"/>
            <a:chOff x="367236" y="3957072"/>
            <a:chExt cx="3214693" cy="170338"/>
          </a:xfrm>
          <a:noFill/>
        </p:grpSpPr>
        <p:sp>
          <p:nvSpPr>
            <p:cNvPr id="115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16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17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3677060" y="4299729"/>
            <a:ext cx="3094409" cy="224536"/>
            <a:chOff x="367236" y="3957072"/>
            <a:chExt cx="3214693" cy="170338"/>
          </a:xfrm>
          <a:noFill/>
        </p:grpSpPr>
        <p:sp>
          <p:nvSpPr>
            <p:cNvPr id="119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0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1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7153523" y="1899911"/>
            <a:ext cx="3094409" cy="224536"/>
            <a:chOff x="367236" y="3957072"/>
            <a:chExt cx="3214693" cy="170338"/>
          </a:xfrm>
          <a:noFill/>
        </p:grpSpPr>
        <p:sp>
          <p:nvSpPr>
            <p:cNvPr id="123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4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5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7155458" y="4287029"/>
            <a:ext cx="3094409" cy="224536"/>
            <a:chOff x="367236" y="3957072"/>
            <a:chExt cx="3214693" cy="170338"/>
          </a:xfrm>
          <a:noFill/>
        </p:grpSpPr>
        <p:sp>
          <p:nvSpPr>
            <p:cNvPr id="127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8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29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28787" y="2870487"/>
            <a:ext cx="2723604" cy="881834"/>
            <a:chOff x="384078" y="2935516"/>
            <a:chExt cx="4918290" cy="194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484835" y="2935516"/>
              <a:ext cx="4583329" cy="1473916"/>
              <a:chOff x="484836" y="2927616"/>
              <a:chExt cx="3130491" cy="612814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5740929-CD9D-4483-BEE1-AB15A942E493}"/>
                  </a:ext>
                </a:extLst>
              </p:cNvPr>
              <p:cNvSpPr/>
              <p:nvPr/>
            </p:nvSpPr>
            <p:spPr>
              <a:xfrm>
                <a:off x="484836" y="2927616"/>
                <a:ext cx="3130491" cy="6128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B5FA4685-4AA1-42F5-AC73-387C26242863}"/>
                  </a:ext>
                </a:extLst>
              </p:cNvPr>
              <p:cNvCxnSpPr/>
              <p:nvPr/>
            </p:nvCxnSpPr>
            <p:spPr>
              <a:xfrm>
                <a:off x="484836" y="2936762"/>
                <a:ext cx="3130491" cy="603668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B7CC754-7C0C-4A61-8594-4088307B3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36" y="2927616"/>
                <a:ext cx="3130491" cy="612814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84078" y="4454830"/>
              <a:ext cx="4918290" cy="42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[YYYY-MM-DD ~ YYYY-MM-DD] 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이벤트 제목이 보여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53123" y="908813"/>
            <a:ext cx="19223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간격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썸네일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사이즈에 따라 개수 조절 무방</a:t>
            </a:r>
          </a:p>
        </p:txBody>
      </p:sp>
    </p:spTree>
    <p:extLst>
      <p:ext uri="{BB962C8B-B14F-4D97-AF65-F5344CB8AC3E}">
        <p14:creationId xmlns:p14="http://schemas.microsoft.com/office/powerpoint/2010/main" val="32605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멘토상담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52290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모바일에선 글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 없음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92099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멘토상담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127712" y="1533143"/>
            <a:ext cx="3528000" cy="50904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241161" y="3221531"/>
            <a:ext cx="2788644" cy="1108026"/>
          </a:xfrm>
          <a:prstGeom prst="roundRect">
            <a:avLst>
              <a:gd name="adj" fmla="val 797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 defTabSz="817563">
              <a:lnSpc>
                <a:spcPct val="120000"/>
              </a:lnSpc>
            </a:pPr>
            <a:r>
              <a:rPr lang="en-US" altLang="ko-KR" sz="700" dirty="0" smtClean="0">
                <a:solidFill>
                  <a:srgbClr val="666666"/>
                </a:solidFill>
                <a:latin typeface="+mn-ea"/>
                <a:ea typeface="+mn-ea"/>
              </a:rPr>
              <a:t>1. </a:t>
            </a:r>
            <a:r>
              <a:rPr lang="ko-KR" altLang="en-US" sz="700" dirty="0" err="1" smtClean="0">
                <a:solidFill>
                  <a:srgbClr val="666666"/>
                </a:solidFill>
                <a:latin typeface="+mn-ea"/>
                <a:ea typeface="+mn-ea"/>
              </a:rPr>
              <a:t>스케치업</a:t>
            </a:r>
            <a:r>
              <a:rPr lang="en-US" altLang="ko-KR" sz="700" dirty="0">
                <a:solidFill>
                  <a:srgbClr val="666666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ko-KR" altLang="en-US" sz="700" dirty="0">
                <a:latin typeface="+mn-ea"/>
                <a:ea typeface="+mn-ea"/>
              </a:rPr>
              <a:t>웹툰을 그리려면 스케치업이 꼭 필수는 아니지만 스케치업을 사용할 줄 알거나 잘 모르더라도 배경을 구해서 원하는 각도에서 이미지를 출력할 수 있는 정도라도 사용하면 하시는 창작활동이 훨씬 더 편해지 긴 하세요</a:t>
            </a:r>
            <a:r>
              <a:rPr lang="en-US" altLang="ko-KR" sz="7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700" dirty="0">
                <a:latin typeface="+mn-ea"/>
                <a:ea typeface="+mn-ea"/>
              </a:rPr>
              <a:t>​</a:t>
            </a:r>
          </a:p>
          <a:p>
            <a:pPr>
              <a:lnSpc>
                <a:spcPct val="120000"/>
              </a:lnSpc>
            </a:pPr>
            <a:r>
              <a:rPr lang="ko-KR" altLang="en-US" sz="700" dirty="0">
                <a:latin typeface="+mn-ea"/>
                <a:ea typeface="+mn-ea"/>
              </a:rPr>
              <a:t>오래전부터 웹툰 배경이 디지털화되면서 나라에서도 인재양성을 위해 관련 교육컨텐츠도 많이 만들어졌었고요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56170" y="2884870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홍길동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멘토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컴퓨터강남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2024-04-14 15:00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241162" y="4769659"/>
            <a:ext cx="2788643" cy="667018"/>
          </a:xfrm>
          <a:prstGeom prst="roundRect">
            <a:avLst>
              <a:gd name="adj" fmla="val 797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 defTabSz="817563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웹툰 및 웹 디자인 계열회사 입사시 도움이 됩니다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defTabSz="817563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아울러 맥스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와 브랜딩 과목도 시너지를 낼 수 있을 거라고 생각됩니다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defTabSz="817563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자세한 내용은 취업담당 선생님과 함께 이야기 하시지요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1" name="사각형 설명선 60"/>
          <p:cNvSpPr/>
          <p:nvPr/>
        </p:nvSpPr>
        <p:spPr bwMode="auto">
          <a:xfrm>
            <a:off x="1127710" y="6223351"/>
            <a:ext cx="3528000" cy="869648"/>
          </a:xfrm>
          <a:prstGeom prst="wedgeRectCallout">
            <a:avLst>
              <a:gd name="adj1" fmla="val -37294"/>
              <a:gd name="adj2" fmla="val 16095"/>
            </a:avLst>
          </a:prstGeom>
          <a:solidFill>
            <a:schemeClr val="bg1"/>
          </a:solidFill>
          <a:ln w="317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44000" tIns="144000" rIns="0" bIns="0" rtlCol="0" anchor="t" anchorCtr="0"/>
          <a:lstStyle/>
          <a:p>
            <a:pPr defTabSz="817563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상담 내용을 입력하세요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029805" y="6719473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4029805" y="641081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파일찾기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56170" y="4431559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홍길동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멘토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컴퓨터강남</a:t>
            </a: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2024-04-15 15:05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2211625" y="1826569"/>
            <a:ext cx="2349610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웹툰을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그리려면 </a:t>
            </a:r>
            <a:r>
              <a:rPr lang="ko-KR" altLang="en-US" sz="700" dirty="0" err="1">
                <a:solidFill>
                  <a:schemeClr val="bg1"/>
                </a:solidFill>
                <a:latin typeface="+mn-ea"/>
                <a:ea typeface="+mn-ea"/>
              </a:rPr>
              <a:t>스케치업이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필수인가요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? 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8363" y="1620391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2024-04-13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2211625" y="5801413"/>
            <a:ext cx="2349610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취업 선생님은 누구신가요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?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40393" y="5557135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2024-04-20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2211625" y="2447046"/>
            <a:ext cx="2349610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스케치업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 외 다른 툴이 있을까요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?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65793" y="2240868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2024-04-13 22:00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913163" y="6275274"/>
            <a:ext cx="36000" cy="769648"/>
            <a:chOff x="8277552" y="1330445"/>
            <a:chExt cx="36000" cy="769648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8277552" y="1330445"/>
              <a:ext cx="36000" cy="3240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H="1">
              <a:off x="8294339" y="1344093"/>
              <a:ext cx="0" cy="756000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5297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취업상담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모바일에선 글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 없음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92099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멘토상담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127712" y="1533143"/>
            <a:ext cx="3528000" cy="50904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 dirty="0"/>
          </a:p>
        </p:txBody>
      </p:sp>
      <p:sp>
        <p:nvSpPr>
          <p:cNvPr id="61" name="사각형 설명선 60"/>
          <p:cNvSpPr/>
          <p:nvPr/>
        </p:nvSpPr>
        <p:spPr bwMode="auto">
          <a:xfrm>
            <a:off x="1127710" y="6223351"/>
            <a:ext cx="3528000" cy="869648"/>
          </a:xfrm>
          <a:prstGeom prst="wedgeRectCallout">
            <a:avLst>
              <a:gd name="adj1" fmla="val -37294"/>
              <a:gd name="adj2" fmla="val 16095"/>
            </a:avLst>
          </a:prstGeom>
          <a:solidFill>
            <a:schemeClr val="bg1"/>
          </a:solidFill>
          <a:ln w="317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44000" tIns="144000" rIns="0" bIns="0" rtlCol="0" anchor="t" anchorCtr="0"/>
          <a:lstStyle/>
          <a:p>
            <a:pPr defTabSz="817563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상담 내용을 입력하세요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029805" y="6719473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4029805" y="641081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파일찾기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913163" y="6275274"/>
            <a:ext cx="36000" cy="769648"/>
            <a:chOff x="8277552" y="1330445"/>
            <a:chExt cx="36000" cy="769648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8277552" y="1330445"/>
              <a:ext cx="36000" cy="3240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H="1">
              <a:off x="8294339" y="1344093"/>
              <a:ext cx="0" cy="756000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모서리가 둥근 직사각형 22"/>
          <p:cNvSpPr/>
          <p:nvPr/>
        </p:nvSpPr>
        <p:spPr bwMode="auto">
          <a:xfrm>
            <a:off x="1201675" y="4749646"/>
            <a:ext cx="2135424" cy="299415"/>
          </a:xfrm>
          <a:prstGeom prst="roundRect">
            <a:avLst>
              <a:gd name="adj" fmla="val 797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 defTabSz="817563">
              <a:lnSpc>
                <a:spcPct val="120000"/>
              </a:lnSpc>
            </a:pPr>
            <a:r>
              <a:rPr lang="ko-KR" altLang="en-US" sz="800" dirty="0" smtClean="0">
                <a:solidFill>
                  <a:srgbClr val="666666"/>
                </a:solidFill>
                <a:latin typeface="+mn-ea"/>
                <a:ea typeface="+mn-ea"/>
              </a:rPr>
              <a:t>확인 중에 있습니다</a:t>
            </a:r>
            <a:r>
              <a:rPr lang="en-US" altLang="ko-KR" sz="800" dirty="0" smtClean="0">
                <a:solidFill>
                  <a:srgbClr val="666666"/>
                </a:solidFill>
                <a:latin typeface="+mn-ea"/>
                <a:ea typeface="+mn-ea"/>
              </a:rPr>
              <a:t>. </a:t>
            </a:r>
            <a:r>
              <a:rPr lang="ko-KR" altLang="en-US" sz="800" dirty="0" smtClean="0">
                <a:solidFill>
                  <a:srgbClr val="666666"/>
                </a:solidFill>
                <a:latin typeface="+mn-ea"/>
                <a:ea typeface="+mn-ea"/>
              </a:rPr>
              <a:t>조금만 기다려주세요</a:t>
            </a:r>
            <a:r>
              <a:rPr lang="en-US" altLang="ko-KR" sz="800" dirty="0" smtClean="0">
                <a:solidFill>
                  <a:srgbClr val="666666"/>
                </a:solidFill>
                <a:latin typeface="+mn-ea"/>
                <a:ea typeface="+mn-ea"/>
              </a:rPr>
              <a:t>.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6684" y="4412985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컴퓨터강남</a:t>
            </a: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2024-04-14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139617" y="3354684"/>
            <a:ext cx="2421618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800" dirty="0" err="1" smtClean="0">
                <a:solidFill>
                  <a:schemeClr val="bg1"/>
                </a:solidFill>
                <a:latin typeface="+mn-ea"/>
                <a:ea typeface="+mn-ea"/>
              </a:rPr>
              <a:t>취업관리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 신청 했습니다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ea typeface="+mn-ea"/>
              </a:rPr>
              <a:t>! </a:t>
            </a:r>
            <a:endParaRPr lang="en-US" altLang="ko-KR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93785" y="3148506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2024-04-13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139617" y="5395162"/>
            <a:ext cx="2421618" cy="789029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아직도 그대로입니다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내용</a:t>
            </a:r>
            <a:endParaRPr lang="en-US" altLang="ko-KR" sz="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내용</a:t>
            </a:r>
            <a:endParaRPr lang="en-US" altLang="ko-KR" sz="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내용</a:t>
            </a:r>
            <a:endParaRPr lang="en-US" altLang="ko-KR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68385" y="5150885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2024-04-20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15:00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2139617" y="3975161"/>
            <a:ext cx="2421618" cy="377286"/>
          </a:xfrm>
          <a:prstGeom prst="roundRect">
            <a:avLst>
              <a:gd name="adj" fmla="val 7974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0" bIns="0" rtlCol="0" anchor="ctr"/>
          <a:lstStyle/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이후 진행상황을 </a:t>
            </a:r>
            <a:r>
              <a:rPr lang="ko-KR" altLang="en-US" sz="800" dirty="0" err="1" smtClean="0">
                <a:solidFill>
                  <a:schemeClr val="bg1"/>
                </a:solidFill>
                <a:latin typeface="+mn-ea"/>
                <a:ea typeface="+mn-ea"/>
              </a:rPr>
              <a:t>알고싶은데요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ea typeface="+mn-ea"/>
              </a:rPr>
              <a:t>!</a:t>
            </a:r>
            <a:endParaRPr lang="en-US" altLang="ko-KR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93785" y="3768983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7563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2024-04-13 22:00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68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수강내역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1367562" y="12073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  <a:ea typeface="+mn-ea"/>
              </a:rPr>
              <a:t>수강내역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210079" y="3403795"/>
            <a:ext cx="3351156" cy="136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>
                <a:latin typeface="+mn-ea"/>
                <a:ea typeface="+mn-ea"/>
              </a:rPr>
              <a:t>포토샵 </a:t>
            </a:r>
            <a:r>
              <a:rPr lang="ko-KR" altLang="en-US" sz="900" b="1" dirty="0" smtClean="0">
                <a:latin typeface="+mn-ea"/>
                <a:ea typeface="+mn-ea"/>
              </a:rPr>
              <a:t>따라하기 </a:t>
            </a:r>
            <a:r>
              <a:rPr lang="en-US" altLang="ko-KR" sz="900" b="1" dirty="0" smtClean="0">
                <a:latin typeface="+mn-ea"/>
                <a:ea typeface="+mn-ea"/>
              </a:rPr>
              <a:t>2</a:t>
            </a:r>
            <a:r>
              <a:rPr lang="ko-KR" altLang="en-US" sz="900" b="1" dirty="0" smtClean="0">
                <a:latin typeface="+mn-ea"/>
                <a:ea typeface="+mn-ea"/>
              </a:rPr>
              <a:t>탄 과목명 길어지면 </a:t>
            </a:r>
            <a:r>
              <a:rPr lang="ko-KR" altLang="en-US" sz="900" b="1" dirty="0" err="1" smtClean="0">
                <a:latin typeface="+mn-ea"/>
                <a:ea typeface="+mn-ea"/>
              </a:rPr>
              <a:t>말줄임</a:t>
            </a:r>
            <a:r>
              <a:rPr lang="en-US" altLang="ko-KR" sz="900" b="1" dirty="0" smtClean="0">
                <a:latin typeface="+mn-ea"/>
                <a:ea typeface="+mn-ea"/>
              </a:rPr>
              <a:t>…</a:t>
            </a:r>
            <a:r>
              <a:rPr lang="ko-KR" altLang="en-US" sz="900" b="1" dirty="0" smtClean="0">
                <a:latin typeface="+mn-ea"/>
                <a:ea typeface="+mn-ea"/>
              </a:rPr>
              <a:t>  </a:t>
            </a:r>
            <a:endParaRPr lang="en-US" altLang="ko-KR" sz="900" b="1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강사</a:t>
            </a:r>
            <a:r>
              <a:rPr lang="ko-KR" altLang="en-US" sz="700" dirty="0">
                <a:latin typeface="+mn-ea"/>
                <a:ea typeface="+mn-ea"/>
              </a:rPr>
              <a:t> 홍길동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강의기간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강의시간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700" dirty="0" err="1">
                <a:solidFill>
                  <a:prstClr val="black"/>
                </a:solidFill>
                <a:latin typeface="+mn-ea"/>
                <a:ea typeface="+mn-ea"/>
              </a:rPr>
              <a:t>월수금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정원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 (8/10)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210079" y="4894871"/>
            <a:ext cx="3351156" cy="7874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>
                <a:latin typeface="+mn-ea"/>
                <a:ea typeface="+mn-ea"/>
              </a:rPr>
              <a:t>포토샵 </a:t>
            </a:r>
            <a:r>
              <a:rPr lang="ko-KR" altLang="en-US" sz="900" b="1" dirty="0" smtClean="0">
                <a:latin typeface="+mn-ea"/>
                <a:ea typeface="+mn-ea"/>
              </a:rPr>
              <a:t>따라하기  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535188" y="1588641"/>
            <a:ext cx="3351156" cy="136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>
                <a:latin typeface="+mn-ea"/>
                <a:ea typeface="+mn-ea"/>
              </a:rPr>
              <a:t>포토샵 따라하기  </a:t>
            </a:r>
            <a:endParaRPr lang="en-US" altLang="ko-KR" sz="900" b="1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강사</a:t>
            </a:r>
            <a:r>
              <a:rPr lang="ko-KR" altLang="en-US" sz="700" dirty="0">
                <a:latin typeface="+mn-ea"/>
                <a:ea typeface="+mn-ea"/>
              </a:rPr>
              <a:t> 홍길동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강의기간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강의시간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700" dirty="0" err="1">
                <a:solidFill>
                  <a:prstClr val="black"/>
                </a:solidFill>
                <a:latin typeface="+mn-ea"/>
                <a:ea typeface="+mn-ea"/>
              </a:rPr>
              <a:t>월수금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정원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 (8/10)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6448033" y="2657313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7964" y="2675591"/>
            <a:ext cx="882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300"/>
              </a:spcAft>
            </a:pPr>
            <a:r>
              <a:rPr kumimoji="0"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출석률 </a:t>
            </a:r>
            <a:r>
              <a:rPr kumimoji="0" lang="en-US" altLang="ko-KR" sz="8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100%</a:t>
            </a:r>
            <a:endParaRPr kumimoji="0" lang="ko-KR" altLang="en-US" sz="8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2568854" y="4469313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236278" y="2657313"/>
            <a:ext cx="720000" cy="252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수료증 발급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017699" y="2657313"/>
            <a:ext cx="720000" cy="252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만족도 조사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82735"/>
              </p:ext>
            </p:extLst>
          </p:nvPr>
        </p:nvGraphicFramePr>
        <p:xfrm>
          <a:off x="1210077" y="1620391"/>
          <a:ext cx="3351156" cy="168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526">
                  <a:extLst>
                    <a:ext uri="{9D8B030D-6E8A-4147-A177-3AD203B41FA5}">
                      <a16:colId xmlns:a16="http://schemas.microsoft.com/office/drawing/2014/main" val="3844632410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1500180210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590044975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1814784296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3296580870"/>
                    </a:ext>
                  </a:extLst>
                </a:gridCol>
                <a:gridCol w="558526">
                  <a:extLst>
                    <a:ext uri="{9D8B030D-6E8A-4147-A177-3AD203B41FA5}">
                      <a16:colId xmlns:a16="http://schemas.microsoft.com/office/drawing/2014/main" val="2563012142"/>
                    </a:ext>
                  </a:extLst>
                </a:gridCol>
              </a:tblGrid>
              <a:tr h="16865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strike="noStrike" dirty="0" smtClean="0"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1" u="none" strike="noStrike" dirty="0" smtClean="0">
                          <a:effectLst/>
                          <a:latin typeface="+mn-ea"/>
                          <a:ea typeface="+mn-ea"/>
                        </a:rPr>
                        <a:t>(23)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(6)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미배정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(3)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(6)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환불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(3)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56627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 bwMode="auto">
          <a:xfrm>
            <a:off x="3769147" y="3459383"/>
            <a:ext cx="324000" cy="144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535188" y="3053879"/>
            <a:ext cx="3351156" cy="136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>
                <a:latin typeface="+mn-ea"/>
                <a:ea typeface="+mn-ea"/>
              </a:rPr>
              <a:t>포토샵 따라하기  </a:t>
            </a:r>
            <a:endParaRPr lang="en-US" altLang="ko-KR" sz="900" b="1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강사</a:t>
            </a:r>
            <a:r>
              <a:rPr lang="ko-KR" altLang="en-US" sz="700" dirty="0">
                <a:latin typeface="+mn-ea"/>
                <a:ea typeface="+mn-ea"/>
              </a:rPr>
              <a:t> 홍길동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강의기간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강의시간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700" dirty="0" err="1">
                <a:solidFill>
                  <a:prstClr val="black"/>
                </a:solidFill>
                <a:latin typeface="+mn-ea"/>
                <a:ea typeface="+mn-ea"/>
              </a:rPr>
              <a:t>월수금</a:t>
            </a:r>
            <a:r>
              <a:rPr kumimoji="0" lang="ko-KR" altLang="en-US" sz="700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정원</a:t>
            </a:r>
            <a:r>
              <a:rPr kumimoji="0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 (8/10)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7177650" y="4120585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67581" y="4131243"/>
            <a:ext cx="882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300"/>
              </a:spcAft>
            </a:pPr>
            <a:r>
              <a:rPr kumimoji="0"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출석률 </a:t>
            </a:r>
            <a:r>
              <a:rPr kumimoji="0" lang="en-US" altLang="ko-KR" sz="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0" lang="en-US" altLang="ko-KR" sz="8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0%</a:t>
            </a:r>
            <a:endParaRPr kumimoji="0" lang="ko-KR" altLang="en-US" sz="8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2568854" y="5328232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Ins="3600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205052" y="1917549"/>
            <a:ext cx="3356183" cy="10535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474290" y="1647171"/>
            <a:ext cx="324000" cy="144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대면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6480640" y="3112409"/>
            <a:ext cx="324000" cy="144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대면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210079" y="1918210"/>
            <a:ext cx="3351156" cy="136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36000" bIns="72000" rtlCol="0" anchor="t"/>
          <a:lstStyle/>
          <a:p>
            <a:pPr fontAlgn="auto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900" b="1" dirty="0" smtClean="0">
                <a:latin typeface="+mn-ea"/>
                <a:ea typeface="+mn-ea"/>
              </a:rPr>
              <a:t>포토샵 따라하기  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강사</a:t>
            </a:r>
            <a:r>
              <a:rPr lang="ko-KR" altLang="en-US" sz="700" dirty="0" smtClean="0">
                <a:latin typeface="+mn-ea"/>
                <a:ea typeface="+mn-ea"/>
              </a:rPr>
              <a:t> 홍길동</a:t>
            </a:r>
            <a:endParaRPr lang="en-US" altLang="ko-KR" sz="700" dirty="0" smtClean="0">
              <a:latin typeface="+mn-ea"/>
              <a:ea typeface="+mn-ea"/>
            </a:endParaRP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강의기간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강의시간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7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월수금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정원</a:t>
            </a:r>
            <a:r>
              <a:rPr kumimoji="0"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 (8/10)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392411" y="2985219"/>
            <a:ext cx="72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193163" y="2988154"/>
            <a:ext cx="720000" cy="252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만족도 조사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70314" y="2995655"/>
            <a:ext cx="882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300"/>
              </a:spcAft>
            </a:pPr>
            <a:r>
              <a:rPr kumimoji="0"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출석률 </a:t>
            </a:r>
            <a:r>
              <a:rPr kumimoji="0" lang="en-US" altLang="ko-KR" sz="8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100%</a:t>
            </a:r>
            <a:endParaRPr kumimoji="0" lang="ko-KR" altLang="en-US" sz="8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149181" y="2001807"/>
            <a:ext cx="324000" cy="144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대면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205052" y="2923871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205052" y="4429837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1206488" y="5230196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5524773" y="2608031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5531597" y="4064082"/>
            <a:ext cx="3356181" cy="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811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강의 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1178740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33250" y="1915232"/>
            <a:ext cx="185380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err="1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강의기간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2024.11.10~2024.11.26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강의시간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7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월수금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09:30~11:30</a:t>
            </a:r>
          </a:p>
          <a:p>
            <a:pPr marL="171450" indent="-171450" fontAlgn="auto" latinLnBrk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강의실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 </a:t>
            </a:r>
            <a:r>
              <a:rPr kumimoji="0" lang="en-US" altLang="ko-KR" sz="7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104C</a:t>
            </a:r>
            <a:endParaRPr kumimoji="0" lang="en-US" altLang="ko-KR" sz="7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1275719" y="1909190"/>
            <a:ext cx="687017" cy="58249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강사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나최고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78740" y="148740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포토샵 초급 따라하기 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1285993" y="2628113"/>
            <a:ext cx="3205115" cy="582499"/>
            <a:chOff x="7482275" y="2325723"/>
            <a:chExt cx="2491543" cy="582499"/>
          </a:xfrm>
        </p:grpSpPr>
        <p:sp>
          <p:nvSpPr>
            <p:cNvPr id="130" name="모서리가 둥근 직사각형 129"/>
            <p:cNvSpPr/>
            <p:nvPr/>
          </p:nvSpPr>
          <p:spPr bwMode="auto">
            <a:xfrm>
              <a:off x="8120854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출석률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77%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 bwMode="auto">
            <a:xfrm>
              <a:off x="875943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교재안내</a:t>
              </a:r>
              <a:endParaRPr lang="ko-KR" altLang="en-US" sz="700" dirty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u="sng" dirty="0" smtClean="0">
                  <a:latin typeface="+mn-ea"/>
                  <a:ea typeface="+mn-ea"/>
                </a:rPr>
                <a:t>2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건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 bwMode="auto">
            <a:xfrm>
              <a:off x="7482275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err="1" smtClean="0">
                  <a:latin typeface="+mn-ea"/>
                  <a:ea typeface="+mn-ea"/>
                </a:rPr>
                <a:t>다음수업일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ctr" defTabSz="817563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월</a:t>
              </a:r>
              <a:r>
                <a:rPr lang="en-US" altLang="ko-KR" sz="800" b="1" dirty="0" smtClean="0">
                  <a:latin typeface="+mn-ea"/>
                  <a:ea typeface="+mn-ea"/>
                </a:rPr>
                <a:t>5</a:t>
              </a:r>
              <a:r>
                <a:rPr lang="ko-KR" altLang="en-US" sz="800" b="1" dirty="0" smtClean="0">
                  <a:latin typeface="+mn-ea"/>
                  <a:ea typeface="+mn-ea"/>
                </a:rPr>
                <a:t>일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 bwMode="auto">
            <a:xfrm>
              <a:off x="9398013" y="2325723"/>
              <a:ext cx="575805" cy="5824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준비물</a:t>
              </a:r>
            </a:p>
            <a:p>
              <a:pPr algn="ctr" defTabSz="817563">
                <a:lnSpc>
                  <a:spcPct val="150000"/>
                </a:lnSpc>
              </a:pPr>
              <a:r>
                <a:rPr lang="ko-KR" altLang="en-US" sz="800" b="1" u="sng" dirty="0">
                  <a:latin typeface="+mn-ea"/>
                  <a:ea typeface="+mn-ea"/>
                </a:rPr>
                <a:t>있</a:t>
              </a:r>
              <a:r>
                <a:rPr lang="ko-KR" altLang="en-US" sz="800" b="1" u="sng" dirty="0" smtClean="0">
                  <a:latin typeface="+mn-ea"/>
                  <a:ea typeface="+mn-ea"/>
                </a:rPr>
                <a:t>음</a:t>
              </a:r>
              <a:endParaRPr lang="ko-KR" altLang="en-US" sz="800" b="1" u="sng" dirty="0">
                <a:latin typeface="+mn-ea"/>
                <a:ea typeface="+mn-ea"/>
              </a:endParaRPr>
            </a:p>
          </p:txBody>
        </p:sp>
      </p:grpSp>
      <p:sp>
        <p:nvSpPr>
          <p:cNvPr id="134" name="모서리가 둥근 직사각형 133"/>
          <p:cNvSpPr/>
          <p:nvPr/>
        </p:nvSpPr>
        <p:spPr bwMode="auto">
          <a:xfrm>
            <a:off x="1322756" y="3528759"/>
            <a:ext cx="432000" cy="252000"/>
          </a:xfrm>
          <a:prstGeom prst="roundRect">
            <a:avLst>
              <a:gd name="adj" fmla="val 3255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1801883" y="3528759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2281010" y="3528759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760137" y="3528759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3239264" y="3528759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3723973" y="3533418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322756" y="3831598"/>
            <a:ext cx="432000" cy="252000"/>
          </a:xfrm>
          <a:prstGeom prst="roundRect">
            <a:avLst>
              <a:gd name="adj" fmla="val 3350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4.27</a:t>
            </a: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1801883" y="3837948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결석</a:t>
            </a:r>
            <a:endParaRPr kumimoji="0" lang="ko-KR" altLang="en-US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 bwMode="auto">
          <a:xfrm>
            <a:off x="2281010" y="3837948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 bwMode="auto">
          <a:xfrm>
            <a:off x="2760137" y="3837948"/>
            <a:ext cx="432000" cy="252000"/>
          </a:xfrm>
          <a:prstGeom prst="roundRect">
            <a:avLst>
              <a:gd name="adj" fmla="val 2526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5.03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3240803" y="3823163"/>
            <a:ext cx="432000" cy="252000"/>
          </a:xfrm>
          <a:prstGeom prst="roundRect">
            <a:avLst>
              <a:gd name="adj" fmla="val 14915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5.05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3719930" y="3823163"/>
            <a:ext cx="432000" cy="252000"/>
          </a:xfrm>
          <a:prstGeom prst="roundRect">
            <a:avLst>
              <a:gd name="adj" fmla="val 18387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5.07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1335660" y="4147137"/>
            <a:ext cx="432000" cy="252000"/>
          </a:xfrm>
          <a:prstGeom prst="roundRect">
            <a:avLst>
              <a:gd name="adj" fmla="val 28009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5.09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1814787" y="4147137"/>
            <a:ext cx="432000" cy="252000"/>
          </a:xfrm>
          <a:prstGeom prst="roundRect">
            <a:avLst>
              <a:gd name="adj" fmla="val 1976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5.11</a:t>
            </a:r>
          </a:p>
          <a:p>
            <a:pPr algn="ctr" defTabSz="817563" fontAlgn="auto" latinLnBrk="1">
              <a:spcBef>
                <a:spcPts val="0"/>
              </a:spcBef>
              <a:spcAft>
                <a:spcPts val="0"/>
              </a:spcAft>
            </a:pPr>
            <a:endParaRPr kumimoji="0" lang="en-US" altLang="ko-KR" sz="7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 bwMode="auto">
          <a:xfrm flipV="1">
            <a:off x="1285993" y="3348583"/>
            <a:ext cx="3168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9" name="그룹 148"/>
          <p:cNvGrpSpPr/>
          <p:nvPr/>
        </p:nvGrpSpPr>
        <p:grpSpPr>
          <a:xfrm>
            <a:off x="4383100" y="3528759"/>
            <a:ext cx="36000" cy="828000"/>
            <a:chOff x="7094004" y="2225568"/>
            <a:chExt cx="36000" cy="828000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7094004" y="2225568"/>
              <a:ext cx="36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64000" tIns="0" rIns="0" bIns="0" rtlCol="0" anchor="ctr"/>
            <a:lstStyle/>
            <a:p>
              <a:pPr defTabSz="817563"/>
              <a:endParaRPr lang="ko-KR" altLang="en-US" sz="700" dirty="0">
                <a:latin typeface="+mn-ea"/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 bwMode="auto">
            <a:xfrm flipH="1">
              <a:off x="7110791" y="2225568"/>
              <a:ext cx="2426" cy="82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그룹 151"/>
          <p:cNvGrpSpPr/>
          <p:nvPr/>
        </p:nvGrpSpPr>
        <p:grpSpPr>
          <a:xfrm>
            <a:off x="1733276" y="6726135"/>
            <a:ext cx="2175029" cy="252000"/>
            <a:chOff x="3913163" y="6985432"/>
            <a:chExt cx="2175029" cy="252000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19247"/>
              </p:ext>
            </p:extLst>
          </p:nvPr>
        </p:nvGraphicFramePr>
        <p:xfrm>
          <a:off x="1197790" y="4850958"/>
          <a:ext cx="3364287" cy="170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06">
                  <a:extLst>
                    <a:ext uri="{9D8B030D-6E8A-4147-A177-3AD203B41FA5}">
                      <a16:colId xmlns:a16="http://schemas.microsoft.com/office/drawing/2014/main" val="19673225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1412889"/>
                    </a:ext>
                  </a:extLst>
                </a:gridCol>
                <a:gridCol w="647033">
                  <a:extLst>
                    <a:ext uri="{9D8B030D-6E8A-4147-A177-3AD203B41FA5}">
                      <a16:colId xmlns:a16="http://schemas.microsoft.com/office/drawing/2014/main" val="3371148133"/>
                    </a:ext>
                  </a:extLst>
                </a:gridCol>
              </a:tblGrid>
              <a:tr h="284941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 설정된 공지사항 </a:t>
                      </a:r>
                      <a:r>
                        <a:rPr lang="ko-KR" altLang="en-US" sz="700" b="1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700" b="1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1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YYYY-MM-DD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고정 설정된 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1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(…)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35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45971"/>
              </p:ext>
            </p:extLst>
          </p:nvPr>
        </p:nvGraphicFramePr>
        <p:xfrm>
          <a:off x="1202455" y="4507061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1898820" y="454855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3122956" y="4519412"/>
            <a:ext cx="1368152" cy="233100"/>
            <a:chOff x="6361453" y="1035194"/>
            <a:chExt cx="1368152" cy="233100"/>
          </a:xfrm>
        </p:grpSpPr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93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7" y="547891"/>
            <a:ext cx="899285" cy="3231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02840"/>
              </p:ext>
            </p:extLst>
          </p:nvPr>
        </p:nvGraphicFramePr>
        <p:xfrm>
          <a:off x="183987" y="856243"/>
          <a:ext cx="12934584" cy="6789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832">
                  <a:extLst>
                    <a:ext uri="{9D8B030D-6E8A-4147-A177-3AD203B41FA5}">
                      <a16:colId xmlns:a16="http://schemas.microsoft.com/office/drawing/2014/main" val="1097625490"/>
                    </a:ext>
                  </a:extLst>
                </a:gridCol>
                <a:gridCol w="1556386">
                  <a:extLst>
                    <a:ext uri="{9D8B030D-6E8A-4147-A177-3AD203B41FA5}">
                      <a16:colId xmlns:a16="http://schemas.microsoft.com/office/drawing/2014/main" val="2571925426"/>
                    </a:ext>
                  </a:extLst>
                </a:gridCol>
                <a:gridCol w="1736374">
                  <a:extLst>
                    <a:ext uri="{9D8B030D-6E8A-4147-A177-3AD203B41FA5}">
                      <a16:colId xmlns:a16="http://schemas.microsoft.com/office/drawing/2014/main" val="3334766600"/>
                    </a:ext>
                  </a:extLst>
                </a:gridCol>
                <a:gridCol w="1524622">
                  <a:extLst>
                    <a:ext uri="{9D8B030D-6E8A-4147-A177-3AD203B41FA5}">
                      <a16:colId xmlns:a16="http://schemas.microsoft.com/office/drawing/2014/main" val="2136284346"/>
                    </a:ext>
                  </a:extLst>
                </a:gridCol>
                <a:gridCol w="1454038">
                  <a:extLst>
                    <a:ext uri="{9D8B030D-6E8A-4147-A177-3AD203B41FA5}">
                      <a16:colId xmlns:a16="http://schemas.microsoft.com/office/drawing/2014/main" val="2362359065"/>
                    </a:ext>
                  </a:extLst>
                </a:gridCol>
                <a:gridCol w="776427">
                  <a:extLst>
                    <a:ext uri="{9D8B030D-6E8A-4147-A177-3AD203B41FA5}">
                      <a16:colId xmlns:a16="http://schemas.microsoft.com/office/drawing/2014/main" val="1818422071"/>
                    </a:ext>
                  </a:extLst>
                </a:gridCol>
                <a:gridCol w="592909">
                  <a:extLst>
                    <a:ext uri="{9D8B030D-6E8A-4147-A177-3AD203B41FA5}">
                      <a16:colId xmlns:a16="http://schemas.microsoft.com/office/drawing/2014/main" val="3344123634"/>
                    </a:ext>
                  </a:extLst>
                </a:gridCol>
                <a:gridCol w="522325">
                  <a:extLst>
                    <a:ext uri="{9D8B030D-6E8A-4147-A177-3AD203B41FA5}">
                      <a16:colId xmlns:a16="http://schemas.microsoft.com/office/drawing/2014/main" val="897291687"/>
                    </a:ext>
                  </a:extLst>
                </a:gridCol>
                <a:gridCol w="3825671">
                  <a:extLst>
                    <a:ext uri="{9D8B030D-6E8A-4147-A177-3AD203B41FA5}">
                      <a16:colId xmlns:a16="http://schemas.microsoft.com/office/drawing/2014/main" val="3726075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4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메뉴전체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햄버거메뉴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모바일웹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Popup=Full popup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148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50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알림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 상담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37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 상담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34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링크 유효기간 만료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32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본인인증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정보입력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20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가입완료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7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아이디찾기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4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아이디찾기 결과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574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비밀번호찾기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43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비밀번호 재설정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58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비밀번호 재설정 안내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4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24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강의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6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게시판설정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8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38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강의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3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4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57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0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0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답변상세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자료실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95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자료실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자료실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수강내역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만족도 조사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166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 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08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미리보기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수료증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6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발급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증명서 미리보기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재원증명서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2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36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8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350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구매 내역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4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응시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구매 내역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구매 내역 상세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8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강의 상세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152" name="그룹 151"/>
          <p:cNvGrpSpPr/>
          <p:nvPr/>
        </p:nvGrpSpPr>
        <p:grpSpPr>
          <a:xfrm>
            <a:off x="1724571" y="6757652"/>
            <a:ext cx="2175029" cy="252000"/>
            <a:chOff x="3913163" y="6985432"/>
            <a:chExt cx="2175029" cy="252000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24715"/>
              </p:ext>
            </p:extLst>
          </p:nvPr>
        </p:nvGraphicFramePr>
        <p:xfrm>
          <a:off x="1195909" y="4850958"/>
          <a:ext cx="3364287" cy="170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06">
                  <a:extLst>
                    <a:ext uri="{9D8B030D-6E8A-4147-A177-3AD203B41FA5}">
                      <a16:colId xmlns:a16="http://schemas.microsoft.com/office/drawing/2014/main" val="19673225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1412889"/>
                    </a:ext>
                  </a:extLst>
                </a:gridCol>
                <a:gridCol w="647033">
                  <a:extLst>
                    <a:ext uri="{9D8B030D-6E8A-4147-A177-3AD203B41FA5}">
                      <a16:colId xmlns:a16="http://schemas.microsoft.com/office/drawing/2014/main" val="3371148133"/>
                    </a:ext>
                  </a:extLst>
                </a:gridCol>
              </a:tblGrid>
              <a:tr h="284941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 설정된 공지사항 </a:t>
                      </a:r>
                      <a:r>
                        <a:rPr lang="ko-KR" altLang="en-US" sz="700" b="1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700" b="1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1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YYYY-MM-DD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고정 설정된 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1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(…)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35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9873"/>
              </p:ext>
            </p:extLst>
          </p:nvPr>
        </p:nvGraphicFramePr>
        <p:xfrm>
          <a:off x="1200574" y="4507061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1896939" y="454855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297669" y="4138349"/>
            <a:ext cx="3094409" cy="224536"/>
            <a:chOff x="367236" y="3957072"/>
            <a:chExt cx="3214693" cy="170338"/>
          </a:xfrm>
          <a:noFill/>
        </p:grpSpPr>
        <p:sp>
          <p:nvSpPr>
            <p:cNvPr id="7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63509"/>
              </p:ext>
            </p:extLst>
          </p:nvPr>
        </p:nvGraphicFramePr>
        <p:xfrm>
          <a:off x="5497339" y="1558017"/>
          <a:ext cx="3388484" cy="5086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2007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316106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316105">
                  <a:extLst>
                    <a:ext uri="{9D8B030D-6E8A-4147-A177-3AD203B41FA5}">
                      <a16:colId xmlns:a16="http://schemas.microsoft.com/office/drawing/2014/main" val="3744183298"/>
                    </a:ext>
                  </a:extLst>
                </a:gridCol>
                <a:gridCol w="316106">
                  <a:extLst>
                    <a:ext uri="{9D8B030D-6E8A-4147-A177-3AD203B41FA5}">
                      <a16:colId xmlns:a16="http://schemas.microsoft.com/office/drawing/2014/main" val="2510428673"/>
                    </a:ext>
                  </a:extLst>
                </a:gridCol>
                <a:gridCol w="28160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5410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공지사항 입니다</a:t>
                      </a:r>
                      <a:endParaRPr lang="en-US" altLang="ko-KR" sz="7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57482">
                <a:tc gridSpan="5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71305">
                <a:tc gridSpan="5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497339" y="1213163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 상세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24147" y="4519412"/>
            <a:ext cx="1368152" cy="233100"/>
            <a:chOff x="6361453" y="1035194"/>
            <a:chExt cx="1368152" cy="2331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모서리가 둥근 직사각형 30"/>
          <p:cNvSpPr/>
          <p:nvPr/>
        </p:nvSpPr>
        <p:spPr>
          <a:xfrm>
            <a:off x="5533403" y="6757652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4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수강내역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강의 상세 </a:t>
            </a:r>
            <a:r>
              <a:rPr lang="en-US" altLang="ko-KR" dirty="0"/>
              <a:t>&gt; Q&amp;A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152" name="그룹 151"/>
          <p:cNvGrpSpPr/>
          <p:nvPr/>
        </p:nvGrpSpPr>
        <p:grpSpPr>
          <a:xfrm>
            <a:off x="1724571" y="6757652"/>
            <a:ext cx="2175029" cy="252000"/>
            <a:chOff x="3913163" y="6985432"/>
            <a:chExt cx="2175029" cy="252000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59451"/>
              </p:ext>
            </p:extLst>
          </p:nvPr>
        </p:nvGraphicFramePr>
        <p:xfrm>
          <a:off x="1200574" y="4507061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1896939" y="454855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297669" y="4138349"/>
            <a:ext cx="3094409" cy="224536"/>
            <a:chOff x="367236" y="3957072"/>
            <a:chExt cx="3214693" cy="170338"/>
          </a:xfrm>
          <a:noFill/>
        </p:grpSpPr>
        <p:sp>
          <p:nvSpPr>
            <p:cNvPr id="7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497339" y="1213163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 </a:t>
            </a: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035056" y="6748459"/>
            <a:ext cx="51713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문의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7313"/>
              </p:ext>
            </p:extLst>
          </p:nvPr>
        </p:nvGraphicFramePr>
        <p:xfrm>
          <a:off x="1176859" y="4840125"/>
          <a:ext cx="3383338" cy="174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679">
                  <a:extLst>
                    <a:ext uri="{9D8B030D-6E8A-4147-A177-3AD203B41FA5}">
                      <a16:colId xmlns:a16="http://schemas.microsoft.com/office/drawing/2014/main" val="1967322569"/>
                    </a:ext>
                  </a:extLst>
                </a:gridCol>
                <a:gridCol w="411080">
                  <a:extLst>
                    <a:ext uri="{9D8B030D-6E8A-4147-A177-3AD203B41FA5}">
                      <a16:colId xmlns:a16="http://schemas.microsoft.com/office/drawing/2014/main" val="4041615886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3371148133"/>
                    </a:ext>
                  </a:extLst>
                </a:gridCol>
              </a:tblGrid>
              <a:tr h="291470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입니다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YYYY-MM-DD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문의글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김본인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답변완료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문의글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(…)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김타인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답변완료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Q&amp;A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문의글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926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92461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Q&amp;A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답변글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926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3531"/>
                  </a:ext>
                </a:extLst>
              </a:tr>
              <a:tr h="29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답변완료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Q&amp;A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문의글</a:t>
                      </a: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926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 bwMode="auto">
          <a:xfrm>
            <a:off x="5572440" y="6732000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538680" y="1561744"/>
            <a:ext cx="3299628" cy="18106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제목을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536650" y="1810439"/>
            <a:ext cx="3299628" cy="453171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7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defTabSz="817563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7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defTabSz="817563"/>
            <a:endParaRPr lang="en-US" altLang="ko-KR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내용을 입력하세요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8283554" y="6729844"/>
            <a:ext cx="51713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099151" y="6444927"/>
            <a:ext cx="2744595" cy="18753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450850" lvl="0" latinLnBrk="1">
              <a:lnSpc>
                <a:spcPct val="150000"/>
              </a:lnSpc>
            </a:pPr>
            <a:endParaRPr lang="en-US" altLang="ko-KR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22730" y="6448157"/>
            <a:ext cx="535610" cy="18106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err="1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파일찾기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544118" y="1815686"/>
            <a:ext cx="3299628" cy="2454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에디터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(PC,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모바일 모두 사용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224147" y="4519412"/>
            <a:ext cx="1368152" cy="233100"/>
            <a:chOff x="6361453" y="1035194"/>
            <a:chExt cx="1368152" cy="23310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7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수강내역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강의 상세 </a:t>
            </a:r>
            <a:r>
              <a:rPr lang="en-US" altLang="ko-KR" dirty="0"/>
              <a:t>&gt; Q&amp;A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497339" y="1213163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 </a:t>
            </a: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4479" y="1213163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 </a:t>
            </a: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824931" y="6732959"/>
            <a:ext cx="3732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삭제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67750"/>
              </p:ext>
            </p:extLst>
          </p:nvPr>
        </p:nvGraphicFramePr>
        <p:xfrm>
          <a:off x="1184479" y="1562353"/>
          <a:ext cx="3376755" cy="5084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922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748949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722884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2501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strike="noStrike" dirty="0" smtClean="0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strike="noStrike" dirty="0" err="1" smtClean="0">
                          <a:effectLst/>
                          <a:latin typeface="+mn-ea"/>
                          <a:ea typeface="+mn-ea"/>
                        </a:rPr>
                        <a:t>문의글</a:t>
                      </a: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 입니다</a:t>
                      </a:r>
                      <a:endParaRPr lang="en-US" altLang="ko-KR" sz="7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김타인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53146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73843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문의글첨부파일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74724"/>
              </p:ext>
            </p:extLst>
          </p:nvPr>
        </p:nvGraphicFramePr>
        <p:xfrm>
          <a:off x="5497340" y="1562353"/>
          <a:ext cx="3384376" cy="5084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222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750639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724515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2501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답변완료</a:t>
                      </a:r>
                      <a:r>
                        <a:rPr lang="en-US" altLang="ko-KR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 Q&amp;A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입니다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김타인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53146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제목이 보여집니다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문의글의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첨부파일은 보여지지 않습니다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원글에서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강사가 알아서 확인 하는 것입니다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등록일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: YYYY-MM-DD</a:t>
                      </a:r>
                    </a:p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en-US" altLang="ko-KR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답변</a:t>
                      </a:r>
                      <a:endParaRPr lang="en-US" altLang="ko-KR" sz="7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답변글이</a:t>
                      </a:r>
                      <a:r>
                        <a:rPr lang="ko-KR" altLang="en-US" sz="7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보여집니다</a:t>
                      </a:r>
                      <a:endParaRPr lang="en-US" altLang="ko-KR" sz="7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색은 알아서 구분해주세요</a:t>
                      </a:r>
                      <a:endParaRPr lang="en-US" altLang="ko-KR" sz="7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73843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답변글첨부파일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5533403" y="6757652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36373" y="6732959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5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수강내역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강의 상세 </a:t>
            </a:r>
            <a:r>
              <a:rPr lang="en-US" altLang="ko-KR" dirty="0"/>
              <a:t>&gt; </a:t>
            </a:r>
            <a:r>
              <a:rPr lang="ko-KR" altLang="en-US" dirty="0" smtClean="0"/>
              <a:t>자료실 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152" name="그룹 151"/>
          <p:cNvGrpSpPr/>
          <p:nvPr/>
        </p:nvGrpSpPr>
        <p:grpSpPr>
          <a:xfrm>
            <a:off x="1724571" y="6757652"/>
            <a:ext cx="2175029" cy="252000"/>
            <a:chOff x="3913163" y="6985432"/>
            <a:chExt cx="2175029" cy="252000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63486"/>
              </p:ext>
            </p:extLst>
          </p:nvPr>
        </p:nvGraphicFramePr>
        <p:xfrm>
          <a:off x="1200574" y="4507061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자료실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1896939" y="454855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3224147" y="4519412"/>
            <a:ext cx="1368152" cy="233100"/>
            <a:chOff x="6361453" y="1035194"/>
            <a:chExt cx="1368152" cy="233100"/>
          </a:xfrm>
        </p:grpSpPr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297669" y="4138349"/>
            <a:ext cx="3094409" cy="224536"/>
            <a:chOff x="367236" y="3957072"/>
            <a:chExt cx="3214693" cy="170338"/>
          </a:xfrm>
          <a:noFill/>
        </p:grpSpPr>
        <p:sp>
          <p:nvSpPr>
            <p:cNvPr id="7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497339" y="121316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자료실 상세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92254"/>
              </p:ext>
            </p:extLst>
          </p:nvPr>
        </p:nvGraphicFramePr>
        <p:xfrm>
          <a:off x="5497340" y="1558016"/>
          <a:ext cx="3388484" cy="5095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539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751550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725395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666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자료실 입니다</a:t>
                      </a:r>
                      <a:endParaRPr lang="en-US" altLang="ko-KR" sz="7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48275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 algn="l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80898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자료실첨부파일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07007"/>
              </p:ext>
            </p:extLst>
          </p:nvPr>
        </p:nvGraphicFramePr>
        <p:xfrm>
          <a:off x="1205996" y="4868931"/>
          <a:ext cx="3354200" cy="17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85">
                  <a:extLst>
                    <a:ext uri="{9D8B030D-6E8A-4147-A177-3AD203B41FA5}">
                      <a16:colId xmlns:a16="http://schemas.microsoft.com/office/drawing/2014/main" val="1967322569"/>
                    </a:ext>
                  </a:extLst>
                </a:gridCol>
                <a:gridCol w="594415">
                  <a:extLst>
                    <a:ext uri="{9D8B030D-6E8A-4147-A177-3AD203B41FA5}">
                      <a16:colId xmlns:a16="http://schemas.microsoft.com/office/drawing/2014/main" val="3371148133"/>
                    </a:ext>
                  </a:extLst>
                </a:gridCol>
              </a:tblGrid>
              <a:tr h="298670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 설정된 자료실 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YYYY-MM-DD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algn="l" defTabSz="829269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고정 설정된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(…)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92461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3531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자료실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7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76859" y="1213163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강의 상세 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33403" y="6757652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수강내역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만족도 조사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1157763" y="1260351"/>
            <a:ext cx="2690585" cy="2159584"/>
          </a:xfrm>
          <a:prstGeom prst="roundRect">
            <a:avLst>
              <a:gd name="adj" fmla="val 26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36000" bIns="0" rtlCol="0" anchor="ctr"/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만족도 조사</a:t>
            </a:r>
            <a:endParaRPr kumimoji="0"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수강생 여러분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강의는 어떠셨나요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defTabSz="817563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설문에 참여해 주시면 강의 개선에 많은 도움이 됩니다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817563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defTabSz="817563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커리큘럼은 상담 시 안내 받은 내용과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일치했나요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5725" indent="-85725" defTabSz="817563">
              <a:buAutoNum type="arabicPeriod"/>
            </a:pP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5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그렇지 않다   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그렇다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defTabSz="817563">
              <a:buAutoNum type="arabicPeriod"/>
            </a:pP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시간은 상담 시 안내 받은 내용과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일치했나요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중략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5725" indent="-85725" defTabSz="817563">
              <a:buAutoNum type="arabicPeriod"/>
            </a:pP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defTabSz="817563">
              <a:buAutoNum type="arabicPeriod"/>
            </a:pP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설문에 참여해주셔서 감사합니다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817563"/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17563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988036" y="6588943"/>
            <a:ext cx="501188" cy="276418"/>
          </a:xfrm>
          <a:prstGeom prst="roundRect">
            <a:avLst>
              <a:gd name="adj" fmla="val 10053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제출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증명서발급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402620" y="1176208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증명서 발급</a:t>
            </a: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626888" y="1582722"/>
            <a:ext cx="950217" cy="254062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증명서 발급 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90507" y="1636729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01169"/>
              </p:ext>
            </p:extLst>
          </p:nvPr>
        </p:nvGraphicFramePr>
        <p:xfrm>
          <a:off x="1190507" y="1883883"/>
          <a:ext cx="3386598" cy="1320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80">
                  <a:extLst>
                    <a:ext uri="{9D8B030D-6E8A-4147-A177-3AD203B41FA5}">
                      <a16:colId xmlns:a16="http://schemas.microsoft.com/office/drawing/2014/main" val="1548726376"/>
                    </a:ext>
                  </a:extLst>
                </a:gridCol>
                <a:gridCol w="751668">
                  <a:extLst>
                    <a:ext uri="{9D8B030D-6E8A-4147-A177-3AD203B41FA5}">
                      <a16:colId xmlns:a16="http://schemas.microsoft.com/office/drawing/2014/main" val="2962883499"/>
                    </a:ext>
                  </a:extLst>
                </a:gridCol>
                <a:gridCol w="1805314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730836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</a:tblGrid>
              <a:tr h="330171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발급일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30171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수료증</a:t>
                      </a:r>
                      <a:endParaRPr lang="ko-KR" altLang="en-US" sz="7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따라하기 초급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330171">
                <a:tc>
                  <a:txBody>
                    <a:bodyPr/>
                    <a:lstStyle/>
                    <a:p>
                      <a:pPr marL="92075" indent="-92075" algn="ctr"/>
                      <a:endParaRPr lang="en-US" altLang="ko-KR" sz="800" b="1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/>
                      <a:r>
                        <a:rPr lang="ko-KR" altLang="en-US" sz="700" b="1" u="sng" dirty="0" err="1" smtClean="0">
                          <a:latin typeface="+mn-ea"/>
                          <a:ea typeface="+mn-ea"/>
                        </a:rPr>
                        <a:t>재원증명서</a:t>
                      </a:r>
                      <a:endParaRPr lang="en-US" altLang="ko-KR" sz="700" b="1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35"/>
                  </a:ext>
                </a:extLst>
              </a:tr>
              <a:tr h="330171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수료증</a:t>
                      </a:r>
                      <a:endParaRPr lang="ko-KR" altLang="en-US" sz="7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따라하기 초급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증명서발급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증명서 발급 신청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1824931" y="2484487"/>
            <a:ext cx="2253256" cy="20581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증명서 발급 신청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45012" y="3288150"/>
            <a:ext cx="1224135" cy="21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tIns="36000" bIns="36000" anchor="ctr">
            <a:noAutofit/>
          </a:bodyPr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 선택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502163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82795" y="2637022"/>
            <a:ext cx="72008" cy="72016"/>
            <a:chOff x="10013701" y="4895209"/>
            <a:chExt cx="144016" cy="144016"/>
          </a:xfrm>
        </p:grpSpPr>
        <p:cxnSp>
          <p:nvCxnSpPr>
            <p:cNvPr id="33" name="직선 연결선 3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모서리가 둥근 직사각형 34"/>
          <p:cNvSpPr/>
          <p:nvPr/>
        </p:nvSpPr>
        <p:spPr bwMode="auto">
          <a:xfrm>
            <a:off x="2099891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17851" y="2985719"/>
            <a:ext cx="364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구분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과목</a:t>
            </a:r>
            <a:endParaRPr kumimoji="0" lang="ko-KR" altLang="en-US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61091" y="2985580"/>
            <a:ext cx="11785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● 수료증 ○ </a:t>
            </a:r>
            <a:r>
              <a:rPr kumimoji="0" lang="ko-KR" altLang="en-US" sz="700" kern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재원증명서</a:t>
            </a:r>
            <a:endParaRPr kumimoji="0" lang="ko-KR" altLang="en-US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052395" y="2484487"/>
            <a:ext cx="2253256" cy="20581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증명서 발급 신청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729627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010259" y="2637022"/>
            <a:ext cx="72008" cy="72016"/>
            <a:chOff x="10013701" y="4895209"/>
            <a:chExt cx="144016" cy="144016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모서리가 둥근 직사각형 42"/>
          <p:cNvSpPr/>
          <p:nvPr/>
        </p:nvSpPr>
        <p:spPr bwMode="auto">
          <a:xfrm>
            <a:off x="6327355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5315" y="2985580"/>
            <a:ext cx="364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구분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88555" y="2985580"/>
            <a:ext cx="11785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○ 수료증 </a:t>
            </a:r>
            <a:r>
              <a:rPr kumimoji="0" lang="ko-KR" altLang="en-US" sz="7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● </a:t>
            </a:r>
            <a:r>
              <a:rPr kumimoji="0" lang="ko-KR" altLang="en-US" sz="700" kern="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재원증명서</a:t>
            </a:r>
            <a:endParaRPr kumimoji="0" lang="ko-KR" altLang="en-US" sz="7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784985" y="3310434"/>
            <a:ext cx="1367992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tIns="36000" bIns="36000" anchor="ctr">
            <a:noAutofit/>
          </a:bodyPr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컴퓨터 강남                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4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증명서발급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재직증명서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경력증명서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위촉증명서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해촉증명서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1492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모바일에서는 인쇄 버튼 없음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217218" y="1176208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증명서 </a:t>
            </a:r>
            <a:r>
              <a:rPr lang="ko-KR" altLang="en-US" sz="800" b="1" dirty="0" err="1" smtClean="0">
                <a:latin typeface="+mn-ea"/>
                <a:ea typeface="+mn-ea"/>
              </a:rPr>
              <a:t>미리보기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9347" y="1176208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증명서 </a:t>
            </a:r>
            <a:r>
              <a:rPr lang="ko-KR" altLang="en-US" sz="800" b="1" dirty="0" err="1" smtClean="0">
                <a:latin typeface="+mn-ea"/>
                <a:ea typeface="+mn-ea"/>
              </a:rPr>
              <a:t>미리보기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9924" y="1534736"/>
            <a:ext cx="3408616" cy="369862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6859" y="1548384"/>
            <a:ext cx="3377118" cy="367240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5533403" y="5311379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48867" y="5310126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3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</a:t>
            </a:r>
            <a:r>
              <a:rPr lang="ko-KR" altLang="en-US" dirty="0" smtClean="0"/>
              <a:t>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안내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자격증 응시 안내</a:t>
                      </a:r>
                      <a:endParaRPr lang="en-US" altLang="ko-KR" sz="7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수강생 포탈과 내용 동일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자격증 응시</a:t>
            </a: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1190507" y="1600678"/>
          <a:ext cx="341117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705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3705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37058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내역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16398" y="1966783"/>
            <a:ext cx="3378459" cy="48829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확정 후 업데이트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7661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</a:t>
            </a:r>
            <a:r>
              <a:rPr lang="ko-KR" altLang="en-US" dirty="0" smtClean="0"/>
              <a:t>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자격증 응시 구매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결제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수강생 포탈과 내용 동일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자격증 응시</a:t>
            </a: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1190507" y="1600678"/>
          <a:ext cx="341117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705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3705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37058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내역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20087" y="1965988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 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634075" y="1965988"/>
            <a:ext cx="94031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응시료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 결제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57810" y="3531786"/>
          <a:ext cx="3328243" cy="10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74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59023" y="4659022"/>
          <a:ext cx="3328243" cy="10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74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Illustrator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257810" y="5798610"/>
          <a:ext cx="3328243" cy="10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74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Illustrator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28009" y="365038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0022" y="478185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9608" y="592568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246147" y="2367450"/>
          <a:ext cx="3328243" cy="10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74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16346" y="248605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596576" y="3204192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5535239" y="5908265"/>
          <a:ext cx="3328243" cy="103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59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94638" y="602262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501705" y="1476375"/>
          <a:ext cx="3328243" cy="103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64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Indesign</a:t>
                      </a: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521385" y="2577334"/>
          <a:ext cx="3328243" cy="10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74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Indesign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521385" y="3687933"/>
          <a:ext cx="3328243" cy="10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74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Premiere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535239" y="4791605"/>
          <a:ext cx="3328243" cy="10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43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74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Premiere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491584" y="269593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2384" y="381076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7037" y="491867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6853313" y="2324299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7339" y="159991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22969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7" y="638567"/>
            <a:ext cx="899285" cy="3231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00126"/>
              </p:ext>
            </p:extLst>
          </p:nvPr>
        </p:nvGraphicFramePr>
        <p:xfrm>
          <a:off x="183987" y="946919"/>
          <a:ext cx="12934584" cy="625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832">
                  <a:extLst>
                    <a:ext uri="{9D8B030D-6E8A-4147-A177-3AD203B41FA5}">
                      <a16:colId xmlns:a16="http://schemas.microsoft.com/office/drawing/2014/main" val="1097625490"/>
                    </a:ext>
                  </a:extLst>
                </a:gridCol>
                <a:gridCol w="1556386">
                  <a:extLst>
                    <a:ext uri="{9D8B030D-6E8A-4147-A177-3AD203B41FA5}">
                      <a16:colId xmlns:a16="http://schemas.microsoft.com/office/drawing/2014/main" val="2571925426"/>
                    </a:ext>
                  </a:extLst>
                </a:gridCol>
                <a:gridCol w="1736374">
                  <a:extLst>
                    <a:ext uri="{9D8B030D-6E8A-4147-A177-3AD203B41FA5}">
                      <a16:colId xmlns:a16="http://schemas.microsoft.com/office/drawing/2014/main" val="3334766600"/>
                    </a:ext>
                  </a:extLst>
                </a:gridCol>
                <a:gridCol w="1524622">
                  <a:extLst>
                    <a:ext uri="{9D8B030D-6E8A-4147-A177-3AD203B41FA5}">
                      <a16:colId xmlns:a16="http://schemas.microsoft.com/office/drawing/2014/main" val="2136284346"/>
                    </a:ext>
                  </a:extLst>
                </a:gridCol>
                <a:gridCol w="1454038">
                  <a:extLst>
                    <a:ext uri="{9D8B030D-6E8A-4147-A177-3AD203B41FA5}">
                      <a16:colId xmlns:a16="http://schemas.microsoft.com/office/drawing/2014/main" val="2362359065"/>
                    </a:ext>
                  </a:extLst>
                </a:gridCol>
                <a:gridCol w="776427">
                  <a:extLst>
                    <a:ext uri="{9D8B030D-6E8A-4147-A177-3AD203B41FA5}">
                      <a16:colId xmlns:a16="http://schemas.microsoft.com/office/drawing/2014/main" val="1818422071"/>
                    </a:ext>
                  </a:extLst>
                </a:gridCol>
                <a:gridCol w="592909">
                  <a:extLst>
                    <a:ext uri="{9D8B030D-6E8A-4147-A177-3AD203B41FA5}">
                      <a16:colId xmlns:a16="http://schemas.microsoft.com/office/drawing/2014/main" val="3344123634"/>
                    </a:ext>
                  </a:extLst>
                </a:gridCol>
                <a:gridCol w="522325">
                  <a:extLst>
                    <a:ext uri="{9D8B030D-6E8A-4147-A177-3AD203B41FA5}">
                      <a16:colId xmlns:a16="http://schemas.microsoft.com/office/drawing/2014/main" val="897291687"/>
                    </a:ext>
                  </a:extLst>
                </a:gridCol>
                <a:gridCol w="3825671">
                  <a:extLst>
                    <a:ext uri="{9D8B030D-6E8A-4147-A177-3AD203B41FA5}">
                      <a16:colId xmlns:a16="http://schemas.microsoft.com/office/drawing/2014/main" val="3726075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4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취업현황관리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65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취업현황관리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취업관리 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2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취업현황관리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취업관리 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62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90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273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66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7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세미나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4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세미나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2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세미나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개인정보처리방침 안내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568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정보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민간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콘텐츠 수급 필요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2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자격증 정보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공공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콘텐츠 수급 필요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44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 및 진학정보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0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취업 및 진학정보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74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교육과정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콘텐츠 수급 필요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136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학원정보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빈강의실 찾기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5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학원정보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따즈아소개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콘텐츠 수급 필요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5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94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이메일 수정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6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거주지 수정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489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 변경 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49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72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칭찬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불만 접수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민원관리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운영부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 ?</a:t>
                      </a:r>
                      <a:endParaRPr lang="en-US" altLang="ko-KR" sz="7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8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나의자료실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나의자료실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파일등록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68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7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원서보기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458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수강포기 신청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5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69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휴학신청서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038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서명등록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공통팝업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sng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78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복학신청서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Popup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0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</a:t>
            </a:r>
            <a:r>
              <a:rPr lang="ko-KR" altLang="en-US" dirty="0" smtClean="0"/>
              <a:t>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응시료</a:t>
            </a:r>
            <a:r>
              <a:rPr lang="ko-KR" altLang="en-US" dirty="0" smtClean="0"/>
              <a:t> 결제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 결제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수강생 포탈과 내용 동일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237690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응시료</a:t>
            </a:r>
            <a:r>
              <a:rPr lang="ko-KR" altLang="en-US" sz="800" b="1" dirty="0" smtClean="0">
                <a:latin typeface="+mn-ea"/>
                <a:ea typeface="+mn-ea"/>
              </a:rPr>
              <a:t> 결제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69915" y="6140278"/>
            <a:ext cx="432290" cy="214536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닫기</a:t>
            </a:r>
            <a:endParaRPr kumimoji="0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191370" y="5094371"/>
          <a:ext cx="3297857" cy="891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97857">
                  <a:extLst>
                    <a:ext uri="{9D8B030D-6E8A-4147-A177-3AD203B41FA5}">
                      <a16:colId xmlns:a16="http://schemas.microsoft.com/office/drawing/2014/main" val="42766459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재응시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700" b="1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130,000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할인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결제 금액 </a:t>
                      </a:r>
                      <a:r>
                        <a:rPr lang="en-US" altLang="ko-KR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en-US" altLang="ko-KR" sz="65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98659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1236081" y="1555678"/>
          <a:ext cx="3253145" cy="112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45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7335"/>
                  </a:ext>
                </a:extLst>
              </a:tr>
              <a:tr h="834687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1911450" y="2443098"/>
            <a:ext cx="1368152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선택                                 </a:t>
            </a:r>
            <a:r>
              <a:rPr lang="en-US" altLang="ko-KR" sz="700" dirty="0" smtClean="0">
                <a:latin typeface="+mn-ea"/>
                <a:ea typeface="+mn-ea"/>
              </a:rPr>
              <a:t>v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1236081" y="2735695"/>
          <a:ext cx="3253145" cy="109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45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00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985656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1911602" y="3605810"/>
            <a:ext cx="1368000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포토샵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김강사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r>
              <a:rPr lang="ko-KR" altLang="en-US" sz="700" dirty="0" smtClean="0">
                <a:latin typeface="+mn-ea"/>
                <a:ea typeface="+mn-ea"/>
              </a:rPr>
              <a:t>                    </a:t>
            </a:r>
            <a:r>
              <a:rPr lang="en-US" altLang="ko-KR" sz="700" dirty="0" smtClean="0">
                <a:latin typeface="+mn-ea"/>
                <a:ea typeface="+mn-ea"/>
              </a:rPr>
              <a:t>v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236081" y="3879749"/>
          <a:ext cx="3253145" cy="1106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45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14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3477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1911602" y="4770638"/>
            <a:ext cx="1368000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0" bIns="0" rtlCol="0" anchor="ctr"/>
          <a:lstStyle/>
          <a:p>
            <a:pPr defTabSz="817563"/>
            <a:r>
              <a:rPr lang="ko-KR" altLang="en-US" sz="700" dirty="0">
                <a:latin typeface="+mn-ea"/>
                <a:ea typeface="+mn-ea"/>
              </a:rPr>
              <a:t>포토샵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김강사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r>
              <a:rPr lang="ko-KR" altLang="en-US" sz="700" dirty="0" smtClean="0">
                <a:latin typeface="+mn-ea"/>
                <a:ea typeface="+mn-ea"/>
              </a:rPr>
              <a:t>                    </a:t>
            </a:r>
            <a:r>
              <a:rPr lang="en-US" altLang="ko-KR" sz="700" dirty="0" smtClean="0">
                <a:latin typeface="+mn-ea"/>
                <a:ea typeface="+mn-ea"/>
              </a:rPr>
              <a:t>v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2601758" y="2274773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584922" y="4601222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985171" y="6140278"/>
            <a:ext cx="453219" cy="214536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결제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29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</a:t>
            </a:r>
            <a:r>
              <a:rPr lang="ko-KR" altLang="en-US" dirty="0" smtClean="0"/>
              <a:t>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 내역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구매 내역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수강생 포탈과 내용 동일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자격증 응시</a:t>
            </a: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1190507" y="1600678"/>
          <a:ext cx="341117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705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3705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37058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구매 내역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20087" y="1965988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 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1226402" y="2233201"/>
          <a:ext cx="3244989" cy="142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989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64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결제금액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결제완료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232078" y="3739552"/>
          <a:ext cx="3244989" cy="142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989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64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결제금액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환불신청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89119" y="2237904"/>
            <a:ext cx="15766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&gt;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7392" y="3738606"/>
            <a:ext cx="15766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&gt;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1232214" y="5245903"/>
          <a:ext cx="3244989" cy="142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989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64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결제금액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결제완료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부분환불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47528" y="5244957"/>
            <a:ext cx="15766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&gt;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5564718" y="1520428"/>
          <a:ext cx="3244989" cy="142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989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64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결제금액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환불완료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580032" y="1519482"/>
            <a:ext cx="15766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&gt;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6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</a:t>
            </a:r>
            <a:r>
              <a:rPr lang="ko-KR" altLang="en-US" dirty="0" smtClean="0"/>
              <a:t>응시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 내역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 내역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구매 내역 상세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수강생 포탈과 내용 동일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237690" y="1170129"/>
            <a:ext cx="18113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구매 내역 상세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237689" y="3343827"/>
          <a:ext cx="3193737" cy="171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37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Aftereffects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7335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단체코드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apckorea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apckorea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응시여부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응시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결제완료</a:t>
                      </a:r>
                      <a:endParaRPr lang="ko-KR" altLang="en-US" sz="7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 bwMode="auto">
          <a:xfrm>
            <a:off x="2576456" y="3813038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237689" y="1548383"/>
          <a:ext cx="3193737" cy="174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37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464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Adobe Certified Professional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총응시료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     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결제금액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/>
                        <a:t>결제완료</a:t>
                      </a:r>
                      <a:r>
                        <a:rPr lang="en-US" altLang="ko-KR" sz="700" b="1" dirty="0" smtClean="0"/>
                        <a:t>(</a:t>
                      </a:r>
                      <a:r>
                        <a:rPr lang="ko-KR" altLang="en-US" sz="700" b="1" dirty="0" err="1" smtClean="0"/>
                        <a:t>부분환불</a:t>
                      </a:r>
                      <a:r>
                        <a:rPr lang="en-US" altLang="ko-KR" sz="700" b="1" dirty="0" smtClean="0"/>
                        <a:t>) </a:t>
                      </a:r>
                      <a:r>
                        <a:rPr lang="en-US" altLang="ko-KR" sz="700" b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237689" y="5105519"/>
          <a:ext cx="3193737" cy="171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37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22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985656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비대면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단체코드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apckorea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apckorea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응시여부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미응시</a:t>
                      </a:r>
                      <a:endParaRPr lang="en-US" altLang="ko-KR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/>
                        <a:t>환불신청</a:t>
                      </a:r>
                      <a:r>
                        <a:rPr lang="ko-KR" altLang="en-US" sz="700" b="1" dirty="0" smtClean="0"/>
                        <a:t> </a:t>
                      </a:r>
                      <a:r>
                        <a:rPr lang="en-US" altLang="ko-KR" sz="700" b="1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1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5569346" y="1518109"/>
          <a:ext cx="3193737" cy="171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37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242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34772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대면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단체코드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sbsacademy</a:t>
                      </a:r>
                      <a:endParaRPr lang="en-US" altLang="ko-KR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응시코드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ABC1234ABC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응시여부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미응시</a:t>
                      </a:r>
                      <a:endParaRPr lang="en-US" altLang="ko-KR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/>
                        <a:t>환불완료</a:t>
                      </a:r>
                      <a:r>
                        <a:rPr lang="ko-KR" altLang="en-US" sz="700" b="1" dirty="0" smtClean="0"/>
                        <a:t> </a:t>
                      </a:r>
                      <a:r>
                        <a:rPr lang="en-US" altLang="ko-KR" sz="700" b="1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1" u="none" strike="no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 bwMode="auto">
          <a:xfrm>
            <a:off x="6908112" y="2001024"/>
            <a:ext cx="38431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재응시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7071" y="3303015"/>
            <a:ext cx="2050396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ko-KR" altLang="en-US" sz="700" b="1" dirty="0" smtClean="0">
                <a:latin typeface="+mn-ea"/>
                <a:ea typeface="+mn-ea"/>
              </a:rPr>
              <a:t>결제 내역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546405" y="3591219"/>
          <a:ext cx="3191294" cy="111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3845">
                  <a:extLst>
                    <a:ext uri="{9D8B030D-6E8A-4147-A177-3AD203B41FA5}">
                      <a16:colId xmlns:a16="http://schemas.microsoft.com/office/drawing/2014/main" val="2585143546"/>
                    </a:ext>
                  </a:extLst>
                </a:gridCol>
                <a:gridCol w="160180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25647">
                  <a:extLst>
                    <a:ext uri="{9D8B030D-6E8A-4147-A177-3AD203B41FA5}">
                      <a16:colId xmlns:a16="http://schemas.microsoft.com/office/drawing/2014/main" val="87995936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결제유형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PG(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2024-01-12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-130,000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2024-01-12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41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PG(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15257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8205009" y="3303015"/>
            <a:ext cx="528103" cy="216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영수증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취업현황관리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34" name="모서리가 둥근 직사각형 133"/>
          <p:cNvSpPr/>
          <p:nvPr/>
        </p:nvSpPr>
        <p:spPr>
          <a:xfrm>
            <a:off x="3697139" y="2484487"/>
            <a:ext cx="90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취업관리 신청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1176860" y="1541559"/>
            <a:ext cx="3420280" cy="8709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취업 관리 안내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KEG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와 함께하는 기업들의 채용정보를 연결해드립니다 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취업관리를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신청하시면 취업담당자가 이력서 자료 검토 후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기업매칭을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진행해드립니다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76322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취업현황관리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7945611" y="2520519"/>
            <a:ext cx="90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취업관리 신청</a:t>
            </a:r>
          </a:p>
        </p:txBody>
      </p:sp>
      <p:sp>
        <p:nvSpPr>
          <p:cNvPr id="142" name="직사각형 141"/>
          <p:cNvSpPr/>
          <p:nvPr/>
        </p:nvSpPr>
        <p:spPr bwMode="auto">
          <a:xfrm>
            <a:off x="5476867" y="1541559"/>
            <a:ext cx="3420280" cy="8709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취업 관리 안내</a:t>
            </a:r>
            <a:endParaRPr lang="en-US" altLang="ko-KR" sz="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KEG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와 함께하는 기업들의 채용정보를 연결해드립니다 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취업관리를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신청하시면 취업담당자가 이력서 자료 검토 후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기업매칭을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진행해드립니다</a:t>
            </a:r>
            <a:endParaRPr lang="en-US" altLang="ko-KR" sz="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76867" y="257246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5666714" y="6515312"/>
            <a:ext cx="3094409" cy="224536"/>
            <a:chOff x="367236" y="3957072"/>
            <a:chExt cx="3214693" cy="170338"/>
          </a:xfrm>
          <a:noFill/>
        </p:grpSpPr>
        <p:sp>
          <p:nvSpPr>
            <p:cNvPr id="177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8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179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5695362" y="118527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취업현황관리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12864"/>
              </p:ext>
            </p:extLst>
          </p:nvPr>
        </p:nvGraphicFramePr>
        <p:xfrm>
          <a:off x="5557135" y="2880559"/>
          <a:ext cx="3324580" cy="96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80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신청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hh:mm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6433443" y="3556123"/>
            <a:ext cx="756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취업신청취소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67090" y="3556123"/>
            <a:ext cx="684000" cy="18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상세보기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30410"/>
              </p:ext>
            </p:extLst>
          </p:nvPr>
        </p:nvGraphicFramePr>
        <p:xfrm>
          <a:off x="5557135" y="3957675"/>
          <a:ext cx="3324580" cy="96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80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접수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hh:mm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김담당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6459703" y="4633239"/>
            <a:ext cx="756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취업신청취소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293350" y="4633239"/>
            <a:ext cx="684000" cy="18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상세보기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85101"/>
              </p:ext>
            </p:extLst>
          </p:nvPr>
        </p:nvGraphicFramePr>
        <p:xfrm>
          <a:off x="5562185" y="4994680"/>
          <a:ext cx="3319530" cy="96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530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취업완료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hh:mm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김담당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870826" y="5683892"/>
            <a:ext cx="684000" cy="18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상세보기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취업현황관리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취업관리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 bwMode="auto">
          <a:xfrm>
            <a:off x="1209426" y="1548383"/>
            <a:ext cx="3384000" cy="4068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algn="ctr" latinLnBrk="1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취업을 진행하기 위해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이력서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’, ‘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경력증명서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’, ‘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포트폴리오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’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를 등록해주세요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 파일 첨부 필수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개까지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개당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50Mb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까지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exe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파일 제외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49227" y="4104695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신청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12923" y="4104695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rgbClr val="2E2E2E"/>
                </a:solidFill>
                <a:latin typeface="+mn-ea"/>
                <a:ea typeface="+mn-ea"/>
              </a:rPr>
              <a:t>취소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29734" y="2027595"/>
            <a:ext cx="68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85429"/>
              </p:ext>
            </p:extLst>
          </p:nvPr>
        </p:nvGraphicFramePr>
        <p:xfrm>
          <a:off x="1228473" y="2408780"/>
          <a:ext cx="3364954" cy="14360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495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 동의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lnSpc>
                          <a:spcPct val="12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입력한 약관 내용이 노출됩니다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 bwMode="auto">
          <a:xfrm>
            <a:off x="3218933" y="3564607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□  동의합니다</a:t>
            </a:r>
            <a:r>
              <a:rPr lang="en-US" altLang="ko-KR" sz="650" dirty="0" smtClean="0">
                <a:latin typeface="+mn-ea"/>
                <a:ea typeface="+mn-ea"/>
              </a:rPr>
              <a:t>.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취업관리</a:t>
            </a:r>
            <a:r>
              <a:rPr lang="ko-KR" altLang="en-US" sz="800" b="1" dirty="0" smtClean="0">
                <a:latin typeface="+mn-ea"/>
                <a:ea typeface="+mn-ea"/>
              </a:rPr>
              <a:t> 신청</a:t>
            </a:r>
          </a:p>
        </p:txBody>
      </p:sp>
    </p:spTree>
    <p:extLst>
      <p:ext uri="{BB962C8B-B14F-4D97-AF65-F5344CB8AC3E}">
        <p14:creationId xmlns:p14="http://schemas.microsoft.com/office/powerpoint/2010/main" val="13147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취업현황관리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취업관리</a:t>
            </a:r>
            <a:r>
              <a:rPr lang="ko-KR" altLang="en-US" dirty="0" smtClean="0"/>
              <a:t> 상세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취업관리</a:t>
            </a:r>
            <a:r>
              <a:rPr lang="ko-KR" altLang="en-US" sz="800" b="1" dirty="0" smtClean="0">
                <a:latin typeface="+mn-ea"/>
                <a:ea typeface="+mn-ea"/>
              </a:rPr>
              <a:t> 상세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7339" y="117940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취업관리</a:t>
            </a:r>
            <a:r>
              <a:rPr lang="ko-KR" altLang="en-US" sz="800" b="1" dirty="0" smtClean="0">
                <a:latin typeface="+mn-ea"/>
                <a:ea typeface="+mn-ea"/>
              </a:rPr>
              <a:t> 상세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1202234" y="1548383"/>
            <a:ext cx="3394945" cy="10801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이력서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.doc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포폴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.pdf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  </a:t>
            </a:r>
            <a:endParaRPr lang="en-US" altLang="ko-KR" sz="9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경력증명서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.jpg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증명사진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.jpg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기타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.gif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6970" y="2687887"/>
            <a:ext cx="68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500" y="3492599"/>
            <a:ext cx="964586" cy="25230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rgbClr val="2E2E2E"/>
                </a:solidFill>
                <a:latin typeface="+mn-ea"/>
                <a:ea typeface="+mn-ea"/>
              </a:rPr>
              <a:t>취업신청취소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202234" y="2988543"/>
            <a:ext cx="3394945" cy="40772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진행상태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접수 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신청일시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YYYY-MM-DD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  <a:ea typeface="+mn-ea"/>
              </a:rPr>
              <a:t>hh:mm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담당자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김담당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96963" y="3493453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57179" y="2667451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92953" y="1548383"/>
            <a:ext cx="3394945" cy="10801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이력서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.doc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포폴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.pdf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  </a:t>
            </a:r>
            <a:endParaRPr lang="en-US" altLang="ko-KR" sz="9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경력증명서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.jpg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증명사진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.jpg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기타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.gif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27689" y="2687887"/>
            <a:ext cx="68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26219" y="6768137"/>
            <a:ext cx="964586" cy="25230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solidFill>
                  <a:srgbClr val="2E2E2E"/>
                </a:solidFill>
                <a:latin typeface="+mn-ea"/>
                <a:ea typeface="+mn-ea"/>
              </a:rPr>
              <a:t>취업신청취소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5492953" y="2988543"/>
            <a:ext cx="3394945" cy="40772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진행상태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완료 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신청일시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YYYY-MM-DD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  <a:ea typeface="+mn-ea"/>
              </a:rPr>
              <a:t>hh:mm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담당자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김담당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87682" y="6768991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347898" y="2667451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75653"/>
              </p:ext>
            </p:extLst>
          </p:nvPr>
        </p:nvGraphicFramePr>
        <p:xfrm>
          <a:off x="5497315" y="3472127"/>
          <a:ext cx="3391224" cy="218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22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1795636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코리아교육그룹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근무형태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채용기간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~YYYY-MM-DD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경력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학력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대졸이상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근무지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서울 강남구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급여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4,500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업무내용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 개발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(.NET)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길면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줄바꿈되서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노출되는것임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김채용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6307264" y="5364807"/>
            <a:ext cx="792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면접 거절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53611" y="5364807"/>
            <a:ext cx="792000" cy="1800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면접 진행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5715298" y="6092010"/>
            <a:ext cx="3094409" cy="224536"/>
            <a:chOff x="367236" y="3957072"/>
            <a:chExt cx="3214693" cy="170338"/>
          </a:xfrm>
          <a:noFill/>
        </p:grpSpPr>
        <p:sp>
          <p:nvSpPr>
            <p:cNvPr id="48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9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50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6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724571" y="6300911"/>
            <a:ext cx="2175029" cy="252000"/>
            <a:chOff x="3913163" y="6985432"/>
            <a:chExt cx="2175029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13946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896939" y="1589878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3220379" y="1560734"/>
            <a:ext cx="1368152" cy="233100"/>
            <a:chOff x="6361453" y="1035194"/>
            <a:chExt cx="1368152" cy="233100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46936"/>
              </p:ext>
            </p:extLst>
          </p:nvPr>
        </p:nvGraphicFramePr>
        <p:xfrm>
          <a:off x="1195910" y="1908423"/>
          <a:ext cx="3365325" cy="4252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516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384905144"/>
                    </a:ext>
                  </a:extLst>
                </a:gridCol>
                <a:gridCol w="838859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241261">
                  <a:extLst>
                    <a:ext uri="{9D8B030D-6E8A-4147-A177-3AD203B41FA5}">
                      <a16:colId xmlns:a16="http://schemas.microsoft.com/office/drawing/2014/main" val="782315565"/>
                    </a:ext>
                  </a:extLst>
                </a:gridCol>
              </a:tblGrid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baseline="0" dirty="0" err="1">
                          <a:effectLst/>
                          <a:latin typeface="+mn-ea"/>
                          <a:ea typeface="+mn-ea"/>
                        </a:rPr>
                        <a:t>수강일이</a:t>
                      </a:r>
                      <a:r>
                        <a:rPr lang="ko-KR" altLang="en-US" sz="700" u="none" strike="noStrike" baseline="0" dirty="0">
                          <a:effectLst/>
                          <a:latin typeface="+mn-ea"/>
                          <a:ea typeface="+mn-ea"/>
                        </a:rPr>
                        <a:t> 변경된 과목이 있어서 </a:t>
                      </a:r>
                      <a:r>
                        <a:rPr lang="ko-KR" altLang="en-US" sz="700" u="none" strike="noStrike" baseline="0" dirty="0" smtClean="0">
                          <a:effectLst/>
                          <a:latin typeface="+mn-ea"/>
                          <a:ea typeface="+mn-ea"/>
                        </a:rPr>
                        <a:t>공지</a:t>
                      </a:r>
                      <a:r>
                        <a:rPr lang="en-US" altLang="ko-KR" sz="700" u="none" strike="noStrike" baseline="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 15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:11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 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영상편집 디자인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실무자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2023-11-15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92075" indent="-92075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크리스마스 이벤트를 진행합니다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2023-11-11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35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그래픽스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운영기능사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실기 개강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2023-11-04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92724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 12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개강안내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드립니다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2023-11-03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93275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 12</a:t>
                      </a:r>
                      <a:r>
                        <a:rPr lang="ko-KR" altLang="en-US" sz="700" u="none" strike="noStrike" baseline="0" dirty="0">
                          <a:effectLst/>
                          <a:latin typeface="+mn-ea"/>
                          <a:ea typeface="+mn-ea"/>
                        </a:rPr>
                        <a:t>월 포토샵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,. </a:t>
                      </a:r>
                      <a:r>
                        <a:rPr lang="ko-KR" altLang="en-US" sz="700" u="none" strike="noStrike" baseline="0" dirty="0">
                          <a:effectLst/>
                          <a:latin typeface="+mn-ea"/>
                          <a:ea typeface="+mn-ea"/>
                        </a:rPr>
                        <a:t>일러스트 개강합니다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2023-10-30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02983"/>
                  </a:ext>
                </a:extLst>
              </a:tr>
              <a:tr h="27119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92390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altLang="ko-KR" sz="700" u="none" strike="noStrike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  <a:latin typeface="+mn-ea"/>
                          <a:ea typeface="+mn-ea"/>
                        </a:rPr>
                        <a:t>그래픽스 운영기능사반 개강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2023-10-18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9467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4428703"/>
            <a:ext cx="3094409" cy="224536"/>
            <a:chOff x="367236" y="3957072"/>
            <a:chExt cx="3214693" cy="170338"/>
          </a:xfrm>
          <a:noFill/>
        </p:grpSpPr>
        <p:sp>
          <p:nvSpPr>
            <p:cNvPr id="89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90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91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497339" y="117940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공지사항 상세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524463" y="6732959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00353"/>
              </p:ext>
            </p:extLst>
          </p:nvPr>
        </p:nvGraphicFramePr>
        <p:xfrm>
          <a:off x="5524463" y="1538778"/>
          <a:ext cx="3367909" cy="5107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921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248208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28160">
                  <a:extLst>
                    <a:ext uri="{9D8B030D-6E8A-4147-A177-3AD203B41FA5}">
                      <a16:colId xmlns:a16="http://schemas.microsoft.com/office/drawing/2014/main" val="3744183298"/>
                    </a:ext>
                  </a:extLst>
                </a:gridCol>
                <a:gridCol w="750040">
                  <a:extLst>
                    <a:ext uri="{9D8B030D-6E8A-4147-A177-3AD203B41FA5}">
                      <a16:colId xmlns:a16="http://schemas.microsoft.com/office/drawing/2014/main" val="2510428673"/>
                    </a:ext>
                  </a:extLst>
                </a:gridCol>
                <a:gridCol w="447580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2501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strike="noStrike" dirty="0" smtClean="0">
                          <a:effectLst/>
                          <a:latin typeface="+mn-ea"/>
                          <a:ea typeface="+mn-ea"/>
                        </a:rPr>
                        <a:t>공지사항 입니다</a:t>
                      </a:r>
                      <a:endParaRPr lang="en-US" altLang="ko-KR" sz="7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2365</a:t>
                      </a: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476721">
                <a:tc gridSpan="5">
                  <a:txBody>
                    <a:bodyPr/>
                    <a:lstStyle/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indent="0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내용이 들어갑니다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273843">
                <a:tc gridSpan="5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공지첨부파일</a:t>
                      </a:r>
                      <a:r>
                        <a:rPr lang="en-US" altLang="ko-KR" sz="7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566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724571" y="6300911"/>
            <a:ext cx="2175029" cy="252000"/>
            <a:chOff x="3913163" y="6985432"/>
            <a:chExt cx="2175029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29265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8373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3301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이벤트 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497339" y="117940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이벤트 상세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524463" y="6732959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03586"/>
              </p:ext>
            </p:extLst>
          </p:nvPr>
        </p:nvGraphicFramePr>
        <p:xfrm>
          <a:off x="5507171" y="1509027"/>
          <a:ext cx="3374543" cy="515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515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93745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916283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456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baseline="0" dirty="0" smtClean="0">
                          <a:effectLst/>
                          <a:latin typeface="+mn-ea"/>
                          <a:ea typeface="+mn-ea"/>
                        </a:rPr>
                        <a:t>이벤트 제목이 보여집니다</a:t>
                      </a:r>
                      <a:endParaRPr lang="en-US" altLang="ko-KR" sz="700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 ~ 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555773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140142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5777171" y="273721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614378" y="2148291"/>
            <a:ext cx="3195329" cy="3360532"/>
            <a:chOff x="484836" y="2927616"/>
            <a:chExt cx="3130491" cy="61281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740929-CD9D-4483-BEE1-AB15A942E493}"/>
                </a:ext>
              </a:extLst>
            </p:cNvPr>
            <p:cNvSpPr/>
            <p:nvPr/>
          </p:nvSpPr>
          <p:spPr>
            <a:xfrm>
              <a:off x="484836" y="2927616"/>
              <a:ext cx="3130491" cy="612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+mn-ea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5FA4685-4AA1-42F5-AC73-387C26242863}"/>
                </a:ext>
              </a:extLst>
            </p:cNvPr>
            <p:cNvCxnSpPr/>
            <p:nvPr/>
          </p:nvCxnSpPr>
          <p:spPr>
            <a:xfrm>
              <a:off x="484836" y="2928645"/>
              <a:ext cx="3130491" cy="61178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B7CC754-7C0C-4A61-8594-4088307B3E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36" y="2927616"/>
              <a:ext cx="3130491" cy="61281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124025" y="2268463"/>
            <a:ext cx="3449819" cy="1234688"/>
            <a:chOff x="384078" y="2935516"/>
            <a:chExt cx="4684086" cy="1813087"/>
          </a:xfrm>
        </p:grpSpPr>
        <p:grpSp>
          <p:nvGrpSpPr>
            <p:cNvPr id="39" name="그룹 38"/>
            <p:cNvGrpSpPr/>
            <p:nvPr/>
          </p:nvGrpSpPr>
          <p:grpSpPr>
            <a:xfrm>
              <a:off x="484835" y="2935516"/>
              <a:ext cx="4583329" cy="1473916"/>
              <a:chOff x="484836" y="2927616"/>
              <a:chExt cx="3130491" cy="61281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5740929-CD9D-4483-BEE1-AB15A942E493}"/>
                  </a:ext>
                </a:extLst>
              </p:cNvPr>
              <p:cNvSpPr/>
              <p:nvPr/>
            </p:nvSpPr>
            <p:spPr>
              <a:xfrm>
                <a:off x="484836" y="2927616"/>
                <a:ext cx="3130491" cy="6128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5FA4685-4AA1-42F5-AC73-387C26242863}"/>
                  </a:ext>
                </a:extLst>
              </p:cNvPr>
              <p:cNvCxnSpPr/>
              <p:nvPr/>
            </p:nvCxnSpPr>
            <p:spPr>
              <a:xfrm>
                <a:off x="484836" y="2936762"/>
                <a:ext cx="3130491" cy="603668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B7CC754-7C0C-4A61-8594-4088307B3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36" y="2927616"/>
                <a:ext cx="3130491" cy="612814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84078" y="4454831"/>
              <a:ext cx="4267523" cy="29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[YYYY-MM-DD ~ YYYY-MM-DD]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이벤트 제목이 보여집니다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124025" y="3554701"/>
            <a:ext cx="3449819" cy="1234688"/>
            <a:chOff x="384078" y="2935516"/>
            <a:chExt cx="4684086" cy="1813087"/>
          </a:xfrm>
        </p:grpSpPr>
        <p:grpSp>
          <p:nvGrpSpPr>
            <p:cNvPr id="46" name="그룹 45"/>
            <p:cNvGrpSpPr/>
            <p:nvPr/>
          </p:nvGrpSpPr>
          <p:grpSpPr>
            <a:xfrm>
              <a:off x="484835" y="2935516"/>
              <a:ext cx="4583329" cy="1473916"/>
              <a:chOff x="484836" y="2927616"/>
              <a:chExt cx="3130491" cy="61281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5740929-CD9D-4483-BEE1-AB15A942E493}"/>
                  </a:ext>
                </a:extLst>
              </p:cNvPr>
              <p:cNvSpPr/>
              <p:nvPr/>
            </p:nvSpPr>
            <p:spPr>
              <a:xfrm>
                <a:off x="484836" y="2927616"/>
                <a:ext cx="3130491" cy="6128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5FA4685-4AA1-42F5-AC73-387C26242863}"/>
                  </a:ext>
                </a:extLst>
              </p:cNvPr>
              <p:cNvCxnSpPr/>
              <p:nvPr/>
            </p:nvCxnSpPr>
            <p:spPr>
              <a:xfrm>
                <a:off x="484836" y="2936762"/>
                <a:ext cx="3130491" cy="603668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B7CC754-7C0C-4A61-8594-4088307B3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36" y="2927616"/>
                <a:ext cx="3130491" cy="612814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384078" y="4454831"/>
              <a:ext cx="4267523" cy="29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[YYYY-MM-DD ~ YYYY-MM-DD]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이벤트 제목이 보여집니다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124025" y="4840939"/>
            <a:ext cx="3449819" cy="1234688"/>
            <a:chOff x="384078" y="2935516"/>
            <a:chExt cx="4684086" cy="1813087"/>
          </a:xfrm>
        </p:grpSpPr>
        <p:grpSp>
          <p:nvGrpSpPr>
            <p:cNvPr id="52" name="그룹 51"/>
            <p:cNvGrpSpPr/>
            <p:nvPr/>
          </p:nvGrpSpPr>
          <p:grpSpPr>
            <a:xfrm>
              <a:off x="484835" y="2935516"/>
              <a:ext cx="4583329" cy="1473916"/>
              <a:chOff x="484836" y="2927616"/>
              <a:chExt cx="3130491" cy="61281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5740929-CD9D-4483-BEE1-AB15A942E493}"/>
                  </a:ext>
                </a:extLst>
              </p:cNvPr>
              <p:cNvSpPr/>
              <p:nvPr/>
            </p:nvSpPr>
            <p:spPr>
              <a:xfrm>
                <a:off x="484836" y="2927616"/>
                <a:ext cx="3130491" cy="6128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5FA4685-4AA1-42F5-AC73-387C26242863}"/>
                  </a:ext>
                </a:extLst>
              </p:cNvPr>
              <p:cNvCxnSpPr/>
              <p:nvPr/>
            </p:nvCxnSpPr>
            <p:spPr>
              <a:xfrm>
                <a:off x="484836" y="2936762"/>
                <a:ext cx="3130491" cy="603668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B7CC754-7C0C-4A61-8594-4088307B3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36" y="2927616"/>
                <a:ext cx="3130491" cy="612814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384078" y="4454831"/>
              <a:ext cx="4267523" cy="29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[YYYY-MM-DD ~ YYYY-MM-DD]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이벤트 제목이 보여집니다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69245"/>
              </p:ext>
            </p:extLst>
          </p:nvPr>
        </p:nvGraphicFramePr>
        <p:xfrm>
          <a:off x="1208391" y="1905710"/>
          <a:ext cx="335284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67642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진행중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4359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특강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39190"/>
              </p:ext>
            </p:extLst>
          </p:nvPr>
        </p:nvGraphicFramePr>
        <p:xfrm>
          <a:off x="10440591" y="540271"/>
          <a:ext cx="2833612" cy="25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상세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등록은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PC,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모바일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개 등록하여 사용</a:t>
                      </a:r>
                      <a:endParaRPr lang="ko-KR" altLang="en-US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리사이즈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해서 노출 사용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확대 가능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724571" y="6300911"/>
            <a:ext cx="2175029" cy="252000"/>
            <a:chOff x="3913163" y="6985432"/>
            <a:chExt cx="2175029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70106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38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6100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특강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497339" y="1179406"/>
            <a:ext cx="18113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특강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latin typeface="+mn-ea"/>
                <a:ea typeface="+mn-ea"/>
              </a:rPr>
              <a:t>세미나 상세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96939" y="1589878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220379" y="1560734"/>
            <a:ext cx="1368152" cy="233100"/>
            <a:chOff x="6361453" y="1035194"/>
            <a:chExt cx="1368152" cy="23310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r="49724"/>
          <a:stretch/>
        </p:blipFill>
        <p:spPr>
          <a:xfrm>
            <a:off x="1234128" y="1857867"/>
            <a:ext cx="3327107" cy="2528053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4924247"/>
            <a:ext cx="3094409" cy="224536"/>
            <a:chOff x="367236" y="3957072"/>
            <a:chExt cx="3214693" cy="170338"/>
          </a:xfrm>
          <a:noFill/>
        </p:grpSpPr>
        <p:sp>
          <p:nvSpPr>
            <p:cNvPr id="7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7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5506132" y="6757771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59467"/>
              </p:ext>
            </p:extLst>
          </p:nvPr>
        </p:nvGraphicFramePr>
        <p:xfrm>
          <a:off x="5506132" y="1487246"/>
          <a:ext cx="3342415" cy="5173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7716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87140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907559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39019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strike="noStrike" dirty="0" smtClean="0">
                          <a:effectLst/>
                          <a:latin typeface="+mn-ea"/>
                          <a:ea typeface="+mn-ea"/>
                        </a:rPr>
                        <a:t>2024</a:t>
                      </a:r>
                      <a:r>
                        <a:rPr lang="en-US" altLang="ko-KR" sz="700" b="1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strike="noStrike" baseline="0" dirty="0" smtClean="0">
                          <a:effectLst/>
                          <a:latin typeface="+mn-ea"/>
                          <a:ea typeface="+mn-ea"/>
                        </a:rPr>
                        <a:t>취업 면접 특강</a:t>
                      </a:r>
                      <a:endParaRPr lang="en-US" altLang="ko-KR" sz="700" b="1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118030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168400" indent="0"/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665484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/>
          <a:srcRect l="8277" t="14982" r="8390" b="5688"/>
          <a:stretch/>
        </p:blipFill>
        <p:spPr>
          <a:xfrm>
            <a:off x="5578140" y="2062735"/>
            <a:ext cx="3159559" cy="4166168"/>
          </a:xfrm>
          <a:prstGeom prst="rect">
            <a:avLst/>
          </a:prstGeom>
        </p:spPr>
      </p:pic>
      <p:sp>
        <p:nvSpPr>
          <p:cNvPr id="82" name="모서리가 둥근 직사각형 81"/>
          <p:cNvSpPr/>
          <p:nvPr/>
        </p:nvSpPr>
        <p:spPr>
          <a:xfrm>
            <a:off x="8257353" y="6732959"/>
            <a:ext cx="540000" cy="252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28272" y="6763748"/>
            <a:ext cx="12939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700" u="sng" dirty="0" smtClean="0"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에 동의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9169747" y="3096583"/>
            <a:ext cx="4136283" cy="3564368"/>
            <a:chOff x="6217419" y="1453331"/>
            <a:chExt cx="4847454" cy="3564368"/>
          </a:xfrm>
        </p:grpSpPr>
        <p:sp>
          <p:nvSpPr>
            <p:cNvPr id="90" name="Rectangle 1307"/>
            <p:cNvSpPr>
              <a:spLocks noChangeArrowheads="1"/>
            </p:cNvSpPr>
            <p:nvPr/>
          </p:nvSpPr>
          <p:spPr bwMode="auto">
            <a:xfrm>
              <a:off x="6217419" y="1453331"/>
              <a:ext cx="4847454" cy="356436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t"/>
            <a:lstStyle/>
            <a:p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개인정보처리방침 안내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0711183" y="1620383"/>
              <a:ext cx="72008" cy="72016"/>
              <a:chOff x="10013701" y="4895209"/>
              <a:chExt cx="144016" cy="144016"/>
            </a:xfrm>
          </p:grpSpPr>
          <p:cxnSp>
            <p:nvCxnSpPr>
              <p:cNvPr id="95" name="직선 연결선 94"/>
              <p:cNvCxnSpPr/>
              <p:nvPr/>
            </p:nvCxnSpPr>
            <p:spPr bwMode="auto">
              <a:xfrm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4" name="직사각형 93"/>
            <p:cNvSpPr/>
            <p:nvPr/>
          </p:nvSpPr>
          <p:spPr>
            <a:xfrm>
              <a:off x="6310300" y="1836557"/>
              <a:ext cx="4585796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SBS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아카데미컴퓨터아트 통신비밀보호법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전기통신사업법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정보통신망 이용촉진 및 정보보호 등에 관한 법률 등 정보통신서비스제공자가 준수하여야 할 관련 법규상의 개인정보보호 규정을 준수하며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관련 법령에 의거한 개인정보취급방침을 정하여 이용자 권익 보호에 최선을 다하고 있습니다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회사의 개인정보취급방침은 다음과 같은 내용을 담고 있습니다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endParaRPr lang="en-US" altLang="ko-KR" sz="700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1] 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수집하는 개인정보 항목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[2] 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개인정보의 수집 및 이용목적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[3] 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개인정보의 보유 및 이용기간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[4] 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개인정보에 관한 민원서비스</a:t>
              </a:r>
            </a:p>
            <a:p>
              <a:endParaRPr lang="en-US" altLang="ko-KR" sz="7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수집하는 </a:t>
              </a:r>
              <a:r>
                <a:rPr lang="ko-KR" altLang="en-US" sz="700" b="1" dirty="0">
                  <a:solidFill>
                    <a:srgbClr val="000000"/>
                  </a:solidFill>
                  <a:latin typeface="+mn-ea"/>
                  <a:ea typeface="+mn-ea"/>
                </a:rPr>
                <a:t>개인정보 항목</a:t>
              </a:r>
            </a:p>
            <a:p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회사는 회원가입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상담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서비스 신청 등등을 위해 아래와 같은 개인정보를 수집하고 있습니다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수집항목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이름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생년월일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ID 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자택 전화번호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자택 주소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휴대전화번호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이메일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직업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회사명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부서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직책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회사전화번호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주민등록번호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서비스 </a:t>
              </a:r>
              <a:r>
                <a:rPr lang="ko-KR" altLang="en-US" sz="700" dirty="0" err="1">
                  <a:solidFill>
                    <a:srgbClr val="000000"/>
                  </a:solidFill>
                  <a:latin typeface="+mn-ea"/>
                  <a:ea typeface="+mn-ea"/>
                </a:rPr>
                <a:t>이용기록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접속 로그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쿠키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접속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IP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정보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 err="1">
                  <a:solidFill>
                    <a:srgbClr val="000000"/>
                  </a:solidFill>
                  <a:latin typeface="+mn-ea"/>
                  <a:ea typeface="+mn-ea"/>
                </a:rPr>
                <a:t>결제기록</a:t>
              </a:r>
              <a:endParaRPr lang="ko-KR" altLang="en-US" sz="7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개인정보 수집방법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홈페이지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회원가입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상담게시판류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) , </a:t>
              </a:r>
              <a:r>
                <a:rPr lang="ko-KR" altLang="en-US" sz="700" dirty="0" err="1">
                  <a:solidFill>
                    <a:srgbClr val="000000"/>
                  </a:solidFill>
                  <a:latin typeface="+mn-ea"/>
                  <a:ea typeface="+mn-ea"/>
                </a:rPr>
                <a:t>서면양식</a:t>
              </a:r>
              <a:endParaRPr lang="ko-KR" altLang="en-US" sz="7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endParaRPr lang="en-US" altLang="ko-KR" sz="7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ko-KR" altLang="en-US" sz="7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개인정보의 </a:t>
              </a:r>
              <a:r>
                <a:rPr lang="ko-KR" altLang="en-US" sz="700" b="1" dirty="0">
                  <a:solidFill>
                    <a:srgbClr val="000000"/>
                  </a:solidFill>
                  <a:latin typeface="+mn-ea"/>
                  <a:ea typeface="+mn-ea"/>
                </a:rPr>
                <a:t>수집 및 이용목적</a:t>
              </a:r>
            </a:p>
            <a:p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회사는 수집한 개인정보를 다음의 목적을 위해 활용합니다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서비스 제공에 관한 계약 이행 및 서비스 제고에 따른 요금정산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컨텐츠 제공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회원관리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회원제 서비스 이용에 따른 본인확인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개인 식별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불량회원의 부정 이용 방지와 비인가 사용 방지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가입의사 확인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연령확인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만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14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세 미만 아동 개인정보 수집 시 법정 대리인 동의여부 확인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불만처리 등 민원처리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공지사항 전달</a:t>
              </a:r>
            </a:p>
            <a:p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3.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마케팅 및 광고에 활용 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이벤트 등 광고성 정보 전달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  <a:ea typeface="+mn-ea"/>
                </a:rPr>
                <a:t>접속 빈도 파악 또는 회원의 서비스 이용에 대한 통계</a:t>
              </a:r>
            </a:p>
            <a:p>
              <a:endParaRPr lang="en-US" altLang="ko-KR" sz="7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r>
                <a:rPr lang="en-US" altLang="ko-KR" sz="7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…</a:t>
              </a:r>
              <a:endParaRPr lang="en-US" altLang="ko-KR" sz="700" b="0" i="0" dirty="0">
                <a:solidFill>
                  <a:srgbClr val="000000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8361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취업 및 </a:t>
            </a:r>
            <a:r>
              <a:rPr lang="ko-KR" altLang="en-US" dirty="0" err="1" smtClean="0"/>
              <a:t>진학정보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5919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PC,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모바일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 등록하여 사용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724571" y="6300911"/>
            <a:ext cx="2175029" cy="252000"/>
            <a:chOff x="3913163" y="6985432"/>
            <a:chExt cx="2175029" cy="252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44572"/>
              </p:ext>
            </p:extLst>
          </p:nvPr>
        </p:nvGraphicFramePr>
        <p:xfrm>
          <a:off x="1200574" y="1548383"/>
          <a:ext cx="3359622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398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0069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956854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취업 및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497339" y="117940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취업 및 </a:t>
            </a:r>
            <a:r>
              <a:rPr lang="ko-KR" altLang="en-US" sz="800" b="1" dirty="0" err="1" smtClean="0">
                <a:latin typeface="+mn-ea"/>
                <a:ea typeface="+mn-ea"/>
              </a:rPr>
              <a:t>진학정보</a:t>
            </a:r>
            <a:r>
              <a:rPr lang="ko-KR" altLang="en-US" sz="800" b="1" dirty="0" smtClean="0">
                <a:latin typeface="+mn-ea"/>
                <a:ea typeface="+mn-ea"/>
              </a:rPr>
              <a:t> 상세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68814" y="1597498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220379" y="1560734"/>
            <a:ext cx="1368152" cy="233100"/>
            <a:chOff x="6361453" y="1035194"/>
            <a:chExt cx="1368152" cy="23310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605" y="1035194"/>
              <a:ext cx="252000" cy="2331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361453" y="1044327"/>
              <a:ext cx="1133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입력해주세요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6469629" y="1256817"/>
              <a:ext cx="1224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모서리가 둥근 직사각형 77"/>
          <p:cNvSpPr/>
          <p:nvPr/>
        </p:nvSpPr>
        <p:spPr>
          <a:xfrm>
            <a:off x="5506132" y="6757771"/>
            <a:ext cx="54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rgbClr val="2E2E2E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206185" y="1946187"/>
            <a:ext cx="1636626" cy="1690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회사로고</a:t>
            </a:r>
            <a:endParaRPr lang="en-US" altLang="ko-KR" sz="12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err="1" smtClean="0">
                <a:solidFill>
                  <a:srgbClr val="0070C0"/>
                </a:solidFill>
                <a:latin typeface="+mn-ea"/>
                <a:ea typeface="+mn-ea"/>
              </a:rPr>
              <a:t>女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㈜회사명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922304" y="1948911"/>
            <a:ext cx="1636626" cy="1690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회사명</a:t>
            </a:r>
            <a:endParaRPr lang="en-US" altLang="ko-KR" sz="12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男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206185" y="3728456"/>
            <a:ext cx="1636626" cy="1690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회사로고</a:t>
            </a:r>
            <a:endParaRPr lang="en-US" altLang="ko-KR" sz="12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err="1" smtClean="0">
                <a:solidFill>
                  <a:srgbClr val="0070C0"/>
                </a:solidFill>
                <a:latin typeface="+mn-ea"/>
                <a:ea typeface="+mn-ea"/>
              </a:rPr>
              <a:t>女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㈜회사명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922304" y="3731180"/>
            <a:ext cx="1636626" cy="16904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1200" dirty="0" smtClean="0">
                <a:latin typeface="+mn-ea"/>
                <a:ea typeface="+mn-ea"/>
              </a:rPr>
              <a:t>회사명</a:t>
            </a:r>
            <a:endParaRPr lang="en-US" altLang="ko-KR" sz="12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학과 홍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OO(</a:t>
            </a:r>
            <a:r>
              <a:rPr lang="ko-KR" altLang="en-US" sz="700" dirty="0" smtClean="0">
                <a:solidFill>
                  <a:srgbClr val="0070C0"/>
                </a:solidFill>
                <a:latin typeface="+mn-ea"/>
                <a:ea typeface="+mn-ea"/>
              </a:rPr>
              <a:t>男</a:t>
            </a:r>
            <a:r>
              <a:rPr lang="en-US" altLang="ko-KR" sz="7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700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smtClean="0">
                <a:latin typeface="+mn-ea"/>
                <a:ea typeface="+mn-ea"/>
              </a:rPr>
              <a:t>회사명</a:t>
            </a:r>
            <a:endParaRPr lang="en-US" altLang="ko-KR" sz="800" dirty="0"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>
                <a:latin typeface="+mn-ea"/>
                <a:ea typeface="+mn-ea"/>
              </a:rPr>
              <a:t>입사를 </a:t>
            </a:r>
            <a:r>
              <a:rPr lang="ko-KR" altLang="en-US" sz="800" dirty="0" err="1">
                <a:latin typeface="+mn-ea"/>
                <a:ea typeface="+mn-ea"/>
              </a:rPr>
              <a:t>축하드립니다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5652839"/>
            <a:ext cx="3094409" cy="224536"/>
            <a:chOff x="367236" y="3957072"/>
            <a:chExt cx="3214693" cy="170338"/>
          </a:xfrm>
          <a:noFill/>
        </p:grpSpPr>
        <p:sp>
          <p:nvSpPr>
            <p:cNvPr id="4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5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39533"/>
              </p:ext>
            </p:extLst>
          </p:nvPr>
        </p:nvGraphicFramePr>
        <p:xfrm>
          <a:off x="5497339" y="1468185"/>
          <a:ext cx="3384377" cy="5283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657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695767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  <a:gridCol w="918953">
                  <a:extLst>
                    <a:ext uri="{9D8B030D-6E8A-4147-A177-3AD203B41FA5}">
                      <a16:colId xmlns:a16="http://schemas.microsoft.com/office/drawing/2014/main" val="2578573208"/>
                    </a:ext>
                  </a:extLst>
                </a:gridCol>
              </a:tblGrid>
              <a:tr h="26718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㈜회사명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입사를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축하드립니다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u="none" strike="noStrike" baseline="0" dirty="0" smtClean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i="0" u="none" strike="noStrike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80" marR="1380" marT="138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4771699">
                <a:tc gridSpan="3">
                  <a:txBody>
                    <a:bodyPr/>
                    <a:lstStyle/>
                    <a:p>
                      <a:pPr marL="0" indent="0" algn="l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1380" marT="138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153883">
                <a:tc gridSpan="3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380" marT="138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18989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39156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커뮤니티</a:t>
            </a:r>
          </a:p>
        </p:txBody>
      </p:sp>
      <p:pic>
        <p:nvPicPr>
          <p:cNvPr id="32" name="Picture 2" descr="https://www.sbsgameacademy.com/Files/Files/board/2024/8107/98774202b70e5ec53c9c89129cf9fc5401c6a7852f607c7d1c262ae070063d0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19" y="1946187"/>
            <a:ext cx="2498930" cy="46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7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80668"/>
              </p:ext>
            </p:extLst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아이콘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파비콘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로딩페이지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사용중인 로고 유지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1104900" y="810982"/>
            <a:ext cx="3537217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388409" y="792736"/>
            <a:ext cx="3600352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로딩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23438" y="1117815"/>
            <a:ext cx="3530285" cy="5990913"/>
            <a:chOff x="5423438" y="1117815"/>
            <a:chExt cx="3530285" cy="5990913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5423438" y="1117815"/>
              <a:ext cx="3530285" cy="5990913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700" dirty="0">
                <a:latin typeface="+mn-ea"/>
                <a:ea typeface="+mn-ea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60" t="37852" r="24849" b="36216"/>
            <a:stretch/>
          </p:blipFill>
          <p:spPr>
            <a:xfrm>
              <a:off x="6516872" y="3861243"/>
              <a:ext cx="1357074" cy="504056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621480" y="1308125"/>
            <a:ext cx="504056" cy="481569"/>
            <a:chOff x="2256979" y="1714886"/>
            <a:chExt cx="504056" cy="48156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5377" y="1774384"/>
              <a:ext cx="324000" cy="362571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 bwMode="auto">
            <a:xfrm>
              <a:off x="2256979" y="1714886"/>
              <a:ext cx="504056" cy="481569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7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2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학원정보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교육과정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>
                <a:latin typeface="+mn-ea"/>
                <a:ea typeface="+mn-ea"/>
              </a:rPr>
              <a:t>학원정보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199349" y="1991906"/>
            <a:ext cx="3360847" cy="45970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dirty="0" smtClean="0">
                <a:solidFill>
                  <a:srgbClr val="FF0000"/>
                </a:solidFill>
                <a:latin typeface="+mn-ea"/>
                <a:ea typeface="+mn-ea"/>
              </a:rPr>
              <a:t>콘텐츠 확정 필요</a:t>
            </a:r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rgbClr val="FF0000"/>
                </a:solidFill>
                <a:latin typeface="+mn-ea"/>
                <a:ea typeface="+mn-ea"/>
              </a:rPr>
              <a:t>하드코딩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0457"/>
              </p:ext>
            </p:extLst>
          </p:nvPr>
        </p:nvGraphicFramePr>
        <p:xfrm>
          <a:off x="1208391" y="1563623"/>
          <a:ext cx="3352845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761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1761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17615">
                  <a:extLst>
                    <a:ext uri="{9D8B030D-6E8A-4147-A177-3AD203B41FA5}">
                      <a16:colId xmlns:a16="http://schemas.microsoft.com/office/drawing/2014/main" val="336905549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교육과정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빈강의실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찾기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따즈아소개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학원정보 </a:t>
            </a:r>
            <a:r>
              <a:rPr lang="en-US" altLang="ko-KR" dirty="0"/>
              <a:t>&gt; </a:t>
            </a:r>
            <a:r>
              <a:rPr lang="ko-KR" altLang="en-US" dirty="0"/>
              <a:t>빈강의실 찾기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82482"/>
              </p:ext>
            </p:extLst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PC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 그대로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 영역 좌우 상하 스크롤 생성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학원정보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2B3B5C-FDAA-CC79-80DE-F064FDBD6D70}"/>
              </a:ext>
            </a:extLst>
          </p:cNvPr>
          <p:cNvSpPr txBox="1"/>
          <p:nvPr/>
        </p:nvSpPr>
        <p:spPr>
          <a:xfrm>
            <a:off x="1104851" y="1924365"/>
            <a:ext cx="985483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강남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951630" y="1939605"/>
            <a:ext cx="456827" cy="20181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빈강의실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215200" y="2220319"/>
            <a:ext cx="2427781" cy="252000"/>
            <a:chOff x="1779994" y="1197868"/>
            <a:chExt cx="2427781" cy="252000"/>
          </a:xfrm>
        </p:grpSpPr>
        <p:sp>
          <p:nvSpPr>
            <p:cNvPr id="78" name="모서리가 둥근 직사각형 77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날짜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2024-05-17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20414"/>
              </p:ext>
            </p:extLst>
          </p:nvPr>
        </p:nvGraphicFramePr>
        <p:xfrm>
          <a:off x="1215200" y="2549951"/>
          <a:ext cx="6226355" cy="403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077">
                  <a:extLst>
                    <a:ext uri="{9D8B030D-6E8A-4147-A177-3AD203B41FA5}">
                      <a16:colId xmlns:a16="http://schemas.microsoft.com/office/drawing/2014/main" val="2433680390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3483810182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3176988504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779144599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4117334560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920378802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2131773239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049977748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2963464796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619552558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2851864832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2408078266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94172568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4094326313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3597147559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860424005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386670357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130316253"/>
                    </a:ext>
                  </a:extLst>
                </a:gridCol>
                <a:gridCol w="330571">
                  <a:extLst>
                    <a:ext uri="{9D8B030D-6E8A-4147-A177-3AD203B41FA5}">
                      <a16:colId xmlns:a16="http://schemas.microsoft.com/office/drawing/2014/main" val="1257218952"/>
                    </a:ext>
                  </a:extLst>
                </a:gridCol>
              </a:tblGrid>
              <a:tr h="1835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endParaRPr lang="ko-KR" alt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E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I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K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Q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700" b="1" u="none" strike="noStrike" dirty="0"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sz="700" b="1" u="none" strike="noStrike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72132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9:30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57076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37499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10:30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1220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97162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11:30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42895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12:00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1644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12:30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2302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00368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13:30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855067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55353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14:30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32963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57530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>
                          <a:effectLst/>
                          <a:latin typeface="+mn-ea"/>
                          <a:ea typeface="+mn-ea"/>
                        </a:rPr>
                        <a:t>15:30</a:t>
                      </a:r>
                      <a:endParaRPr lang="en-US" altLang="ko-KR" sz="700" b="1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78582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203118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16:30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23379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24458"/>
                  </a:ext>
                </a:extLst>
              </a:tr>
              <a:tr h="226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1" u="none" strike="noStrike" dirty="0">
                          <a:effectLst/>
                          <a:latin typeface="+mn-ea"/>
                          <a:ea typeface="+mn-ea"/>
                        </a:rPr>
                        <a:t>17:30</a:t>
                      </a:r>
                      <a:endParaRPr lang="en-US" altLang="ko-KR" sz="7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8872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41045"/>
              </p:ext>
            </p:extLst>
          </p:nvPr>
        </p:nvGraphicFramePr>
        <p:xfrm>
          <a:off x="1208391" y="1563623"/>
          <a:ext cx="3352845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761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1761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17615">
                  <a:extLst>
                    <a:ext uri="{9D8B030D-6E8A-4147-A177-3AD203B41FA5}">
                      <a16:colId xmlns:a16="http://schemas.microsoft.com/office/drawing/2014/main" val="336905549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교육과정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빈강의실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찾기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따즈아소개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학원정보 </a:t>
            </a:r>
            <a:r>
              <a:rPr lang="en-US" altLang="ko-KR" dirty="0"/>
              <a:t>&gt; </a:t>
            </a:r>
            <a:r>
              <a:rPr lang="ko-KR" altLang="en-US" dirty="0" smtClean="0"/>
              <a:t>따즈아소개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학원정보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199349" y="1908423"/>
            <a:ext cx="3360847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dirty="0" smtClean="0">
                <a:solidFill>
                  <a:srgbClr val="FF0000"/>
                </a:solidFill>
                <a:latin typeface="+mn-ea"/>
                <a:ea typeface="+mn-ea"/>
              </a:rPr>
              <a:t>콘텐츠 확정 필요</a:t>
            </a:r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endParaRPr lang="en-US" altLang="ko-KR" sz="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817563"/>
            <a:r>
              <a:rPr lang="ko-KR" altLang="en-US" sz="800" dirty="0" err="1" smtClean="0">
                <a:solidFill>
                  <a:srgbClr val="FF0000"/>
                </a:solidFill>
                <a:latin typeface="+mn-ea"/>
                <a:ea typeface="+mn-ea"/>
              </a:rPr>
              <a:t>하드코딩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98112"/>
              </p:ext>
            </p:extLst>
          </p:nvPr>
        </p:nvGraphicFramePr>
        <p:xfrm>
          <a:off x="1208391" y="1563623"/>
          <a:ext cx="3352845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761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11761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17615">
                  <a:extLst>
                    <a:ext uri="{9D8B030D-6E8A-4147-A177-3AD203B41FA5}">
                      <a16:colId xmlns:a16="http://schemas.microsoft.com/office/drawing/2014/main" val="336905549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교육과정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빈강의실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찾기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따즈아소개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98117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마이페이지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6503"/>
              </p:ext>
            </p:extLst>
          </p:nvPr>
        </p:nvGraphicFramePr>
        <p:xfrm>
          <a:off x="1150061" y="1600678"/>
          <a:ext cx="342763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690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 자료실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35136"/>
              </p:ext>
            </p:extLst>
          </p:nvPr>
        </p:nvGraphicFramePr>
        <p:xfrm>
          <a:off x="1566301" y="2412479"/>
          <a:ext cx="2776343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343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김수강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90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abcdefg19395439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80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12354@gmail.com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08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경기 용인시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수지구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548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남자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1172286" y="2407154"/>
            <a:ext cx="3409449" cy="2165325"/>
          </a:xfrm>
          <a:prstGeom prst="roundRect">
            <a:avLst>
              <a:gd name="adj" fmla="val 2101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83" y="2472471"/>
            <a:ext cx="180000" cy="24230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7" y="2835357"/>
            <a:ext cx="168000" cy="252000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79864"/>
              </p:ext>
            </p:extLst>
          </p:nvPr>
        </p:nvGraphicFramePr>
        <p:xfrm>
          <a:off x="1228874" y="5238124"/>
          <a:ext cx="3261405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30">
                  <a:extLst>
                    <a:ext uri="{9D8B030D-6E8A-4147-A177-3AD203B41FA5}">
                      <a16:colId xmlns:a16="http://schemas.microsoft.com/office/drawing/2014/main" val="2721358500"/>
                    </a:ext>
                  </a:extLst>
                </a:gridCol>
                <a:gridCol w="2410475">
                  <a:extLst>
                    <a:ext uri="{9D8B030D-6E8A-4147-A177-3AD203B41FA5}">
                      <a16:colId xmlns:a16="http://schemas.microsoft.com/office/drawing/2014/main" val="190968845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멘토 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서브멘토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8818710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 bwMode="auto">
          <a:xfrm>
            <a:off x="1177769" y="5219804"/>
            <a:ext cx="3409449" cy="627387"/>
          </a:xfrm>
          <a:prstGeom prst="roundRect">
            <a:avLst>
              <a:gd name="adj" fmla="val 458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5" y="3207935"/>
            <a:ext cx="180000" cy="24230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83" y="3570821"/>
            <a:ext cx="216000" cy="23834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 bwMode="auto">
          <a:xfrm>
            <a:off x="3985211" y="2839226"/>
            <a:ext cx="360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변경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244479" y="3929744"/>
            <a:ext cx="213232" cy="216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241783" y="4266324"/>
            <a:ext cx="220966" cy="216000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 bwMode="auto">
          <a:xfrm>
            <a:off x="3985211" y="3199242"/>
            <a:ext cx="360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수정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985211" y="3559282"/>
            <a:ext cx="360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수정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172287" y="1994470"/>
            <a:ext cx="3409449" cy="322397"/>
          </a:xfrm>
          <a:prstGeom prst="roundRect">
            <a:avLst>
              <a:gd name="adj" fmla="val 4588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smtClean="0">
                <a:solidFill>
                  <a:schemeClr val="bg1"/>
                </a:solidFill>
                <a:latin typeface="+mn-ea"/>
                <a:ea typeface="+mn-ea"/>
              </a:rPr>
              <a:t>개인정보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177770" y="4870024"/>
            <a:ext cx="3409449" cy="322397"/>
          </a:xfrm>
          <a:prstGeom prst="roundRect">
            <a:avLst>
              <a:gd name="adj" fmla="val 4588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b="1" dirty="0" err="1" smtClean="0">
                <a:solidFill>
                  <a:schemeClr val="bg1"/>
                </a:solidFill>
                <a:latin typeface="+mn-ea"/>
                <a:ea typeface="+mn-ea"/>
              </a:rPr>
              <a:t>담당멘토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82403" y="6079594"/>
            <a:ext cx="3395294" cy="288000"/>
            <a:chOff x="1182403" y="6079594"/>
            <a:chExt cx="2426535" cy="288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182403" y="6079594"/>
              <a:ext cx="792000" cy="288000"/>
            </a:xfrm>
            <a:prstGeom prst="roundRect">
              <a:avLst/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>
                  <a:solidFill>
                    <a:schemeClr val="bg1"/>
                  </a:solidFill>
                  <a:latin typeface="+mn-ea"/>
                  <a:ea typeface="+mn-ea"/>
                </a:rPr>
                <a:t>비밀번호 변경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999671" y="6079594"/>
              <a:ext cx="792000" cy="288000"/>
            </a:xfrm>
            <a:prstGeom prst="roundRect">
              <a:avLst/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>
                  <a:solidFill>
                    <a:schemeClr val="bg1"/>
                  </a:solidFill>
                  <a:latin typeface="+mn-ea"/>
                  <a:ea typeface="+mn-ea"/>
                </a:rPr>
                <a:t>칭찬</a:t>
              </a:r>
              <a:r>
                <a:rPr lang="en-US" altLang="ko-KR" sz="700">
                  <a:solidFill>
                    <a:schemeClr val="bg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700">
                  <a:solidFill>
                    <a:schemeClr val="bg1"/>
                  </a:solidFill>
                  <a:latin typeface="+mn-ea"/>
                  <a:ea typeface="+mn-ea"/>
                </a:rPr>
                <a:t>불만 접수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816938" y="6079594"/>
              <a:ext cx="792000" cy="288000"/>
            </a:xfrm>
            <a:prstGeom prst="roundRect">
              <a:avLst/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멘토변경</a:t>
              </a:r>
              <a:r>
                <a:rPr lang="ko-KR" altLang="en-US" sz="700" dirty="0">
                  <a:solidFill>
                    <a:schemeClr val="bg1"/>
                  </a:solidFill>
                  <a:latin typeface="+mn-ea"/>
                  <a:ea typeface="+mn-ea"/>
                </a:rPr>
                <a:t> 신청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이메일수정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거주지수정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2" name="Rectangle 1307"/>
          <p:cNvSpPr>
            <a:spLocks noChangeArrowheads="1"/>
          </p:cNvSpPr>
          <p:nvPr/>
        </p:nvSpPr>
        <p:spPr bwMode="auto">
          <a:xfrm>
            <a:off x="1680915" y="2429455"/>
            <a:ext cx="2520280" cy="192724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이메일 수정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913163" y="2615612"/>
            <a:ext cx="72008" cy="72016"/>
            <a:chOff x="10013701" y="4895209"/>
            <a:chExt cx="144016" cy="144016"/>
          </a:xfrm>
        </p:grpSpPr>
        <p:cxnSp>
          <p:nvCxnSpPr>
            <p:cNvPr id="24" name="직선 연결선 2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모서리가 둥근 직사각형 25"/>
          <p:cNvSpPr/>
          <p:nvPr/>
        </p:nvSpPr>
        <p:spPr bwMode="auto">
          <a:xfrm>
            <a:off x="1968948" y="3980450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504685" y="3980450"/>
            <a:ext cx="48048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1968948" y="3188362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새 이메일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Rectangle 1307"/>
          <p:cNvSpPr>
            <a:spLocks noChangeArrowheads="1"/>
          </p:cNvSpPr>
          <p:nvPr/>
        </p:nvSpPr>
        <p:spPr bwMode="auto">
          <a:xfrm>
            <a:off x="5980120" y="2429455"/>
            <a:ext cx="2469547" cy="127916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거주지 수정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161635" y="2615612"/>
            <a:ext cx="72008" cy="72016"/>
            <a:chOff x="10013701" y="4895209"/>
            <a:chExt cx="144016" cy="144016"/>
          </a:xfrm>
        </p:grpSpPr>
        <p:cxnSp>
          <p:nvCxnSpPr>
            <p:cNvPr id="31" name="직선 연결선 3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모서리가 둥근 직사각형 32"/>
          <p:cNvSpPr/>
          <p:nvPr/>
        </p:nvSpPr>
        <p:spPr bwMode="auto">
          <a:xfrm>
            <a:off x="6268153" y="331260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7803890" y="3312607"/>
            <a:ext cx="48048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06159" y="2916535"/>
            <a:ext cx="16898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현재 이메일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: 12354@gmail.com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1968948" y="3522004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새 이메일 확인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6268224" y="2870353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경기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916224" y="2870353"/>
            <a:ext cx="100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용인시 </a:t>
            </a:r>
            <a:r>
              <a:rPr lang="ko-KR" altLang="en-US" sz="650" dirty="0" err="1" smtClean="0">
                <a:latin typeface="+mn-ea"/>
                <a:ea typeface="+mn-ea"/>
              </a:rPr>
              <a:t>수지구</a:t>
            </a:r>
            <a:r>
              <a:rPr lang="ko-KR" altLang="en-US" sz="650" dirty="0" smtClean="0">
                <a:latin typeface="+mn-ea"/>
                <a:ea typeface="+mn-ea"/>
              </a:rPr>
              <a:t>        ∨</a:t>
            </a:r>
            <a:endParaRPr lang="ko-KR" altLang="en-US" sz="6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8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9" name="Rectangle 1307"/>
          <p:cNvSpPr>
            <a:spLocks noChangeArrowheads="1"/>
          </p:cNvSpPr>
          <p:nvPr/>
        </p:nvSpPr>
        <p:spPr bwMode="auto">
          <a:xfrm>
            <a:off x="1680915" y="2429455"/>
            <a:ext cx="2520280" cy="207125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913163" y="2615612"/>
            <a:ext cx="72008" cy="72016"/>
            <a:chOff x="10013701" y="4895209"/>
            <a:chExt cx="144016" cy="144016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모서리가 둥근 직사각형 42"/>
          <p:cNvSpPr/>
          <p:nvPr/>
        </p:nvSpPr>
        <p:spPr bwMode="auto">
          <a:xfrm>
            <a:off x="1968948" y="4068663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504685" y="4068663"/>
            <a:ext cx="48048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968948" y="2905879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현재 비밀번호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1968948" y="3266997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새 비밀번호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1968948" y="3623852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비밀번호 확인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7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멘토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신청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 bwMode="auto">
          <a:xfrm>
            <a:off x="1272207" y="352999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962447" y="3536821"/>
            <a:ext cx="624502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변경 신청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02606"/>
              </p:ext>
            </p:extLst>
          </p:nvPr>
        </p:nvGraphicFramePr>
        <p:xfrm>
          <a:off x="1210979" y="1562031"/>
          <a:ext cx="3348004" cy="180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4800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변경 신청 사유를 선택해 주세요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언행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반말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폭언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욕설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무시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●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연락두절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피드백부족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연락늦음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안내미흡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상담과 다른 수업 내용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24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기타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720348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722799" y="3056626"/>
            <a:ext cx="1950499" cy="225662"/>
          </a:xfrm>
          <a:prstGeom prst="roundRect">
            <a:avLst>
              <a:gd name="adj" fmla="val 610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멘토 변경 신청</a:t>
            </a:r>
          </a:p>
        </p:txBody>
      </p:sp>
    </p:spTree>
    <p:extLst>
      <p:ext uri="{BB962C8B-B14F-4D97-AF65-F5344CB8AC3E}">
        <p14:creationId xmlns:p14="http://schemas.microsoft.com/office/powerpoint/2010/main" val="31484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칭찬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불만 접수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칭찬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latin typeface="+mn-ea"/>
                <a:ea typeface="+mn-ea"/>
              </a:rPr>
              <a:t>불만 접수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6634" y="118527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칭찬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latin typeface="+mn-ea"/>
                <a:ea typeface="+mn-ea"/>
              </a:rPr>
              <a:t>불만 접수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48683"/>
              </p:ext>
            </p:extLst>
          </p:nvPr>
        </p:nvGraphicFramePr>
        <p:xfrm>
          <a:off x="5569347" y="1548383"/>
          <a:ext cx="3312368" cy="216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○칭찬 접수   ●불만 접수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72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0018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41522"/>
                  </a:ext>
                </a:extLst>
              </a:tr>
              <a:tr h="1080280"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3284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5652221" y="387049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8377715" y="386414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접수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699075" y="2683157"/>
            <a:ext cx="3182640" cy="933019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72000" rIns="72000" bIns="72000" rtlCol="0" anchor="t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내용을 입력하세요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699076" y="2319413"/>
            <a:ext cx="318264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분류 선택                                                                           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v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699075" y="1960028"/>
            <a:ext cx="318264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대상 선택                                                                           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v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4832"/>
              </p:ext>
            </p:extLst>
          </p:nvPr>
        </p:nvGraphicFramePr>
        <p:xfrm>
          <a:off x="1248867" y="1620391"/>
          <a:ext cx="3312368" cy="180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●칭찬 접수   ○불만 접수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72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001842"/>
                  </a:ext>
                </a:extLst>
              </a:tr>
              <a:tr h="1080280"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3284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 bwMode="auto">
          <a:xfrm>
            <a:off x="1331741" y="3594452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3985171" y="3588102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접수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378595" y="2407113"/>
            <a:ext cx="3110576" cy="933019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72000" rIns="72000" bIns="72000" rtlCol="0" anchor="t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내용을 입력하세요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378595" y="2032036"/>
            <a:ext cx="311057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대상 선택                                                                       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v 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69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자료실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마이페이지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31521"/>
              </p:ext>
            </p:extLst>
          </p:nvPr>
        </p:nvGraphicFramePr>
        <p:xfrm>
          <a:off x="1163709" y="1606743"/>
          <a:ext cx="342763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690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5690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나의 자료실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68440"/>
              </p:ext>
            </p:extLst>
          </p:nvPr>
        </p:nvGraphicFramePr>
        <p:xfrm>
          <a:off x="1192556" y="2215378"/>
          <a:ext cx="3398790" cy="3828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93">
                  <a:extLst>
                    <a:ext uri="{9D8B030D-6E8A-4147-A177-3AD203B41FA5}">
                      <a16:colId xmlns:a16="http://schemas.microsoft.com/office/drawing/2014/main" val="1730057157"/>
                    </a:ext>
                  </a:extLst>
                </a:gridCol>
                <a:gridCol w="1098746">
                  <a:extLst>
                    <a:ext uri="{9D8B030D-6E8A-4147-A177-3AD203B41FA5}">
                      <a16:colId xmlns:a16="http://schemas.microsoft.com/office/drawing/2014/main" val="2962883499"/>
                    </a:ext>
                  </a:extLst>
                </a:gridCol>
                <a:gridCol w="916450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1007598">
                  <a:extLst>
                    <a:ext uri="{9D8B030D-6E8A-4147-A177-3AD203B41FA5}">
                      <a16:colId xmlns:a16="http://schemas.microsoft.com/office/drawing/2014/main" val="3224531778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</a:tblGrid>
              <a:tr h="391313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91313">
                <a:tc>
                  <a:txBody>
                    <a:bodyPr/>
                    <a:lstStyle/>
                    <a:p>
                      <a:pPr marL="92075" indent="-92075" algn="l" rtl="0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등록한제목명</a:t>
                      </a:r>
                      <a:endParaRPr lang="ko-KR" alt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391313">
                <a:tc>
                  <a:txBody>
                    <a:bodyPr/>
                    <a:lstStyle/>
                    <a:p>
                      <a:pPr marL="92075" indent="-92075" algn="l"/>
                      <a:endParaRPr lang="en-US" altLang="ko-KR" sz="800" b="0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/>
                      <a:r>
                        <a:rPr lang="ko-KR" altLang="en-US" sz="700" b="0" u="sng" dirty="0" smtClean="0">
                          <a:latin typeface="+mn-ea"/>
                          <a:ea typeface="+mn-ea"/>
                        </a:rPr>
                        <a:t>파일관련제목</a:t>
                      </a:r>
                      <a:endParaRPr lang="en-US" altLang="ko-KR" sz="700" b="0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35"/>
                  </a:ext>
                </a:extLst>
              </a:tr>
              <a:tr h="2263522">
                <a:tc>
                  <a:txBody>
                    <a:bodyPr/>
                    <a:lstStyle/>
                    <a:p>
                      <a:pPr marL="92075" indent="-92075" algn="l"/>
                      <a:endParaRPr lang="en-US" altLang="ko-KR" sz="800" b="0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/>
                      <a:endParaRPr lang="en-US" altLang="ko-KR" sz="700" b="0" u="sng" dirty="0"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65220"/>
                  </a:ext>
                </a:extLst>
              </a:tr>
              <a:tr h="391313">
                <a:tc>
                  <a:txBody>
                    <a:bodyPr/>
                    <a:lstStyle/>
                    <a:p>
                      <a:pPr marL="92075" indent="-92075" algn="l" rtl="0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7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9467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1769540" y="6228903"/>
            <a:ext cx="2175029" cy="252000"/>
            <a:chOff x="3913163" y="6985432"/>
            <a:chExt cx="2175029" cy="252000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←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>
                  <a:latin typeface="+mn-ea"/>
                  <a:ea typeface="+mn-ea"/>
                </a:rPr>
                <a:t>→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76859" y="1956836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049911" y="6228903"/>
            <a:ext cx="517131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3" y="2749662"/>
            <a:ext cx="108000" cy="1198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3" y="3146207"/>
            <a:ext cx="108000" cy="11981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3" y="5796855"/>
            <a:ext cx="108000" cy="119813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4284687"/>
            <a:ext cx="3094409" cy="224536"/>
            <a:chOff x="367236" y="3957072"/>
            <a:chExt cx="3214693" cy="170338"/>
          </a:xfrm>
          <a:noFill/>
        </p:grpSpPr>
        <p:sp>
          <p:nvSpPr>
            <p:cNvPr id="42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3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44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/>
        </p:nvSpPr>
        <p:spPr>
          <a:xfrm>
            <a:off x="5425723" y="1116999"/>
            <a:ext cx="3528000" cy="5976000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1307"/>
          <p:cNvSpPr>
            <a:spLocks noChangeArrowheads="1"/>
          </p:cNvSpPr>
          <p:nvPr/>
        </p:nvSpPr>
        <p:spPr bwMode="auto">
          <a:xfrm>
            <a:off x="5975817" y="2429455"/>
            <a:ext cx="2520280" cy="18552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파일 등록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208065" y="2615612"/>
            <a:ext cx="72008" cy="72016"/>
            <a:chOff x="10013701" y="4895209"/>
            <a:chExt cx="144016" cy="144016"/>
          </a:xfrm>
        </p:grpSpPr>
        <p:cxnSp>
          <p:nvCxnSpPr>
            <p:cNvPr id="49" name="직선 연결선 48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모서리가 둥근 직사각형 50"/>
          <p:cNvSpPr/>
          <p:nvPr/>
        </p:nvSpPr>
        <p:spPr bwMode="auto">
          <a:xfrm>
            <a:off x="6263850" y="3816663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취소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7799587" y="3816663"/>
            <a:ext cx="480486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263850" y="2905879"/>
            <a:ext cx="20162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제목 입력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263850" y="3215794"/>
            <a:ext cx="2016223" cy="4068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8000" tIns="0" rIns="144000" bIns="0" rtlCol="0" anchor="ctr"/>
          <a:lstStyle/>
          <a:p>
            <a:pPr latinLnBrk="1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              이력서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.doc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ea typeface="+mn-ea"/>
              </a:rPr>
              <a:t>ⓧ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33386" y="3310904"/>
            <a:ext cx="434519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찾기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환불내역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마이페이지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6859" y="1996400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36442"/>
              </p:ext>
            </p:extLst>
          </p:nvPr>
        </p:nvGraphicFramePr>
        <p:xfrm>
          <a:off x="1163709" y="1606775"/>
          <a:ext cx="346953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738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67382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 자료실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3830488" y="1973607"/>
            <a:ext cx="78625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수강포기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68129"/>
              </p:ext>
            </p:extLst>
          </p:nvPr>
        </p:nvGraphicFramePr>
        <p:xfrm>
          <a:off x="1176860" y="2327802"/>
          <a:ext cx="1656184" cy="205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등록내역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269339" y="4081710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결제내역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62718" y="4081710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원서보기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41228"/>
              </p:ext>
            </p:extLst>
          </p:nvPr>
        </p:nvGraphicFramePr>
        <p:xfrm>
          <a:off x="2905051" y="2326947"/>
          <a:ext cx="1656184" cy="205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등록내역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2997531" y="4081710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결제내역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0910" y="4081710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원서보기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18939"/>
              </p:ext>
            </p:extLst>
          </p:nvPr>
        </p:nvGraphicFramePr>
        <p:xfrm>
          <a:off x="1176860" y="4448999"/>
          <a:ext cx="1656184" cy="205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등록내역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80" name="모서리가 둥근 직사각형 79"/>
          <p:cNvSpPr/>
          <p:nvPr/>
        </p:nvSpPr>
        <p:spPr>
          <a:xfrm>
            <a:off x="1269339" y="6202907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결제내역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062718" y="6202907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원서보기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68443"/>
              </p:ext>
            </p:extLst>
          </p:nvPr>
        </p:nvGraphicFramePr>
        <p:xfrm>
          <a:off x="2905051" y="4448144"/>
          <a:ext cx="1656184" cy="205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730086900"/>
                    </a:ext>
                  </a:extLst>
                </a:gridCol>
              </a:tblGrid>
              <a:tr h="389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142349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7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등록내역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원수강료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할인금액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총수강료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입금액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2,000,000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7350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52514"/>
                  </a:ext>
                </a:extLst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2997531" y="6202907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결제내역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790910" y="6202907"/>
            <a:ext cx="684000" cy="180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원서보기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46953" y="6588943"/>
            <a:ext cx="3094409" cy="224536"/>
            <a:chOff x="367236" y="3957072"/>
            <a:chExt cx="3214693" cy="170338"/>
          </a:xfrm>
          <a:noFill/>
        </p:grpSpPr>
        <p:sp>
          <p:nvSpPr>
            <p:cNvPr id="8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4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81504"/>
              </p:ext>
            </p:extLst>
          </p:nvPr>
        </p:nvGraphicFramePr>
        <p:xfrm>
          <a:off x="10440591" y="540271"/>
          <a:ext cx="2833612" cy="32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반응형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PC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1280px</a:t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 기준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360px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수강생포털과 화면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기능 정책 모두 동일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상이한 부분만 기재</a:t>
                      </a: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알림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담당자 작업중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히스토리백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햄버거 메뉴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공통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5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14196" y="1224199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04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8790" y="1195167"/>
            <a:ext cx="237600" cy="21600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 bwMode="auto">
          <a:xfrm>
            <a:off x="4208390" y="1214792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119287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1082954" y="847467"/>
            <a:ext cx="1512168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353323" y="847466"/>
            <a:ext cx="2016224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래픽 219" descr="종형">
            <a:extLst>
              <a:ext uri="{FF2B5EF4-FFF2-40B4-BE49-F238E27FC236}">
                <a16:creationId xmlns:a16="http://schemas.microsoft.com/office/drawing/2014/main" id="{9D31D58D-4D79-47CF-B351-782EEC4A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9185" y="1215639"/>
            <a:ext cx="237600" cy="216000"/>
          </a:xfrm>
          <a:prstGeom prst="rect">
            <a:avLst/>
          </a:prstGeom>
        </p:spPr>
      </p:pic>
      <p:sp>
        <p:nvSpPr>
          <p:cNvPr id="64" name="타원 63"/>
          <p:cNvSpPr/>
          <p:nvPr/>
        </p:nvSpPr>
        <p:spPr bwMode="auto">
          <a:xfrm>
            <a:off x="8498785" y="1235264"/>
            <a:ext cx="108000" cy="108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500" dirty="0" smtClean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endParaRPr lang="ko-KR" altLang="en-US" sz="5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 flipV="1">
            <a:off x="5416506" y="1496552"/>
            <a:ext cx="353721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5497339" y="11678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0" name="Hamburger Button">
            <a:extLst>
              <a:ext uri="{FF2B5EF4-FFF2-40B4-BE49-F238E27FC236}">
                <a16:creationId xmlns:a16="http://schemas.microsoft.com/office/drawing/2014/main" id="{CCACD4B9-B795-EFEB-9A9C-EF13FC713B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83968" y="1236957"/>
            <a:ext cx="181892" cy="176127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38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 bwMode="auto">
          <a:xfrm>
            <a:off x="5553373" y="141116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8553919" y="14479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72EAEB-C26E-2892-391D-5D6BF49B783A}"/>
              </a:ext>
            </a:extLst>
          </p:cNvPr>
          <p:cNvSpPr txBox="1"/>
          <p:nvPr/>
        </p:nvSpPr>
        <p:spPr>
          <a:xfrm>
            <a:off x="5683943" y="12025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  <a:ea typeface="+mn-ea"/>
              </a:rPr>
              <a:t>메뉴타이틀</a:t>
            </a:r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229744" y="1216178"/>
            <a:ext cx="581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환불내역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결제내역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223467" y="118527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결제내역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1255516" y="358534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0683" y="1490236"/>
            <a:ext cx="2604532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ko-KR" altLang="en-US" sz="700" b="1" dirty="0" err="1" smtClean="0">
                <a:latin typeface="+mn-ea"/>
                <a:ea typeface="+mn-ea"/>
              </a:rPr>
              <a:t>원서번호</a:t>
            </a:r>
            <a:r>
              <a:rPr lang="ko-KR" altLang="en-US" sz="700" b="1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 142349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09504"/>
              </p:ext>
            </p:extLst>
          </p:nvPr>
        </p:nvGraphicFramePr>
        <p:xfrm>
          <a:off x="1267927" y="1778268"/>
          <a:ext cx="3258613" cy="169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918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965117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85143546"/>
                    </a:ext>
                  </a:extLst>
                </a:gridCol>
                <a:gridCol w="1595295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처리일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20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8058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41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온라인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74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현금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2024-01-10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13:11:44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9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8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환불내역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원서보기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11394"/>
              </p:ext>
            </p:extLst>
          </p:nvPr>
        </p:nvGraphicFramePr>
        <p:xfrm>
          <a:off x="10440591" y="540271"/>
          <a:ext cx="2833612" cy="23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PC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그대로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테이블 영역 좌우 상하 스크롤 생성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30" name="Rectangle 1307"/>
          <p:cNvSpPr>
            <a:spLocks noChangeArrowheads="1"/>
          </p:cNvSpPr>
          <p:nvPr/>
        </p:nvSpPr>
        <p:spPr bwMode="auto">
          <a:xfrm>
            <a:off x="1120091" y="1548383"/>
            <a:ext cx="7144047" cy="540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07082"/>
              </p:ext>
            </p:extLst>
          </p:nvPr>
        </p:nvGraphicFramePr>
        <p:xfrm>
          <a:off x="1278526" y="4928407"/>
          <a:ext cx="6811814" cy="937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6535">
                  <a:extLst>
                    <a:ext uri="{9D8B030D-6E8A-4147-A177-3AD203B41FA5}">
                      <a16:colId xmlns:a16="http://schemas.microsoft.com/office/drawing/2014/main" val="679784911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394901397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56535">
                  <a:extLst>
                    <a:ext uri="{9D8B030D-6E8A-4147-A177-3AD203B41FA5}">
                      <a16:colId xmlns:a16="http://schemas.microsoft.com/office/drawing/2014/main" val="3384436101"/>
                    </a:ext>
                  </a:extLst>
                </a:gridCol>
                <a:gridCol w="1785674">
                  <a:extLst>
                    <a:ext uri="{9D8B030D-6E8A-4147-A177-3AD203B41FA5}">
                      <a16:colId xmlns:a16="http://schemas.microsoft.com/office/drawing/2014/main" val="7495044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 수강료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수강료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할인 금액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8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99,999,999,999</a:t>
                      </a:r>
                      <a:r>
                        <a:rPr kumimoji="0" lang="en-US" altLang="ko-KR" sz="6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6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과정 별도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특별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직권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15%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상품권 할인</a:t>
                      </a:r>
                      <a:endParaRPr lang="en-US" altLang="ko-KR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할인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일러스트레이터 초급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5257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1120091" y="2110017"/>
            <a:ext cx="7144047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60288"/>
              </p:ext>
            </p:extLst>
          </p:nvPr>
        </p:nvGraphicFramePr>
        <p:xfrm>
          <a:off x="1278530" y="2319691"/>
          <a:ext cx="6811812" cy="100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665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4665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879959364"/>
                    </a:ext>
                  </a:extLst>
                </a:gridCol>
                <a:gridCol w="54665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17239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김길동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1988-12-12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메일주소 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hoho@naver.com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직업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직장인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비전공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거주지역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경기 용인시 </a:t>
                      </a: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수지구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국비여부</a:t>
                      </a: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재직자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나멘토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추천인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6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(010-1234-5555)</a:t>
                      </a:r>
                      <a:endParaRPr lang="en-US" altLang="ko-KR" sz="6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23150"/>
              </p:ext>
            </p:extLst>
          </p:nvPr>
        </p:nvGraphicFramePr>
        <p:xfrm>
          <a:off x="1278522" y="5919005"/>
          <a:ext cx="6811820" cy="8763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1182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13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681520">
                <a:tc>
                  <a:txBody>
                    <a:bodyPr/>
                    <a:lstStyle/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 내용</a:t>
                      </a:r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31446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7389"/>
              </p:ext>
            </p:extLst>
          </p:nvPr>
        </p:nvGraphicFramePr>
        <p:xfrm>
          <a:off x="1278526" y="3498049"/>
          <a:ext cx="6811816" cy="12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5042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2892054">
                  <a:extLst>
                    <a:ext uri="{9D8B030D-6E8A-4147-A177-3AD203B41FA5}">
                      <a16:colId xmlns:a16="http://schemas.microsoft.com/office/drawing/2014/main" val="2473992371"/>
                    </a:ext>
                  </a:extLst>
                </a:gridCol>
                <a:gridCol w="54494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844361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976492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777563">
                  <a:extLst>
                    <a:ext uri="{9D8B030D-6E8A-4147-A177-3AD203B41FA5}">
                      <a16:colId xmlns:a16="http://schemas.microsoft.com/office/drawing/2014/main" val="58968747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평일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강의요일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교육시간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패키지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일러스트레이터 초급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2023-12-10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u="none" dirty="0" err="1" smtClean="0">
                          <a:latin typeface="+mn-ea"/>
                          <a:ea typeface="+mn-ea"/>
                        </a:rPr>
                        <a:t>월수금월수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14:00~16:00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1,500,000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08000" marB="0" vert="eaVert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080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50" u="none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1486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국비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포토샵 시작하기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평일</a:t>
                      </a:r>
                      <a:endParaRPr lang="ko-KR" altLang="en-US" sz="65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u="none" dirty="0" smtClean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 smtClean="0">
                          <a:effectLst/>
                          <a:latin typeface="+mn-ea"/>
                          <a:ea typeface="+mn-ea"/>
                        </a:rPr>
                        <a:t>1,200,000</a:t>
                      </a:r>
                      <a:endParaRPr lang="en-US" altLang="ko-KR" sz="6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온라인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온라인 강의 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5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5,000,000</a:t>
                      </a:r>
                      <a:endParaRPr kumimoji="0" lang="en-US" altLang="ko-KR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266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309998" y="1724345"/>
            <a:ext cx="678990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3200"/>
              </a:spcAft>
            </a:pPr>
            <a:r>
              <a:rPr lang="en-US" altLang="ko-KR" sz="800" b="1" dirty="0">
                <a:latin typeface="+mn-ea"/>
                <a:ea typeface="+mn-ea"/>
              </a:rPr>
              <a:t>APPLICATION </a:t>
            </a:r>
            <a:r>
              <a:rPr lang="ko-KR" altLang="en-US" sz="800" b="1" dirty="0">
                <a:latin typeface="+mn-ea"/>
                <a:ea typeface="+mn-ea"/>
              </a:rPr>
              <a:t>입학원서  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원서번호 </a:t>
            </a:r>
            <a:r>
              <a:rPr lang="en-US" altLang="ko-KR" sz="700" dirty="0" smtClean="0">
                <a:latin typeface="+mn-ea"/>
                <a:ea typeface="+mn-ea"/>
              </a:rPr>
              <a:t>: 11111-123456789)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6859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원서보기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8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환불내역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수강포기</a:t>
            </a:r>
            <a:r>
              <a:rPr lang="ko-KR" altLang="en-US" dirty="0" smtClean="0"/>
              <a:t> </a:t>
            </a:r>
            <a:r>
              <a:rPr lang="ko-KR" altLang="en-US" dirty="0"/>
              <a:t>신청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3484"/>
              </p:ext>
            </p:extLst>
          </p:nvPr>
        </p:nvGraphicFramePr>
        <p:xfrm>
          <a:off x="1176859" y="1548383"/>
          <a:ext cx="3384376" cy="51845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60825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5705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992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신청자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(010-1111-2222)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077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선임멘토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4381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3167"/>
                  </a:ext>
                </a:extLst>
              </a:tr>
              <a:tr h="338457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환불사유를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선택해주세요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u="none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언행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반말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폭언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욕설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■ 연락두절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피드백부족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연락늦음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안내미흡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상담과 다른 수업 내용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언행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반말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폭언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욕설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수업내용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(CS,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피드백부족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■ 수업시간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미준수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지각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조기종료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상담과 다른 교육방식과 내용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시설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강의시설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노후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청소상태 불만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1665675" y="4364207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579476" y="349259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665675" y="5500201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665675" y="6280537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8233643" y="3492599"/>
            <a:ext cx="651173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</a:rPr>
              <a:t>수강포기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997416" y="1604887"/>
            <a:ext cx="1512169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컴퓨터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997415" y="1966690"/>
            <a:ext cx="1512169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강남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수강포기</a:t>
            </a:r>
            <a:r>
              <a:rPr lang="ko-KR" altLang="en-US" sz="800" b="1" dirty="0" smtClean="0">
                <a:latin typeface="+mn-ea"/>
                <a:ea typeface="+mn-ea"/>
              </a:rPr>
              <a:t> 신청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89279"/>
              </p:ext>
            </p:extLst>
          </p:nvPr>
        </p:nvGraphicFramePr>
        <p:xfrm>
          <a:off x="5500440" y="1451418"/>
          <a:ext cx="3384376" cy="19691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196917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시설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강의시설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노후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청소상태 불만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인포데스크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기타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그 외</a:t>
                      </a:r>
                      <a:endParaRPr lang="en-US" altLang="ko-KR" sz="700" b="1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개인사정</a:t>
                      </a:r>
                      <a:endParaRPr lang="en-US" altLang="ko-KR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■ 기타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 bwMode="auto">
          <a:xfrm>
            <a:off x="5989256" y="2482613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989256" y="1976909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989256" y="3111085"/>
            <a:ext cx="2823552" cy="213538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마음에 드는게 없음</a:t>
            </a:r>
            <a:endParaRPr lang="ko-KR" altLang="en-US" sz="6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2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6948"/>
              </p:ext>
            </p:extLst>
          </p:nvPr>
        </p:nvGraphicFramePr>
        <p:xfrm>
          <a:off x="1163709" y="1620423"/>
          <a:ext cx="3469536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738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 자료실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복학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복학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383942" y="117012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마이페이지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6859" y="1996400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81205" y="1996400"/>
            <a:ext cx="579909" cy="252000"/>
          </a:xfrm>
          <a:prstGeom prst="roundRect">
            <a:avLst>
              <a:gd name="adj" fmla="val 8027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휴학신청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38442" y="1996400"/>
            <a:ext cx="579909" cy="252000"/>
          </a:xfrm>
          <a:prstGeom prst="roundRect">
            <a:avLst>
              <a:gd name="adj" fmla="val 10908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복학신청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6DBA6E0-D322-43A9-9C5E-728D0E67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69152"/>
              </p:ext>
            </p:extLst>
          </p:nvPr>
        </p:nvGraphicFramePr>
        <p:xfrm>
          <a:off x="1209522" y="2348499"/>
          <a:ext cx="3351591" cy="4167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63">
                  <a:extLst>
                    <a:ext uri="{9D8B030D-6E8A-4147-A177-3AD203B41FA5}">
                      <a16:colId xmlns:a16="http://schemas.microsoft.com/office/drawing/2014/main" val="469424502"/>
                    </a:ext>
                  </a:extLst>
                </a:gridCol>
                <a:gridCol w="467146">
                  <a:extLst>
                    <a:ext uri="{9D8B030D-6E8A-4147-A177-3AD203B41FA5}">
                      <a16:colId xmlns:a16="http://schemas.microsoft.com/office/drawing/2014/main" val="296288349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2083337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410937336"/>
                    </a:ext>
                  </a:extLst>
                </a:gridCol>
                <a:gridCol w="719958">
                  <a:extLst>
                    <a:ext uri="{9D8B030D-6E8A-4147-A177-3AD203B41FA5}">
                      <a16:colId xmlns:a16="http://schemas.microsoft.com/office/drawing/2014/main" val="968672149"/>
                    </a:ext>
                  </a:extLst>
                </a:gridCol>
              </a:tblGrid>
              <a:tr h="358702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54344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rtl="0" fontAlgn="ctr"/>
                      <a:r>
                        <a:rPr lang="ko-KR" alt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휴학</a:t>
                      </a:r>
                      <a:endParaRPr lang="ko-KR" alt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6232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복학</a:t>
                      </a:r>
                      <a:endParaRPr kumimoji="0" lang="ko-KR" altLang="en-US" sz="8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5086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휴학</a:t>
                      </a:r>
                      <a:endParaRPr kumimoji="0" lang="ko-KR" altLang="en-US" sz="8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2024-05-05 ~ 2024-05-06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057860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휴학</a:t>
                      </a:r>
                      <a:endParaRPr kumimoji="0" lang="ko-KR" altLang="en-US" sz="8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2024-05-05 ~ 2024-05-06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9446"/>
                  </a:ext>
                </a:extLst>
              </a:tr>
              <a:tr h="2014886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332198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92075" indent="-92075"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휴학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2024-05-05 ~ 2024-05-06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1380" marT="138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1380" marR="1380" marT="13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9467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ADA03B80-80E9-4F0F-8BCF-EB65BA0C99BE}"/>
              </a:ext>
            </a:extLst>
          </p:cNvPr>
          <p:cNvGrpSpPr>
            <a:grpSpLocks/>
          </p:cNvGrpSpPr>
          <p:nvPr/>
        </p:nvGrpSpPr>
        <p:grpSpPr bwMode="auto">
          <a:xfrm>
            <a:off x="1394818" y="5004767"/>
            <a:ext cx="3094409" cy="224536"/>
            <a:chOff x="367236" y="3957072"/>
            <a:chExt cx="3214693" cy="170338"/>
          </a:xfrm>
          <a:noFill/>
        </p:grpSpPr>
        <p:sp>
          <p:nvSpPr>
            <p:cNvPr id="86" name="자유형 102">
              <a:extLst>
                <a:ext uri="{FF2B5EF4-FFF2-40B4-BE49-F238E27FC236}">
                  <a16:creationId xmlns:a16="http://schemas.microsoft.com/office/drawing/2014/main" id="{14DDC4B4-77F3-42BD-889F-C94B64033E07}"/>
                </a:ext>
              </a:extLst>
            </p:cNvPr>
            <p:cNvSpPr/>
            <p:nvPr/>
          </p:nvSpPr>
          <p:spPr bwMode="auto">
            <a:xfrm>
              <a:off x="367236" y="3987828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7" name="자유형 103">
              <a:extLst>
                <a:ext uri="{FF2B5EF4-FFF2-40B4-BE49-F238E27FC236}">
                  <a16:creationId xmlns:a16="http://schemas.microsoft.com/office/drawing/2014/main" id="{BBAD3DE6-D6BC-4DBE-A3A3-C7B588C59AD5}"/>
                </a:ext>
              </a:extLst>
            </p:cNvPr>
            <p:cNvSpPr/>
            <p:nvPr/>
          </p:nvSpPr>
          <p:spPr bwMode="auto">
            <a:xfrm>
              <a:off x="367236" y="3957072"/>
              <a:ext cx="3214693" cy="12065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  <p:sp>
          <p:nvSpPr>
            <p:cNvPr id="88" name="자유형 104">
              <a:extLst>
                <a:ext uri="{FF2B5EF4-FFF2-40B4-BE49-F238E27FC236}">
                  <a16:creationId xmlns:a16="http://schemas.microsoft.com/office/drawing/2014/main" id="{908B6911-7A65-421B-B426-233D7DBD6139}"/>
                </a:ext>
              </a:extLst>
            </p:cNvPr>
            <p:cNvSpPr/>
            <p:nvPr/>
          </p:nvSpPr>
          <p:spPr bwMode="auto">
            <a:xfrm>
              <a:off x="367236" y="4006755"/>
              <a:ext cx="3214693" cy="120655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just" rtl="0" fontAlgn="base" latinLnBrk="1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 panose="020D0604000000000000"/>
                <a:cs typeface="+mn-cs"/>
              </a:endParaRPr>
            </a:p>
          </p:txBody>
        </p:sp>
      </p:grpSp>
      <p:cxnSp>
        <p:nvCxnSpPr>
          <p:cNvPr id="7" name="직선 화살표 연결선 6"/>
          <p:cNvCxnSpPr>
            <a:stCxn id="30" idx="3"/>
            <a:endCxn id="31" idx="1"/>
          </p:cNvCxnSpPr>
          <p:nvPr/>
        </p:nvCxnSpPr>
        <p:spPr bwMode="auto">
          <a:xfrm>
            <a:off x="4561114" y="2122400"/>
            <a:ext cx="277328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42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89163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04155" y="1185369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휴학 신청서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6634" y="1185276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휴학 신청서</a:t>
            </a:r>
          </a:p>
        </p:txBody>
      </p:sp>
      <p:sp>
        <p:nvSpPr>
          <p:cNvPr id="19" name="제목 56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복학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 신청서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227045" y="676899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057235" y="67689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42554"/>
              </p:ext>
            </p:extLst>
          </p:nvPr>
        </p:nvGraphicFramePr>
        <p:xfrm>
          <a:off x="1204155" y="1548383"/>
          <a:ext cx="336018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0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2048004" y="2326652"/>
            <a:ext cx="2042241" cy="254171"/>
            <a:chOff x="1493011" y="3929840"/>
            <a:chExt cx="2042241" cy="254171"/>
          </a:xfrm>
        </p:grpSpPr>
        <p:grpSp>
          <p:nvGrpSpPr>
            <p:cNvPr id="32" name="그룹 31"/>
            <p:cNvGrpSpPr/>
            <p:nvPr/>
          </p:nvGrpSpPr>
          <p:grpSpPr>
            <a:xfrm>
              <a:off x="1493011" y="3929840"/>
              <a:ext cx="920699" cy="252000"/>
              <a:chOff x="1517469" y="6316484"/>
              <a:chExt cx="920699" cy="252000"/>
            </a:xfrm>
          </p:grpSpPr>
          <p:sp>
            <p:nvSpPr>
              <p:cNvPr id="42" name="모서리가 둥근 직사각형 41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2614553" y="3929840"/>
              <a:ext cx="920699" cy="252000"/>
              <a:chOff x="1517469" y="6316484"/>
              <a:chExt cx="920699" cy="252000"/>
            </a:xfrm>
          </p:grpSpPr>
          <p:sp>
            <p:nvSpPr>
              <p:cNvPr id="40" name="모서리가 둥근 직사각형 39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2024.06.30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2403863" y="3930095"/>
              <a:ext cx="220537" cy="25391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61060"/>
              </p:ext>
            </p:extLst>
          </p:nvPr>
        </p:nvGraphicFramePr>
        <p:xfrm>
          <a:off x="1204800" y="2733666"/>
          <a:ext cx="3356435" cy="362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643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 bwMode="auto">
          <a:xfrm>
            <a:off x="3122891" y="5557995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□  동의합니다</a:t>
            </a:r>
            <a:r>
              <a:rPr lang="en-US" altLang="ko-KR" sz="650" dirty="0" smtClean="0">
                <a:latin typeface="+mn-ea"/>
                <a:ea typeface="+mn-ea"/>
              </a:rPr>
              <a:t>.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515273" y="676899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8345463" y="67689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6209"/>
              </p:ext>
            </p:extLst>
          </p:nvPr>
        </p:nvGraphicFramePr>
        <p:xfrm>
          <a:off x="5492383" y="1548383"/>
          <a:ext cx="336018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0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6336232" y="2326652"/>
            <a:ext cx="2042241" cy="254171"/>
            <a:chOff x="1493011" y="3929840"/>
            <a:chExt cx="2042241" cy="254171"/>
          </a:xfrm>
        </p:grpSpPr>
        <p:grpSp>
          <p:nvGrpSpPr>
            <p:cNvPr id="58" name="그룹 57"/>
            <p:cNvGrpSpPr/>
            <p:nvPr/>
          </p:nvGrpSpPr>
          <p:grpSpPr>
            <a:xfrm>
              <a:off x="1493011" y="3929840"/>
              <a:ext cx="920699" cy="252000"/>
              <a:chOff x="1517469" y="6316484"/>
              <a:chExt cx="920699" cy="252000"/>
            </a:xfrm>
          </p:grpSpPr>
          <p:sp>
            <p:nvSpPr>
              <p:cNvPr id="63" name="모서리가 둥근 직사각형 62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2024.01.01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grpSp>
          <p:nvGrpSpPr>
            <p:cNvPr id="59" name="그룹 58"/>
            <p:cNvGrpSpPr/>
            <p:nvPr/>
          </p:nvGrpSpPr>
          <p:grpSpPr>
            <a:xfrm>
              <a:off x="2614553" y="3929840"/>
              <a:ext cx="920699" cy="252000"/>
              <a:chOff x="1517469" y="6316484"/>
              <a:chExt cx="920699" cy="252000"/>
            </a:xfrm>
          </p:grpSpPr>
          <p:sp>
            <p:nvSpPr>
              <p:cNvPr id="61" name="모서리가 둥근 직사각형 60"/>
              <p:cNvSpPr/>
              <p:nvPr/>
            </p:nvSpPr>
            <p:spPr bwMode="auto">
              <a:xfrm>
                <a:off x="1517469" y="6316484"/>
                <a:ext cx="920699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72000" bIns="0" rtlCol="0" anchor="ctr"/>
              <a:lstStyle/>
              <a:p>
                <a:pPr lvl="0"/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2024.06.30</a:t>
                </a:r>
                <a:endParaRPr lang="en-US" altLang="ko-KR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2525" y="6388484"/>
                <a:ext cx="103796" cy="108000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2403863" y="3930095"/>
              <a:ext cx="220537" cy="25391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66338"/>
              </p:ext>
            </p:extLst>
          </p:nvPr>
        </p:nvGraphicFramePr>
        <p:xfrm>
          <a:off x="5493028" y="2733666"/>
          <a:ext cx="3356435" cy="362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643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 bwMode="auto">
          <a:xfrm>
            <a:off x="7400830" y="5557995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541171" y="2988897"/>
            <a:ext cx="3318733" cy="2194621"/>
            <a:chOff x="7996966" y="2625541"/>
            <a:chExt cx="3318733" cy="2194621"/>
          </a:xfrm>
        </p:grpSpPr>
        <p:sp>
          <p:nvSpPr>
            <p:cNvPr id="69" name="Rectangle 1307"/>
            <p:cNvSpPr>
              <a:spLocks noChangeArrowheads="1"/>
            </p:cNvSpPr>
            <p:nvPr/>
          </p:nvSpPr>
          <p:spPr bwMode="auto">
            <a:xfrm>
              <a:off x="7996966" y="2625541"/>
              <a:ext cx="3318733" cy="219462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t"/>
            <a:lstStyle/>
            <a:p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서명 등록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1019888" y="2811698"/>
              <a:ext cx="72008" cy="72016"/>
              <a:chOff x="10013701" y="4895209"/>
              <a:chExt cx="144016" cy="144016"/>
            </a:xfrm>
          </p:grpSpPr>
          <p:cxnSp>
            <p:nvCxnSpPr>
              <p:cNvPr id="76" name="직선 연결선 75"/>
              <p:cNvCxnSpPr/>
              <p:nvPr/>
            </p:nvCxnSpPr>
            <p:spPr bwMode="auto">
              <a:xfrm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 flipH="1"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1" name="직선 연결선 70"/>
            <p:cNvCxnSpPr/>
            <p:nvPr/>
          </p:nvCxnSpPr>
          <p:spPr bwMode="auto">
            <a:xfrm flipV="1">
              <a:off x="8212988" y="3099738"/>
              <a:ext cx="2880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모서리가 둥근 직사각형 71"/>
            <p:cNvSpPr/>
            <p:nvPr/>
          </p:nvSpPr>
          <p:spPr bwMode="auto">
            <a:xfrm>
              <a:off x="8209016" y="3210675"/>
              <a:ext cx="2882880" cy="1002003"/>
            </a:xfrm>
            <a:prstGeom prst="roundRect">
              <a:avLst>
                <a:gd name="adj" fmla="val 3082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 bwMode="auto">
            <a:xfrm>
              <a:off x="8209016" y="4355073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닫기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10587896" y="4355073"/>
              <a:ext cx="504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저장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3" t="16255" r="32556" b="43251"/>
            <a:stretch/>
          </p:blipFill>
          <p:spPr>
            <a:xfrm>
              <a:off x="8964479" y="3417132"/>
              <a:ext cx="1444569" cy="57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04155" y="1185369"/>
            <a:ext cx="18113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+mn-ea"/>
                <a:ea typeface="+mn-ea"/>
              </a:rPr>
              <a:t>복</a:t>
            </a:r>
            <a:r>
              <a:rPr lang="ko-KR" altLang="en-US" sz="800" b="1" dirty="0" smtClean="0">
                <a:latin typeface="+mn-ea"/>
                <a:ea typeface="+mn-ea"/>
              </a:rPr>
              <a:t>학 신청서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6634" y="1185276"/>
            <a:ext cx="18113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+mn-ea"/>
                <a:ea typeface="+mn-ea"/>
              </a:rPr>
              <a:t>복</a:t>
            </a:r>
            <a:r>
              <a:rPr lang="ko-KR" altLang="en-US" sz="800" b="1" dirty="0" smtClean="0">
                <a:latin typeface="+mn-ea"/>
                <a:ea typeface="+mn-ea"/>
              </a:rPr>
              <a:t>학 신청서</a:t>
            </a:r>
          </a:p>
        </p:txBody>
      </p:sp>
      <p:sp>
        <p:nvSpPr>
          <p:cNvPr id="19" name="제목 56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/>
              <a:t>홈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복학 </a:t>
            </a:r>
            <a:r>
              <a:rPr lang="en-US" altLang="ko-KR" dirty="0" smtClean="0"/>
              <a:t>&gt; </a:t>
            </a:r>
            <a:r>
              <a:rPr lang="ko-KR" altLang="en-US" dirty="0"/>
              <a:t>복</a:t>
            </a:r>
            <a:r>
              <a:rPr lang="ko-KR" altLang="en-US" dirty="0" smtClean="0"/>
              <a:t>학 신청서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227045" y="676899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057235" y="67689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98116"/>
              </p:ext>
            </p:extLst>
          </p:nvPr>
        </p:nvGraphicFramePr>
        <p:xfrm>
          <a:off x="1204155" y="1548383"/>
          <a:ext cx="336018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0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204800" y="2733666"/>
          <a:ext cx="3356435" cy="362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643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 bwMode="auto">
          <a:xfrm>
            <a:off x="3122891" y="5557995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□  동의합니다</a:t>
            </a:r>
            <a:r>
              <a:rPr lang="en-US" altLang="ko-KR" sz="650" dirty="0" smtClean="0">
                <a:latin typeface="+mn-ea"/>
                <a:ea typeface="+mn-ea"/>
              </a:rPr>
              <a:t>.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515273" y="676899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8345463" y="676899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6393"/>
              </p:ext>
            </p:extLst>
          </p:nvPr>
        </p:nvGraphicFramePr>
        <p:xfrm>
          <a:off x="5492383" y="1548383"/>
          <a:ext cx="336018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0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840047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김휴학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66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5493028" y="2733666"/>
          <a:ext cx="3356435" cy="362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643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아카데미컴퓨터아트학원 학칙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학칙에 대해 반드시 동의 후 서명해 주시기 바랍니다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본 이용 약관은 서비스 이용자에게 공시함으로써 효력이 발생하며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영업상 중요 사유가 있을 시 변경 할 수 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휴학기간은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휴학일로부터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이며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복학신청은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원하는 복학일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신청 가능 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복학일정이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존재하며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멘토 확인 후 복학이 진행됨을 알립니다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상의하되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복학일에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출석하지 못할 경우 결석으로 처리됩니다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 휴학 신청은 불가하며 수업 당일 휴학 요청 시 해당 일 수업은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결석처리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휴학과 동시에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회수를 진행합니다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방문 불가 시 수강생 신원 확인이 가능한 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가능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2000" marT="108000" marB="108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0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 내용에 대하여 읽어보았으며 동의합니다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79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                         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5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02630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 bwMode="auto">
          <a:xfrm>
            <a:off x="7400830" y="5557995"/>
            <a:ext cx="792000" cy="216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■  동의합니다</a:t>
            </a:r>
            <a:r>
              <a:rPr lang="en-US" altLang="ko-KR" sz="65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541171" y="2988897"/>
            <a:ext cx="3318733" cy="2194621"/>
            <a:chOff x="7996966" y="2625541"/>
            <a:chExt cx="3318733" cy="2194621"/>
          </a:xfrm>
        </p:grpSpPr>
        <p:sp>
          <p:nvSpPr>
            <p:cNvPr id="69" name="Rectangle 1307"/>
            <p:cNvSpPr>
              <a:spLocks noChangeArrowheads="1"/>
            </p:cNvSpPr>
            <p:nvPr/>
          </p:nvSpPr>
          <p:spPr bwMode="auto">
            <a:xfrm>
              <a:off x="7996966" y="2625541"/>
              <a:ext cx="3318733" cy="219462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t"/>
            <a:lstStyle/>
            <a:p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서명 등록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1019888" y="2811698"/>
              <a:ext cx="72008" cy="72016"/>
              <a:chOff x="10013701" y="4895209"/>
              <a:chExt cx="144016" cy="144016"/>
            </a:xfrm>
          </p:grpSpPr>
          <p:cxnSp>
            <p:nvCxnSpPr>
              <p:cNvPr id="76" name="직선 연결선 75"/>
              <p:cNvCxnSpPr/>
              <p:nvPr/>
            </p:nvCxnSpPr>
            <p:spPr bwMode="auto">
              <a:xfrm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 flipH="1"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1" name="직선 연결선 70"/>
            <p:cNvCxnSpPr/>
            <p:nvPr/>
          </p:nvCxnSpPr>
          <p:spPr bwMode="auto">
            <a:xfrm flipV="1">
              <a:off x="8212988" y="3099738"/>
              <a:ext cx="2880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모서리가 둥근 직사각형 71"/>
            <p:cNvSpPr/>
            <p:nvPr/>
          </p:nvSpPr>
          <p:spPr bwMode="auto">
            <a:xfrm>
              <a:off x="8209016" y="3210675"/>
              <a:ext cx="2882880" cy="1002003"/>
            </a:xfrm>
            <a:prstGeom prst="roundRect">
              <a:avLst>
                <a:gd name="adj" fmla="val 3082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 bwMode="auto">
            <a:xfrm>
              <a:off x="8209016" y="4355073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닫기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10587896" y="4355073"/>
              <a:ext cx="504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저장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3" t="16255" r="32556" b="43251"/>
            <a:stretch/>
          </p:blipFill>
          <p:spPr>
            <a:xfrm>
              <a:off x="8964479" y="3417132"/>
              <a:ext cx="1444569" cy="57782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018062" y="2325231"/>
            <a:ext cx="920699" cy="252000"/>
            <a:chOff x="1517469" y="6316484"/>
            <a:chExt cx="920699" cy="252000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1517469" y="6316484"/>
              <a:ext cx="920699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2024.01.01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2525" y="6388484"/>
              <a:ext cx="103796" cy="108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6376840" y="2327680"/>
            <a:ext cx="920699" cy="252000"/>
            <a:chOff x="1517469" y="6316484"/>
            <a:chExt cx="920699" cy="252000"/>
          </a:xfrm>
        </p:grpSpPr>
        <p:sp>
          <p:nvSpPr>
            <p:cNvPr id="50" name="모서리가 둥근 직사각형 49"/>
            <p:cNvSpPr/>
            <p:nvPr/>
          </p:nvSpPr>
          <p:spPr bwMode="auto">
            <a:xfrm>
              <a:off x="1517469" y="6316484"/>
              <a:ext cx="920699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2024.01.01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2525" y="6388484"/>
              <a:ext cx="103796" cy="1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9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55551"/>
              </p:ext>
            </p:extLst>
          </p:nvPr>
        </p:nvGraphicFramePr>
        <p:xfrm>
          <a:off x="10440591" y="540271"/>
          <a:ext cx="2833612" cy="232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168856" y="121316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kern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화면타이틀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1082954" y="847467"/>
            <a:ext cx="1512168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&lt;Full popup&gt;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89635-AD4B-470D-87D8-5D1C56CBDA73}"/>
              </a:ext>
            </a:extLst>
          </p:cNvPr>
          <p:cNvSpPr txBox="1"/>
          <p:nvPr/>
        </p:nvSpPr>
        <p:spPr>
          <a:xfrm>
            <a:off x="5353323" y="847466"/>
            <a:ext cx="2016224" cy="200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&lt;Modal&gt;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FD0872-9B0E-46B3-BF36-F3229827456D}"/>
              </a:ext>
            </a:extLst>
          </p:cNvPr>
          <p:cNvSpPr/>
          <p:nvPr/>
        </p:nvSpPr>
        <p:spPr>
          <a:xfrm>
            <a:off x="5425723" y="1116999"/>
            <a:ext cx="3528000" cy="5976000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124403" y="2484487"/>
            <a:ext cx="2253256" cy="20581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  <a:ea typeface="+mn-ea"/>
              </a:rPr>
              <a:t>화면타이틀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801635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082267" y="2637022"/>
            <a:ext cx="72008" cy="72016"/>
            <a:chOff x="10013701" y="4895209"/>
            <a:chExt cx="144016" cy="144016"/>
          </a:xfrm>
        </p:grpSpPr>
        <p:cxnSp>
          <p:nvCxnSpPr>
            <p:cNvPr id="26" name="직선 연결선 25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모서리가 둥근 직사각형 27"/>
          <p:cNvSpPr/>
          <p:nvPr/>
        </p:nvSpPr>
        <p:spPr bwMode="auto">
          <a:xfrm>
            <a:off x="6399363" y="4089094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취소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7323" y="2985580"/>
            <a:ext cx="3642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endParaRPr kumimoji="0" lang="en-US" altLang="ko-KR" sz="7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6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전체메뉴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햄버거메뉴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91389"/>
              </p:ext>
            </p:extLst>
          </p:nvPr>
        </p:nvGraphicFramePr>
        <p:xfrm>
          <a:off x="10440591" y="540271"/>
          <a:ext cx="2833612" cy="242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햄버거메뉴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설정 팝업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앱에서만 노출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22843"/>
              </p:ext>
            </p:extLst>
          </p:nvPr>
        </p:nvGraphicFramePr>
        <p:xfrm>
          <a:off x="1316464" y="3988351"/>
          <a:ext cx="3205574" cy="961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787">
                  <a:extLst>
                    <a:ext uri="{9D8B030D-6E8A-4147-A177-3AD203B41FA5}">
                      <a16:colId xmlns:a16="http://schemas.microsoft.com/office/drawing/2014/main" val="445848881"/>
                    </a:ext>
                  </a:extLst>
                </a:gridCol>
              </a:tblGrid>
              <a:tr h="320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수강내역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증명서발급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37999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자격증응시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취업현황관리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157820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교육과정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학원정보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37717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248754" y="2052439"/>
            <a:ext cx="3281945" cy="259138"/>
          </a:xfrm>
          <a:prstGeom prst="roundRect">
            <a:avLst>
              <a:gd name="adj" fmla="val 20701"/>
            </a:avLst>
          </a:prstGeom>
          <a:solidFill>
            <a:sysClr val="window" lastClr="FFFFFF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algn="ctr" defTabSz="817563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SBS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아카데미컴퓨터아트학원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강남지점                    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86065" y="6833291"/>
            <a:ext cx="24176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ⓒ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 KOREA EDU GROUP. All Rights Reserved.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11" y="1194693"/>
            <a:ext cx="324000" cy="284264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262402" y="1567936"/>
            <a:ext cx="3274116" cy="319769"/>
          </a:xfrm>
          <a:prstGeom prst="roundRect">
            <a:avLst>
              <a:gd name="adj" fmla="val 4814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58894" y="1633993"/>
            <a:ext cx="2754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홍길동님이라고</a:t>
            </a:r>
            <a:r>
              <a:rPr kumimoji="0" lang="ko-KR" altLang="en-US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이름이 길어지면 </a:t>
            </a:r>
            <a:r>
              <a:rPr kumimoji="0" lang="ko-KR" altLang="en-US" kern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말줄임</a:t>
            </a:r>
            <a:r>
              <a:rPr kumimoji="0" lang="en-US" altLang="ko-KR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… </a:t>
            </a:r>
            <a:r>
              <a:rPr kumimoji="0" lang="ko-KR" altLang="en-US" sz="900" kern="0" dirty="0" smtClean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님</a:t>
            </a:r>
            <a:endParaRPr kumimoji="0" lang="ko-KR" altLang="en-US" sz="9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34894" y="1687313"/>
            <a:ext cx="324000" cy="144000"/>
          </a:xfrm>
          <a:prstGeom prst="roundRect">
            <a:avLst>
              <a:gd name="adj" fmla="val 20701"/>
            </a:avLst>
          </a:prstGeom>
          <a:solidFill>
            <a:srgbClr val="FFC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재학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42043" y="509394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</a:t>
            </a:r>
            <a:endParaRPr kumimoji="0" lang="ko-KR" altLang="en-US" sz="9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1275045" y="4079759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9" name="타원 78"/>
          <p:cNvSpPr>
            <a:spLocks noChangeAspect="1"/>
          </p:cNvSpPr>
          <p:nvPr/>
        </p:nvSpPr>
        <p:spPr bwMode="auto">
          <a:xfrm>
            <a:off x="1275045" y="4399159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0" name="타원 79"/>
          <p:cNvSpPr>
            <a:spLocks noChangeAspect="1"/>
          </p:cNvSpPr>
          <p:nvPr/>
        </p:nvSpPr>
        <p:spPr bwMode="auto">
          <a:xfrm>
            <a:off x="1275045" y="4718559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 bwMode="auto">
          <a:xfrm>
            <a:off x="2931289" y="4095122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타원 81"/>
          <p:cNvSpPr>
            <a:spLocks noChangeAspect="1"/>
          </p:cNvSpPr>
          <p:nvPr/>
        </p:nvSpPr>
        <p:spPr bwMode="auto">
          <a:xfrm>
            <a:off x="2931289" y="4414522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 bwMode="auto">
          <a:xfrm>
            <a:off x="2931289" y="4733924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63473" y="6473821"/>
            <a:ext cx="3223866" cy="259138"/>
          </a:xfrm>
          <a:prstGeom prst="roundRect">
            <a:avLst>
              <a:gd name="adj" fmla="val 20701"/>
            </a:avLst>
          </a:prstGeom>
          <a:solidFill>
            <a:sysClr val="window" lastClr="FFFFFF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817563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75520" y="2407395"/>
            <a:ext cx="3248355" cy="0"/>
          </a:xfrm>
          <a:prstGeom prst="lin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3928642" y="12136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2064" y="371613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주요서비스</a:t>
            </a:r>
            <a:endParaRPr kumimoji="0" lang="ko-KR" altLang="en-US" sz="9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7852" r="24849" b="36216"/>
          <a:stretch/>
        </p:blipFill>
        <p:spPr>
          <a:xfrm>
            <a:off x="1229744" y="1229826"/>
            <a:ext cx="581539" cy="216000"/>
          </a:xfrm>
          <a:prstGeom prst="rect">
            <a:avLst/>
          </a:prstGeom>
        </p:spPr>
      </p:pic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57692"/>
              </p:ext>
            </p:extLst>
          </p:nvPr>
        </p:nvGraphicFramePr>
        <p:xfrm>
          <a:off x="1269581" y="2531808"/>
          <a:ext cx="3257534" cy="64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747">
                  <a:extLst>
                    <a:ext uri="{9D8B030D-6E8A-4147-A177-3AD203B41FA5}">
                      <a16:colId xmlns:a16="http://schemas.microsoft.com/office/drawing/2014/main" val="445848881"/>
                    </a:ext>
                  </a:extLst>
                </a:gridCol>
              </a:tblGrid>
              <a:tr h="320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나의자료실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37999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환불내역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7820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2943220" y="3290774"/>
            <a:ext cx="1577781" cy="259138"/>
          </a:xfrm>
          <a:prstGeom prst="roundRect">
            <a:avLst>
              <a:gd name="adj" fmla="val 20701"/>
            </a:avLst>
          </a:prstGeom>
          <a:solidFill>
            <a:sysClr val="window" lastClr="FFFFFF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817563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취업상담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255262" y="3293296"/>
            <a:ext cx="1577781" cy="259138"/>
          </a:xfrm>
          <a:prstGeom prst="roundRect">
            <a:avLst>
              <a:gd name="adj" fmla="val 20701"/>
            </a:avLst>
          </a:prstGeom>
          <a:solidFill>
            <a:sysClr val="window" lastClr="FFFFFF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817563"/>
            <a:r>
              <a:rPr lang="ko-KR" altLang="en-US" sz="8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김담당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멘토님께 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상담요청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58222"/>
              </p:ext>
            </p:extLst>
          </p:nvPr>
        </p:nvGraphicFramePr>
        <p:xfrm>
          <a:off x="1328502" y="5339330"/>
          <a:ext cx="3205574" cy="961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787">
                  <a:extLst>
                    <a:ext uri="{9D8B030D-6E8A-4147-A177-3AD203B41FA5}">
                      <a16:colId xmlns:a16="http://schemas.microsoft.com/office/drawing/2014/main" val="445848881"/>
                    </a:ext>
                  </a:extLst>
                </a:gridCol>
              </a:tblGrid>
              <a:tr h="320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   </a:t>
                      </a: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37999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정보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157820"/>
                  </a:ext>
                </a:extLst>
              </a:tr>
              <a:tr h="320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정보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 및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진학정보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37717"/>
                  </a:ext>
                </a:extLst>
              </a:tr>
            </a:tbl>
          </a:graphicData>
        </a:graphic>
      </p:graphicFrame>
      <p:sp>
        <p:nvSpPr>
          <p:cNvPr id="94" name="타원 93"/>
          <p:cNvSpPr>
            <a:spLocks noChangeAspect="1"/>
          </p:cNvSpPr>
          <p:nvPr/>
        </p:nvSpPr>
        <p:spPr bwMode="auto">
          <a:xfrm>
            <a:off x="1287083" y="5430738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1287083" y="5750138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 bwMode="auto">
          <a:xfrm>
            <a:off x="1287083" y="6069538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 bwMode="auto">
          <a:xfrm>
            <a:off x="2943327" y="5446101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 bwMode="auto">
          <a:xfrm>
            <a:off x="2943327" y="5765501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 bwMode="auto">
          <a:xfrm>
            <a:off x="2943327" y="6084903"/>
            <a:ext cx="144000" cy="1440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2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전체메뉴</a:t>
            </a:r>
            <a:r>
              <a:rPr lang="en-US" altLang="ko-KR" dirty="0"/>
              <a:t>(</a:t>
            </a:r>
            <a:r>
              <a:rPr lang="ko-KR" altLang="en-US" dirty="0" err="1"/>
              <a:t>햄버거메뉴</a:t>
            </a:r>
            <a:r>
              <a:rPr lang="en-US" altLang="ko-KR" dirty="0"/>
              <a:t>)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8267"/>
              </p:ext>
            </p:extLst>
          </p:nvPr>
        </p:nvGraphicFramePr>
        <p:xfrm>
          <a:off x="10440591" y="540271"/>
          <a:ext cx="2833612" cy="260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앱푸시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앱버전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 시 버전 업데이트 진행</a:t>
                      </a:r>
                      <a:endParaRPr lang="ko-KR" altLang="en-US" sz="7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현재버전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 버전이 있을 경우 버튼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앱 페이지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담당자 작업중</a:t>
                      </a:r>
                      <a:endParaRPr lang="en-US" altLang="ko-KR" sz="700" b="1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7386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1188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4284"/>
                  </a:ext>
                </a:extLst>
              </a:tr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33586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204410" y="122849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설정</a:t>
            </a:r>
            <a:endParaRPr kumimoji="0" lang="ko-KR" altLang="en-US" sz="900" kern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51697" y="1527428"/>
            <a:ext cx="3274116" cy="1749147"/>
          </a:xfrm>
          <a:prstGeom prst="roundRect">
            <a:avLst>
              <a:gd name="adj" fmla="val 4814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algn="ctr" defTabSz="817563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푸시 설정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90136"/>
              </p:ext>
            </p:extLst>
          </p:nvPr>
        </p:nvGraphicFramePr>
        <p:xfrm>
          <a:off x="1267917" y="3403046"/>
          <a:ext cx="3237530" cy="52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버전정보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현재버전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12.5.4)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37999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 bwMode="auto">
          <a:xfrm>
            <a:off x="3203029" y="3558257"/>
            <a:ext cx="127984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최신버전 </a:t>
            </a:r>
            <a:r>
              <a:rPr lang="en-US" altLang="ko-KR" sz="700" dirty="0" smtClean="0">
                <a:latin typeface="+mn-ea"/>
                <a:ea typeface="+mn-ea"/>
              </a:rPr>
              <a:t>12.5.5 </a:t>
            </a:r>
            <a:r>
              <a:rPr lang="ko-KR" altLang="en-US" sz="700" dirty="0" smtClean="0">
                <a:latin typeface="+mn-ea"/>
                <a:ea typeface="+mn-ea"/>
              </a:rPr>
              <a:t>업데이트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2545011" y="35770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3113029" y="35787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130667" y="23120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701"/>
  <p:tag name="ARTICULATE_USED_LAYOUT" val="1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3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0" tIns="0" rIns="0" bIns="0" rtlCol="0" anchor="ctr"/>
      <a:lstStyle>
        <a:defPPr algn="ctr" defTabSz="817563">
          <a:defRPr sz="700" dirty="0" smtClean="0"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817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2E2E2E"/>
            </a:solidFill>
            <a:effectLst/>
            <a:latin typeface="굴림체" pitchFamily="49" charset="-127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7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120110</TotalTime>
  <Words>6649</Words>
  <Application>Microsoft Office PowerPoint</Application>
  <PresentationFormat>사용자 지정</PresentationFormat>
  <Paragraphs>2979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굴림</vt:lpstr>
      <vt:lpstr>굴림체</vt:lpstr>
      <vt:lpstr>나눔고딕</vt:lpstr>
      <vt:lpstr>맑은 고딕</vt:lpstr>
      <vt:lpstr>Arial</vt:lpstr>
      <vt:lpstr>Segoe UI</vt:lpstr>
      <vt:lpstr>Wingdings</vt:lpstr>
      <vt:lpstr>기본 디자인</vt:lpstr>
      <vt:lpstr>PowerPoint 프레젠테이션</vt:lpstr>
      <vt:lpstr>화면설계서 작업 내역</vt:lpstr>
      <vt:lpstr>화면 목록</vt:lpstr>
      <vt:lpstr>화면 목록</vt:lpstr>
      <vt:lpstr>공통</vt:lpstr>
      <vt:lpstr>공통</vt:lpstr>
      <vt:lpstr>공통</vt:lpstr>
      <vt:lpstr>전체메뉴(햄버거메뉴)</vt:lpstr>
      <vt:lpstr>전체메뉴(햄버거메뉴) &gt; 설정</vt:lpstr>
      <vt:lpstr>회원가입 &gt; 알림톡 발송</vt:lpstr>
      <vt:lpstr>회원가입 &gt; 본인인증</vt:lpstr>
      <vt:lpstr>회원가입 &gt; 회원정보 입력</vt:lpstr>
      <vt:lpstr>회원가입 &gt; 회원가입 완료</vt:lpstr>
      <vt:lpstr>로그인</vt:lpstr>
      <vt:lpstr>로그인 &gt; 비밀번호 찾기</vt:lpstr>
      <vt:lpstr>로그인 &gt; 비밀번호 찾기 &gt; 비밀번호 재설정</vt:lpstr>
      <vt:lpstr>로그인 &gt; 아이디 찾기</vt:lpstr>
      <vt:lpstr>로그인 &gt; 아이디 찾기 &gt; 아이디 찾기 결과</vt:lpstr>
      <vt:lpstr>메인 - 스케줄(주간)</vt:lpstr>
      <vt:lpstr>메인 - 스케줄(월간)</vt:lpstr>
      <vt:lpstr>메인 &gt; 강의 상세</vt:lpstr>
      <vt:lpstr>메인 &gt; 강의 상세</vt:lpstr>
      <vt:lpstr>메인 &gt; 게시판 설정</vt:lpstr>
      <vt:lpstr>메인 - 수강중인 강의가 없을 때</vt:lpstr>
      <vt:lpstr>메인 - 커뮤니티 게시판</vt:lpstr>
      <vt:lpstr>메인 &gt; 멘토상담</vt:lpstr>
      <vt:lpstr>메인 &gt; 취업상담</vt:lpstr>
      <vt:lpstr>수강내역</vt:lpstr>
      <vt:lpstr>수강내역 &gt; 강의 상세</vt:lpstr>
      <vt:lpstr>수강내역 &gt; 강의 상세 &gt; 공지사항 상세</vt:lpstr>
      <vt:lpstr>수강내역 &gt; 강의 상세 &gt; Q&amp;A 등록</vt:lpstr>
      <vt:lpstr>수강내역 &gt; 강의 상세 &gt; Q&amp;A 상세</vt:lpstr>
      <vt:lpstr>수강내역 &gt; 강의 상세 &gt; 자료실 상세</vt:lpstr>
      <vt:lpstr>수강내역 &gt; 만족도 조사</vt:lpstr>
      <vt:lpstr>증명서발급</vt:lpstr>
      <vt:lpstr>증명서발급 &gt; 증명서 발급 신청</vt:lpstr>
      <vt:lpstr>증명서발급 &gt; 재직증명서, 경력증명서, 위촉증명서, 해촉증명서</vt:lpstr>
      <vt:lpstr>자격증 응시 &gt; 안내</vt:lpstr>
      <vt:lpstr>자격증 응시 &gt; 구매/결제</vt:lpstr>
      <vt:lpstr>자격증 응시 &gt; 구매/결제 &gt; 응시료 결제</vt:lpstr>
      <vt:lpstr>자격증 응시 &gt; 구매 내역</vt:lpstr>
      <vt:lpstr>자격증 응시 &gt; 구매 내역 &gt; 구매 내역 상세</vt:lpstr>
      <vt:lpstr>취업현황관리</vt:lpstr>
      <vt:lpstr>취업현황관리 &gt; 취업관리 신청</vt:lpstr>
      <vt:lpstr>취업현황관리 &gt; 취업관리 상세</vt:lpstr>
      <vt:lpstr>커뮤니티 &gt; 공지사항</vt:lpstr>
      <vt:lpstr>커뮤니티 &gt; 이벤트</vt:lpstr>
      <vt:lpstr>커뮤니티 &gt; 특강/세미나</vt:lpstr>
      <vt:lpstr>커뮤니티 &gt; 취업 및 진학정보</vt:lpstr>
      <vt:lpstr>학원정보 &gt; 교육과정</vt:lpstr>
      <vt:lpstr>학원정보 &gt; 빈강의실 찾기</vt:lpstr>
      <vt:lpstr>학원정보 &gt; 따즈아소개</vt:lpstr>
      <vt:lpstr>마이페이지 &gt; 내정보</vt:lpstr>
      <vt:lpstr>마이페이지 &gt; 내정보 &gt; 이메일수정, 거주지수정</vt:lpstr>
      <vt:lpstr>마이페이지 &gt; 내정보 &gt; 비밀번호 변경</vt:lpstr>
      <vt:lpstr>마이페이지 &gt; 내정보 &gt; 멘토 변경 신청</vt:lpstr>
      <vt:lpstr>마이페이지 &gt; 내정보 &gt; 칭찬/불만 접수</vt:lpstr>
      <vt:lpstr>마이페이지 &gt; 나의 자료실</vt:lpstr>
      <vt:lpstr>마이페이지 &gt; 결제/환불내역</vt:lpstr>
      <vt:lpstr>마이페이지 &gt; 결제/환불내역 &gt; 결제내역</vt:lpstr>
      <vt:lpstr>마이페이지 &gt; 결제/환불내역 &gt; 원서보기</vt:lpstr>
      <vt:lpstr>마이페이지 &gt; 결제/환불내역 &gt; 수강포기 신청</vt:lpstr>
      <vt:lpstr>홈 &gt; 마이페이지 &gt; 휴학/복학</vt:lpstr>
      <vt:lpstr>홈 &gt; 마이페이지 &gt; 휴학/복학 &gt; 휴학 신청서</vt:lpstr>
      <vt:lpstr>홈 &gt; 마이페이지 &gt; 휴학/복학 &gt; 복학 신청서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19968</cp:revision>
  <cp:lastPrinted>2014-05-27T01:01:31Z</cp:lastPrinted>
  <dcterms:created xsi:type="dcterms:W3CDTF">1997-04-16T00:54:02Z</dcterms:created>
  <dcterms:modified xsi:type="dcterms:W3CDTF">2024-06-10T07:32:13Z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