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184" r:id="rId2"/>
    <p:sldId id="1185" r:id="rId3"/>
    <p:sldId id="1311" r:id="rId4"/>
    <p:sldId id="1130" r:id="rId5"/>
    <p:sldId id="1310" r:id="rId6"/>
    <p:sldId id="1309" r:id="rId7"/>
    <p:sldId id="1303" r:id="rId8"/>
    <p:sldId id="1323" r:id="rId9"/>
    <p:sldId id="1312" r:id="rId10"/>
    <p:sldId id="1281" r:id="rId11"/>
    <p:sldId id="1284" r:id="rId12"/>
    <p:sldId id="1277" r:id="rId13"/>
    <p:sldId id="1313" r:id="rId14"/>
    <p:sldId id="1254" r:id="rId15"/>
    <p:sldId id="1291" r:id="rId16"/>
    <p:sldId id="1324" r:id="rId17"/>
    <p:sldId id="1338" r:id="rId18"/>
    <p:sldId id="1326" r:id="rId19"/>
    <p:sldId id="1329" r:id="rId20"/>
    <p:sldId id="1330" r:id="rId21"/>
    <p:sldId id="1337" r:id="rId22"/>
    <p:sldId id="1314" r:id="rId23"/>
    <p:sldId id="1304" r:id="rId24"/>
    <p:sldId id="1315" r:id="rId25"/>
    <p:sldId id="1286" r:id="rId26"/>
    <p:sldId id="1325" r:id="rId27"/>
    <p:sldId id="1340" r:id="rId28"/>
    <p:sldId id="1342" r:id="rId29"/>
    <p:sldId id="1316" r:id="rId30"/>
    <p:sldId id="1275" r:id="rId31"/>
    <p:sldId id="1264" r:id="rId32"/>
    <p:sldId id="1318" r:id="rId33"/>
    <p:sldId id="1262" r:id="rId34"/>
    <p:sldId id="1293" r:id="rId35"/>
    <p:sldId id="1334" r:id="rId36"/>
    <p:sldId id="1335" r:id="rId37"/>
    <p:sldId id="1319" r:id="rId38"/>
    <p:sldId id="1279" r:id="rId39"/>
    <p:sldId id="1320" r:id="rId40"/>
    <p:sldId id="1258" r:id="rId41"/>
    <p:sldId id="1341" r:id="rId42"/>
  </p:sldIdLst>
  <p:sldSz cx="13442950" cy="7561263"/>
  <p:notesSz cx="6797675" cy="9928225"/>
  <p:custDataLst>
    <p:tags r:id="rId45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48201E-FD10-42FD-9837-9186C013F04C}">
          <p14:sldIdLst>
            <p14:sldId id="1184"/>
            <p14:sldId id="1185"/>
            <p14:sldId id="1311"/>
          </p14:sldIdLst>
        </p14:section>
        <p14:section name="공통" id="{8A896D33-FBC3-4BF7-A0EE-8CA325C38B3C}">
          <p14:sldIdLst>
            <p14:sldId id="1130"/>
            <p14:sldId id="1310"/>
          </p14:sldIdLst>
        </p14:section>
        <p14:section name="학생정보" id="{A4081C0E-80AD-45D5-B914-28F8DCF8FB99}">
          <p14:sldIdLst>
            <p14:sldId id="1309"/>
            <p14:sldId id="1303"/>
            <p14:sldId id="1323"/>
          </p14:sldIdLst>
        </p14:section>
        <p14:section name="(보류)국비관리현황" id="{CD69F332-964C-4FA1-A57B-CAF2CED62AC9}">
          <p14:sldIdLst>
            <p14:sldId id="1312"/>
            <p14:sldId id="1281"/>
            <p14:sldId id="1284"/>
            <p14:sldId id="1277"/>
          </p14:sldIdLst>
        </p14:section>
        <p14:section name="수강정보" id="{D1B43146-1618-4D8A-B5F6-FFA841D7CFE0}">
          <p14:sldIdLst>
            <p14:sldId id="1313"/>
            <p14:sldId id="1254"/>
            <p14:sldId id="1291"/>
            <p14:sldId id="1324"/>
            <p14:sldId id="1338"/>
            <p14:sldId id="1326"/>
            <p14:sldId id="1329"/>
            <p14:sldId id="1330"/>
            <p14:sldId id="1337"/>
          </p14:sldIdLst>
        </p14:section>
        <p14:section name="수강정보(온라인)" id="{EB92737D-05CD-4649-89E0-9E92306305AE}">
          <p14:sldIdLst>
            <p14:sldId id="1314"/>
            <p14:sldId id="1304"/>
          </p14:sldIdLst>
        </p14:section>
        <p14:section name="원서결제정보" id="{C52843E6-FAA6-4692-BAD1-221B9F3E5224}">
          <p14:sldIdLst>
            <p14:sldId id="1315"/>
            <p14:sldId id="1286"/>
            <p14:sldId id="1325"/>
            <p14:sldId id="1340"/>
            <p14:sldId id="1342"/>
          </p14:sldIdLst>
        </p14:section>
        <p14:section name="(수정없음)일지정보" id="{5F9099D2-DC2F-4B07-8FB6-7CE32DAC4ACB}">
          <p14:sldIdLst>
            <p14:sldId id="1316"/>
            <p14:sldId id="1275"/>
            <p14:sldId id="1264"/>
          </p14:sldIdLst>
        </p14:section>
        <p14:section name="휴학/복학" id="{A7ABF496-6E9E-4A37-8D28-E4EF5EFAA288}">
          <p14:sldIdLst>
            <p14:sldId id="1318"/>
            <p14:sldId id="1262"/>
            <p14:sldId id="1293"/>
            <p14:sldId id="1334"/>
            <p14:sldId id="1335"/>
          </p14:sldIdLst>
        </p14:section>
        <p14:section name="(업데이트예정)자격증관리" id="{CCECD8AE-2282-4B9D-971F-5EE8297C2818}">
          <p14:sldIdLst>
            <p14:sldId id="1319"/>
            <p14:sldId id="1279"/>
          </p14:sldIdLst>
        </p14:section>
        <p14:section name="설문관리" id="{4EE8C61A-8A1F-44CE-ACE8-4FF978B92307}">
          <p14:sldIdLst>
            <p14:sldId id="1320"/>
            <p14:sldId id="1258"/>
            <p14:sldId id="1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763" userDrawn="1">
          <p15:clr>
            <a:srgbClr val="A4A3A4"/>
          </p15:clr>
        </p15:guide>
        <p15:guide id="2" pos="242" userDrawn="1">
          <p15:clr>
            <a:srgbClr val="A4A3A4"/>
          </p15:clr>
        </p15:guide>
        <p15:guide id="3" pos="7092" userDrawn="1">
          <p15:clr>
            <a:srgbClr val="A4A3A4"/>
          </p15:clr>
        </p15:guide>
        <p15:guide id="4" pos="11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2F2F2"/>
    <a:srgbClr val="002060"/>
    <a:srgbClr val="BFBFBF"/>
    <a:srgbClr val="7878DE"/>
    <a:srgbClr val="34347A"/>
    <a:srgbClr val="7F7F7F"/>
    <a:srgbClr val="3A446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7461" autoAdjust="0"/>
  </p:normalViewPr>
  <p:slideViewPr>
    <p:cSldViewPr>
      <p:cViewPr varScale="1">
        <p:scale>
          <a:sx n="140" d="100"/>
          <a:sy n="140" d="100"/>
        </p:scale>
        <p:origin x="1074" y="102"/>
      </p:cViewPr>
      <p:guideLst>
        <p:guide orient="horz" pos="4763"/>
        <p:guide pos="242"/>
        <p:guide pos="7092"/>
        <p:guide pos="115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78" d="100"/>
          <a:sy n="78" d="100"/>
        </p:scale>
        <p:origin x="3978" y="102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7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 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>
                <a:solidFill>
                  <a:schemeClr val="tx1"/>
                </a:solidFill>
              </a:rPr>
              <a:t>과목명   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>
                <a:solidFill>
                  <a:schemeClr val="tx1"/>
                </a:solidFill>
              </a:rPr>
              <a:t>요일   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>
                <a:solidFill>
                  <a:schemeClr val="tx1"/>
                </a:solidFill>
              </a:rPr>
              <a:t>강사명</a:t>
            </a:r>
            <a:r>
              <a:rPr lang="ko-KR" altLang="en-US" sz="700" dirty="0">
                <a:solidFill>
                  <a:schemeClr val="tx1"/>
                </a:solidFill>
              </a:rPr>
              <a:t>   □</a:t>
            </a:r>
            <a:r>
              <a:rPr lang="ko-KR" altLang="en-US" sz="700" dirty="0" err="1">
                <a:solidFill>
                  <a:schemeClr val="tx1"/>
                </a:solidFill>
              </a:rPr>
              <a:t>전체출석율</a:t>
            </a:r>
            <a:r>
              <a:rPr lang="ko-KR" altLang="en-US" sz="700" dirty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>
                <a:solidFill>
                  <a:schemeClr val="tx1"/>
                </a:solidFill>
              </a:rPr>
              <a:t>배정현황</a:t>
            </a:r>
            <a:r>
              <a:rPr lang="ko-KR" altLang="en-US" sz="700" dirty="0">
                <a:solidFill>
                  <a:schemeClr val="tx1"/>
                </a:solidFill>
              </a:rPr>
              <a:t>    □개강일 〮 종강일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+mn-ea"/>
                <a:ea typeface="+mn-ea"/>
              </a:rPr>
              <a:t>총강의수</a:t>
            </a:r>
            <a:r>
              <a:rPr lang="ko-KR" altLang="en-US" sz="700" dirty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>
                <a:latin typeface="+mn-ea"/>
                <a:ea typeface="+mn-ea"/>
              </a:rPr>
              <a:t>출결율</a:t>
            </a:r>
            <a:r>
              <a:rPr lang="ko-KR" altLang="en-US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전체출석률</a:t>
            </a:r>
            <a:r>
              <a:rPr lang="ko-KR" altLang="en-US" sz="700" dirty="0">
                <a:latin typeface="+mn-ea"/>
                <a:ea typeface="+mn-ea"/>
              </a:rPr>
              <a:t> : 0.78% | </a:t>
            </a:r>
            <a:r>
              <a:rPr lang="ko-KR" altLang="en-US" sz="700" dirty="0" err="1">
                <a:latin typeface="+mn-ea"/>
                <a:ea typeface="+mn-ea"/>
              </a:rPr>
              <a:t>전체결석률</a:t>
            </a:r>
            <a:r>
              <a:rPr lang="ko-KR" altLang="en-US" sz="700" dirty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>
                <a:latin typeface="+mn-ea"/>
                <a:ea typeface="+mn-ea"/>
              </a:rPr>
              <a:t>출결율</a:t>
            </a:r>
            <a:r>
              <a:rPr lang="ko-KR" altLang="en-US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전체출석률</a:t>
            </a:r>
            <a:r>
              <a:rPr lang="ko-KR" altLang="en-US" sz="700" dirty="0">
                <a:latin typeface="+mn-ea"/>
                <a:ea typeface="+mn-ea"/>
              </a:rPr>
              <a:t> : 0.78% | </a:t>
            </a:r>
            <a:r>
              <a:rPr lang="ko-KR" altLang="en-US" sz="700" dirty="0" err="1">
                <a:latin typeface="+mn-ea"/>
                <a:ea typeface="+mn-ea"/>
              </a:rPr>
              <a:t>전체결석률</a:t>
            </a:r>
            <a:r>
              <a:rPr lang="ko-KR" altLang="en-US" sz="700" dirty="0">
                <a:latin typeface="+mn-ea"/>
                <a:ea typeface="+mn-ea"/>
              </a:rPr>
              <a:t> : 99.22%)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>
                <a:latin typeface="+mn-ea"/>
                <a:ea typeface="+mn-ea"/>
              </a:rPr>
              <a:t>정원미달</a:t>
            </a:r>
            <a:r>
              <a:rPr lang="ko-KR" altLang="en-US" sz="700" dirty="0">
                <a:latin typeface="+mn-ea"/>
                <a:ea typeface="+mn-ea"/>
              </a:rPr>
              <a:t>  </a:t>
            </a:r>
            <a:r>
              <a:rPr lang="ko-KR" altLang="en-US" sz="700" dirty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>
                <a:latin typeface="+mn-ea"/>
                <a:ea typeface="+mn-ea"/>
              </a:rPr>
              <a:t>정원마감</a:t>
            </a:r>
            <a:r>
              <a:rPr lang="ko-KR" altLang="en-US" sz="700" dirty="0">
                <a:latin typeface="+mn-ea"/>
                <a:ea typeface="+mn-ea"/>
              </a:rPr>
              <a:t>  </a:t>
            </a:r>
            <a:r>
              <a:rPr lang="ko-KR" altLang="en-US" sz="700" dirty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>
                <a:latin typeface="+mn-ea"/>
                <a:ea typeface="+mn-ea"/>
              </a:rPr>
              <a:t>정원초과</a:t>
            </a:r>
            <a:r>
              <a:rPr lang="ko-KR" altLang="en-US" sz="700" dirty="0">
                <a:latin typeface="+mn-ea"/>
                <a:ea typeface="+mn-ea"/>
              </a:rPr>
              <a:t>  </a:t>
            </a:r>
            <a:r>
              <a:rPr lang="ko-KR" altLang="en-US" sz="700" dirty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>
                <a:latin typeface="+mn-ea"/>
                <a:ea typeface="+mn-ea"/>
              </a:rPr>
              <a:t>폐강  </a:t>
            </a:r>
            <a:r>
              <a:rPr lang="ko-KR" altLang="en-US" sz="700" dirty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>
                <a:latin typeface="+mn-ea"/>
                <a:ea typeface="+mn-ea"/>
              </a:rPr>
              <a:t>재직</a:t>
            </a:r>
            <a:r>
              <a:rPr lang="en-US" altLang="ko-KR" sz="700" dirty="0">
                <a:latin typeface="+mn-ea"/>
                <a:ea typeface="+mn-ea"/>
              </a:rPr>
              <a:t>/</a:t>
            </a:r>
            <a:r>
              <a:rPr lang="ko-KR" altLang="en-US" sz="700" dirty="0" err="1">
                <a:latin typeface="+mn-ea"/>
                <a:ea typeface="+mn-ea"/>
              </a:rPr>
              <a:t>계좌마감</a:t>
            </a:r>
            <a:r>
              <a:rPr lang="ko-KR" altLang="en-US" sz="700" dirty="0">
                <a:latin typeface="+mn-ea"/>
                <a:ea typeface="+mn-ea"/>
              </a:rPr>
              <a:t>  </a:t>
            </a:r>
            <a:r>
              <a:rPr lang="ko-KR" altLang="en-US" sz="700" dirty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>
                <a:latin typeface="+mn-ea"/>
                <a:ea typeface="+mn-ea"/>
              </a:rPr>
              <a:t>재직</a:t>
            </a:r>
            <a:r>
              <a:rPr lang="en-US" altLang="ko-KR" sz="700" dirty="0">
                <a:latin typeface="+mn-ea"/>
                <a:ea typeface="+mn-ea"/>
              </a:rPr>
              <a:t>/</a:t>
            </a:r>
            <a:r>
              <a:rPr lang="ko-KR" altLang="en-US" sz="700" dirty="0" err="1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</a:rPr>
              <a:t>강의실 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포토샵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일러</a:t>
            </a: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</a:rPr>
              <a:t>평일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주말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</a:rPr>
              <a:t>시간대 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  <a:r>
              <a:rPr lang="ko-KR" altLang="en-US" sz="7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</a:rPr>
              <a:t>요일  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국비관리 추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LNB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611801"/>
            <a:ext cx="11339999" cy="576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03255" y="699527"/>
            <a:ext cx="119866" cy="108981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611801"/>
            <a:ext cx="11339999" cy="576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03255" y="699527"/>
            <a:ext cx="119866" cy="108981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771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>
                <a:solidFill>
                  <a:schemeClr val="tx1"/>
                </a:solidFill>
              </a:rPr>
              <a:t>C</a:t>
            </a:r>
            <a:r>
              <a:rPr lang="ko-KR" altLang="en-US" sz="1100" b="1" dirty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정원</a:t>
            </a:r>
            <a:r>
              <a:rPr lang="en-US" altLang="ko-KR" sz="1100" b="1" dirty="0">
                <a:solidFill>
                  <a:schemeClr val="tx1"/>
                </a:solidFill>
              </a:rPr>
              <a:t>:14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커리큘럼 </a:t>
                      </a:r>
                      <a:r>
                        <a:rPr lang="en-US" altLang="ko-KR" sz="600" dirty="0"/>
                        <a:t>/ </a:t>
                      </a:r>
                      <a:r>
                        <a:rPr lang="ko-KR" altLang="en-US" sz="600" dirty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b="1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/>
                        <a:t>커리큘럼 </a:t>
                      </a:r>
                      <a:r>
                        <a:rPr lang="en-US" altLang="ko-KR" sz="600"/>
                        <a:t>/ </a:t>
                      </a:r>
                      <a:r>
                        <a:rPr lang="ko-KR" altLang="en-US" sz="600"/>
                        <a:t>소제목</a:t>
                      </a: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1340000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72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1649">
          <p15:clr>
            <a:srgbClr val="FBAE40"/>
          </p15:clr>
        </p15:guide>
        <p15:guide id="3" pos="55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모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435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1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5282214"/>
              </p:ext>
            </p:extLst>
          </p:nvPr>
        </p:nvGraphicFramePr>
        <p:xfrm>
          <a:off x="528786" y="939550"/>
          <a:ext cx="818167" cy="634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배정턴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멘토 과정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 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849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59011830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37873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 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7534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236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입력 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6785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2024.02.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Image" r:id="rId31" imgW="1371240" imgH="469800" progId="Photoshop.Image.13">
                  <p:embed/>
                </p:oleObj>
              </mc:Choice>
              <mc:Fallback>
                <p:oleObj name="Image" r:id="rId31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강의시간표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2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75" r:id="rId4"/>
    <p:sldLayoutId id="2147483667" r:id="rId5"/>
    <p:sldLayoutId id="2147483669" r:id="rId6"/>
    <p:sldLayoutId id="2147483671" r:id="rId7"/>
    <p:sldLayoutId id="2147483672" r:id="rId8"/>
    <p:sldLayoutId id="2147483650" r:id="rId9"/>
    <p:sldLayoutId id="2147483670" r:id="rId10"/>
    <p:sldLayoutId id="2147483673" r:id="rId11"/>
    <p:sldLayoutId id="2147483665" r:id="rId12"/>
    <p:sldLayoutId id="2147483660" r:id="rId13"/>
    <p:sldLayoutId id="2147483661" r:id="rId14"/>
    <p:sldLayoutId id="2147483653" r:id="rId15"/>
    <p:sldLayoutId id="2147483654" r:id="rId16"/>
    <p:sldLayoutId id="2147483664" r:id="rId17"/>
    <p:sldLayoutId id="2147483680" r:id="rId18"/>
    <p:sldLayoutId id="2147483681" r:id="rId19"/>
    <p:sldLayoutId id="2147483676" r:id="rId20"/>
    <p:sldLayoutId id="2147483655" r:id="rId21"/>
    <p:sldLayoutId id="2147483656" r:id="rId22"/>
    <p:sldLayoutId id="2147483679" r:id="rId23"/>
    <p:sldLayoutId id="2147483682" r:id="rId24"/>
    <p:sldLayoutId id="2147483683" r:id="rId25"/>
    <p:sldLayoutId id="2147483684" r:id="rId26"/>
  </p:sldLayoutIdLst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업무 혁신 플랫폼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4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17563"/>
            <a:r>
              <a:rPr lang="en-US" altLang="ko-KR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수강생창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4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50600" y="4680943"/>
            <a:ext cx="5141750" cy="698500"/>
          </a:xfrm>
          <a:noFill/>
          <a:ln/>
        </p:spPr>
        <p:txBody>
          <a:bodyPr/>
          <a:lstStyle/>
          <a:p>
            <a:pPr algn="ctr"/>
            <a:r>
              <a:rPr lang="ko-KR" altLang="en-US" sz="3200" dirty="0"/>
              <a:t>화면설계서</a:t>
            </a:r>
            <a:endParaRPr lang="ko-KR" altLang="en-US" sz="3200" dirty="0">
              <a:ea typeface="HY견고딕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국비관리현황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9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95788"/>
              </p:ext>
            </p:extLst>
          </p:nvPr>
        </p:nvGraphicFramePr>
        <p:xfrm>
          <a:off x="11520711" y="612278"/>
          <a:ext cx="1912825" cy="75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5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국비관리현황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■원서 작성 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과목을 등록 했을 경우 해당 목록에 불러오기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내림차순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이후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select box, input box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비활성화 처리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정보에 따라 상이함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과목이 속한 원서 번호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재직자여부선택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9508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국비유형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?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국비유형선택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유형 선택 각 계열별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정보 연계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4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세부유형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국기직종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?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세부유형선택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유형선택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각 계열별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정보 연계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&gt;NCS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유형관리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NCS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?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select= NCS(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7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유형선택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각 계열별 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정보 연계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과목명 노출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38399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자부담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직접 입력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default 0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금액 입력 시 해당 금액 결제 진행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에서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결제 진행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 결제 팝업에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80902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파일관리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5639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정보 등록 완료 시 날짜 시간 정보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299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결제대기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 상태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과목 원서 등록 완료 시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진행중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시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확정완료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확정일시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처리 완료 시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25328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진행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국비 수강료 결제 팝업 출력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 여부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재직자여부를 선택해 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국비유형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국비유형을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선택해 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Case3.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세부유형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세부유형을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선택해 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Case4. NCS(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NCS(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선택해 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258847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4587"/>
              </p:ext>
            </p:extLst>
          </p:nvPr>
        </p:nvGraphicFramePr>
        <p:xfrm>
          <a:off x="1797810" y="2021565"/>
          <a:ext cx="9604185" cy="35592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515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6359819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1893674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78046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25008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4666226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461087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9065373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032623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08978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4400576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727519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79533877"/>
                    </a:ext>
                  </a:extLst>
                </a:gridCol>
              </a:tblGrid>
              <a:tr h="3005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 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국비유형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세부유형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자부담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일러스트 기본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2023-11-01 20:11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확정완료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2023-10-21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0" u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MAX </a:t>
                      </a:r>
                      <a:r>
                        <a:rPr lang="ko-KR" altLang="en-US" sz="700" b="0" u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따라하기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2023-10-21 14:00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결제완료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2023-10-21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마야기초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2023-10-01 15:00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결제완료 </a:t>
                      </a:r>
                      <a:endParaRPr lang="en-US" altLang="ko-KR" sz="7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2023-10-21 14:00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웹기본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2023-10-01 11:10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결제요청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61435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웹기본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2023-10-01 11:10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결제대기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51626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09454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85381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270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37375"/>
                  </a:ext>
                </a:extLst>
              </a:tr>
              <a:tr h="325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86404"/>
                  </a:ext>
                </a:extLst>
              </a:tr>
            </a:tbl>
          </a:graphicData>
        </a:graphic>
      </p:graphicFrame>
      <p:sp>
        <p:nvSpPr>
          <p:cNvPr id="103" name="모서리가 둥근 직사각형 102"/>
          <p:cNvSpPr/>
          <p:nvPr/>
        </p:nvSpPr>
        <p:spPr bwMode="auto">
          <a:xfrm>
            <a:off x="2615094" y="2394857"/>
            <a:ext cx="821597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실업자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0033842" y="3697097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6834477" y="2389013"/>
            <a:ext cx="45954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80,000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4343286" y="2394857"/>
            <a:ext cx="583965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2615094" y="2697747"/>
            <a:ext cx="821597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실업자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343286" y="2697747"/>
            <a:ext cx="583965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2615094" y="3041489"/>
            <a:ext cx="821597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재직자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4343286" y="3041489"/>
            <a:ext cx="583965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4343286" y="3346186"/>
            <a:ext cx="583965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6834477" y="2697747"/>
            <a:ext cx="45954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834477" y="3041489"/>
            <a:ext cx="45954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836073" y="3346186"/>
            <a:ext cx="45954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70,000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10036763" y="2697747"/>
            <a:ext cx="524111" cy="208265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확정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10036763" y="2387904"/>
            <a:ext cx="52411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err="1" smtClean="0">
                <a:solidFill>
                  <a:schemeClr val="tx1"/>
                </a:solidFill>
                <a:latin typeface="+mn-ea"/>
                <a:ea typeface="+mn-ea"/>
              </a:rPr>
              <a:t>확정취소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127473" y="2389013"/>
            <a:ext cx="655973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127473" y="2691903"/>
            <a:ext cx="655973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  </a:t>
            </a:r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127473" y="3035645"/>
            <a:ext cx="655973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  </a:t>
            </a:r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127473" y="3340342"/>
            <a:ext cx="655973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  </a:t>
            </a:r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555407" y="2389104"/>
            <a:ext cx="71587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내일채움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3555407" y="2691994"/>
            <a:ext cx="71587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내일채움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555407" y="3035736"/>
            <a:ext cx="71587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내일채움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561319" y="6867513"/>
            <a:ext cx="2175029" cy="252000"/>
            <a:chOff x="3913163" y="6985432"/>
            <a:chExt cx="2175029" cy="252000"/>
          </a:xfrm>
        </p:grpSpPr>
        <p:sp>
          <p:nvSpPr>
            <p:cNvPr id="61" name="모서리가 둥근 직사각형 6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76" name="타원 75"/>
          <p:cNvSpPr>
            <a:spLocks noChangeAspect="1"/>
          </p:cNvSpPr>
          <p:nvPr/>
        </p:nvSpPr>
        <p:spPr bwMode="auto">
          <a:xfrm>
            <a:off x="10501915" y="23996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2617019" y="3700274"/>
            <a:ext cx="821597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재직자여부선택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4345211" y="3700274"/>
            <a:ext cx="583965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유형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6837998" y="3700274"/>
            <a:ext cx="45954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5129398" y="3694430"/>
            <a:ext cx="655973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r>
              <a:rPr lang="ko-KR" altLang="en-US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세부유형 </a:t>
            </a:r>
            <a:r>
              <a:rPr lang="en-US" altLang="ko-KR" sz="7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endParaRPr lang="ko-KR" altLang="en-US" sz="700" dirty="0">
              <a:solidFill>
                <a:srgbClr val="000000">
                  <a:lumMod val="65000"/>
                  <a:lumOff val="3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3557332" y="3694521"/>
            <a:ext cx="715871" cy="20826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국비유형선택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106" name="타원 105"/>
          <p:cNvSpPr>
            <a:spLocks noChangeAspect="1"/>
          </p:cNvSpPr>
          <p:nvPr/>
        </p:nvSpPr>
        <p:spPr bwMode="auto">
          <a:xfrm>
            <a:off x="10501915" y="37063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10036763" y="3046251"/>
            <a:ext cx="524111" cy="208265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확정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1" name="타원 120"/>
          <p:cNvSpPr>
            <a:spLocks noChangeAspect="1"/>
          </p:cNvSpPr>
          <p:nvPr/>
        </p:nvSpPr>
        <p:spPr bwMode="auto">
          <a:xfrm>
            <a:off x="2700614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>
            <a:spLocks noChangeAspect="1"/>
          </p:cNvSpPr>
          <p:nvPr/>
        </p:nvSpPr>
        <p:spPr bwMode="auto">
          <a:xfrm>
            <a:off x="5893403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 bwMode="auto">
          <a:xfrm>
            <a:off x="4545268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/>
          <p:cNvSpPr>
            <a:spLocks noChangeAspect="1"/>
          </p:cNvSpPr>
          <p:nvPr/>
        </p:nvSpPr>
        <p:spPr bwMode="auto">
          <a:xfrm>
            <a:off x="5346520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>
            <a:spLocks noChangeAspect="1"/>
          </p:cNvSpPr>
          <p:nvPr/>
        </p:nvSpPr>
        <p:spPr bwMode="auto">
          <a:xfrm>
            <a:off x="3724265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 bwMode="auto">
          <a:xfrm>
            <a:off x="6916042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2159212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8373168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>
            <a:spLocks noChangeAspect="1"/>
          </p:cNvSpPr>
          <p:nvPr/>
        </p:nvSpPr>
        <p:spPr bwMode="auto">
          <a:xfrm>
            <a:off x="9159010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 bwMode="auto">
          <a:xfrm>
            <a:off x="7549587" y="2220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10501915" y="30477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10759242" y="6930215"/>
            <a:ext cx="525600" cy="206313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algn="ctr" defTabSz="817563"/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1566656" y="5817046"/>
            <a:ext cx="2207015" cy="558047"/>
          </a:xfrm>
          <a:prstGeom prst="wedgeRoundRectCallout">
            <a:avLst>
              <a:gd name="adj1" fmla="val -44566"/>
              <a:gd name="adj2" fmla="val -92709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체크박스 추가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5" name="모서리가 둥근 사각형 설명선 124"/>
          <p:cNvSpPr/>
          <p:nvPr/>
        </p:nvSpPr>
        <p:spPr bwMode="auto">
          <a:xfrm>
            <a:off x="7897650" y="4108101"/>
            <a:ext cx="2070734" cy="206731"/>
          </a:xfrm>
          <a:prstGeom prst="wedgeRoundRectCallout">
            <a:avLst>
              <a:gd name="adj1" fmla="val 16774"/>
              <a:gd name="adj2" fmla="val -14113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rgbClr val="FF0000"/>
                </a:solidFill>
                <a:latin typeface="+mn-ea"/>
                <a:ea typeface="+mn-ea"/>
              </a:rPr>
              <a:t>확정완료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 되면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배정 가능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2615094" y="3361124"/>
            <a:ext cx="821597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재직자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3555407" y="3355371"/>
            <a:ext cx="715871" cy="208265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내일채움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</a:t>
            </a: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79474"/>
              </p:ext>
            </p:extLst>
          </p:nvPr>
        </p:nvGraphicFramePr>
        <p:xfrm>
          <a:off x="13447414" y="612277"/>
          <a:ext cx="1912825" cy="234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확정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처리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46344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확정취소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취소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취소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완료 시 </a:t>
                      </a: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이전단계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30895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54273"/>
                  </a:ext>
                </a:extLst>
              </a:tr>
            </a:tbl>
          </a:graphicData>
        </a:graphic>
      </p:graphicFrame>
      <p:sp>
        <p:nvSpPr>
          <p:cNvPr id="131" name="모서리가 둥근 사각형 설명선 130"/>
          <p:cNvSpPr/>
          <p:nvPr/>
        </p:nvSpPr>
        <p:spPr bwMode="auto">
          <a:xfrm>
            <a:off x="1891915" y="4244193"/>
            <a:ext cx="1957646" cy="701542"/>
          </a:xfrm>
          <a:prstGeom prst="wedgeRoundRectCallout">
            <a:avLst>
              <a:gd name="adj1" fmla="val 65207"/>
              <a:gd name="adj2" fmla="val -7152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rgbClr val="FF0000"/>
                </a:solidFill>
                <a:latin typeface="+mn-ea"/>
                <a:ea typeface="+mn-ea"/>
              </a:rPr>
              <a:t>결제요청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solidFill>
                  <a:srgbClr val="FF0000"/>
                </a:solidFill>
                <a:latin typeface="+mn-ea"/>
                <a:ea typeface="+mn-ea"/>
              </a:rPr>
              <a:t>부터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 비활성화</a:t>
            </a:r>
            <a:endParaRPr lang="en-US" altLang="ko-KR" sz="7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또는</a:t>
            </a:r>
            <a:endParaRPr lang="en-US" altLang="ko-KR" sz="7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확정 후 비활성화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ea typeface="+mn-ea"/>
              </a:rPr>
              <a:t>??</a:t>
            </a:r>
          </a:p>
          <a:p>
            <a:pPr algn="ctr" defTabSz="817563"/>
            <a:endParaRPr lang="en-US" altLang="ko-KR" sz="7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상시 수정이 가능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10721353" y="165781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9979417" y="166043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813890" y="1660431"/>
            <a:ext cx="2427781" cy="252000"/>
            <a:chOff x="1779994" y="1197868"/>
            <a:chExt cx="2427781" cy="252000"/>
          </a:xfrm>
        </p:grpSpPr>
        <p:sp>
          <p:nvSpPr>
            <p:cNvPr id="136" name="모서리가 둥근 직사각형 135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44" name="모서리가 둥근 직사각형 143"/>
          <p:cNvSpPr/>
          <p:nvPr/>
        </p:nvSpPr>
        <p:spPr bwMode="auto">
          <a:xfrm>
            <a:off x="4313670" y="165781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재직자여부</a:t>
            </a:r>
            <a:r>
              <a:rPr lang="ko-KR" altLang="en-US" sz="700" dirty="0" smtClean="0">
                <a:latin typeface="+mn-ea"/>
                <a:ea typeface="+mn-ea"/>
              </a:rPr>
              <a:t>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7302455" y="1657816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과정명을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5812127" y="1650747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진행상태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39856" y="130129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국비관리현황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사각형 설명선 77"/>
          <p:cNvSpPr/>
          <p:nvPr/>
        </p:nvSpPr>
        <p:spPr bwMode="auto">
          <a:xfrm>
            <a:off x="4238624" y="4541450"/>
            <a:ext cx="2207015" cy="558047"/>
          </a:xfrm>
          <a:prstGeom prst="wedgeRoundRectCallout">
            <a:avLst>
              <a:gd name="adj1" fmla="val -51932"/>
              <a:gd name="adj2" fmla="val -173727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불러오기가 아니고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고정된 목록 선택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4567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파일관리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10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3723"/>
              </p:ext>
            </p:extLst>
          </p:nvPr>
        </p:nvGraphicFramePr>
        <p:xfrm>
          <a:off x="11520711" y="612278"/>
          <a:ext cx="191282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5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원서에서 등록한 파일 가져오기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등록 진행 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국비신청서류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내일배움카드사본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파일 찾기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내 컴퓨터 파일 찾기 실행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파일 삭제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바로 삭제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6905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파일을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없는 경우 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업로드 해주세요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용량이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50Mb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 시 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용량은 개당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50Mb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가능합니다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Case3.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 시 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업로드는 최대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까지 가능합니다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17638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팝업 닫힘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99083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원서에서 등록한 첨부파일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가능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45100"/>
                  </a:ext>
                </a:extLst>
              </a:tr>
            </a:tbl>
          </a:graphicData>
        </a:graphic>
      </p:graphicFrame>
      <p:sp>
        <p:nvSpPr>
          <p:cNvPr id="76" name="Rectangle 1307"/>
          <p:cNvSpPr>
            <a:spLocks noChangeArrowheads="1"/>
          </p:cNvSpPr>
          <p:nvPr/>
        </p:nvSpPr>
        <p:spPr bwMode="auto">
          <a:xfrm>
            <a:off x="3337099" y="2124447"/>
            <a:ext cx="4752528" cy="23042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파일관리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873603" y="2310604"/>
            <a:ext cx="72008" cy="72016"/>
            <a:chOff x="10013701" y="4895209"/>
            <a:chExt cx="144016" cy="144016"/>
          </a:xfrm>
        </p:grpSpPr>
        <p:cxnSp>
          <p:nvCxnSpPr>
            <p:cNvPr id="88" name="직선 연결선 87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직사각형 89"/>
          <p:cNvSpPr/>
          <p:nvPr/>
        </p:nvSpPr>
        <p:spPr bwMode="auto">
          <a:xfrm>
            <a:off x="3441674" y="3041501"/>
            <a:ext cx="4575945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원서에서등록한 파일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76410" y="3517208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>
            <a:spLocks noChangeAspect="1"/>
          </p:cNvSpPr>
          <p:nvPr/>
        </p:nvSpPr>
        <p:spPr bwMode="auto">
          <a:xfrm>
            <a:off x="4093203" y="34700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4561235" y="30516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436403" y="4032687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3877179" y="4073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477619" y="3996711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7360509" y="403268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3436403" y="30649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441674" y="2556495"/>
            <a:ext cx="4575945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국비신청서류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내일배움카드사본을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등록해주세요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 파일 첨부 필수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개당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50Mb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exe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파일 제외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0301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수강생창 </a:t>
            </a:r>
            <a:r>
              <a:rPr lang="en-US" altLang="ko-KR" dirty="0"/>
              <a:t>&gt; </a:t>
            </a:r>
            <a:r>
              <a:rPr lang="ko-KR" altLang="en-US" dirty="0"/>
              <a:t>국비 수강료 결제 팝업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92316"/>
              </p:ext>
            </p:extLst>
          </p:nvPr>
        </p:nvGraphicFramePr>
        <p:xfrm>
          <a:off x="10609338" y="652340"/>
          <a:ext cx="2833612" cy="277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국비 수강료 결제 팝업</a:t>
                      </a:r>
                      <a:endParaRPr lang="en-US" altLang="ko-KR" sz="7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수강생창에서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결제하기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버튼 클릭 시 호출 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국비 결제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①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PG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 시 무통장 불가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② 결제요청 후 결제요청 버튼 변경 → 결제취소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수강료 결제 팝업과 동일 기능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③ 결제금액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금액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수강생창 저장 데이터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금액 수정 불가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분할 결제 불가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할부 불가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④ 결제상태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결제대기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결제완료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결제대기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최초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설정 후 </a:t>
                      </a:r>
                      <a:r>
                        <a:rPr lang="ko-KR" altLang="en-US" sz="700" b="0" baseline="0" dirty="0" err="1">
                          <a:latin typeface="맑은 고딕" pitchFamily="50" charset="-127"/>
                          <a:ea typeface="+mn-ea"/>
                        </a:rPr>
                        <a:t>입금내역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 진입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결제요청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[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성공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결제완료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van or </a:t>
                      </a:r>
                      <a:r>
                        <a:rPr lang="en-US" altLang="ko-KR" sz="700" b="0" baseline="0" dirty="0" err="1">
                          <a:latin typeface="맑은 고딕" pitchFamily="50" charset="-127"/>
                          <a:ea typeface="+mn-ea"/>
                        </a:rPr>
                        <a:t>pg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결제완료 리턴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 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: van or </a:t>
                      </a:r>
                      <a:r>
                        <a:rPr lang="en-US" altLang="ko-KR" sz="700" b="0" baseline="0" dirty="0" err="1">
                          <a:latin typeface="맑은 고딕" pitchFamily="50" charset="-127"/>
                          <a:ea typeface="+mn-ea"/>
                        </a:rPr>
                        <a:t>pg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 리턴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                [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결제취소</a:t>
                      </a:r>
                      <a:r>
                        <a:rPr lang="en-US" altLang="ko-KR" sz="700" b="0" baseline="0" dirty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>
                          <a:latin typeface="맑은 고딕" pitchFamily="50" charset="-127"/>
                          <a:ea typeface="+mn-ea"/>
                        </a:rPr>
                        <a:t>성공 시</a:t>
                      </a:r>
                      <a:endParaRPr lang="en-US" altLang="ko-KR" sz="700" b="0" baseline="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399192" y="167643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수강등록</a:t>
            </a:r>
          </a:p>
        </p:txBody>
      </p:sp>
      <p:sp>
        <p:nvSpPr>
          <p:cNvPr id="60" name="Rectangle 1307"/>
          <p:cNvSpPr>
            <a:spLocks noChangeArrowheads="1"/>
          </p:cNvSpPr>
          <p:nvPr/>
        </p:nvSpPr>
        <p:spPr bwMode="auto">
          <a:xfrm>
            <a:off x="384771" y="1044327"/>
            <a:ext cx="5320727" cy="263536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국비 수강료 결제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95462" y="317563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닫기</a:t>
            </a: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588552" y="1476375"/>
            <a:ext cx="4896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85798" y="1987612"/>
          <a:ext cx="4887420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7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4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38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3204965122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41204607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1,000,000 </a:t>
                      </a: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 bwMode="auto">
          <a:xfrm>
            <a:off x="2181463" y="249158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>
                <a:latin typeface="+mn-ea"/>
                <a:ea typeface="+mn-ea"/>
              </a:rPr>
              <a:t>일시불  ∨</a:t>
            </a: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2804279" y="2491588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1,000,000</a:t>
            </a:r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597066" y="1685995"/>
          <a:ext cx="488748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17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 </a:t>
                      </a:r>
                      <a:r>
                        <a:rPr lang="en-US" altLang="ko-KR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04" name="모서리가 둥근 직사각형 103"/>
          <p:cNvSpPr/>
          <p:nvPr/>
        </p:nvSpPr>
        <p:spPr bwMode="auto">
          <a:xfrm>
            <a:off x="4917767" y="2490239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181463" y="2076498"/>
          <a:ext cx="1152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온라인 결제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13" name="모서리가 둥근 직사각형 112"/>
          <p:cNvSpPr/>
          <p:nvPr/>
        </p:nvSpPr>
        <p:spPr bwMode="auto">
          <a:xfrm>
            <a:off x="399192" y="4735144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수강등록</a:t>
            </a:r>
          </a:p>
        </p:txBody>
      </p:sp>
      <p:sp>
        <p:nvSpPr>
          <p:cNvPr id="114" name="Rectangle 1307"/>
          <p:cNvSpPr>
            <a:spLocks noChangeArrowheads="1"/>
          </p:cNvSpPr>
          <p:nvPr/>
        </p:nvSpPr>
        <p:spPr bwMode="auto">
          <a:xfrm>
            <a:off x="384771" y="4103033"/>
            <a:ext cx="5320727" cy="263536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국비 수강료 결제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95462" y="623434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닫기</a:t>
            </a:r>
          </a:p>
        </p:txBody>
      </p:sp>
      <p:cxnSp>
        <p:nvCxnSpPr>
          <p:cNvPr id="116" name="직선 연결선 115"/>
          <p:cNvCxnSpPr/>
          <p:nvPr/>
        </p:nvCxnSpPr>
        <p:spPr bwMode="auto">
          <a:xfrm flipV="1">
            <a:off x="588552" y="4535081"/>
            <a:ext cx="4896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585798" y="5046318"/>
          <a:ext cx="4887420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7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4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38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3204965122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41204607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1,000,000 </a:t>
                      </a: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597066" y="4744701"/>
          <a:ext cx="488748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17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2788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 </a:t>
                      </a:r>
                      <a:r>
                        <a:rPr lang="en-US" altLang="ko-KR" sz="6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 bwMode="auto">
          <a:xfrm>
            <a:off x="4917767" y="554894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>
                <a:latin typeface="+mn-ea"/>
                <a:ea typeface="+mn-ea"/>
              </a:rPr>
              <a:t>결제취소</a:t>
            </a:r>
          </a:p>
        </p:txBody>
      </p:sp>
      <p:graphicFrame>
        <p:nvGraphicFramePr>
          <p:cNvPr id="124" name="표 123"/>
          <p:cNvGraphicFramePr>
            <a:graphicFrameLocks noGrp="1"/>
          </p:cNvGraphicFramePr>
          <p:nvPr/>
        </p:nvGraphicFramePr>
        <p:xfrm>
          <a:off x="2181463" y="5154306"/>
          <a:ext cx="1152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결제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25" name="모서리가 둥근 직사각형 124"/>
          <p:cNvSpPr/>
          <p:nvPr/>
        </p:nvSpPr>
        <p:spPr bwMode="auto">
          <a:xfrm>
            <a:off x="3036330" y="5550294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1,000,000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2181463" y="5548945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010-1234-5678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수강정보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7324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/>
              <a:t>수강정보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13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25501"/>
              </p:ext>
            </p:extLst>
          </p:nvPr>
        </p:nvGraphicFramePr>
        <p:xfrm>
          <a:off x="1732106" y="2376070"/>
          <a:ext cx="9669890" cy="26405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81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81390">
                  <a:extLst>
                    <a:ext uri="{9D8B030D-6E8A-4147-A177-3AD203B41FA5}">
                      <a16:colId xmlns:a16="http://schemas.microsoft.com/office/drawing/2014/main" val="2850722548"/>
                    </a:ext>
                  </a:extLst>
                </a:gridCol>
                <a:gridCol w="402744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48637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556231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39755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634612926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376269440"/>
                    </a:ext>
                  </a:extLst>
                </a:gridCol>
                <a:gridCol w="604868">
                  <a:extLst>
                    <a:ext uri="{9D8B030D-6E8A-4147-A177-3AD203B41FA5}">
                      <a16:colId xmlns:a16="http://schemas.microsoft.com/office/drawing/2014/main" val="2303286560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960275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종강일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유지매출액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과목명길면말줄임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미배정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700" b="0" u="sng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(80%)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3197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700" b="0" u="sng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과목명길면말줄임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미배정</a:t>
                      </a:r>
                      <a:endParaRPr lang="en-US" altLang="ko-KR" sz="700" b="0" u="sng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462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784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142351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무료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7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PO2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142351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컴퓨터활용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2023-08-09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2023-09-06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월수금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18:00-20:00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장소현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 00:00:00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출석부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(80%)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79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30058"/>
              </p:ext>
            </p:extLst>
          </p:nvPr>
        </p:nvGraphicFramePr>
        <p:xfrm>
          <a:off x="11520711" y="612278"/>
          <a:ext cx="1922239" cy="6859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수강정보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원서등록일시 내림차순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과목명 오름차순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0" dirty="0" err="1" smtClean="0">
                          <a:latin typeface="+mn-ea"/>
                          <a:ea typeface="+mn-ea"/>
                        </a:rPr>
                        <a:t>배정일시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 기준 내림차순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미배정 상태 </a:t>
                      </a:r>
                      <a:r>
                        <a:rPr lang="ko-KR" altLang="en-US" sz="700" b="0" dirty="0" err="1" smtClean="0">
                          <a:latin typeface="+mn-ea"/>
                          <a:ea typeface="+mn-ea"/>
                        </a:rPr>
                        <a:t>최상단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원서 팝업 출력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(=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방학특강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등록 완료 한 과목 노출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배정 완료 시 해당 강의 정보 노출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강의정보 없음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강사창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8088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배정완료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시점부터 강의 종료일까지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배정 전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종료 시</a:t>
                      </a:r>
                      <a:b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후 환불 처리 시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미배정 상태 클릭 시 배정 팝업 출력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352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배정완료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 시간 분 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배정일시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2375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과목의 원 수강료 전체 합계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4611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과목별 실제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할인금액 적용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1974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유지매출액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 결제금액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3959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출석부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출석률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어제까지의 출석률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미배정일 경우 출석부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38510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 날짜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7685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재수강 신청 팝업 출력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2509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원서추가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원서 팝업 출력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504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4892"/>
                  </a:ext>
                </a:extLst>
              </a:tr>
            </a:tbl>
          </a:graphicData>
        </a:graphic>
      </p:graphicFrame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2243917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2976397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78401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6502836" y="28341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7510376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10755302" y="1950094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0753923" y="162039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41882" y="1620391"/>
            <a:ext cx="2427781" cy="252000"/>
            <a:chOff x="1779994" y="1197868"/>
            <a:chExt cx="2427781" cy="252000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v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62" name="모서리가 둥근 직사각형 61"/>
          <p:cNvSpPr/>
          <p:nvPr/>
        </p:nvSpPr>
        <p:spPr bwMode="auto">
          <a:xfrm>
            <a:off x="6202361" y="1623704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수강상태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244341" y="1623169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960207" y="1623169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강사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741882" y="1950094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원서번호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과목영을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74" name="모서리가 둥근 직사각형 7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0701758" y="6867513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원서추가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0008443" y="6876975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재수강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708012" y="2417758"/>
            <a:ext cx="2682465" cy="236363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3935663" y="22672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 bwMode="auto">
          <a:xfrm>
            <a:off x="6914215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>
            <a:spLocks noChangeAspect="1"/>
          </p:cNvSpPr>
          <p:nvPr/>
        </p:nvSpPr>
        <p:spPr bwMode="auto">
          <a:xfrm>
            <a:off x="8521675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>
            <a:spLocks noChangeAspect="1"/>
          </p:cNvSpPr>
          <p:nvPr/>
        </p:nvSpPr>
        <p:spPr bwMode="auto">
          <a:xfrm>
            <a:off x="9097739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>
            <a:spLocks noChangeAspect="1"/>
          </p:cNvSpPr>
          <p:nvPr/>
        </p:nvSpPr>
        <p:spPr bwMode="auto">
          <a:xfrm>
            <a:off x="9781835" y="25884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10429907" y="28341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11113963" y="25821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10436257" y="67435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 bwMode="auto">
          <a:xfrm>
            <a:off x="11149987" y="67435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82656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수강정보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8420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원서보기</a:t>
            </a:r>
            <a:r>
              <a:rPr lang="ko-KR" altLang="en-US" dirty="0" smtClean="0"/>
              <a:t> 팝업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14</a:t>
            </a:fld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91107"/>
              </p:ext>
            </p:extLst>
          </p:nvPr>
        </p:nvGraphicFramePr>
        <p:xfrm>
          <a:off x="11520711" y="612278"/>
          <a:ext cx="1922239" cy="147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보기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팝업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저장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30" name="Rectangle 1307"/>
          <p:cNvSpPr>
            <a:spLocks noChangeArrowheads="1"/>
          </p:cNvSpPr>
          <p:nvPr/>
        </p:nvSpPr>
        <p:spPr bwMode="auto">
          <a:xfrm>
            <a:off x="672803" y="1012380"/>
            <a:ext cx="7144047" cy="672869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16226"/>
              </p:ext>
            </p:extLst>
          </p:nvPr>
        </p:nvGraphicFramePr>
        <p:xfrm>
          <a:off x="672803" y="580396"/>
          <a:ext cx="7144047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7922" y="601280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00774"/>
              </p:ext>
            </p:extLst>
          </p:nvPr>
        </p:nvGraphicFramePr>
        <p:xfrm>
          <a:off x="831238" y="4392405"/>
          <a:ext cx="6811814" cy="937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6535">
                  <a:extLst>
                    <a:ext uri="{9D8B030D-6E8A-4147-A177-3AD203B41FA5}">
                      <a16:colId xmlns:a16="http://schemas.microsoft.com/office/drawing/2014/main" val="679784911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394901397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3384436101"/>
                    </a:ext>
                  </a:extLst>
                </a:gridCol>
                <a:gridCol w="1785674">
                  <a:extLst>
                    <a:ext uri="{9D8B030D-6E8A-4147-A177-3AD203B41FA5}">
                      <a16:colId xmlns:a16="http://schemas.microsoft.com/office/drawing/2014/main" val="7495044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수강료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수강료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할인 금액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8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</a:t>
                      </a:r>
                      <a:r>
                        <a:rPr kumimoji="0" lang="en-US" altLang="ko-KR" sz="6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6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과정 별도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특별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직권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15%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상품권 할인</a:t>
                      </a:r>
                      <a:endParaRPr lang="en-US" altLang="ko-KR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일러스트레이터 초급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5257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672803" y="1574015"/>
            <a:ext cx="7144047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64076"/>
              </p:ext>
            </p:extLst>
          </p:nvPr>
        </p:nvGraphicFramePr>
        <p:xfrm>
          <a:off x="831242" y="1783689"/>
          <a:ext cx="6811812" cy="100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665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4665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879959364"/>
                    </a:ext>
                  </a:extLst>
                </a:gridCol>
                <a:gridCol w="5466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김길동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1988-12-12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메일주소 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hoho@naver.com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직업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직장인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비전공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경기 용인시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수지구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재직자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나멘토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(010-1234-5555)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16830"/>
              </p:ext>
            </p:extLst>
          </p:nvPr>
        </p:nvGraphicFramePr>
        <p:xfrm>
          <a:off x="831234" y="5481385"/>
          <a:ext cx="6811820" cy="1234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1182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 내용</a:t>
                      </a:r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31446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10116"/>
              </p:ext>
            </p:extLst>
          </p:nvPr>
        </p:nvGraphicFramePr>
        <p:xfrm>
          <a:off x="831238" y="2962047"/>
          <a:ext cx="6811816" cy="12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504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2892054">
                  <a:extLst>
                    <a:ext uri="{9D8B030D-6E8A-4147-A177-3AD203B41FA5}">
                      <a16:colId xmlns:a16="http://schemas.microsoft.com/office/drawing/2014/main" val="2473992371"/>
                    </a:ext>
                  </a:extLst>
                </a:gridCol>
                <a:gridCol w="54494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844361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976492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777563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강의요일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교육시간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패키지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일러스트레이터 초급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2023-12-10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u="none" dirty="0" err="1" smtClean="0">
                          <a:latin typeface="+mn-ea"/>
                          <a:ea typeface="+mn-ea"/>
                        </a:rPr>
                        <a:t>월수금월수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14:00~16:00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1,500,000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08000" marB="0" vert="eaVert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080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50" u="none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1486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1,200,000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온라인 강의 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5,000,000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266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75336"/>
              </p:ext>
            </p:extLst>
          </p:nvPr>
        </p:nvGraphicFramePr>
        <p:xfrm>
          <a:off x="1968947" y="6905826"/>
          <a:ext cx="4223172" cy="6912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317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8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65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40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3" t="16255" r="32556" b="43251"/>
          <a:stretch/>
        </p:blipFill>
        <p:spPr>
          <a:xfrm>
            <a:off x="4345211" y="7337826"/>
            <a:ext cx="648072" cy="259229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 bwMode="auto">
          <a:xfrm>
            <a:off x="3841243" y="6952338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2710" y="1188343"/>
            <a:ext cx="678990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en-US" altLang="ko-KR" sz="800" b="1" dirty="0">
                <a:latin typeface="+mn-ea"/>
                <a:ea typeface="+mn-ea"/>
              </a:rPr>
              <a:t>APPLICATION </a:t>
            </a:r>
            <a:r>
              <a:rPr lang="ko-KR" altLang="en-US" sz="800" b="1" dirty="0">
                <a:latin typeface="+mn-ea"/>
                <a:ea typeface="+mn-ea"/>
              </a:rPr>
              <a:t>입학원서  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원서번호 </a:t>
            </a:r>
            <a:r>
              <a:rPr lang="en-US" altLang="ko-KR" sz="700" dirty="0" smtClean="0">
                <a:latin typeface="+mn-ea"/>
                <a:ea typeface="+mn-ea"/>
              </a:rPr>
              <a:t>: 11111-123456789)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2149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강의배정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15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58188"/>
              </p:ext>
            </p:extLst>
          </p:nvPr>
        </p:nvGraphicFramePr>
        <p:xfrm>
          <a:off x="11520711" y="612278"/>
          <a:ext cx="1922239" cy="158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클릭 시 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팝업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견적서 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배정 팝업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49" name="Rectangle 1307"/>
          <p:cNvSpPr>
            <a:spLocks noChangeArrowheads="1"/>
          </p:cNvSpPr>
          <p:nvPr/>
        </p:nvSpPr>
        <p:spPr bwMode="auto">
          <a:xfrm>
            <a:off x="4057179" y="2484487"/>
            <a:ext cx="3637184" cy="23231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000"/>
              </a:spcAft>
            </a:pP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강의 배정</a:t>
            </a:r>
            <a:endParaRPr lang="en-US" altLang="ko-KR" sz="7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과목명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포토샵  시작하기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 flipV="1">
            <a:off x="4284529" y="2886676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4284529" y="3367781"/>
            <a:ext cx="3175242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개강일 선택                   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                                  </a:t>
            </a:r>
            <a:r>
              <a:rPr lang="ko-KR" altLang="en-US" sz="650" dirty="0">
                <a:latin typeface="+mn-ea"/>
                <a:ea typeface="+mn-ea"/>
              </a:rPr>
              <a:t>∨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955771" y="430388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배정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284529" y="3731658"/>
            <a:ext cx="3175242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강의시간 선택                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                                  </a:t>
            </a:r>
            <a:r>
              <a:rPr lang="ko-KR" altLang="en-US" sz="650" dirty="0">
                <a:latin typeface="+mn-ea"/>
                <a:ea typeface="+mn-ea"/>
              </a:rPr>
              <a:t>∨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284529" y="430388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380521" y="2673445"/>
            <a:ext cx="72008" cy="72016"/>
            <a:chOff x="10013701" y="4895209"/>
            <a:chExt cx="144016" cy="144016"/>
          </a:xfrm>
        </p:grpSpPr>
        <p:cxnSp>
          <p:nvCxnSpPr>
            <p:cNvPr id="64" name="직선 연결선 6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74383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배정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16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307"/>
          <p:cNvSpPr>
            <a:spLocks noChangeArrowheads="1"/>
          </p:cNvSpPr>
          <p:nvPr/>
        </p:nvSpPr>
        <p:spPr bwMode="auto">
          <a:xfrm>
            <a:off x="2506867" y="1875050"/>
            <a:ext cx="6806896" cy="424424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배정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9097747" y="2025942"/>
            <a:ext cx="72000" cy="71998"/>
            <a:chOff x="11747278" y="3136751"/>
            <a:chExt cx="144019" cy="144016"/>
          </a:xfrm>
        </p:grpSpPr>
        <p:cxnSp>
          <p:nvCxnSpPr>
            <p:cNvPr id="14" name="직선 연결선 13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모서리가 둥근 직사각형 15"/>
          <p:cNvSpPr/>
          <p:nvPr/>
        </p:nvSpPr>
        <p:spPr>
          <a:xfrm>
            <a:off x="2781353" y="5755485"/>
            <a:ext cx="542583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2741236" y="2248841"/>
            <a:ext cx="644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54399" y="2759296"/>
          <a:ext cx="3370357" cy="285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7035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36495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 bwMode="auto">
          <a:xfrm>
            <a:off x="6167873" y="3105364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9139688" y="3119368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289427" y="2759296"/>
          <a:ext cx="2797954" cy="285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795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36495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 bwMode="auto">
          <a:xfrm flipV="1">
            <a:off x="2857058" y="3452739"/>
            <a:ext cx="320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4357222" y="3146198"/>
            <a:ext cx="135404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수강생 입력</a:t>
            </a:r>
            <a:endParaRPr lang="ko-KR" altLang="en-US" sz="6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882612" y="3146198"/>
            <a:ext cx="70437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팀   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65026" y="3146198"/>
            <a:ext cx="288000" cy="252000"/>
            <a:chOff x="2468119" y="5148962"/>
            <a:chExt cx="288000" cy="252000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2468119" y="514896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358" y="5185637"/>
              <a:ext cx="180000" cy="180000"/>
            </a:xfrm>
            <a:prstGeom prst="rect">
              <a:avLst/>
            </a:prstGeom>
          </p:spPr>
        </p:pic>
      </p:grpSp>
      <p:sp>
        <p:nvSpPr>
          <p:cNvPr id="29" name="모서리가 둥근 직사각형 28"/>
          <p:cNvSpPr/>
          <p:nvPr/>
        </p:nvSpPr>
        <p:spPr bwMode="auto">
          <a:xfrm>
            <a:off x="3602108" y="3146198"/>
            <a:ext cx="70437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멘토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48965" y="2367477"/>
            <a:ext cx="6720122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36000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포토샵따라하기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오강사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  l 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05</a:t>
            </a:r>
            <a:r>
              <a:rPr lang="ko-KR" altLang="en-US" sz="800" b="0" dirty="0" smtClean="0">
                <a:solidFill>
                  <a:schemeClr val="tx1"/>
                </a:solidFill>
                <a:latin typeface="+mn-ea"/>
                <a:ea typeface="+mn-ea"/>
              </a:rPr>
              <a:t>층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l  2024.03.11~2024.05.03 09:30~11:30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월수금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정원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7/10  </a:t>
            </a:r>
            <a:endParaRPr lang="ko-KR" altLang="en-US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341888" y="3116532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1] </a:t>
            </a:r>
            <a:r>
              <a:rPr lang="ko-KR" altLang="en-US" sz="700" dirty="0" err="1" smtClean="0">
                <a:latin typeface="+mn-ea"/>
                <a:ea typeface="+mn-ea"/>
              </a:rPr>
              <a:t>김일번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341889" y="3466285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2] </a:t>
            </a:r>
            <a:r>
              <a:rPr lang="ko-KR" altLang="en-US" sz="700" dirty="0" err="1" smtClean="0">
                <a:latin typeface="+mn-ea"/>
                <a:ea typeface="+mn-ea"/>
              </a:rPr>
              <a:t>김이번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6341889" y="3816038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3] </a:t>
            </a:r>
            <a:r>
              <a:rPr lang="ko-KR" altLang="en-US" sz="700" dirty="0" err="1" smtClean="0">
                <a:latin typeface="+mn-ea"/>
                <a:ea typeface="+mn-ea"/>
              </a:rPr>
              <a:t>김삼번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444626" y="3116532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8441337" y="3471781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8438048" y="3820257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8516956" y="2778049"/>
            <a:ext cx="54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COD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6341888" y="4171246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4] </a:t>
            </a:r>
            <a:r>
              <a:rPr lang="ko-KR" altLang="en-US" sz="700" dirty="0" err="1" smtClean="0">
                <a:latin typeface="+mn-ea"/>
                <a:ea typeface="+mn-ea"/>
              </a:rPr>
              <a:t>김사번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6341889" y="4520999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5] </a:t>
            </a:r>
            <a:r>
              <a:rPr lang="ko-KR" altLang="en-US" sz="700" dirty="0" err="1" smtClean="0">
                <a:latin typeface="+mn-ea"/>
                <a:ea typeface="+mn-ea"/>
              </a:rPr>
              <a:t>김오번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>
                <a:latin typeface="+mn-ea"/>
                <a:ea typeface="+mn-ea"/>
              </a:rPr>
              <a:t>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6341889" y="4870752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6] </a:t>
            </a:r>
            <a:r>
              <a:rPr lang="ko-KR" altLang="en-US" sz="700" dirty="0" err="1" smtClean="0">
                <a:latin typeface="+mn-ea"/>
                <a:ea typeface="+mn-ea"/>
              </a:rPr>
              <a:t>김육번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8444626" y="4171246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8441337" y="4526495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8438048" y="4874971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341888" y="5229828"/>
            <a:ext cx="205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배정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7] </a:t>
            </a:r>
            <a:r>
              <a:rPr lang="ko-KR" altLang="en-US" sz="700" dirty="0" err="1" smtClean="0">
                <a:latin typeface="+mn-ea"/>
                <a:ea typeface="+mn-ea"/>
              </a:rPr>
              <a:t>김칠번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010-0000-1111 /</a:t>
            </a:r>
            <a:r>
              <a:rPr lang="ko-KR" altLang="en-US" sz="700" dirty="0"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8438047" y="5234047"/>
            <a:ext cx="600551" cy="2828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배정취소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01107"/>
              </p:ext>
            </p:extLst>
          </p:nvPr>
        </p:nvGraphicFramePr>
        <p:xfrm>
          <a:off x="11520711" y="612278"/>
          <a:ext cx="1922239" cy="147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클릭 시 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강의시간표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팝업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787601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출석부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17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96424"/>
              </p:ext>
            </p:extLst>
          </p:nvPr>
        </p:nvGraphicFramePr>
        <p:xfrm>
          <a:off x="11520711" y="612278"/>
          <a:ext cx="1922239" cy="147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출석부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교육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강의시간표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수강생관리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개인출석부</a:t>
                      </a:r>
                      <a:endParaRPr lang="ko-KR" altLang="en-US" sz="7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12" name="Rectangle 1307"/>
          <p:cNvSpPr>
            <a:spLocks noChangeArrowheads="1"/>
          </p:cNvSpPr>
          <p:nvPr/>
        </p:nvSpPr>
        <p:spPr bwMode="auto">
          <a:xfrm>
            <a:off x="2473003" y="2196455"/>
            <a:ext cx="6806896" cy="316835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김학생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(1234)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출석부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9063883" y="2347347"/>
            <a:ext cx="72000" cy="71998"/>
            <a:chOff x="11747278" y="3136751"/>
            <a:chExt cx="144019" cy="144016"/>
          </a:xfrm>
        </p:grpSpPr>
        <p:cxnSp>
          <p:nvCxnSpPr>
            <p:cNvPr id="14" name="직선 연결선 13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모서리가 둥근 직사각형 15"/>
          <p:cNvSpPr/>
          <p:nvPr/>
        </p:nvSpPr>
        <p:spPr>
          <a:xfrm>
            <a:off x="2707372" y="5040126"/>
            <a:ext cx="542583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2707372" y="2570246"/>
            <a:ext cx="644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2516390" y="2605488"/>
            <a:ext cx="6720122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360000" rtlCol="0" anchor="ctr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포토샵따라하기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오강사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  l 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05</a:t>
            </a:r>
            <a:r>
              <a:rPr lang="ko-KR" altLang="en-US" sz="800" b="0" dirty="0" smtClean="0">
                <a:solidFill>
                  <a:schemeClr val="tx1"/>
                </a:solidFill>
                <a:latin typeface="+mn-ea"/>
                <a:ea typeface="+mn-ea"/>
              </a:rPr>
              <a:t>층 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 l  2024.03.11~2024.05.03 09:30~11:30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월수금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정원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9/10  </a:t>
            </a:r>
            <a:endParaRPr lang="ko-KR" altLang="en-US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9083497" y="3160267"/>
            <a:ext cx="0" cy="1764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9067293" y="3160267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89624"/>
              </p:ext>
            </p:extLst>
          </p:nvPr>
        </p:nvGraphicFramePr>
        <p:xfrm>
          <a:off x="2707372" y="2965966"/>
          <a:ext cx="6318358" cy="19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44">
                  <a:extLst>
                    <a:ext uri="{9D8B030D-6E8A-4147-A177-3AD203B41FA5}">
                      <a16:colId xmlns:a16="http://schemas.microsoft.com/office/drawing/2014/main" val="327873068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1524466208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4069509562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3012338583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1933307125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747012026"/>
                    </a:ext>
                  </a:extLst>
                </a:gridCol>
                <a:gridCol w="927974">
                  <a:extLst>
                    <a:ext uri="{9D8B030D-6E8A-4147-A177-3AD203B41FA5}">
                      <a16:colId xmlns:a16="http://schemas.microsoft.com/office/drawing/2014/main" val="3142490096"/>
                    </a:ext>
                  </a:extLst>
                </a:gridCol>
              </a:tblGrid>
              <a:tr h="16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회차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대면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비대면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결석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지각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조퇴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9025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1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2024.03.11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00115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2</a:t>
                      </a:r>
                      <a:r>
                        <a:rPr lang="ko-KR" altLang="en-US" sz="700" i="0" baseline="0" dirty="0" smtClean="0"/>
                        <a:t> 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2024.03.13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92609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3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2024.03.15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73387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4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2024.03.18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41276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5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2024.03.20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41274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6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2024.03.22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077265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7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2024.04.01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89513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i="0" dirty="0" smtClean="0"/>
                        <a:t>8 </a:t>
                      </a:r>
                      <a:r>
                        <a:rPr lang="ko-KR" altLang="en-US" sz="700" i="0" dirty="0" smtClean="0"/>
                        <a:t>회</a:t>
                      </a:r>
                      <a:endParaRPr lang="ko-KR" altLang="en-US" sz="7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2024.04.13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71006"/>
                  </a:ext>
                </a:extLst>
              </a:tr>
              <a:tr h="16364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7387"/>
                  </a:ext>
                </a:extLst>
              </a:tr>
              <a:tr h="16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2024.05.03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34886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3683491" y="2346972"/>
            <a:ext cx="288000" cy="108000"/>
          </a:xfrm>
          <a:prstGeom prst="roundRect">
            <a:avLst/>
          </a:prstGeom>
          <a:solidFill>
            <a:srgbClr val="3333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이동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043531" y="2345533"/>
            <a:ext cx="396000" cy="108000"/>
          </a:xfrm>
          <a:prstGeom prst="roundRect">
            <a:avLst/>
          </a:prstGeom>
          <a:solidFill>
            <a:srgbClr val="3333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배정제외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583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재수강 신청 팝업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Rectangle 1307"/>
          <p:cNvSpPr>
            <a:spLocks noChangeArrowheads="1"/>
          </p:cNvSpPr>
          <p:nvPr/>
        </p:nvSpPr>
        <p:spPr bwMode="auto">
          <a:xfrm>
            <a:off x="384771" y="1044327"/>
            <a:ext cx="6696744" cy="57606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재수강 신청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588552" y="1476375"/>
            <a:ext cx="626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6793483" y="1240305"/>
            <a:ext cx="72008" cy="72016"/>
            <a:chOff x="10013701" y="4895209"/>
            <a:chExt cx="144016" cy="144016"/>
          </a:xfrm>
        </p:grpSpPr>
        <p:cxnSp>
          <p:nvCxnSpPr>
            <p:cNvPr id="27" name="직선 연결선 2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88552" y="2196455"/>
          <a:ext cx="2964572" cy="374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838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6504945"/>
                    </a:ext>
                  </a:extLst>
                </a:gridCol>
                <a:gridCol w="643417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364696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1,100,000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850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726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5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499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26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07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92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95613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 bwMode="auto">
          <a:xfrm>
            <a:off x="3218515" y="280915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3759758" y="2196455"/>
          <a:ext cx="3105733" cy="115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511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7333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36485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390805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신청 과목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온라인 강의 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5,000,000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6524541" y="280915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삭제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588552" y="63009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217491" y="630091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b="1" smtClean="0">
                <a:solidFill>
                  <a:schemeClr val="bg1"/>
                </a:solidFill>
                <a:latin typeface="+mn-ea"/>
                <a:ea typeface="+mn-ea"/>
              </a:rPr>
              <a:t>재수강 신청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6524541" y="3102031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삭제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218515" y="309778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218515" y="338641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3218515" y="367504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3218515" y="396367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218515" y="425230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218515" y="454093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218515" y="482956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3218515" y="511819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218515" y="540682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3218515" y="5695459"/>
            <a:ext cx="288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선택</a:t>
            </a:r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88551" y="1692399"/>
          <a:ext cx="6264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05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잔여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신청내역</a:t>
                      </a:r>
                      <a:endParaRPr lang="ko-KR" altLang="en-US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420795" y="16203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420795" y="20929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3630551" y="20929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588552" y="6192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6217491" y="6192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218515" y="26828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6524541" y="26879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64431"/>
              </p:ext>
            </p:extLst>
          </p:nvPr>
        </p:nvGraphicFramePr>
        <p:xfrm>
          <a:off x="10580739" y="652340"/>
          <a:ext cx="2833612" cy="655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재수강 신청 팝업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수강정보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화면 내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재수강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 클릭 시 호출 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멘토포탈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동일 적용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TAB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영역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TAB=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신청내역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재수강 잔여 수 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설정 내 재수강 설정 시 수강 과목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재수강 가능 과목 수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10,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수강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9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신청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재수강 잔여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신청 시 재수강 잔여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신청 시 재수강 잔여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3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제공되며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과목이 존재할 경우 제외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가능 과목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과목 수 카운트 제외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과목유형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방학특강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② 무료 강의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③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강의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위 강의는 수강 과목 수 카운트 제외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8175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선택 영역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수강생의 수강 과목 중 재수강 신청이 가능한 과목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설정 내 재수강 불가 인 과목 제외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과목명 오름차순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2-1.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재수강 잔여 수 존재할 경우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잔여＞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영역 내 해당 과목 추가되며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 감소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(-1)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＞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재수강 잔여 수 없을 경우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=0)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수가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 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동일 과목 선택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영역 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row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9310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영역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선택 영역 내 선택한 재수강 과목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노출 정보 화면과 같음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순서 오름차순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재수강 신청 과목 영역 내 해당 과목 제거되며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 증가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(+1)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51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재수강 신청 팝업 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59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96737"/>
              </p:ext>
            </p:extLst>
          </p:nvPr>
        </p:nvGraphicFramePr>
        <p:xfrm>
          <a:off x="7729587" y="652340"/>
          <a:ext cx="2833612" cy="362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재수강 신청 과목 영역 내 과목 존재 여부 체크 후 존재할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confirm= N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개의 과목을 재수강 신청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유효성 체크 후 정상일 경우 재수강 원서 생성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 및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 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유효성 체크 후 정상이 아닐 경우 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시점에 재수강 잔여 수 없을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잔여 수가 없습니다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Case2.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시점에 재수강 신청 과목의 과목 설정이 재수강 신청 불가 과목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불가 과목입니다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Case3.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 오류 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잠시 후 다시 시도해주세요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재수강 원서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완납과 동일 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 으로 신규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원서결제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번호 생성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취소 기능 제공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 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=0 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7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115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61612"/>
              </p:ext>
            </p:extLst>
          </p:nvPr>
        </p:nvGraphicFramePr>
        <p:xfrm>
          <a:off x="1033475" y="1188343"/>
          <a:ext cx="11376000" cy="44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2024.02.05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내용 반영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프로세스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2024.03.04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프로세스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2024.04.12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지점별로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수강생창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상태를 볼 수 있도록 구성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2024.04.15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추가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2024.04.17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국비현황관리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일지정보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현재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유지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업데이트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전체 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한수미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827" y="819011"/>
            <a:ext cx="228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03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재수강 신청 팝업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Rectangle 1307"/>
          <p:cNvSpPr>
            <a:spLocks noChangeArrowheads="1"/>
          </p:cNvSpPr>
          <p:nvPr/>
        </p:nvSpPr>
        <p:spPr bwMode="auto">
          <a:xfrm>
            <a:off x="384771" y="1044327"/>
            <a:ext cx="6696744" cy="57606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재수강 신청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588552" y="1476375"/>
            <a:ext cx="626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6793483" y="1240305"/>
            <a:ext cx="72008" cy="72016"/>
            <a:chOff x="10013701" y="4895209"/>
            <a:chExt cx="144016" cy="144016"/>
          </a:xfrm>
        </p:grpSpPr>
        <p:cxnSp>
          <p:nvCxnSpPr>
            <p:cNvPr id="27" name="직선 연결선 2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88550" y="2196455"/>
          <a:ext cx="6264000" cy="230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462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953923">
                  <a:extLst>
                    <a:ext uri="{9D8B030D-6E8A-4147-A177-3AD203B41FA5}">
                      <a16:colId xmlns:a16="http://schemas.microsoft.com/office/drawing/2014/main" val="398185707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650494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22985602"/>
                    </a:ext>
                  </a:extLst>
                </a:gridCol>
                <a:gridCol w="1139187">
                  <a:extLst>
                    <a:ext uri="{9D8B030D-6E8A-4147-A177-3AD203B41FA5}">
                      <a16:colId xmlns:a16="http://schemas.microsoft.com/office/drawing/2014/main" val="23470221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신청 목록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취소일시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sng" strike="noStrike" dirty="0" smtClean="0">
                          <a:effectLst/>
                          <a:latin typeface="+mn-ea"/>
                          <a:ea typeface="+mn-ea"/>
                        </a:rPr>
                        <a:t>112233-445577</a:t>
                      </a:r>
                      <a:endParaRPr lang="en-US" altLang="ko-KR" sz="650" b="1" i="0" u="sng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(2022-11-13 11:11:33)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112233-445555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112233-445555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112233-445544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1,100,000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850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112233-445533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726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112233-445522</a:t>
                      </a:r>
                      <a:endParaRPr kumimoji="0" lang="en-US" altLang="ko-KR" sz="6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2022-11-12  14:43:22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5192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588552" y="63009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88551" y="1692399"/>
          <a:ext cx="6264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05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15295463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재수강 잔여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57513"/>
              </p:ext>
            </p:extLst>
          </p:nvPr>
        </p:nvGraphicFramePr>
        <p:xfrm>
          <a:off x="10584607" y="652340"/>
          <a:ext cx="2833612" cy="348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재수강 신청 팝업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신청내역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재수강 신청 팝업 내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신청내역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TAB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 클릭 시 호출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목록</a:t>
                      </a: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수강생의 재수강 신청 목록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등록일시 내림차순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원서결제번호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생성된 재수강 원서의 원서결제번호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해당 원서 팝업 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과목명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평일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주말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과목의 평일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주말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신청 과목의 수강료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원서의 상태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 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등록일시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취소일시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원서 등록일시 정보 노출</a:t>
                      </a:r>
                      <a:endParaRPr lang="en-US" altLang="ko-KR" sz="70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 시 취소일시 정보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8175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재수강 신청 팝업 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59"/>
                  </a:ext>
                </a:extLst>
              </a:tr>
            </a:tbl>
          </a:graphicData>
        </a:graphic>
      </p:graphicFrame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420795" y="20929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588552" y="6192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2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원서 팝업 </a:t>
            </a:r>
            <a:r>
              <a:rPr lang="en-US" altLang="ko-KR" dirty="0" smtClean="0"/>
              <a:t>&gt; </a:t>
            </a:r>
            <a:r>
              <a:rPr lang="ko-KR" altLang="en-US" dirty="0"/>
              <a:t>기본정보 탭 </a:t>
            </a:r>
            <a:r>
              <a:rPr lang="en-US" altLang="ko-KR" dirty="0"/>
              <a:t>(</a:t>
            </a:r>
            <a:r>
              <a:rPr lang="ko-KR" altLang="en-US" dirty="0" err="1"/>
              <a:t>원서상태</a:t>
            </a:r>
            <a:r>
              <a:rPr lang="en-US" altLang="ko-KR" dirty="0"/>
              <a:t>=</a:t>
            </a:r>
            <a:r>
              <a:rPr lang="ko-KR" altLang="en-US" dirty="0" err="1"/>
              <a:t>등록대기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20</a:t>
            </a:fld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470"/>
              </p:ext>
            </p:extLst>
          </p:nvPr>
        </p:nvGraphicFramePr>
        <p:xfrm>
          <a:off x="11520711" y="612278"/>
          <a:ext cx="1922239" cy="179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원서추가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■ 학생 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멘토 정보는 수강생 정보 불러와서 노출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원서팝업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기본정보 탭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원서상태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등록대기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화면과 동일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진행 동일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72803" y="649582"/>
          <a:ext cx="7144047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21" name="Rectangle 1307"/>
          <p:cNvSpPr>
            <a:spLocks noChangeArrowheads="1"/>
          </p:cNvSpPr>
          <p:nvPr/>
        </p:nvSpPr>
        <p:spPr bwMode="auto">
          <a:xfrm>
            <a:off x="672803" y="652340"/>
            <a:ext cx="7144047" cy="6440659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5531" y="670466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710" y="1385085"/>
            <a:ext cx="6789904" cy="8233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US" altLang="ko-KR" sz="800" b="1" dirty="0">
                <a:latin typeface="+mn-ea"/>
                <a:ea typeface="+mn-ea"/>
              </a:rPr>
              <a:t>APPLICATION </a:t>
            </a:r>
            <a:r>
              <a:rPr lang="ko-KR" altLang="en-US" sz="800" b="1" dirty="0">
                <a:latin typeface="+mn-ea"/>
                <a:ea typeface="+mn-ea"/>
              </a:rPr>
              <a:t>입학원서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+mn-ea"/>
                <a:ea typeface="+mn-ea"/>
              </a:rPr>
              <a:t>상기 본인은 </a:t>
            </a:r>
            <a:r>
              <a:rPr lang="en-US" altLang="ko-KR" sz="700" dirty="0">
                <a:latin typeface="+mn-ea"/>
                <a:ea typeface="+mn-ea"/>
              </a:rPr>
              <a:t>SBS</a:t>
            </a:r>
            <a:r>
              <a:rPr lang="ko-KR" altLang="en-US" sz="700" dirty="0">
                <a:latin typeface="+mn-ea"/>
                <a:ea typeface="+mn-ea"/>
              </a:rPr>
              <a:t>아카데미컴퓨터아트학원에 입학하여 다음 과정을 전공하려 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769147" y="1391691"/>
            <a:ext cx="936000" cy="252000"/>
          </a:xfrm>
          <a:prstGeom prst="roundRect">
            <a:avLst>
              <a:gd name="adj" fmla="val 50000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44000" tIns="0" rIns="36000" bIns="0" rtlCol="0" anchor="ctr"/>
          <a:lstStyle/>
          <a:p>
            <a:pPr algn="ctr" defTabSz="817563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STEP3 </a:t>
            </a:r>
            <a:r>
              <a:rPr lang="ko-KR" altLang="en-US" sz="6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원서화면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400995" y="1388250"/>
            <a:ext cx="2304152" cy="252000"/>
          </a:xfrm>
          <a:prstGeom prst="roundRect">
            <a:avLst>
              <a:gd name="adj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defTabSz="817563"/>
            <a:endParaRPr lang="ko-KR" altLang="en-US" sz="6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130599" y="1391691"/>
            <a:ext cx="698940" cy="252000"/>
          </a:xfrm>
          <a:prstGeom prst="roundRect">
            <a:avLst>
              <a:gd name="adj" fmla="val 0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44000" tIns="0" rIns="36000" bIns="0" rtlCol="0" anchor="ctr"/>
          <a:lstStyle/>
          <a:p>
            <a:pPr algn="ctr" defTabSz="817563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STEP2 </a:t>
            </a:r>
            <a:r>
              <a:rPr lang="ko-KR" alt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견적서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405559" y="1391691"/>
            <a:ext cx="792000" cy="25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/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STEP1 </a:t>
            </a:r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기본정보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269"/>
              </p:ext>
            </p:extLst>
          </p:nvPr>
        </p:nvGraphicFramePr>
        <p:xfrm>
          <a:off x="862710" y="2307444"/>
          <a:ext cx="6764234" cy="28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3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4440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3823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2543359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생년월일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성별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직업 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메일주소 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24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거주지역 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전공여부</a:t>
                      </a: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대표학과</a:t>
                      </a: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757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추천인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63825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1688516" y="272044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err="1" smtClean="0">
                <a:latin typeface="+mn-ea"/>
                <a:ea typeface="+mn-ea"/>
              </a:rPr>
              <a:t>김길동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688516" y="308000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1988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688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직장인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688516" y="380056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err="1" smtClean="0">
                <a:latin typeface="+mn-ea"/>
                <a:ea typeface="+mn-ea"/>
              </a:rPr>
              <a:t>dwdwqdwqd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095117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남자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688516" y="4166952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경기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279300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11 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798084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11 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5599117" y="3080001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여자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192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학생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696516" y="3439560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취업준비생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344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자영업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848516" y="3439560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기타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95117" y="4167999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전공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5599117" y="4167999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err="1" smtClean="0">
                <a:latin typeface="+mn-ea"/>
                <a:ea typeface="+mn-ea"/>
              </a:rPr>
              <a:t>비전공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36516" y="416695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용인시 </a:t>
            </a:r>
            <a:r>
              <a:rPr lang="ko-KR" altLang="en-US" sz="650" dirty="0" err="1" smtClean="0">
                <a:latin typeface="+mn-ea"/>
                <a:ea typeface="+mn-ea"/>
              </a:rPr>
              <a:t>수지구</a:t>
            </a:r>
            <a:r>
              <a:rPr lang="ko-KR" altLang="en-US" sz="650" dirty="0" smtClean="0">
                <a:latin typeface="+mn-ea"/>
                <a:ea typeface="+mn-ea"/>
              </a:rPr>
              <a:t>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2764567" y="380056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@  naver.com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3840618" y="3800562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네이버       </a:t>
            </a:r>
            <a:r>
              <a:rPr lang="en-US" altLang="ko-KR" sz="650" dirty="0" smtClean="0">
                <a:latin typeface="+mn-ea"/>
                <a:ea typeface="+mn-ea"/>
              </a:rPr>
              <a:t>   </a:t>
            </a:r>
            <a:r>
              <a:rPr lang="ko-KR" altLang="en-US" sz="650" dirty="0" smtClean="0">
                <a:latin typeface="+mn-ea"/>
                <a:ea typeface="+mn-ea"/>
              </a:rPr>
              <a:t>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688516" y="452145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solidFill>
                  <a:schemeClr val="bg1"/>
                </a:solidFill>
                <a:latin typeface="+mn-ea"/>
                <a:ea typeface="+mn-ea"/>
              </a:rPr>
              <a:t>일반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192516" y="452145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latin typeface="+mn-ea"/>
                <a:ea typeface="+mn-ea"/>
              </a:rPr>
              <a:t>재직자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696516" y="452145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실업자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687019" y="4873078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이름</a:t>
            </a:r>
            <a:endParaRPr lang="ko-KR" altLang="en-US" sz="65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095117" y="2720442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010-1234-5678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768516" y="4873078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연락처</a:t>
            </a:r>
            <a:endParaRPr lang="ko-KR" altLang="en-US" sz="65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54952"/>
              </p:ext>
            </p:extLst>
          </p:nvPr>
        </p:nvGraphicFramePr>
        <p:xfrm>
          <a:off x="862710" y="5443851"/>
          <a:ext cx="6764234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3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4440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3823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2543359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멘토 </a:t>
                      </a:r>
                      <a:r>
                        <a:rPr lang="en-US" altLang="ko-KR" sz="6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endParaRPr lang="ko-KR" altLang="en-US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 bwMode="auto">
          <a:xfrm>
            <a:off x="1688516" y="5854409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홍길동</a:t>
            </a:r>
            <a:r>
              <a:rPr lang="en-US" altLang="ko-KR" sz="650" dirty="0" smtClean="0">
                <a:latin typeface="+mn-ea"/>
                <a:ea typeface="+mn-ea"/>
              </a:rPr>
              <a:t>2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095117" y="5854409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5660096" y="6516967"/>
            <a:ext cx="648000" cy="288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원서 보기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768516" y="5854409"/>
            <a:ext cx="288000" cy="252000"/>
            <a:chOff x="2453833" y="5127533"/>
            <a:chExt cx="288000" cy="252000"/>
          </a:xfrm>
        </p:grpSpPr>
        <p:sp>
          <p:nvSpPr>
            <p:cNvPr id="70" name="모서리가 둥근 직사각형 69"/>
            <p:cNvSpPr/>
            <p:nvPr/>
          </p:nvSpPr>
          <p:spPr bwMode="auto">
            <a:xfrm>
              <a:off x="2453833" y="5127533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176614" y="5854409"/>
            <a:ext cx="288000" cy="252000"/>
            <a:chOff x="2453833" y="5127533"/>
            <a:chExt cx="288000" cy="252000"/>
          </a:xfrm>
        </p:grpSpPr>
        <p:sp>
          <p:nvSpPr>
            <p:cNvPr id="73" name="모서리가 둥근 직사각형 72"/>
            <p:cNvSpPr/>
            <p:nvPr/>
          </p:nvSpPr>
          <p:spPr bwMode="auto">
            <a:xfrm>
              <a:off x="2453833" y="5127533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 bwMode="auto">
          <a:xfrm>
            <a:off x="6391520" y="6516967"/>
            <a:ext cx="648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>
                <a:latin typeface="+mn-ea"/>
                <a:ea typeface="+mn-ea"/>
              </a:rPr>
              <a:t>견적서 작성</a:t>
            </a: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22944" y="6516967"/>
            <a:ext cx="504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저장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72803" y="1770757"/>
            <a:ext cx="7144047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862710" y="6516967"/>
            <a:ext cx="648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수강 승인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5095116" y="4517471"/>
            <a:ext cx="194440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학과 선택   </a:t>
            </a:r>
            <a:r>
              <a:rPr lang="en-US" altLang="ko-KR" sz="650" dirty="0" smtClean="0">
                <a:latin typeface="+mn-ea"/>
                <a:ea typeface="+mn-ea"/>
              </a:rPr>
              <a:t>                                         </a:t>
            </a:r>
            <a:r>
              <a:rPr lang="ko-KR" altLang="en-US" sz="650" dirty="0" smtClean="0">
                <a:latin typeface="+mn-ea"/>
                <a:ea typeface="+mn-ea"/>
              </a:rPr>
              <a:t>  ∨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4036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수강정보</a:t>
            </a:r>
            <a:r>
              <a:rPr lang="en-US" altLang="ko-KR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en-US" altLang="ko-KR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983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</a:t>
            </a:r>
            <a:r>
              <a:rPr lang="en-US" altLang="ko-KR" dirty="0"/>
              <a:t>&gt; </a:t>
            </a:r>
            <a:r>
              <a:rPr lang="ko-KR" altLang="en-US" dirty="0" err="1"/>
              <a:t>수강정보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22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53470"/>
              </p:ext>
            </p:extLst>
          </p:nvPr>
        </p:nvGraphicFramePr>
        <p:xfrm>
          <a:off x="1752923" y="1671374"/>
          <a:ext cx="9500475" cy="26237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152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9285">
                  <a:extLst>
                    <a:ext uri="{9D8B030D-6E8A-4147-A177-3AD203B41FA5}">
                      <a16:colId xmlns:a16="http://schemas.microsoft.com/office/drawing/2014/main" val="2850722548"/>
                    </a:ext>
                  </a:extLst>
                </a:gridCol>
                <a:gridCol w="2286168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618834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492132">
                  <a:extLst>
                    <a:ext uri="{9D8B030D-6E8A-4147-A177-3AD203B41FA5}">
                      <a16:colId xmlns:a16="http://schemas.microsoft.com/office/drawing/2014/main" val="1265722452"/>
                    </a:ext>
                  </a:extLst>
                </a:gridCol>
                <a:gridCol w="1437195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80823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646810">
                  <a:extLst>
                    <a:ext uri="{9D8B030D-6E8A-4147-A177-3AD203B41FA5}">
                      <a16:colId xmlns:a16="http://schemas.microsoft.com/office/drawing/2014/main" val="3643444217"/>
                    </a:ext>
                  </a:extLst>
                </a:gridCol>
                <a:gridCol w="361299">
                  <a:extLst>
                    <a:ext uri="{9D8B030D-6E8A-4147-A177-3AD203B41FA5}">
                      <a16:colId xmlns:a16="http://schemas.microsoft.com/office/drawing/2014/main" val="2997436006"/>
                    </a:ext>
                  </a:extLst>
                </a:gridCol>
                <a:gridCol w="1218989">
                  <a:extLst>
                    <a:ext uri="{9D8B030D-6E8A-4147-A177-3AD203B41FA5}">
                      <a16:colId xmlns:a16="http://schemas.microsoft.com/office/drawing/2014/main" val="1960275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UE2261395368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3197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전체패키지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UE2161399921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462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UE2261395998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784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UE2261391233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142348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79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9059"/>
              </p:ext>
            </p:extLst>
          </p:nvPr>
        </p:nvGraphicFramePr>
        <p:xfrm>
          <a:off x="11520711" y="612278"/>
          <a:ext cx="1922239" cy="602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수강정보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통해 신청된 상품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시점에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호출하여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받아옴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받아오지 못한 경우 본 메뉴에서 재발급 가능함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아래 기입된 화면 설명 외에는 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b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수강정보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메뉴와 기능 동일함</a:t>
                      </a:r>
                      <a:r>
                        <a:rPr lang="en-US" altLang="ko-KR" sz="7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칼럼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해당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해당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1383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호출하여 받아온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 쿠폰번호를 정상적으로 받아오지 못했을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8041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Click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상품이 가진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진행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alert.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수신된 쿠폰번호를 칼럼에 기입하고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정상적으로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발급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수강생포털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과목 추가 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쿠폰이 없을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수신되지 않았을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 쿠폰이 없습니다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경우 동일한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헤더코드로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측에서 쿠폰 생성을 진행해 주어야 함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코드가 없을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존재하지 않을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해당쿠폰이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존재하지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Case3.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70764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733389" y="18067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36806" y="2642604"/>
            <a:ext cx="379402" cy="1182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재발급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6114327" y="18703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7478975" y="204620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7277943" y="25271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36806" y="3816615"/>
            <a:ext cx="379402" cy="1182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재발급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36806" y="4101045"/>
            <a:ext cx="379402" cy="1182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재발급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80915" y="130129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수강정보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6326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원서결제정보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4857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24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02627"/>
              </p:ext>
            </p:extLst>
          </p:nvPr>
        </p:nvGraphicFramePr>
        <p:xfrm>
          <a:off x="1752923" y="2052439"/>
          <a:ext cx="9567560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61213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001115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640193107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961919">
                  <a:extLst>
                    <a:ext uri="{9D8B030D-6E8A-4147-A177-3AD203B41FA5}">
                      <a16:colId xmlns:a16="http://schemas.microsoft.com/office/drawing/2014/main" val="262357842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원서번호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원수강료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입금액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잔액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국비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3,300,000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99,999,999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50,000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신청중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142351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300,000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1,000,000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3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142352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1,300,000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230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2023-08-01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142353</a:t>
                      </a:r>
                      <a:endParaRPr lang="ko-KR" altLang="en-US" sz="700" b="1" u="sng" dirty="0">
                        <a:solidFill>
                          <a:srgbClr val="3333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사물함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 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1" u="sng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환불완료</a:t>
                      </a:r>
                      <a:endParaRPr lang="en-US" altLang="ko-KR" sz="700" b="1" u="sng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656"/>
                  </a:ext>
                </a:extLst>
              </a:tr>
            </a:tbl>
          </a:graphicData>
        </a:graphic>
      </p:graphicFrame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4931519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3040884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206432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4027340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5857379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8324538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71367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40" name="모서리가 둥근 직사각형 39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80915" y="130129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원서결제정보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0672489" y="1657816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9930553" y="166043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65026" y="1660431"/>
            <a:ext cx="2427781" cy="252000"/>
            <a:chOff x="1779994" y="1197868"/>
            <a:chExt cx="2427781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결제일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 bwMode="auto">
          <a:xfrm>
            <a:off x="4264806" y="1657816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39181"/>
              </p:ext>
            </p:extLst>
          </p:nvPr>
        </p:nvGraphicFramePr>
        <p:xfrm>
          <a:off x="11546012" y="646398"/>
          <a:ext cx="1872207" cy="72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원서결제정보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수강생의 결제내역을 확인한다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원서 기준으로 목록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내림차순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관리자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입금정보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강의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등록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완납기준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최종결제일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원서보기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팝업 출력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내역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명 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0580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과목의 원 수강료 전체 합계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81941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할인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총금액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2777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실제 결제 금액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9422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입금된 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입금 금액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수강료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결제내역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9629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입금 후 남아있는 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37265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시 진행상태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기준 여러 번 진행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환불 진행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신청중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3735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출력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일 경우 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되며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불가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중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제외 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수강포기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진행 중입니다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중복 신청은 불가합니다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7717"/>
                  </a:ext>
                </a:extLst>
              </a:tr>
            </a:tbl>
          </a:graphicData>
        </a:graphic>
      </p:graphicFrame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9241755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10141875" y="22324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10882283" y="195982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0321875" y="6868260"/>
            <a:ext cx="78625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11033120" y="68769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8761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 err="1"/>
              <a:t>수강생창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결제내역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59" name="표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26569"/>
              </p:ext>
            </p:extLst>
          </p:nvPr>
        </p:nvGraphicFramePr>
        <p:xfrm>
          <a:off x="11520711" y="612278"/>
          <a:ext cx="1753492" cy="230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결재내역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결제 정보 화면의 입금액 항목 클릭 시 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입금테이블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참조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결제수단은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확정 시 업데이트 예정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온라인도 세분화하여 표기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취소내역은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색상 구분 표기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시 해당 정보 표기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9555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21413"/>
                  </a:ext>
                </a:extLst>
              </a:tr>
            </a:tbl>
          </a:graphicData>
        </a:graphic>
      </p:graphicFrame>
      <p:sp>
        <p:nvSpPr>
          <p:cNvPr id="27" name="Rectangle 1307"/>
          <p:cNvSpPr>
            <a:spLocks noChangeArrowheads="1"/>
          </p:cNvSpPr>
          <p:nvPr/>
        </p:nvSpPr>
        <p:spPr bwMode="auto">
          <a:xfrm>
            <a:off x="4129187" y="2124447"/>
            <a:ext cx="4176464" cy="338437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결제내역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17619" y="2310603"/>
            <a:ext cx="72008" cy="72016"/>
            <a:chOff x="10013701" y="4895209"/>
            <a:chExt cx="144016" cy="144016"/>
          </a:xfrm>
        </p:grpSpPr>
        <p:cxnSp>
          <p:nvCxnSpPr>
            <p:cNvPr id="30" name="직선 연결선 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모서리가 둥근 직사각형 31"/>
          <p:cNvSpPr/>
          <p:nvPr/>
        </p:nvSpPr>
        <p:spPr bwMode="auto">
          <a:xfrm>
            <a:off x="6641622" y="507677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4332967" y="2556494"/>
            <a:ext cx="3816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332968" y="2671579"/>
            <a:ext cx="2604532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ko-KR" altLang="en-US" sz="700" b="1" dirty="0" err="1" smtClean="0">
                <a:latin typeface="+mn-ea"/>
                <a:ea typeface="+mn-ea"/>
              </a:rPr>
              <a:t>원서번호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 142349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02683"/>
              </p:ext>
            </p:extLst>
          </p:nvPr>
        </p:nvGraphicFramePr>
        <p:xfrm>
          <a:off x="4330212" y="2959611"/>
          <a:ext cx="3698707" cy="169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47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1455">
                  <a:extLst>
                    <a:ext uri="{9D8B030D-6E8A-4147-A177-3AD203B41FA5}">
                      <a16:colId xmlns:a16="http://schemas.microsoft.com/office/drawing/2014/main" val="3296511787"/>
                    </a:ext>
                  </a:extLst>
                </a:gridCol>
                <a:gridCol w="579071">
                  <a:extLst>
                    <a:ext uri="{9D8B030D-6E8A-4147-A177-3AD203B41FA5}">
                      <a16:colId xmlns:a16="http://schemas.microsoft.com/office/drawing/2014/main" val="2585143546"/>
                    </a:ext>
                  </a:extLst>
                </a:gridCol>
                <a:gridCol w="1013353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1013353">
                  <a:extLst>
                    <a:ext uri="{9D8B030D-6E8A-4147-A177-3AD203B41FA5}">
                      <a16:colId xmlns:a16="http://schemas.microsoft.com/office/drawing/2014/main" val="2216098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처리일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65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65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환불코드</a:t>
                      </a:r>
                      <a:r>
                        <a:rPr lang="en-US" altLang="ko-KR" sz="65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65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65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r>
                        <a:rPr lang="en-US" altLang="ko-KR" sz="65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65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8058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4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74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현금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6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95140"/>
                  </a:ext>
                </a:extLst>
              </a:tr>
            </a:tbl>
          </a:graphicData>
        </a:graphic>
      </p:graphicFrame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4222977" y="35646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6966616" y="345925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0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 err="1"/>
              <a:t>수강생창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원서결제정보</a:t>
            </a:r>
            <a:r>
              <a:rPr lang="en-US" altLang="ko-KR" dirty="0"/>
              <a:t> 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중퇴신청서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Rectangle 1307"/>
          <p:cNvSpPr>
            <a:spLocks noChangeArrowheads="1"/>
          </p:cNvSpPr>
          <p:nvPr/>
        </p:nvSpPr>
        <p:spPr bwMode="auto">
          <a:xfrm>
            <a:off x="176595" y="1192448"/>
            <a:ext cx="9540064" cy="62763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08000" rIns="108000" anchor="t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중퇴신청서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81102"/>
              </p:ext>
            </p:extLst>
          </p:nvPr>
        </p:nvGraphicFramePr>
        <p:xfrm>
          <a:off x="5187529" y="3293447"/>
          <a:ext cx="4385114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8511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상세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 결제방식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결제금액 결제방식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- 1111111 PG(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- 2222222 PG(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)(010-1234-5678) 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- 3333333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- 4444444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)(110-424-44442)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171"/>
              </p:ext>
            </p:extLst>
          </p:nvPr>
        </p:nvGraphicFramePr>
        <p:xfrm>
          <a:off x="5187529" y="5893536"/>
          <a:ext cx="4385114" cy="411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8511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상세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- 1111111 PG(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- 4444444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)(110-424-44442)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50,000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23140"/>
              </p:ext>
            </p:extLst>
          </p:nvPr>
        </p:nvGraphicFramePr>
        <p:xfrm>
          <a:off x="347907" y="2776624"/>
          <a:ext cx="4738882" cy="212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66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35745">
                  <a:extLst>
                    <a:ext uri="{9D8B030D-6E8A-4147-A177-3AD203B41FA5}">
                      <a16:colId xmlns:a16="http://schemas.microsoft.com/office/drawing/2014/main" val="4115093186"/>
                    </a:ext>
                  </a:extLst>
                </a:gridCol>
                <a:gridCol w="48845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8303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548114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83057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  <a:gridCol w="635745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</a:tblGrid>
              <a:tr h="28800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과목 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환불적용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일러스트레이터 중급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미배정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전액 환불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:35,000)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 공제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/6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1/2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공제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175,000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공제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116,000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300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11112-123456789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350,000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미배정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전액 환불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85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08601"/>
              </p:ext>
            </p:extLst>
          </p:nvPr>
        </p:nvGraphicFramePr>
        <p:xfrm>
          <a:off x="336881" y="1520555"/>
          <a:ext cx="4749906" cy="11840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990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896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(010-1111-1111)  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선임멘토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연락두절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상담과 다른 수업 내용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수업내용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수업시간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상담과 다른 교육방식과 내용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청소상태 불만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인포데스크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마음에 드는게 없음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61609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 bwMode="auto">
          <a:xfrm>
            <a:off x="4556798" y="1547386"/>
            <a:ext cx="503841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인쇄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32453"/>
              </p:ext>
            </p:extLst>
          </p:nvPr>
        </p:nvGraphicFramePr>
        <p:xfrm>
          <a:off x="176595" y="612279"/>
          <a:ext cx="95400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182986" y="633163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267" y="2372792"/>
            <a:ext cx="391133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환불 정보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992"/>
              </p:ext>
            </p:extLst>
          </p:nvPr>
        </p:nvGraphicFramePr>
        <p:xfrm>
          <a:off x="176103" y="6843439"/>
          <a:ext cx="4910193" cy="6324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5896">
                  <a:extLst>
                    <a:ext uri="{9D8B030D-6E8A-4147-A177-3AD203B41FA5}">
                      <a16:colId xmlns:a16="http://schemas.microsoft.com/office/drawing/2014/main" val="117168796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30977104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851997502"/>
                    </a:ext>
                  </a:extLst>
                </a:gridCol>
              </a:tblGrid>
              <a:tr h="1582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원수강료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1,750,000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7121"/>
                  </a:ext>
                </a:extLst>
              </a:tr>
              <a:tr h="1582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결제 금액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1,650,000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공제 금액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652,000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환불 금액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998,000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9177"/>
              </p:ext>
            </p:extLst>
          </p:nvPr>
        </p:nvGraphicFramePr>
        <p:xfrm>
          <a:off x="5196683" y="1510844"/>
          <a:ext cx="4389608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45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645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246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642462">
                  <a:extLst>
                    <a:ext uri="{9D8B030D-6E8A-4147-A177-3AD203B41FA5}">
                      <a16:colId xmlns:a16="http://schemas.microsoft.com/office/drawing/2014/main" val="1664544842"/>
                    </a:ext>
                  </a:extLst>
                </a:gridCol>
                <a:gridCol w="642462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24653">
                  <a:extLst>
                    <a:ext uri="{9D8B030D-6E8A-4147-A177-3AD203B41FA5}">
                      <a16:colId xmlns:a16="http://schemas.microsoft.com/office/drawing/2014/main" val="3648158051"/>
                    </a:ext>
                  </a:extLst>
                </a:gridCol>
                <a:gridCol w="624653">
                  <a:extLst>
                    <a:ext uri="{9D8B030D-6E8A-4147-A177-3AD203B41FA5}">
                      <a16:colId xmlns:a16="http://schemas.microsoft.com/office/drawing/2014/main" val="3808076152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내역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11111-123456789             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단위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수강료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350,000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20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58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600,000</a:t>
                      </a:r>
                      <a:endParaRPr lang="ko-KR" altLang="en-US" sz="70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350,000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4348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42074"/>
              </p:ext>
            </p:extLst>
          </p:nvPr>
        </p:nvGraphicFramePr>
        <p:xfrm>
          <a:off x="5197006" y="4103686"/>
          <a:ext cx="4389285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178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1664544842"/>
                    </a:ext>
                  </a:extLst>
                </a:gridCol>
                <a:gridCol w="646132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26487">
                  <a:extLst>
                    <a:ext uri="{9D8B030D-6E8A-4147-A177-3AD203B41FA5}">
                      <a16:colId xmlns:a16="http://schemas.microsoft.com/office/drawing/2014/main" val="3648158051"/>
                    </a:ext>
                  </a:extLst>
                </a:gridCol>
                <a:gridCol w="626487">
                  <a:extLst>
                    <a:ext uri="{9D8B030D-6E8A-4147-A177-3AD203B41FA5}">
                      <a16:colId xmlns:a16="http://schemas.microsoft.com/office/drawing/2014/main" val="325605482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결제내역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11111-123456789             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단위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55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현금</a:t>
                      </a:r>
                      <a:r>
                        <a:rPr lang="en-US" altLang="ko-KR" sz="700" b="1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</a:t>
                      </a:r>
                      <a:endParaRPr lang="ko-KR" altLang="en-US" sz="700" b="1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수강료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1,015,000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1,015,000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291,000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20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35,000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35,000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58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1,050,000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1,050,000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302,000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43480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3184437" y="2412700"/>
            <a:ext cx="611893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김환불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77720" y="2413459"/>
            <a:ext cx="1080048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1234567890123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04067" y="2413628"/>
            <a:ext cx="1128941" cy="216000"/>
            <a:chOff x="2064142" y="2406804"/>
            <a:chExt cx="1128941" cy="21600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2064142" y="2406804"/>
              <a:ext cx="1128941" cy="216000"/>
            </a:xfrm>
            <a:prstGeom prst="roundRect">
              <a:avLst>
                <a:gd name="adj" fmla="val 10053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국민은행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203" y="2443253"/>
              <a:ext cx="144000" cy="144000"/>
            </a:xfrm>
            <a:prstGeom prst="rect">
              <a:avLst/>
            </a:prstGeom>
          </p:spPr>
        </p:pic>
      </p:grpSp>
      <p:cxnSp>
        <p:nvCxnSpPr>
          <p:cNvPr id="34" name="직선 연결선 33"/>
          <p:cNvCxnSpPr/>
          <p:nvPr/>
        </p:nvCxnSpPr>
        <p:spPr bwMode="auto">
          <a:xfrm>
            <a:off x="5195379" y="4107711"/>
            <a:ext cx="4383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 bwMode="auto">
          <a:xfrm>
            <a:off x="5195379" y="6386567"/>
            <a:ext cx="4383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92096"/>
              </p:ext>
            </p:extLst>
          </p:nvPr>
        </p:nvGraphicFramePr>
        <p:xfrm>
          <a:off x="11520711" y="612278"/>
          <a:ext cx="1753492" cy="198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화면동일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95553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2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 err="1"/>
              <a:t>수강생창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원서결제정보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수강포기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307"/>
          <p:cNvSpPr>
            <a:spLocks noChangeArrowheads="1"/>
          </p:cNvSpPr>
          <p:nvPr/>
        </p:nvSpPr>
        <p:spPr bwMode="auto">
          <a:xfrm>
            <a:off x="3121075" y="900311"/>
            <a:ext cx="5184576" cy="626469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수강포기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945611" y="1086468"/>
            <a:ext cx="72008" cy="72016"/>
            <a:chOff x="10013701" y="4895209"/>
            <a:chExt cx="144016" cy="144016"/>
          </a:xfrm>
        </p:grpSpPr>
        <p:cxnSp>
          <p:nvCxnSpPr>
            <p:cNvPr id="18" name="직선 연결선 17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" name="직선 연결선 19"/>
          <p:cNvCxnSpPr/>
          <p:nvPr/>
        </p:nvCxnSpPr>
        <p:spPr bwMode="auto">
          <a:xfrm>
            <a:off x="3337099" y="1374508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37955"/>
              </p:ext>
            </p:extLst>
          </p:nvPr>
        </p:nvGraphicFramePr>
        <p:xfrm>
          <a:off x="3331765" y="1476375"/>
          <a:ext cx="4757334" cy="5184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547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06920328"/>
                    </a:ext>
                  </a:extLst>
                </a:gridCol>
                <a:gridCol w="1583648">
                  <a:extLst>
                    <a:ext uri="{9D8B030D-6E8A-4147-A177-3AD203B41FA5}">
                      <a16:colId xmlns:a16="http://schemas.microsoft.com/office/drawing/2014/main" val="2901440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570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(010-1111-2222)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선임멘토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99254"/>
                  </a:ext>
                </a:extLst>
              </a:tr>
              <a:tr h="446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환불사유를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선택해주세요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u="none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연락두절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연락늦음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안내미흡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수업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수업내용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(CS,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수업시간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지각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조기종료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교육방식과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시설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강의시설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청소상태 불만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인포데스크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개인사정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■ 기타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 bwMode="auto">
          <a:xfrm>
            <a:off x="4588730" y="3197743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331765" y="680496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588730" y="4333737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588730" y="5619777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588730" y="5114073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588730" y="6248249"/>
            <a:ext cx="3392885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마음에 드는게 없음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456010" y="6807988"/>
            <a:ext cx="651173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5438031" y="627047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8053643" y="68424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4152322" y="1532879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543193" y="1527154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강남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3170747" y="156315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3258267" y="1497260"/>
            <a:ext cx="105783" cy="332331"/>
            <a:chOff x="2669426" y="1713851"/>
            <a:chExt cx="254826" cy="25954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00846" y="1720357"/>
              <a:ext cx="0" cy="253039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5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9426" y="1713851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46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85607" y="1973393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3992794" y="19332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6363193" y="19282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3812794" y="43337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00019"/>
              </p:ext>
            </p:extLst>
          </p:nvPr>
        </p:nvGraphicFramePr>
        <p:xfrm>
          <a:off x="11520711" y="652340"/>
          <a:ext cx="1897508" cy="451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 시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 수강생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연락처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8761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지점의 멘토 별명 직책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14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환불사유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사유 항목 고정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별도 관리 안함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440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 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Input type= text ,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189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환불접수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진행하면 환불신청서가 접수됩니다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완료 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멘토포탈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MY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환불관리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959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4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일지정보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2288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540271"/>
            <a:ext cx="557845" cy="29341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03780"/>
              </p:ext>
            </p:extLst>
          </p:nvPr>
        </p:nvGraphicFramePr>
        <p:xfrm>
          <a:off x="240755" y="972319"/>
          <a:ext cx="12817424" cy="523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448">
                  <a:extLst>
                    <a:ext uri="{9D8B030D-6E8A-4147-A177-3AD203B41FA5}">
                      <a16:colId xmlns:a16="http://schemas.microsoft.com/office/drawing/2014/main" val="2550757249"/>
                    </a:ext>
                  </a:extLst>
                </a:gridCol>
                <a:gridCol w="1276258">
                  <a:extLst>
                    <a:ext uri="{9D8B030D-6E8A-4147-A177-3AD203B41FA5}">
                      <a16:colId xmlns:a16="http://schemas.microsoft.com/office/drawing/2014/main" val="1841970506"/>
                    </a:ext>
                  </a:extLst>
                </a:gridCol>
                <a:gridCol w="1706301">
                  <a:extLst>
                    <a:ext uri="{9D8B030D-6E8A-4147-A177-3AD203B41FA5}">
                      <a16:colId xmlns:a16="http://schemas.microsoft.com/office/drawing/2014/main" val="638869993"/>
                    </a:ext>
                  </a:extLst>
                </a:gridCol>
                <a:gridCol w="762980">
                  <a:extLst>
                    <a:ext uri="{9D8B030D-6E8A-4147-A177-3AD203B41FA5}">
                      <a16:colId xmlns:a16="http://schemas.microsoft.com/office/drawing/2014/main" val="1625271072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1947930407"/>
                    </a:ext>
                  </a:extLst>
                </a:gridCol>
                <a:gridCol w="513278">
                  <a:extLst>
                    <a:ext uri="{9D8B030D-6E8A-4147-A177-3AD203B41FA5}">
                      <a16:colId xmlns:a16="http://schemas.microsoft.com/office/drawing/2014/main" val="3096047326"/>
                    </a:ext>
                  </a:extLst>
                </a:gridCol>
                <a:gridCol w="7046520">
                  <a:extLst>
                    <a:ext uri="{9D8B030D-6E8A-4147-A177-3AD203B41FA5}">
                      <a16:colId xmlns:a16="http://schemas.microsoft.com/office/drawing/2014/main" val="46960419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DEPTH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DEPTH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DEPTH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화면유형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퍼블리싱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진행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027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학생정보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3154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국비관리현황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9911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국비관리현황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파일관리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6336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국비관리현황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국비 수강료 결제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064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35779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원서보기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5078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강의배정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2720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배정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795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출석부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5531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재수강 신청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신청내역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209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신청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0092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2670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출석부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2018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수강정보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86434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973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결제내역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8503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중퇴신청서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Popup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3336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원서결제정보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수강포기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8929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일지정보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△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8329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일지정보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일지 작성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△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898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복학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8067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복학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 신청서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963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휴학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복학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복학 신청서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2283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자격증 관리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5693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설문관리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만족도 조사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5901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설문관리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일반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3F3F3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72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</a:t>
            </a:r>
            <a:r>
              <a:rPr lang="en-US" altLang="ko-KR" dirty="0"/>
              <a:t>&gt; </a:t>
            </a:r>
            <a:r>
              <a:rPr lang="ko-KR" altLang="en-US" dirty="0" err="1"/>
              <a:t>일지정보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29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84863"/>
              </p:ext>
            </p:extLst>
          </p:nvPr>
        </p:nvGraphicFramePr>
        <p:xfrm>
          <a:off x="11520711" y="645990"/>
          <a:ext cx="1753492" cy="591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지점선택박스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가 다른 지점 </a:t>
                      </a:r>
                      <a:r>
                        <a:rPr lang="ko-KR" altLang="en-US" sz="7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해당 지점에 따른 메뉴 정보가 출력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작성일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날짜조회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select=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0" lang="ko-KR" altLang="en-US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학사</a:t>
                      </a:r>
                      <a:r>
                        <a:rPr kumimoji="0" lang="en-US" altLang="ko-KR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환불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개강일지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* </a:t>
                      </a:r>
                      <a:r>
                        <a:rPr kumimoji="0" lang="ko-KR" altLang="en-US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강사</a:t>
                      </a: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멘토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운영부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관련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각권한별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검색조건 선택이 가능하도록 구성</a:t>
                      </a:r>
                      <a:endParaRPr kumimoji="0" lang="en-US" altLang="ko-KR" sz="700" kern="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상태선택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면담결과선택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(default), 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각 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선택에 따른 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면담결과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구분값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구분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학사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강의출석관리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멘토소견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관리요망은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위험등급 사용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환불일지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환불처리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환불방어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개강일지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배정상태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개강안내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결제관련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워드 검색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 이름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 아이디 데이터 조회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일지정보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조회한 데이터 </a:t>
                      </a: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결과건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9722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일지작성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레이어 팝업 출력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72475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752923" y="13012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일지정보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608907" y="6997623"/>
            <a:ext cx="9892348" cy="3800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708576" y="7060998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작성</a:t>
            </a: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568593" y="1562904"/>
            <a:ext cx="9911804" cy="0"/>
          </a:xfrm>
          <a:prstGeom prst="line">
            <a:avLst/>
          </a:prstGeom>
          <a:noFill/>
          <a:ln w="3175" cap="flat" cmpd="sng" algn="ctr">
            <a:solidFill>
              <a:schemeClr val="accent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직사각형 73"/>
          <p:cNvSpPr/>
          <p:nvPr/>
        </p:nvSpPr>
        <p:spPr bwMode="auto">
          <a:xfrm>
            <a:off x="11446902" y="1188343"/>
            <a:ext cx="67359" cy="2167078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455586" y="1697430"/>
            <a:ext cx="111131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일지구분              ∨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821162" y="1695673"/>
            <a:ext cx="7776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일지작성일자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605268" y="1697430"/>
            <a:ext cx="130421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면담 결과                    ∨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2605212" y="1695673"/>
            <a:ext cx="1812007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2023-11-01~2023-11-07  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▣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           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67846"/>
              </p:ext>
            </p:extLst>
          </p:nvPr>
        </p:nvGraphicFramePr>
        <p:xfrm>
          <a:off x="1825624" y="2292847"/>
          <a:ext cx="9432924" cy="923195"/>
        </p:xfrm>
        <a:graphic>
          <a:graphicData uri="http://schemas.openxmlformats.org/drawingml/2006/table">
            <a:tbl>
              <a:tblPr/>
              <a:tblGrid>
                <a:gridCol w="1572154">
                  <a:extLst>
                    <a:ext uri="{9D8B030D-6E8A-4147-A177-3AD203B41FA5}">
                      <a16:colId xmlns:a16="http://schemas.microsoft.com/office/drawing/2014/main" val="3708736429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86969649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520885374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7450228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410417326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257760156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백지은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운영팀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2023-11-07 20:36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593581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일지구분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환불일지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면담결과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연락 예정일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3943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파일첨부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내일배움 신청서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정수혜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_2023.docx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13822"/>
                  </a:ext>
                </a:extLst>
              </a:tr>
              <a:tr h="38715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면담내용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환불여부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확인중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5227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0342807" y="1695673"/>
            <a:ext cx="909156" cy="252000"/>
            <a:chOff x="10412203" y="1695673"/>
            <a:chExt cx="1331096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11095299" y="1695673"/>
              <a:ext cx="64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>
                  <a:latin typeface="+mn-ea"/>
                  <a:ea typeface="+mn-ea"/>
                </a:rPr>
                <a:t>검색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10412203" y="1695673"/>
              <a:ext cx="64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>
                  <a:latin typeface="+mn-ea"/>
                  <a:ea typeface="+mn-ea"/>
                </a:rPr>
                <a:t>초기화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 bwMode="auto">
          <a:xfrm>
            <a:off x="6947852" y="1697430"/>
            <a:ext cx="323000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작성자 이름</a:t>
            </a:r>
            <a:r>
              <a:rPr kumimoji="0" lang="en-US" altLang="ko-KR" sz="700" kern="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700" kern="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작성자 아이디 입력</a:t>
            </a:r>
            <a:endParaRPr kumimoji="0" lang="ko-KR" altLang="en-US" sz="70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6347799" y="15889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7145098" y="15889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1731129" y="15811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4441195" y="15889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17947"/>
              </p:ext>
            </p:extLst>
          </p:nvPr>
        </p:nvGraphicFramePr>
        <p:xfrm>
          <a:off x="1825624" y="3416534"/>
          <a:ext cx="9432924" cy="1994880"/>
        </p:xfrm>
        <a:graphic>
          <a:graphicData uri="http://schemas.openxmlformats.org/drawingml/2006/table">
            <a:tbl>
              <a:tblPr/>
              <a:tblGrid>
                <a:gridCol w="1572154">
                  <a:extLst>
                    <a:ext uri="{9D8B030D-6E8A-4147-A177-3AD203B41FA5}">
                      <a16:colId xmlns:a16="http://schemas.microsoft.com/office/drawing/2014/main" val="3708736429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86969649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520885374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7450228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410417326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257760156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이은서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700" baseline="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강사팀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2023-11-02 11:33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593581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일지구분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학사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면담결과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연락예정일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2023-11-08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3943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파일첨부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내일배움 신청서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정수혜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_2023.docx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13822"/>
                  </a:ext>
                </a:extLst>
              </a:tr>
              <a:tr h="38715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면담내용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상담후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상담자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백지은</a:t>
                      </a:r>
                      <a:b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*직업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성별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거주지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서울 강남구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기숙사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성향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시원시원</a:t>
                      </a:r>
                      <a:b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*특이사항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추가등록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가망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상담내용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퇴사하고 싶어 알아봤다고 함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원래 디자인을 배워보고 싶었고 회사를 알아보니 </a:t>
                      </a:r>
                      <a:r>
                        <a:rPr lang="en-US" altLang="ko-KR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gtq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우대인 곳들이 많아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문의줌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사무직도 생각하고 있어 컴퓨터자격증 필요하다 어필함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우선 포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일 공부해서 </a:t>
                      </a:r>
                      <a:r>
                        <a:rPr lang="en-US" altLang="ko-KR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gtq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시험보는걸로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!</a:t>
                      </a:r>
                      <a:b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결제권자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완납예정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5227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59500"/>
              </p:ext>
            </p:extLst>
          </p:nvPr>
        </p:nvGraphicFramePr>
        <p:xfrm>
          <a:off x="1825624" y="5611906"/>
          <a:ext cx="9432924" cy="1354800"/>
        </p:xfrm>
        <a:graphic>
          <a:graphicData uri="http://schemas.openxmlformats.org/drawingml/2006/table">
            <a:tbl>
              <a:tblPr/>
              <a:tblGrid>
                <a:gridCol w="1572154">
                  <a:extLst>
                    <a:ext uri="{9D8B030D-6E8A-4147-A177-3AD203B41FA5}">
                      <a16:colId xmlns:a16="http://schemas.microsoft.com/office/drawing/2014/main" val="3708736429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86969649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3520885374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74502280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410417326"/>
                    </a:ext>
                  </a:extLst>
                </a:gridCol>
                <a:gridCol w="1572154">
                  <a:extLst>
                    <a:ext uri="{9D8B030D-6E8A-4147-A177-3AD203B41FA5}">
                      <a16:colId xmlns:a16="http://schemas.microsoft.com/office/drawing/2014/main" val="2257760156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백은철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대리</a:t>
                      </a:r>
                      <a:endParaRPr lang="en-US" altLang="ko-KR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2023-10-30 11:33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593581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일지구분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개강일지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면담결과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연락예정일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2023-11-01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3943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파일첨부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내일배움 신청서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정수혜</a:t>
                      </a:r>
                      <a:r>
                        <a:rPr lang="en-US" altLang="ko-KR" sz="700" u="sng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_2023.docx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13822"/>
                  </a:ext>
                </a:extLst>
              </a:tr>
              <a:tr h="38715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면담내용</a:t>
                      </a:r>
                      <a:endParaRPr lang="ko-KR" altLang="en-US" sz="700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시간표 및 강의실</a:t>
                      </a:r>
                    </a:p>
                    <a:p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과목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컴활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요일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  <a:p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일정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12/09 - 12/31</a:t>
                      </a:r>
                    </a:p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14:00 - 18:00</a:t>
                      </a:r>
                    </a:p>
                    <a:p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강의실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72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9522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837682" y="2021626"/>
            <a:ext cx="3299617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700" dirty="0">
                <a:latin typeface="+mn-ea"/>
                <a:ea typeface="+mn-ea"/>
              </a:rPr>
              <a:t>  </a:t>
            </a:r>
            <a:r>
              <a:rPr lang="ko-KR" altLang="en-US" sz="700" u="sng" dirty="0">
                <a:latin typeface="+mn-ea"/>
                <a:ea typeface="+mn-ea"/>
              </a:rPr>
              <a:t>전체</a:t>
            </a:r>
            <a:r>
              <a:rPr lang="en-US" altLang="ko-KR" sz="700" u="sng" dirty="0">
                <a:latin typeface="+mn-ea"/>
                <a:ea typeface="+mn-ea"/>
              </a:rPr>
              <a:t>15</a:t>
            </a:r>
            <a:r>
              <a:rPr lang="ko-KR" altLang="en-US" sz="700" dirty="0">
                <a:latin typeface="+mn-ea"/>
                <a:ea typeface="+mn-ea"/>
              </a:rPr>
              <a:t>   </a:t>
            </a:r>
            <a:r>
              <a:rPr kumimoji="0" lang="ko-KR" altLang="en-US" sz="700" b="1" u="sng" kern="0" dirty="0">
                <a:solidFill>
                  <a:schemeClr val="tx1"/>
                </a:solidFill>
                <a:latin typeface="+mn-ea"/>
                <a:ea typeface="+mn-ea"/>
              </a:rPr>
              <a:t>학사</a:t>
            </a:r>
            <a:r>
              <a:rPr kumimoji="0" lang="en-US" altLang="ko-KR" sz="700" b="1" u="sng" kern="0" dirty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kumimoji="0" lang="ko-KR" altLang="en-US" sz="700" u="sng" kern="0" dirty="0">
                <a:solidFill>
                  <a:schemeClr val="tx1"/>
                </a:solidFill>
                <a:latin typeface="+mn-ea"/>
                <a:ea typeface="+mn-ea"/>
              </a:rPr>
              <a:t>교육</a:t>
            </a:r>
            <a:r>
              <a:rPr kumimoji="0" lang="en-US" altLang="ko-KR" sz="700" u="sng" kern="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kumimoji="0" lang="ko-KR" altLang="en-US" sz="700" u="sng" kern="0" dirty="0">
                <a:solidFill>
                  <a:schemeClr val="tx1"/>
                </a:solidFill>
                <a:latin typeface="+mn-ea"/>
                <a:ea typeface="+mn-ea"/>
              </a:rPr>
              <a:t>환불</a:t>
            </a:r>
            <a:r>
              <a:rPr kumimoji="0" lang="en-US" altLang="ko-KR" sz="700" u="sng" kern="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kumimoji="0" lang="ko-KR" altLang="en-US" sz="700" u="sng" kern="0" dirty="0">
                <a:solidFill>
                  <a:schemeClr val="tx1"/>
                </a:solidFill>
                <a:latin typeface="+mn-ea"/>
                <a:ea typeface="+mn-ea"/>
              </a:rPr>
              <a:t>개강일지</a:t>
            </a:r>
            <a:r>
              <a:rPr kumimoji="0" lang="en-US" altLang="ko-KR" sz="700" u="sng" kern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1663340" y="20216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10641426" y="69976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1213826" y="6484384"/>
            <a:ext cx="2088232" cy="61669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2024-01-25</a:t>
            </a:r>
          </a:p>
          <a:p>
            <a:pPr defTabSz="817563"/>
            <a:r>
              <a:rPr lang="ko-KR" altLang="en-US" sz="900" b="1" dirty="0">
                <a:solidFill>
                  <a:schemeClr val="bg1"/>
                </a:solidFill>
                <a:latin typeface="+mn-ea"/>
                <a:ea typeface="+mn-ea"/>
              </a:rPr>
              <a:t>계열별로 존재여부 확인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defTabSz="817563"/>
            <a:endParaRPr lang="ko-KR" altLang="en-US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9826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 bwMode="auto">
          <a:xfrm>
            <a:off x="10681276" y="872411"/>
            <a:ext cx="7877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컴퓨터강남  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</a:t>
            </a:r>
            <a:r>
              <a:rPr lang="en-US" altLang="ko-KR" dirty="0"/>
              <a:t>&gt; </a:t>
            </a:r>
            <a:r>
              <a:rPr lang="ko-KR" altLang="en-US" dirty="0" err="1"/>
              <a:t>일지정보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일지작성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30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68747" y="612279"/>
            <a:ext cx="11331728" cy="6768752"/>
          </a:xfrm>
          <a:prstGeom prst="rect">
            <a:avLst/>
          </a:prstGeom>
          <a:solidFill>
            <a:schemeClr val="tx1">
              <a:alpha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7" name="직사각형 6"/>
          <p:cNvSpPr/>
          <p:nvPr/>
        </p:nvSpPr>
        <p:spPr bwMode="auto">
          <a:xfrm>
            <a:off x="3481115" y="2412479"/>
            <a:ext cx="5400600" cy="28803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+mn-ea"/>
                <a:ea typeface="+mn-ea"/>
              </a:rPr>
              <a:t>일지 작성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687307" y="2484487"/>
            <a:ext cx="122400" cy="122493"/>
            <a:chOff x="11747278" y="3136751"/>
            <a:chExt cx="144019" cy="144016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모서리가 둥근 직사각형 11"/>
          <p:cNvSpPr/>
          <p:nvPr/>
        </p:nvSpPr>
        <p:spPr bwMode="auto">
          <a:xfrm>
            <a:off x="7829547" y="2849504"/>
            <a:ext cx="1052168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2023-10-30  11:50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534970" y="2874631"/>
            <a:ext cx="244627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이지혁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(jkolp11)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컴퓨터 강남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사업부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 1-1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팀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501553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일지구분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836789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면담결과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172026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연락예정일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7507261" y="3126631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파일첨부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501553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일지구분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선택               ∨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836789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면담결과 선택               </a:t>
            </a:r>
            <a:r>
              <a:rPr lang="ko-KR" altLang="en-US" sz="700" dirty="0">
                <a:latin typeface="+mn-ea"/>
              </a:rPr>
              <a:t>∨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172025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               ▣ 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7507262" y="3377417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501553" y="3963642"/>
            <a:ext cx="5380162" cy="969117"/>
          </a:xfrm>
          <a:prstGeom prst="roundRect">
            <a:avLst>
              <a:gd name="adj" fmla="val 610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501553" y="3741238"/>
            <a:ext cx="1302444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면담내용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80480" y="5026040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91683" y="5024972"/>
            <a:ext cx="53561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507260" y="3377417"/>
            <a:ext cx="421713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파일선택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64190"/>
              </p:ext>
            </p:extLst>
          </p:nvPr>
        </p:nvGraphicFramePr>
        <p:xfrm>
          <a:off x="11520711" y="645990"/>
          <a:ext cx="1753492" cy="550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지점선택박스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'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가 다른 지점 </a:t>
                      </a:r>
                      <a:r>
                        <a:rPr lang="ko-KR" altLang="en-US" sz="7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해당 지점에 따른 메뉴 정보가 출력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기본출력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작성자명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기본출력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작성일시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select=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일지구분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0" lang="ko-KR" altLang="en-US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학사</a:t>
                      </a:r>
                      <a:r>
                        <a:rPr kumimoji="0" lang="en-US" altLang="ko-KR" sz="70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환불</a:t>
                      </a:r>
                      <a:r>
                        <a:rPr kumimoji="0" lang="en-US" altLang="ko-KR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개강일지</a:t>
                      </a: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00" kern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* </a:t>
                      </a:r>
                      <a:r>
                        <a:rPr kumimoji="0" lang="ko-KR" altLang="en-US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강사</a:t>
                      </a:r>
                      <a:r>
                        <a:rPr kumimoji="0" lang="en-US" altLang="ko-KR" sz="7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멘토</a:t>
                      </a:r>
                      <a:r>
                        <a:rPr kumimoji="0" lang="en-US" altLang="ko-KR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운영부</a:t>
                      </a: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관련 </a:t>
                      </a:r>
                      <a:r>
                        <a:rPr kumimoji="0" lang="ko-KR" altLang="en-US" sz="700" kern="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각권한별</a:t>
                      </a:r>
                      <a:endParaRPr kumimoji="0" lang="en-US" altLang="ko-KR" sz="700" kern="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700" kern="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작성이 가능하도록 구성</a:t>
                      </a:r>
                      <a:endParaRPr kumimoji="0" lang="en-US" altLang="ko-KR" sz="700" kern="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506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면담결과 선택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select=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면담결과 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(default), 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각 일지 선택에 따른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상태값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구분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학사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강의출석관리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멘토소견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관리요망은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위험등급 사용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관리요망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양호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추가등록가능성있음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환불일지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환불처리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환불방어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환불가능성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있음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4)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개강일지</a:t>
                      </a: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상담후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배정상태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개강안내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fontAlgn="auto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결제관련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저장버튼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학사일지 저장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481115" y="27697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7802242" y="27858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822638" y="30845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5222018" y="31212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8355631" y="486977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417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휴학</a:t>
            </a:r>
            <a:r>
              <a:rPr lang="en-US" altLang="ko-KR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복학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4855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복학신청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32</a:t>
            </a:fld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40755" y="2045998"/>
            <a:ext cx="158487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휴학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복학 신청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968947" y="900311"/>
            <a:ext cx="0" cy="59760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 bwMode="auto">
          <a:xfrm>
            <a:off x="2515143" y="3493991"/>
            <a:ext cx="96840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접수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5450731" y="3493991"/>
            <a:ext cx="969990" cy="432048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승인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2515143" y="5287798"/>
            <a:ext cx="968400" cy="432000"/>
          </a:xfrm>
          <a:prstGeom prst="roundRect">
            <a:avLst>
              <a:gd name="adj" fmla="val 6568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신청취소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5450731" y="4135622"/>
            <a:ext cx="969990" cy="432048"/>
          </a:xfrm>
          <a:prstGeom prst="roundRect">
            <a:avLst>
              <a:gd name="adj" fmla="val 6568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반려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6" name="꺾인 연결선 15"/>
          <p:cNvCxnSpPr>
            <a:stCxn id="60" idx="3"/>
            <a:endCxn id="37" idx="1"/>
          </p:cNvCxnSpPr>
          <p:nvPr/>
        </p:nvCxnSpPr>
        <p:spPr bwMode="auto">
          <a:xfrm>
            <a:off x="1825625" y="2261998"/>
            <a:ext cx="280988" cy="310"/>
          </a:xfrm>
          <a:prstGeom prst="bentConnector3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꺾인 연결선 71"/>
          <p:cNvCxnSpPr>
            <a:stCxn id="64" idx="3"/>
            <a:endCxn id="68" idx="1"/>
          </p:cNvCxnSpPr>
          <p:nvPr/>
        </p:nvCxnSpPr>
        <p:spPr bwMode="auto">
          <a:xfrm>
            <a:off x="3483543" y="3709991"/>
            <a:ext cx="1967188" cy="2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꺾인 연결선 73"/>
          <p:cNvCxnSpPr>
            <a:stCxn id="52" idx="3"/>
            <a:endCxn id="69" idx="1"/>
          </p:cNvCxnSpPr>
          <p:nvPr/>
        </p:nvCxnSpPr>
        <p:spPr bwMode="auto">
          <a:xfrm>
            <a:off x="1825625" y="3655241"/>
            <a:ext cx="689518" cy="184855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꺾인 연결선 74"/>
          <p:cNvCxnSpPr>
            <a:stCxn id="64" idx="3"/>
            <a:endCxn id="70" idx="1"/>
          </p:cNvCxnSpPr>
          <p:nvPr/>
        </p:nvCxnSpPr>
        <p:spPr bwMode="auto">
          <a:xfrm>
            <a:off x="3483543" y="3709991"/>
            <a:ext cx="1967188" cy="64165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모서리가 둥근 직사각형 94"/>
          <p:cNvSpPr/>
          <p:nvPr/>
        </p:nvSpPr>
        <p:spPr bwMode="auto">
          <a:xfrm>
            <a:off x="9025731" y="3493991"/>
            <a:ext cx="1800200" cy="432000"/>
          </a:xfrm>
          <a:prstGeom prst="roundRect">
            <a:avLst>
              <a:gd name="adj" fmla="val 656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수강상태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휴학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재학 변경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106613" y="2046308"/>
            <a:ext cx="158487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서명요청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71450" indent="-171450" defTabSz="817563">
              <a:buFontTx/>
              <a:buChar char="-"/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신청자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수강생명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휴대폰번호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71450" indent="-171450" defTabSz="817563">
              <a:buFontTx/>
              <a:buChar char="-"/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휴학기간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복학일 입력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9647" y="2490619"/>
            <a:ext cx="24695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</a:rPr>
              <a:t>*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  <a:ea typeface="+mn-ea"/>
              </a:rPr>
              <a:t>휴학신청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  <a:ea typeface="+mn-ea"/>
              </a:rPr>
              <a:t> 가능여부 확인</a:t>
            </a:r>
            <a:endParaRPr lang="en-US" altLang="ko-KR" sz="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 -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수강생이 수강 중 강의가 있을 경우 휴학 불가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수강중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과목 모두 미배정 변경 처리 후 휴학 신청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-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환불 진행중 과목이 있을 경우 휴학 불가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환불 완료 후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휴학 신청 가능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0755" y="1260351"/>
            <a:ext cx="1584870" cy="5040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100" b="1">
                <a:latin typeface="+mn-ea"/>
                <a:ea typeface="+mn-ea"/>
              </a:rPr>
              <a:t>수강생 포털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112962" y="1260351"/>
            <a:ext cx="3024337" cy="5040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100" dirty="0" err="1" smtClean="0">
                <a:latin typeface="+mn-ea"/>
                <a:ea typeface="+mn-ea"/>
              </a:rPr>
              <a:t>멘토포탈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&gt; (</a:t>
            </a:r>
            <a:r>
              <a:rPr lang="ko-KR" altLang="en-US" sz="1100" dirty="0" smtClean="0">
                <a:latin typeface="+mn-ea"/>
                <a:ea typeface="+mn-ea"/>
              </a:rPr>
              <a:t>수강생 이름 클릭</a:t>
            </a:r>
            <a:r>
              <a:rPr lang="en-US" altLang="ko-KR" sz="1100" dirty="0" smtClean="0">
                <a:latin typeface="+mn-ea"/>
                <a:ea typeface="+mn-ea"/>
              </a:rPr>
              <a:t>) &gt; </a:t>
            </a:r>
            <a:r>
              <a:rPr lang="ko-KR" altLang="en-US" sz="1100" b="1" dirty="0" smtClean="0">
                <a:latin typeface="+mn-ea"/>
                <a:ea typeface="+mn-ea"/>
              </a:rPr>
              <a:t>수강생 </a:t>
            </a:r>
            <a:r>
              <a:rPr lang="ko-KR" altLang="en-US" sz="1100" b="1" dirty="0">
                <a:latin typeface="+mn-ea"/>
                <a:ea typeface="+mn-ea"/>
              </a:rPr>
              <a:t>창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423643" y="1260351"/>
            <a:ext cx="3024000" cy="5040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b="1" dirty="0" err="1" smtClean="0">
                <a:latin typeface="+mn-ea"/>
                <a:ea typeface="+mn-ea"/>
              </a:rPr>
              <a:t>지점관리자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&gt; </a:t>
            </a:r>
            <a:r>
              <a:rPr lang="ko-KR" altLang="en-US" b="1" dirty="0" smtClean="0">
                <a:latin typeface="+mn-ea"/>
                <a:ea typeface="+mn-ea"/>
              </a:rPr>
              <a:t>수강생 </a:t>
            </a:r>
            <a:r>
              <a:rPr lang="en-US" altLang="ko-KR" b="1" dirty="0" smtClean="0">
                <a:latin typeface="+mn-ea"/>
                <a:ea typeface="+mn-ea"/>
              </a:rPr>
              <a:t>&gt; </a:t>
            </a:r>
            <a:r>
              <a:rPr lang="ko-KR" altLang="en-US" b="1" dirty="0" err="1" smtClean="0">
                <a:latin typeface="+mn-ea"/>
                <a:ea typeface="+mn-ea"/>
              </a:rPr>
              <a:t>휴복학관리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67069" y="800141"/>
            <a:ext cx="25598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>
              <a:lnSpc>
                <a:spcPct val="150000"/>
              </a:lnSpc>
            </a:pP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담당 멘토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접수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err="1" smtClean="0">
                <a:solidFill>
                  <a:srgbClr val="FF0000"/>
                </a:solidFill>
                <a:latin typeface="+mn-ea"/>
                <a:ea typeface="+mn-ea"/>
              </a:rPr>
              <a:t>신청취소</a:t>
            </a:r>
            <a:endParaRPr lang="en-US" altLang="ko-KR" sz="7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담당 멘토의 소속 팀장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접수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err="1" smtClean="0">
                <a:solidFill>
                  <a:srgbClr val="FF0000"/>
                </a:solidFill>
                <a:latin typeface="+mn-ea"/>
                <a:ea typeface="+mn-ea"/>
              </a:rPr>
              <a:t>신청취소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 및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승인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반려</a:t>
            </a:r>
            <a:endParaRPr lang="en-US" altLang="ko-KR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78722" y="908523"/>
            <a:ext cx="32149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>
              <a:lnSpc>
                <a:spcPct val="150000"/>
              </a:lnSpc>
            </a:pP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담당 멘토의 소속 팀장 또는 원장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승인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반려</a:t>
            </a:r>
            <a:endParaRPr lang="en-US" altLang="ko-KR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240755" y="3439241"/>
            <a:ext cx="1584870" cy="432000"/>
          </a:xfrm>
          <a:prstGeom prst="roundRect">
            <a:avLst>
              <a:gd name="adj" fmla="val 6568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휴학신청서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서명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약관 동의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5" name="꺾인 연결선 64"/>
          <p:cNvCxnSpPr>
            <a:stCxn id="37" idx="3"/>
            <a:endCxn id="52" idx="0"/>
          </p:cNvCxnSpPr>
          <p:nvPr/>
        </p:nvCxnSpPr>
        <p:spPr bwMode="auto">
          <a:xfrm flipH="1">
            <a:off x="1033190" y="2262308"/>
            <a:ext cx="2658293" cy="1176933"/>
          </a:xfrm>
          <a:prstGeom prst="bentConnector4">
            <a:avLst>
              <a:gd name="adj1" fmla="val -36071"/>
              <a:gd name="adj2" fmla="val 7599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꺾인 연결선 75"/>
          <p:cNvCxnSpPr>
            <a:stCxn id="52" idx="3"/>
            <a:endCxn id="64" idx="1"/>
          </p:cNvCxnSpPr>
          <p:nvPr/>
        </p:nvCxnSpPr>
        <p:spPr bwMode="auto">
          <a:xfrm>
            <a:off x="1825625" y="3655241"/>
            <a:ext cx="689518" cy="5475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9025731" y="5940919"/>
            <a:ext cx="1800200" cy="432000"/>
          </a:xfrm>
          <a:prstGeom prst="roundRect">
            <a:avLst>
              <a:gd name="adj" fmla="val 656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종료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재신청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 가능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5281315" y="906661"/>
            <a:ext cx="0" cy="59760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8593683" y="906661"/>
            <a:ext cx="0" cy="59760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꺾인 연결선 101"/>
          <p:cNvCxnSpPr>
            <a:stCxn id="68" idx="3"/>
            <a:endCxn id="95" idx="1"/>
          </p:cNvCxnSpPr>
          <p:nvPr/>
        </p:nvCxnSpPr>
        <p:spPr bwMode="auto">
          <a:xfrm flipV="1">
            <a:off x="6420721" y="3709991"/>
            <a:ext cx="2605010" cy="2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꺾인 연결선 106"/>
          <p:cNvCxnSpPr>
            <a:stCxn id="69" idx="2"/>
            <a:endCxn id="86" idx="1"/>
          </p:cNvCxnSpPr>
          <p:nvPr/>
        </p:nvCxnSpPr>
        <p:spPr bwMode="auto">
          <a:xfrm rot="16200000" flipH="1">
            <a:off x="5793977" y="2925164"/>
            <a:ext cx="437121" cy="6026388"/>
          </a:xfrm>
          <a:prstGeom prst="bentConnector2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꺾인 연결선 109"/>
          <p:cNvCxnSpPr>
            <a:stCxn id="70" idx="2"/>
            <a:endCxn id="64" idx="2"/>
          </p:cNvCxnSpPr>
          <p:nvPr/>
        </p:nvCxnSpPr>
        <p:spPr bwMode="auto">
          <a:xfrm rot="5400000" flipH="1">
            <a:off x="4146695" y="2778640"/>
            <a:ext cx="641679" cy="2936383"/>
          </a:xfrm>
          <a:prstGeom prst="bentConnector3">
            <a:avLst>
              <a:gd name="adj1" fmla="val -35625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563849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87713"/>
              </p:ext>
            </p:extLst>
          </p:nvPr>
        </p:nvGraphicFramePr>
        <p:xfrm>
          <a:off x="1825626" y="1680463"/>
          <a:ext cx="9360346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42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909029">
                  <a:extLst>
                    <a:ext uri="{9D8B030D-6E8A-4147-A177-3AD203B41FA5}">
                      <a16:colId xmlns:a16="http://schemas.microsoft.com/office/drawing/2014/main" val="981554207"/>
                    </a:ext>
                  </a:extLst>
                </a:gridCol>
                <a:gridCol w="2058277">
                  <a:extLst>
                    <a:ext uri="{9D8B030D-6E8A-4147-A177-3AD203B41FA5}">
                      <a16:colId xmlns:a16="http://schemas.microsoft.com/office/drawing/2014/main" val="3458378554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2510230574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2216898584"/>
                    </a:ext>
                  </a:extLst>
                </a:gridCol>
                <a:gridCol w="1483653">
                  <a:extLst>
                    <a:ext uri="{9D8B030D-6E8A-4147-A177-3AD203B41FA5}">
                      <a16:colId xmlns:a16="http://schemas.microsoft.com/office/drawing/2014/main" val="36328076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2024-02-21</a:t>
                      </a:r>
                      <a:r>
                        <a:rPr lang="en-US" altLang="ko-KR" sz="700" b="0" kern="1200" baseline="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13:55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복학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2024-04-02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이종훈 과장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(3-1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2024-02-21 10:55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2023-09-23~2024-04-01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2024-02-20 10:55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59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2023-09-23~2024-04-01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2024-02-20 09:55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15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2023-09-23~2024-04-01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별칭 직급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)(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  <a:endParaRPr lang="ko-KR" altLang="en-US" sz="700" b="0" u="none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2024-02-20 09:55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34839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33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6229"/>
              </p:ext>
            </p:extLst>
          </p:nvPr>
        </p:nvGraphicFramePr>
        <p:xfrm>
          <a:off x="11520711" y="645990"/>
          <a:ext cx="1753492" cy="512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 신청을 진행하면 확인 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접수등의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관리를 한다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■접근권한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멘토의 팀장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직접 신청만 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표시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 표시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후 노출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02445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수강생의 담당 멘토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휴학 또는 복학 신청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멘토가 휴학기간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 작성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서명완료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수강생이 서명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접수 완료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승인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반려 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멘토가 신청 취소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전 가능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취소의 경우 진행상황은 유지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되지 않음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재신청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 가능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237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 신청 완료 날짜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686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후 버튼 생성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73052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복학신청서 팝업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후 버튼 생성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67573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923" y="130129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휴학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복학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9601795" y="2296713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복</a:t>
            </a:r>
            <a:r>
              <a:rPr lang="ko-KR" altLang="en-US" sz="700" dirty="0" smtClean="0">
                <a:latin typeface="+mn-ea"/>
                <a:ea typeface="+mn-ea"/>
              </a:rPr>
              <a:t>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9601795" y="2577974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9608145" y="2869951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9614495" y="3161928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9594190" y="2000632"/>
            <a:ext cx="576000" cy="216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휴학신청서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5591953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2491377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481115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7051872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8710685" y="18206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10100495" y="19205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10106845" y="22905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2476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수강생창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휴학</a:t>
            </a:r>
            <a:r>
              <a:rPr lang="en-US" altLang="ko-KR" dirty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 신청서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08943"/>
              </p:ext>
            </p:extLst>
          </p:nvPr>
        </p:nvGraphicFramePr>
        <p:xfrm>
          <a:off x="11546011" y="652340"/>
          <a:ext cx="1872208" cy="685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휴학 신청서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수강생이 신청한 휴학신청서를 접수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반려 관리 한다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■접근권한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멘토의 팀장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알림톡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서명요청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endParaRPr lang="en-US" altLang="ko-KR" sz="7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접수 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 멘토의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팀장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승인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반려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 신청한 수강생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휴대폰번호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휴학기간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default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내일날짜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내일날짜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원하는 기간을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내일 이후 설정 가능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857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서명 요청 진행됩니다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중 강의 존재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중 강의가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존재합니다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중 인 경우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중인 원서가 존재합니다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412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취소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휴학신청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039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접수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접근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35419"/>
                  </a:ext>
                </a:extLst>
              </a:tr>
            </a:tbl>
          </a:graphicData>
        </a:graphic>
      </p:graphicFrame>
      <p:sp>
        <p:nvSpPr>
          <p:cNvPr id="38" name="Rectangle 1307"/>
          <p:cNvSpPr>
            <a:spLocks noChangeArrowheads="1"/>
          </p:cNvSpPr>
          <p:nvPr/>
        </p:nvSpPr>
        <p:spPr bwMode="auto">
          <a:xfrm>
            <a:off x="456779" y="1044327"/>
            <a:ext cx="5184576" cy="316574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휴학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81315" y="1230484"/>
            <a:ext cx="72008" cy="72016"/>
            <a:chOff x="10013701" y="4895209"/>
            <a:chExt cx="144016" cy="144016"/>
          </a:xfrm>
        </p:grpSpPr>
        <p:cxnSp>
          <p:nvCxnSpPr>
            <p:cNvPr id="42" name="직선 연결선 41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직선 연결선 43"/>
          <p:cNvCxnSpPr/>
          <p:nvPr/>
        </p:nvCxnSpPr>
        <p:spPr bwMode="auto">
          <a:xfrm>
            <a:off x="672803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674653" y="388867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924432" y="388867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29960"/>
              </p:ext>
            </p:extLst>
          </p:nvPr>
        </p:nvGraphicFramePr>
        <p:xfrm>
          <a:off x="651763" y="1587236"/>
          <a:ext cx="4757334" cy="1905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82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7840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459608" y="2367332"/>
            <a:ext cx="3821707" cy="1015540"/>
            <a:chOff x="1493011" y="3929840"/>
            <a:chExt cx="3821707" cy="1015540"/>
          </a:xfrm>
        </p:grpSpPr>
        <p:grpSp>
          <p:nvGrpSpPr>
            <p:cNvPr id="50" name="그룹 49"/>
            <p:cNvGrpSpPr/>
            <p:nvPr/>
          </p:nvGrpSpPr>
          <p:grpSpPr>
            <a:xfrm>
              <a:off x="1493011" y="3929840"/>
              <a:ext cx="3821707" cy="1015540"/>
              <a:chOff x="1517469" y="6316484"/>
              <a:chExt cx="3821707" cy="1015540"/>
            </a:xfrm>
          </p:grpSpPr>
          <p:sp>
            <p:nvSpPr>
              <p:cNvPr id="55" name="모서리가 둥근 직사각형 54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  <p:sp>
            <p:nvSpPr>
              <p:cNvPr id="61" name="모서리가 둥근 직사각형 60"/>
              <p:cNvSpPr/>
              <p:nvPr/>
            </p:nvSpPr>
            <p:spPr bwMode="auto">
              <a:xfrm>
                <a:off x="1517469" y="6665526"/>
                <a:ext cx="3821707" cy="666498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53" name="모서리가 둥근 직사각형 52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4814428" y="393589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51763" y="1980431"/>
            <a:ext cx="4665556" cy="288032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537584" y="20372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1351325" y="24221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Rectangle 1307"/>
          <p:cNvSpPr>
            <a:spLocks noChangeArrowheads="1"/>
          </p:cNvSpPr>
          <p:nvPr/>
        </p:nvSpPr>
        <p:spPr bwMode="auto">
          <a:xfrm>
            <a:off x="5988745" y="1044327"/>
            <a:ext cx="5184576" cy="59046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휴학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0813281" y="1230484"/>
            <a:ext cx="72008" cy="72016"/>
            <a:chOff x="10013701" y="4895209"/>
            <a:chExt cx="144016" cy="144016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7" name="직선 연결선 106"/>
          <p:cNvCxnSpPr/>
          <p:nvPr/>
        </p:nvCxnSpPr>
        <p:spPr bwMode="auto">
          <a:xfrm>
            <a:off x="6204769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모서리가 둥근 직사각형 107"/>
          <p:cNvSpPr/>
          <p:nvPr/>
        </p:nvSpPr>
        <p:spPr bwMode="auto">
          <a:xfrm>
            <a:off x="6226623" y="6617298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10456398" y="661729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49175"/>
              </p:ext>
            </p:extLst>
          </p:nvPr>
        </p:nvGraphicFramePr>
        <p:xfrm>
          <a:off x="6234677" y="1592566"/>
          <a:ext cx="4757334" cy="18280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748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76482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7078526" y="2370835"/>
            <a:ext cx="2042241" cy="254171"/>
            <a:chOff x="1493011" y="3929840"/>
            <a:chExt cx="2042241" cy="25417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493011" y="3929840"/>
              <a:ext cx="920699" cy="252000"/>
              <a:chOff x="1517469" y="6316484"/>
              <a:chExt cx="920699" cy="252000"/>
            </a:xfrm>
          </p:grpSpPr>
          <p:sp>
            <p:nvSpPr>
              <p:cNvPr id="117" name="모서리가 둥근 직사각형 116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grpSp>
          <p:nvGrpSpPr>
            <p:cNvPr id="113" name="그룹 112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115" name="모서리가 둥근 직사각형 114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2024.06.30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63186"/>
              </p:ext>
            </p:extLst>
          </p:nvPr>
        </p:nvGraphicFramePr>
        <p:xfrm>
          <a:off x="6235322" y="3496888"/>
          <a:ext cx="4772923" cy="30715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9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담당 멘토와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또는 종강 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필히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회수하셔야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회수하지 않을 시 해당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회수되며 박스 포장 처리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이내에 별도 연락 없을 시 임의 처분이 되며 회수 과정에서 발생되는 분실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파손에 대해 본원은 책임을 지지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또한 개별 연락 하지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130" name="모서리가 둥근 직사각형 129"/>
          <p:cNvSpPr/>
          <p:nvPr/>
        </p:nvSpPr>
        <p:spPr bwMode="auto">
          <a:xfrm>
            <a:off x="8158818" y="5779849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3" t="16255" r="32556" b="43251"/>
          <a:stretch/>
        </p:blipFill>
        <p:spPr>
          <a:xfrm>
            <a:off x="8974138" y="6224492"/>
            <a:ext cx="648072" cy="259229"/>
          </a:xfrm>
          <a:prstGeom prst="rect">
            <a:avLst/>
          </a:prstGeom>
        </p:spPr>
      </p:pic>
      <p:sp>
        <p:nvSpPr>
          <p:cNvPr id="132" name="모서리가 둥근 직사각형 131"/>
          <p:cNvSpPr/>
          <p:nvPr/>
        </p:nvSpPr>
        <p:spPr bwMode="auto">
          <a:xfrm>
            <a:off x="6644501" y="6617298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신청취소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83" y="783398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신청했을 때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25059" y="764221"/>
            <a:ext cx="8226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서명 완료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1307"/>
          <p:cNvSpPr>
            <a:spLocks noChangeArrowheads="1"/>
          </p:cNvSpPr>
          <p:nvPr/>
        </p:nvSpPr>
        <p:spPr bwMode="auto">
          <a:xfrm>
            <a:off x="6003504" y="7054266"/>
            <a:ext cx="5184576" cy="33605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6241275" y="710497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10471050" y="710497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6659153" y="7104976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반려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92670" y="7097268"/>
            <a:ext cx="1462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접수 완료 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팀장 접근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/>
          <p:cNvSpPr>
            <a:spLocks noChangeAspect="1"/>
          </p:cNvSpPr>
          <p:nvPr/>
        </p:nvSpPr>
        <p:spPr bwMode="auto">
          <a:xfrm>
            <a:off x="7193409" y="66172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 bwMode="auto">
          <a:xfrm>
            <a:off x="10908361" y="66200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>
            <a:spLocks noChangeAspect="1"/>
          </p:cNvSpPr>
          <p:nvPr/>
        </p:nvSpPr>
        <p:spPr bwMode="auto">
          <a:xfrm>
            <a:off x="7212661" y="7116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타원 141"/>
          <p:cNvSpPr>
            <a:spLocks noChangeAspect="1"/>
          </p:cNvSpPr>
          <p:nvPr/>
        </p:nvSpPr>
        <p:spPr bwMode="auto">
          <a:xfrm>
            <a:off x="10921263" y="71127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2803" y="3513071"/>
            <a:ext cx="4684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수강생이 수강 중 강의가 있을 경우 휴학 불가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과목 모두 미배정 변경 처리 후 휴학 신청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가능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환불 진행중 과목이 있을 경우 휴학 불가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환불 완료 후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휴학 신청 가능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369608" y="281137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7068476" y="2717393"/>
            <a:ext cx="3821707" cy="666498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0" rtlCol="0" anchor="t"/>
          <a:lstStyle/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 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89256"/>
              </p:ext>
            </p:extLst>
          </p:nvPr>
        </p:nvGraphicFramePr>
        <p:xfrm>
          <a:off x="13450738" y="652340"/>
          <a:ext cx="1872208" cy="359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반려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반려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상태로 변경되며 멘토가 취소 처리를 진행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재신청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368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승인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119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내부 관리용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포탈에는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Input type=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textarea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500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9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수강생창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휴학</a:t>
            </a:r>
            <a:r>
              <a:rPr lang="en-US" altLang="ko-KR" dirty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복학 신청서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882"/>
              </p:ext>
            </p:extLst>
          </p:nvPr>
        </p:nvGraphicFramePr>
        <p:xfrm>
          <a:off x="11546011" y="652340"/>
          <a:ext cx="1872208" cy="6004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복학 신청서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수강생이 신청한 복학신청서를 접수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반려 관리 한다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■접근권한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멘토의 팀장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err="1" smtClean="0">
                          <a:latin typeface="맑은 고딕" pitchFamily="50" charset="-127"/>
                          <a:ea typeface="+mn-ea"/>
                        </a:rPr>
                        <a:t>알림톡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서명요청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endParaRPr lang="en-US" altLang="ko-KR" sz="700" b="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접수 시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멘토의 팀장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승인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+mn-ea"/>
                        </a:rPr>
                        <a:t>반려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 신청한 수강생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휴대폰번호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default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오늘날짜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원하는 날짜를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부터 설정 가능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857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서명 요청 진행됩니다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서명요청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412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신청취소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취소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 처리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039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접수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접근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35419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535483" y="783398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신청했을 때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25059" y="764221"/>
            <a:ext cx="8226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서명 완료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307"/>
          <p:cNvSpPr>
            <a:spLocks noChangeArrowheads="1"/>
          </p:cNvSpPr>
          <p:nvPr/>
        </p:nvSpPr>
        <p:spPr bwMode="auto">
          <a:xfrm>
            <a:off x="6003504" y="7054266"/>
            <a:ext cx="5184576" cy="33605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6241275" y="710497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10471050" y="710497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6659153" y="7104976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반려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62799" y="7068573"/>
            <a:ext cx="1462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접수 완료 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팀장 접근 시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 bwMode="auto">
          <a:xfrm>
            <a:off x="7212661" y="7116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>
            <a:spLocks noChangeAspect="1"/>
          </p:cNvSpPr>
          <p:nvPr/>
        </p:nvSpPr>
        <p:spPr bwMode="auto">
          <a:xfrm>
            <a:off x="10921263" y="71127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307"/>
          <p:cNvSpPr>
            <a:spLocks noChangeArrowheads="1"/>
          </p:cNvSpPr>
          <p:nvPr/>
        </p:nvSpPr>
        <p:spPr bwMode="auto">
          <a:xfrm>
            <a:off x="456779" y="1044327"/>
            <a:ext cx="5184576" cy="30217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복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281315" y="1230484"/>
            <a:ext cx="72008" cy="72016"/>
            <a:chOff x="10013701" y="4895209"/>
            <a:chExt cx="144016" cy="144016"/>
          </a:xfrm>
        </p:grpSpPr>
        <p:cxnSp>
          <p:nvCxnSpPr>
            <p:cNvPr id="51" name="직선 연결선 5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직선 연결선 52"/>
          <p:cNvCxnSpPr/>
          <p:nvPr/>
        </p:nvCxnSpPr>
        <p:spPr bwMode="auto">
          <a:xfrm>
            <a:off x="672803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모서리가 둥근 직사각형 53"/>
          <p:cNvSpPr/>
          <p:nvPr/>
        </p:nvSpPr>
        <p:spPr bwMode="auto">
          <a:xfrm>
            <a:off x="674653" y="363661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924432" y="363661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7846"/>
              </p:ext>
            </p:extLst>
          </p:nvPr>
        </p:nvGraphicFramePr>
        <p:xfrm>
          <a:off x="651763" y="1587236"/>
          <a:ext cx="4757334" cy="1905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82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7840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1459608" y="2367332"/>
            <a:ext cx="3821707" cy="1015540"/>
            <a:chOff x="1517469" y="6316484"/>
            <a:chExt cx="3821707" cy="101554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  <p:sp>
          <p:nvSpPr>
            <p:cNvPr id="69" name="모서리가 둥근 직사각형 68"/>
            <p:cNvSpPr/>
            <p:nvPr/>
          </p:nvSpPr>
          <p:spPr bwMode="auto">
            <a:xfrm>
              <a:off x="1517469" y="6665526"/>
              <a:ext cx="3821707" cy="666498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4814428" y="368383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51763" y="1980431"/>
            <a:ext cx="4665556" cy="288032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537584" y="20372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1369608" y="281137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Rectangle 1307"/>
          <p:cNvSpPr>
            <a:spLocks noChangeArrowheads="1"/>
          </p:cNvSpPr>
          <p:nvPr/>
        </p:nvSpPr>
        <p:spPr bwMode="auto">
          <a:xfrm>
            <a:off x="5988745" y="1044327"/>
            <a:ext cx="5184576" cy="59046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복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학 신청서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0813281" y="1230484"/>
            <a:ext cx="72008" cy="72016"/>
            <a:chOff x="10013701" y="4895209"/>
            <a:chExt cx="144016" cy="144016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0" name="직선 연결선 79"/>
          <p:cNvCxnSpPr/>
          <p:nvPr/>
        </p:nvCxnSpPr>
        <p:spPr bwMode="auto">
          <a:xfrm>
            <a:off x="6204769" y="1518524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모서리가 둥근 직사각형 80"/>
          <p:cNvSpPr/>
          <p:nvPr/>
        </p:nvSpPr>
        <p:spPr bwMode="auto">
          <a:xfrm>
            <a:off x="6226623" y="6617298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0456398" y="661729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en-US" sz="7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24705"/>
              </p:ext>
            </p:extLst>
          </p:nvPr>
        </p:nvGraphicFramePr>
        <p:xfrm>
          <a:off x="6234677" y="1592566"/>
          <a:ext cx="4757334" cy="18280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748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76482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7078526" y="2370835"/>
            <a:ext cx="920699" cy="252000"/>
            <a:chOff x="1517469" y="6316484"/>
            <a:chExt cx="920699" cy="252000"/>
          </a:xfrm>
        </p:grpSpPr>
        <p:sp>
          <p:nvSpPr>
            <p:cNvPr id="90" name="모서리가 둥근 직사각형 89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9609"/>
              </p:ext>
            </p:extLst>
          </p:nvPr>
        </p:nvGraphicFramePr>
        <p:xfrm>
          <a:off x="6235322" y="3496888"/>
          <a:ext cx="4772923" cy="30715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92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담당 멘토와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또는 종강 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필히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회수하셔야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회수하지 않을 시 해당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회수되며 박스 포장 처리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이내에 별도 연락 없을 시 임의 처분이 되며 회수 과정에서 발생되는 분실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파손에 대해 본원은 책임을 지지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또한 개별 연락 하지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 bwMode="auto">
          <a:xfrm>
            <a:off x="8158818" y="5779849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3" t="16255" r="32556" b="43251"/>
          <a:stretch/>
        </p:blipFill>
        <p:spPr>
          <a:xfrm>
            <a:off x="8974138" y="6224492"/>
            <a:ext cx="648072" cy="259229"/>
          </a:xfrm>
          <a:prstGeom prst="rect">
            <a:avLst/>
          </a:prstGeom>
        </p:spPr>
      </p:pic>
      <p:sp>
        <p:nvSpPr>
          <p:cNvPr id="98" name="모서리가 둥근 직사각형 97"/>
          <p:cNvSpPr/>
          <p:nvPr/>
        </p:nvSpPr>
        <p:spPr bwMode="auto">
          <a:xfrm>
            <a:off x="6644501" y="6617298"/>
            <a:ext cx="58103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신청취소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7193409" y="66172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 bwMode="auto">
          <a:xfrm>
            <a:off x="10908361" y="66200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7068476" y="2717393"/>
            <a:ext cx="3821707" cy="666498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0" rtlCol="0" anchor="t"/>
          <a:lstStyle/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 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lvl="0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사유 내용입니다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51122"/>
              </p:ext>
            </p:extLst>
          </p:nvPr>
        </p:nvGraphicFramePr>
        <p:xfrm>
          <a:off x="13421049" y="652340"/>
          <a:ext cx="1872208" cy="359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반려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반려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상태로 변경되며 멘토가 취소 처리를 진행 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재신청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4471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승인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처리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■처리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완료 시 상태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119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내부 관리용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포탈에는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Input type=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textarea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500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87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자격증관리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930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 </a:t>
            </a:r>
            <a:r>
              <a:rPr lang="en-US" altLang="ko-KR" dirty="0"/>
              <a:t>&gt; </a:t>
            </a:r>
            <a:r>
              <a:rPr lang="ko-KR" altLang="en-US" dirty="0"/>
              <a:t>자격증 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37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08843"/>
              </p:ext>
            </p:extLst>
          </p:nvPr>
        </p:nvGraphicFramePr>
        <p:xfrm>
          <a:off x="11520711" y="645990"/>
          <a:ext cx="1753492" cy="155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데이터 출처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운영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자격증 합격증 관리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03615"/>
              </p:ext>
            </p:extLst>
          </p:nvPr>
        </p:nvGraphicFramePr>
        <p:xfrm>
          <a:off x="1825626" y="1680463"/>
          <a:ext cx="9504361" cy="259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200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82007">
                  <a:extLst>
                    <a:ext uri="{9D8B030D-6E8A-4147-A177-3AD203B41FA5}">
                      <a16:colId xmlns:a16="http://schemas.microsoft.com/office/drawing/2014/main" val="2395423741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1650055381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179259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1032332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2490225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1323957">
                  <a:extLst>
                    <a:ext uri="{9D8B030D-6E8A-4147-A177-3AD203B41FA5}">
                      <a16:colId xmlns:a16="http://schemas.microsoft.com/office/drawing/2014/main" val="35471168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응시상태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합격여부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2024-02-23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합격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45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환불완료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불합격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424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 처리중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29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2024-12-27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응시중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527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2024-12-25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환불완료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42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2024-12-22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2023-12-23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응시완료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54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2024-12-02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2023-12-09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응시완료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2024-11-20</a:t>
                      </a:r>
                      <a:endParaRPr lang="en-US" altLang="ko-KR" sz="7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2023-11-25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응시완료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160448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설문관리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0031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4857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 </a:t>
            </a:r>
            <a:r>
              <a:rPr lang="en-US" altLang="ko-KR" dirty="0"/>
              <a:t>&gt;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 err="1" smtClean="0"/>
              <a:t>설문관리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39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77691"/>
              </p:ext>
            </p:extLst>
          </p:nvPr>
        </p:nvGraphicFramePr>
        <p:xfrm>
          <a:off x="11520711" y="645990"/>
          <a:ext cx="1753492" cy="197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설문관리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종강일 기준 내림차순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운영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상세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상세 결과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화면동일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3085"/>
              </p:ext>
            </p:extLst>
          </p:nvPr>
        </p:nvGraphicFramePr>
        <p:xfrm>
          <a:off x="1752923" y="1980431"/>
          <a:ext cx="9577064" cy="404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8290">
                  <a:extLst>
                    <a:ext uri="{9D8B030D-6E8A-4147-A177-3AD203B41FA5}">
                      <a16:colId xmlns:a16="http://schemas.microsoft.com/office/drawing/2014/main" val="2048324840"/>
                    </a:ext>
                  </a:extLst>
                </a:gridCol>
                <a:gridCol w="795649">
                  <a:extLst>
                    <a:ext uri="{9D8B030D-6E8A-4147-A177-3AD203B41FA5}">
                      <a16:colId xmlns:a16="http://schemas.microsoft.com/office/drawing/2014/main" val="288784409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116781395"/>
                    </a:ext>
                  </a:extLst>
                </a:gridCol>
                <a:gridCol w="746764">
                  <a:extLst>
                    <a:ext uri="{9D8B030D-6E8A-4147-A177-3AD203B41FA5}">
                      <a16:colId xmlns:a16="http://schemas.microsoft.com/office/drawing/2014/main" val="4137177674"/>
                    </a:ext>
                  </a:extLst>
                </a:gridCol>
                <a:gridCol w="527411">
                  <a:extLst>
                    <a:ext uri="{9D8B030D-6E8A-4147-A177-3AD203B41FA5}">
                      <a16:colId xmlns:a16="http://schemas.microsoft.com/office/drawing/2014/main" val="4043741704"/>
                    </a:ext>
                  </a:extLst>
                </a:gridCol>
                <a:gridCol w="572778">
                  <a:extLst>
                    <a:ext uri="{9D8B030D-6E8A-4147-A177-3AD203B41FA5}">
                      <a16:colId xmlns:a16="http://schemas.microsoft.com/office/drawing/2014/main" val="2678453286"/>
                    </a:ext>
                  </a:extLst>
                </a:gridCol>
                <a:gridCol w="523020">
                  <a:extLst>
                    <a:ext uri="{9D8B030D-6E8A-4147-A177-3AD203B41FA5}">
                      <a16:colId xmlns:a16="http://schemas.microsoft.com/office/drawing/2014/main" val="3487754959"/>
                    </a:ext>
                  </a:extLst>
                </a:gridCol>
                <a:gridCol w="593266">
                  <a:extLst>
                    <a:ext uri="{9D8B030D-6E8A-4147-A177-3AD203B41FA5}">
                      <a16:colId xmlns:a16="http://schemas.microsoft.com/office/drawing/2014/main" val="1471386072"/>
                    </a:ext>
                  </a:extLst>
                </a:gridCol>
                <a:gridCol w="593266">
                  <a:extLst>
                    <a:ext uri="{9D8B030D-6E8A-4147-A177-3AD203B41FA5}">
                      <a16:colId xmlns:a16="http://schemas.microsoft.com/office/drawing/2014/main" val="2956676761"/>
                    </a:ext>
                  </a:extLst>
                </a:gridCol>
                <a:gridCol w="580096">
                  <a:extLst>
                    <a:ext uri="{9D8B030D-6E8A-4147-A177-3AD203B41FA5}">
                      <a16:colId xmlns:a16="http://schemas.microsoft.com/office/drawing/2014/main" val="20691936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26950731"/>
                    </a:ext>
                  </a:extLst>
                </a:gridCol>
                <a:gridCol w="386919">
                  <a:extLst>
                    <a:ext uri="{9D8B030D-6E8A-4147-A177-3AD203B41FA5}">
                      <a16:colId xmlns:a16="http://schemas.microsoft.com/office/drawing/2014/main" val="2384852895"/>
                    </a:ext>
                  </a:extLst>
                </a:gridCol>
                <a:gridCol w="386919">
                  <a:extLst>
                    <a:ext uri="{9D8B030D-6E8A-4147-A177-3AD203B41FA5}">
                      <a16:colId xmlns:a16="http://schemas.microsoft.com/office/drawing/2014/main" val="983220778"/>
                    </a:ext>
                  </a:extLst>
                </a:gridCol>
                <a:gridCol w="386919">
                  <a:extLst>
                    <a:ext uri="{9D8B030D-6E8A-4147-A177-3AD203B41FA5}">
                      <a16:colId xmlns:a16="http://schemas.microsoft.com/office/drawing/2014/main" val="3588728928"/>
                    </a:ext>
                  </a:extLst>
                </a:gridCol>
                <a:gridCol w="250545">
                  <a:extLst>
                    <a:ext uri="{9D8B030D-6E8A-4147-A177-3AD203B41FA5}">
                      <a16:colId xmlns:a16="http://schemas.microsoft.com/office/drawing/2014/main" val="1137657404"/>
                    </a:ext>
                  </a:extLst>
                </a:gridCol>
                <a:gridCol w="1742622">
                  <a:extLst>
                    <a:ext uri="{9D8B030D-6E8A-4147-A177-3AD203B41FA5}">
                      <a16:colId xmlns:a16="http://schemas.microsoft.com/office/drawing/2014/main" val="4057621587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설문제목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종강일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점수형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총점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2628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만족도 조사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2024-02-08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30.0 / 35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74482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만족도 조사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2024-02-08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30.0 / 35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강사님이 너무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예의바르시고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항상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일찍 들어와서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준비다해놓으시고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너무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똑부러지고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깔끔하게 가르쳐주셔서 감사드립니다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~~:)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13386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화목화목금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실무에 유용한 팁들도 많이 알려주셔서 큰 도움이 됐습니다 감사합니다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79640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2219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봉강사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1502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봉강사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2637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2215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봉강사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94263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2214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41719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52051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만족도 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화목화목금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2024-02-08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30.0 / 35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29150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43956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만족도 조사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봉강사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스케치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18:00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30.0 / 35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너무 감사합니다 잘 배웠습니다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48099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680915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71645"/>
              </p:ext>
            </p:extLst>
          </p:nvPr>
        </p:nvGraphicFramePr>
        <p:xfrm>
          <a:off x="1746099" y="1593127"/>
          <a:ext cx="944271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312478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923091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</a:t>
            </a:r>
            <a:r>
              <a:rPr lang="en-US" altLang="ko-KR" dirty="0"/>
              <a:t>&gt; </a:t>
            </a:r>
            <a:r>
              <a:rPr lang="ko-KR" altLang="en-US" dirty="0"/>
              <a:t>수강생창 </a:t>
            </a:r>
            <a:r>
              <a:rPr lang="en-US" altLang="ko-KR" dirty="0"/>
              <a:t>&gt;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 err="1" smtClean="0"/>
              <a:t>설문관리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40</a:t>
            </a:fld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18994"/>
              </p:ext>
            </p:extLst>
          </p:nvPr>
        </p:nvGraphicFramePr>
        <p:xfrm>
          <a:off x="11520711" y="645990"/>
          <a:ext cx="1753492" cy="197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설문관리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설문일자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기준 내림차순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운영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설문 상세 결과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상세 결과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화면동일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569347" y="6876975"/>
            <a:ext cx="2175029" cy="252000"/>
            <a:chOff x="3913163" y="6985432"/>
            <a:chExt cx="2175029" cy="252000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62173" y="6876975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791921" y="686751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80915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53841"/>
              </p:ext>
            </p:extLst>
          </p:nvPr>
        </p:nvGraphicFramePr>
        <p:xfrm>
          <a:off x="247579" y="2022996"/>
          <a:ext cx="11161240" cy="38837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6694">
                  <a:extLst>
                    <a:ext uri="{9D8B030D-6E8A-4147-A177-3AD203B41FA5}">
                      <a16:colId xmlns:a16="http://schemas.microsoft.com/office/drawing/2014/main" val="2048324840"/>
                    </a:ext>
                  </a:extLst>
                </a:gridCol>
                <a:gridCol w="569149">
                  <a:extLst>
                    <a:ext uri="{9D8B030D-6E8A-4147-A177-3AD203B41FA5}">
                      <a16:colId xmlns:a16="http://schemas.microsoft.com/office/drawing/2014/main" val="288784409"/>
                    </a:ext>
                  </a:extLst>
                </a:gridCol>
                <a:gridCol w="462261">
                  <a:extLst>
                    <a:ext uri="{9D8B030D-6E8A-4147-A177-3AD203B41FA5}">
                      <a16:colId xmlns:a16="http://schemas.microsoft.com/office/drawing/2014/main" val="2494406545"/>
                    </a:ext>
                  </a:extLst>
                </a:gridCol>
                <a:gridCol w="378619">
                  <a:extLst>
                    <a:ext uri="{9D8B030D-6E8A-4147-A177-3AD203B41FA5}">
                      <a16:colId xmlns:a16="http://schemas.microsoft.com/office/drawing/2014/main" val="3056423383"/>
                    </a:ext>
                  </a:extLst>
                </a:gridCol>
                <a:gridCol w="545903">
                  <a:extLst>
                    <a:ext uri="{9D8B030D-6E8A-4147-A177-3AD203B41FA5}">
                      <a16:colId xmlns:a16="http://schemas.microsoft.com/office/drawing/2014/main" val="3777294112"/>
                    </a:ext>
                  </a:extLst>
                </a:gridCol>
                <a:gridCol w="632142">
                  <a:extLst>
                    <a:ext uri="{9D8B030D-6E8A-4147-A177-3AD203B41FA5}">
                      <a16:colId xmlns:a16="http://schemas.microsoft.com/office/drawing/2014/main" val="2319007657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451248513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92565489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983220778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3588728928"/>
                    </a:ext>
                  </a:extLst>
                </a:gridCol>
                <a:gridCol w="443373">
                  <a:extLst>
                    <a:ext uri="{9D8B030D-6E8A-4147-A177-3AD203B41FA5}">
                      <a16:colId xmlns:a16="http://schemas.microsoft.com/office/drawing/2014/main" val="427510033"/>
                    </a:ext>
                  </a:extLst>
                </a:gridCol>
                <a:gridCol w="773741">
                  <a:extLst>
                    <a:ext uri="{9D8B030D-6E8A-4147-A177-3AD203B41FA5}">
                      <a16:colId xmlns:a16="http://schemas.microsoft.com/office/drawing/2014/main" val="1137657404"/>
                    </a:ext>
                  </a:extLst>
                </a:gridCol>
                <a:gridCol w="773741">
                  <a:extLst>
                    <a:ext uri="{9D8B030D-6E8A-4147-A177-3AD203B41FA5}">
                      <a16:colId xmlns:a16="http://schemas.microsoft.com/office/drawing/2014/main" val="3669357401"/>
                    </a:ext>
                  </a:extLst>
                </a:gridCol>
                <a:gridCol w="1713171">
                  <a:extLst>
                    <a:ext uri="{9D8B030D-6E8A-4147-A177-3AD203B41FA5}">
                      <a16:colId xmlns:a16="http://schemas.microsoft.com/office/drawing/2014/main" val="1925141763"/>
                    </a:ext>
                  </a:extLst>
                </a:gridCol>
                <a:gridCol w="1789113">
                  <a:extLst>
                    <a:ext uri="{9D8B030D-6E8A-4147-A177-3AD203B41FA5}">
                      <a16:colId xmlns:a16="http://schemas.microsoft.com/office/drawing/2014/main" val="40576215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7045974"/>
                    </a:ext>
                  </a:extLst>
                </a:gridCol>
                <a:gridCol w="528029">
                  <a:extLst>
                    <a:ext uri="{9D8B030D-6E8A-4147-A177-3AD203B41FA5}">
                      <a16:colId xmlns:a16="http://schemas.microsoft.com/office/drawing/2014/main" val="737288505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설문제목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점수형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총점 </a:t>
                      </a:r>
                      <a:endParaRPr kumimoji="0" lang="en-US" altLang="ko-KR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시험형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2628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2222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시설 만족도 조사</a:t>
                      </a:r>
                      <a:endParaRPr lang="ko-KR" altLang="en-US" sz="65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강의실 환경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추천해주세요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강의실이 너무 덥습니다 ㅠ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강의실이 너무 덥습니다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ㅠ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74482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시설 관련 조사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취업 안내 내용이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다양했으면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좋겠어요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원내 편의 및 부대시설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휴게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화장실 등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관리 및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청결상태에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만족하고 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원내 전반적인 환경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온도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습도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청결상태 등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만족하고 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13386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2220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강의실이 너무 덥습니다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ㅠ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수채화 표현 배우고 싶습니다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79640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2219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수채화 표현 배우고 싶습니다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수채화 표현 배우고 싶습니다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15028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2218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강의실 환경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추천해주세요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쌤 너무 친절하고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좋으세용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일치하다 느끼며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수강중입니다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알기쉽게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잘 가르쳐주시고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다루기에 쉬운 프로그램은 아니라고 느껴지지만 그 중에서도 유용한 부분을 알려주시는 것 같아 좋습니다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94263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2215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65301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2214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6165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2213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613361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216205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그냥조사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21.1 / 25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선택한 항목명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입력한 답변 내용이 기입됩니다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5.0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4171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0785"/>
              </p:ext>
            </p:extLst>
          </p:nvPr>
        </p:nvGraphicFramePr>
        <p:xfrm>
          <a:off x="1815269" y="1620423"/>
          <a:ext cx="944271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312478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921379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969" y="711053"/>
            <a:ext cx="557845" cy="29341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8746" y="729245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5125" y="938642"/>
            <a:ext cx="9943621" cy="321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747" y="684287"/>
            <a:ext cx="11339999" cy="256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310237" y="772013"/>
            <a:ext cx="119866" cy="108981"/>
            <a:chOff x="10013701" y="4895209"/>
            <a:chExt cx="144016" cy="144016"/>
          </a:xfrm>
        </p:grpSpPr>
        <p:cxnSp>
          <p:nvCxnSpPr>
            <p:cNvPr id="14" name="직선 연결선 1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직사각형 6"/>
          <p:cNvSpPr/>
          <p:nvPr/>
        </p:nvSpPr>
        <p:spPr>
          <a:xfrm>
            <a:off x="176589" y="938642"/>
            <a:ext cx="1388536" cy="65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7724" y="2081400"/>
            <a:ext cx="3816424" cy="34994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err="1" smtClean="0"/>
              <a:t>수강생창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="0" dirty="0" err="1" smtClean="0"/>
              <a:t>지점관리자</a:t>
            </a:r>
            <a:r>
              <a:rPr lang="ko-KR" altLang="en-US" b="0" dirty="0" smtClean="0"/>
              <a:t> </a:t>
            </a:r>
            <a:r>
              <a:rPr lang="ko-KR" altLang="en-US" b="0" dirty="0"/>
              <a:t>메뉴에서 </a:t>
            </a:r>
            <a:r>
              <a:rPr lang="ko-KR" altLang="en-US" b="0" dirty="0" smtClean="0"/>
              <a:t>수강생 </a:t>
            </a:r>
            <a:r>
              <a:rPr lang="ko-KR" altLang="en-US" b="0" dirty="0"/>
              <a:t>이름 클릭 시 </a:t>
            </a:r>
            <a:r>
              <a:rPr lang="ko-KR" altLang="en-US" dirty="0">
                <a:solidFill>
                  <a:schemeClr val="tx1"/>
                </a:solidFill>
              </a:rPr>
              <a:t>윈도우 팝업</a:t>
            </a:r>
            <a:r>
              <a:rPr lang="ko-KR" altLang="en-US" b="0" dirty="0">
                <a:solidFill>
                  <a:schemeClr val="tx1"/>
                </a:solidFill>
              </a:rPr>
              <a:t>으로 </a:t>
            </a:r>
            <a:r>
              <a:rPr lang="ko-KR" altLang="en-US" b="0" dirty="0" smtClean="0"/>
              <a:t>출력</a:t>
            </a:r>
            <a:endParaRPr lang="en-US" altLang="ko-KR" b="0" dirty="0" smtClean="0"/>
          </a:p>
          <a:p>
            <a:pPr marL="171450" indent="-171450">
              <a:buFontTx/>
              <a:buChar char="-"/>
            </a:pPr>
            <a:r>
              <a:rPr lang="en-US" altLang="ko-KR" b="0" dirty="0" smtClean="0"/>
              <a:t>LNB </a:t>
            </a:r>
            <a:r>
              <a:rPr lang="ko-KR" altLang="en-US" b="0" dirty="0"/>
              <a:t>는 </a:t>
            </a:r>
            <a:r>
              <a:rPr lang="en-US" altLang="ko-KR" b="0" dirty="0" smtClean="0"/>
              <a:t>1depth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디폴트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학생정보</a:t>
            </a:r>
            <a:endParaRPr lang="en-US" altLang="ko-KR" b="0" dirty="0"/>
          </a:p>
          <a:p>
            <a:pPr marL="171450" indent="-171450">
              <a:buFontTx/>
              <a:buChar char="-"/>
            </a:pPr>
            <a:r>
              <a:rPr lang="ko-KR" altLang="en-US" b="0" dirty="0" smtClean="0">
                <a:solidFill>
                  <a:schemeClr val="tx1"/>
                </a:solidFill>
              </a:rPr>
              <a:t>지점 설정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지점 </a:t>
            </a:r>
            <a:r>
              <a:rPr lang="ko-KR" altLang="en-US" b="0" dirty="0">
                <a:solidFill>
                  <a:schemeClr val="tx1"/>
                </a:solidFill>
              </a:rPr>
              <a:t>정보 노출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1. </a:t>
            </a:r>
            <a:r>
              <a:rPr lang="ko-KR" altLang="en-US" b="0" dirty="0" smtClean="0">
                <a:solidFill>
                  <a:schemeClr val="tx1"/>
                </a:solidFill>
              </a:rPr>
              <a:t>최초 </a:t>
            </a:r>
            <a:r>
              <a:rPr lang="ko-KR" altLang="en-US" b="0" dirty="0">
                <a:solidFill>
                  <a:schemeClr val="tx1"/>
                </a:solidFill>
              </a:rPr>
              <a:t>로그인 시 지점 정보 </a:t>
            </a:r>
            <a:r>
              <a:rPr lang="en-US" altLang="ko-KR" b="0" dirty="0">
                <a:solidFill>
                  <a:schemeClr val="tx1"/>
                </a:solidFill>
              </a:rPr>
              <a:t>1</a:t>
            </a:r>
            <a:r>
              <a:rPr lang="ko-KR" altLang="en-US" b="0" dirty="0">
                <a:solidFill>
                  <a:schemeClr val="tx1"/>
                </a:solidFill>
              </a:rPr>
              <a:t>개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2. </a:t>
            </a:r>
            <a:r>
              <a:rPr lang="ko-KR" altLang="en-US" b="0" dirty="0" smtClean="0">
                <a:solidFill>
                  <a:schemeClr val="tx1"/>
                </a:solidFill>
              </a:rPr>
              <a:t>디폴트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로그인 사람 계열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최초 등록 지점 </a:t>
            </a:r>
            <a:endParaRPr lang="en-US" altLang="ko-KR" b="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b="0" dirty="0" err="1" smtClean="0">
                <a:solidFill>
                  <a:schemeClr val="tx1"/>
                </a:solidFill>
              </a:rPr>
              <a:t>노출정보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수강생이름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성별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수강생상태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재학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휴학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수료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중퇴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신규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smtClean="0">
                <a:solidFill>
                  <a:schemeClr val="tx1"/>
                </a:solidFill>
              </a:rPr>
              <a:t>위험등급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위험</a:t>
            </a:r>
            <a:r>
              <a:rPr lang="en-US" altLang="ko-KR" b="0" dirty="0" smtClean="0">
                <a:solidFill>
                  <a:schemeClr val="tx1"/>
                </a:solidFill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</a:rPr>
              <a:t>주위</a:t>
            </a:r>
            <a:r>
              <a:rPr lang="en-US" altLang="ko-KR" b="0" dirty="0" smtClean="0">
                <a:solidFill>
                  <a:schemeClr val="tx1"/>
                </a:solidFill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</a:rPr>
              <a:t>관리 중 노출</a:t>
            </a:r>
            <a:r>
              <a:rPr lang="en-US" altLang="ko-KR" b="0" dirty="0" smtClean="0">
                <a:solidFill>
                  <a:schemeClr val="tx1"/>
                </a:solidFill>
              </a:rPr>
              <a:t> 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  *</a:t>
            </a:r>
            <a:r>
              <a:rPr lang="ko-KR" altLang="en-US" b="0" dirty="0" smtClean="0">
                <a:solidFill>
                  <a:schemeClr val="tx1"/>
                </a:solidFill>
              </a:rPr>
              <a:t>지점</a:t>
            </a:r>
            <a:r>
              <a:rPr lang="en-US" altLang="ko-KR" b="0" dirty="0" smtClean="0">
                <a:solidFill>
                  <a:schemeClr val="tx1"/>
                </a:solidFill>
              </a:rPr>
              <a:t>&gt;</a:t>
            </a:r>
            <a:r>
              <a:rPr lang="ko-KR" altLang="en-US" b="0" dirty="0" smtClean="0">
                <a:solidFill>
                  <a:schemeClr val="tx1"/>
                </a:solidFill>
              </a:rPr>
              <a:t>수강생</a:t>
            </a:r>
            <a:r>
              <a:rPr lang="en-US" altLang="ko-KR" b="0" dirty="0" smtClean="0">
                <a:solidFill>
                  <a:schemeClr val="tx1"/>
                </a:solidFill>
              </a:rPr>
              <a:t>&gt;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수강생관리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위험등급 데이터 있을 경우 노출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&gt; </a:t>
            </a:r>
            <a:r>
              <a:rPr lang="ko-KR" altLang="en-US" b="0" dirty="0" smtClean="0">
                <a:solidFill>
                  <a:schemeClr val="tx1"/>
                </a:solidFill>
              </a:rPr>
              <a:t>사업부 더블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아래 경우 플래그 표기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  1. </a:t>
            </a:r>
            <a:r>
              <a:rPr lang="ko-KR" altLang="en-US" b="0" dirty="0" smtClean="0">
                <a:solidFill>
                  <a:schemeClr val="tx1"/>
                </a:solidFill>
              </a:rPr>
              <a:t>기존 </a:t>
            </a:r>
            <a:r>
              <a:rPr lang="ko-KR" altLang="en-US" b="0" dirty="0">
                <a:solidFill>
                  <a:schemeClr val="tx1"/>
                </a:solidFill>
              </a:rPr>
              <a:t>수강생 자동 변경 ▶</a:t>
            </a:r>
            <a:r>
              <a:rPr lang="ko-KR" altLang="en-US" b="0" dirty="0" err="1">
                <a:solidFill>
                  <a:schemeClr val="tx1"/>
                </a:solidFill>
              </a:rPr>
              <a:t>사업부더블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플레그</a:t>
            </a:r>
            <a:r>
              <a:rPr lang="ko-KR" altLang="en-US" b="0" dirty="0">
                <a:solidFill>
                  <a:schemeClr val="tx1"/>
                </a:solidFill>
              </a:rPr>
              <a:t> 표기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                    DB </a:t>
            </a:r>
            <a:r>
              <a:rPr lang="ko-KR" altLang="en-US" b="0" dirty="0">
                <a:solidFill>
                  <a:schemeClr val="tx1"/>
                </a:solidFill>
              </a:rPr>
              <a:t>수강생 등록 시 기 수강생 </a:t>
            </a:r>
            <a:r>
              <a:rPr lang="ko-KR" altLang="en-US" b="0" dirty="0" err="1">
                <a:solidFill>
                  <a:schemeClr val="tx1"/>
                </a:solidFill>
              </a:rPr>
              <a:t>플레그</a:t>
            </a:r>
            <a:r>
              <a:rPr lang="ko-KR" altLang="en-US" b="0" dirty="0">
                <a:solidFill>
                  <a:schemeClr val="tx1"/>
                </a:solidFill>
              </a:rPr>
              <a:t> 제거</a:t>
            </a:r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b="0" dirty="0" smtClean="0">
                <a:solidFill>
                  <a:schemeClr val="tx1"/>
                </a:solidFill>
              </a:rPr>
              <a:t>2. </a:t>
            </a:r>
            <a:r>
              <a:rPr lang="ko-KR" altLang="en-US" b="0" dirty="0" smtClean="0">
                <a:solidFill>
                  <a:schemeClr val="tx1"/>
                </a:solidFill>
              </a:rPr>
              <a:t>타 </a:t>
            </a:r>
            <a:r>
              <a:rPr lang="ko-KR" altLang="en-US" b="0" dirty="0" err="1">
                <a:solidFill>
                  <a:schemeClr val="tx1"/>
                </a:solidFill>
              </a:rPr>
              <a:t>지점기존</a:t>
            </a:r>
            <a:r>
              <a:rPr lang="ko-KR" altLang="en-US" b="0" dirty="0">
                <a:solidFill>
                  <a:schemeClr val="tx1"/>
                </a:solidFill>
              </a:rPr>
              <a:t> 수강생 자동 변경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     *</a:t>
            </a:r>
            <a:r>
              <a:rPr lang="ko-KR" altLang="en-US" b="0" dirty="0" smtClean="0">
                <a:solidFill>
                  <a:schemeClr val="tx1"/>
                </a:solidFill>
              </a:rPr>
              <a:t>사업부 더블 플래그 표기된 수강생은 관리권한 적용 안됨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20562"/>
              </p:ext>
            </p:extLst>
          </p:nvPr>
        </p:nvGraphicFramePr>
        <p:xfrm>
          <a:off x="270257" y="1309689"/>
          <a:ext cx="1201199" cy="187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학생정보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국비관리현황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5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수강정보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수강정보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74264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원서결제정보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복학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70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0653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설문관리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34214" y="1003963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정수혜</a:t>
            </a:r>
            <a:r>
              <a:rPr kumimoji="0"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</a:t>
            </a:r>
            <a:r>
              <a:rPr kumimoji="0"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407819" y="1028870"/>
            <a:ext cx="482198" cy="144016"/>
          </a:xfrm>
          <a:prstGeom prst="roundRect">
            <a:avLst>
              <a:gd name="adj" fmla="val 50000"/>
            </a:avLst>
          </a:prstGeom>
          <a:solidFill>
            <a:srgbClr val="F9EE63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재학중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936171" y="1033675"/>
            <a:ext cx="529910" cy="144016"/>
          </a:xfrm>
          <a:prstGeom prst="roundRect">
            <a:avLst>
              <a:gd name="adj" fmla="val 50000"/>
            </a:avLst>
          </a:prstGeom>
          <a:solidFill>
            <a:srgbClr val="C8EC14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512235" y="1028870"/>
            <a:ext cx="529910" cy="14401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더블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285749" y="1008351"/>
            <a:ext cx="116492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컴퓨터강남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     ∨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3443" y="2091159"/>
            <a:ext cx="3816424" cy="34994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err="1" smtClean="0"/>
              <a:t>상태정의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ko-KR" altLang="en-US" b="0" dirty="0">
                <a:solidFill>
                  <a:schemeClr val="tx1"/>
                </a:solidFill>
              </a:rPr>
              <a:t>■ </a:t>
            </a:r>
            <a:r>
              <a:rPr lang="ko-KR" altLang="en-US" b="0" dirty="0" err="1">
                <a:solidFill>
                  <a:schemeClr val="tx1"/>
                </a:solidFill>
              </a:rPr>
              <a:t>수강생상태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재학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미배정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대기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수강 과목 존재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휴학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휴학 처리 완료 시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수료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미배정 또는 수강중인 과목 없음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수료 과목 </a:t>
            </a:r>
            <a:r>
              <a:rPr lang="en-US" altLang="ko-KR" b="0" dirty="0" smtClean="0">
                <a:solidFill>
                  <a:schemeClr val="tx1"/>
                </a:solidFill>
              </a:rPr>
              <a:t>1</a:t>
            </a:r>
            <a:r>
              <a:rPr lang="ko-KR" altLang="en-US" b="0" dirty="0" smtClean="0">
                <a:solidFill>
                  <a:schemeClr val="tx1"/>
                </a:solidFill>
              </a:rPr>
              <a:t>개 이상 존재</a:t>
            </a:r>
            <a:r>
              <a:rPr lang="en-US" altLang="ko-KR" b="0" dirty="0" smtClean="0">
                <a:solidFill>
                  <a:schemeClr val="tx1"/>
                </a:solidFill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중퇴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전체 과목 환불 경우 </a:t>
            </a:r>
            <a:r>
              <a:rPr lang="en-US" altLang="ko-KR" b="0" dirty="0" smtClean="0">
                <a:solidFill>
                  <a:schemeClr val="tx1"/>
                </a:solidFill>
              </a:rPr>
              <a:t> 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신규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원서 상태 </a:t>
            </a:r>
            <a:r>
              <a:rPr lang="en-US" altLang="ko-KR" b="0" dirty="0" smtClean="0">
                <a:solidFill>
                  <a:schemeClr val="tx1"/>
                </a:solidFill>
              </a:rPr>
              <a:t>COD </a:t>
            </a:r>
            <a:r>
              <a:rPr lang="ko-KR" altLang="en-US" b="0" dirty="0" smtClean="0">
                <a:solidFill>
                  <a:schemeClr val="tx1"/>
                </a:solidFill>
              </a:rPr>
              <a:t>존재 시</a:t>
            </a:r>
            <a:r>
              <a:rPr lang="en-US" altLang="ko-KR" b="0" dirty="0" smtClean="0">
                <a:solidFill>
                  <a:schemeClr val="tx1"/>
                </a:solidFill>
              </a:rPr>
              <a:t> (</a:t>
            </a:r>
            <a:r>
              <a:rPr lang="ko-KR" altLang="en-US" b="0" dirty="0" smtClean="0">
                <a:solidFill>
                  <a:schemeClr val="tx1"/>
                </a:solidFill>
              </a:rPr>
              <a:t>원서가 </a:t>
            </a:r>
            <a:r>
              <a:rPr lang="en-US" altLang="ko-KR" b="0" dirty="0" smtClean="0">
                <a:solidFill>
                  <a:schemeClr val="tx1"/>
                </a:solidFill>
              </a:rPr>
              <a:t>1</a:t>
            </a:r>
            <a:r>
              <a:rPr lang="ko-KR" altLang="en-US" b="0" dirty="0" smtClean="0">
                <a:solidFill>
                  <a:schemeClr val="tx1"/>
                </a:solidFill>
              </a:rPr>
              <a:t>개 일 때만 존재</a:t>
            </a:r>
            <a:r>
              <a:rPr lang="en-US" altLang="ko-KR" b="0" dirty="0" smtClean="0">
                <a:solidFill>
                  <a:schemeClr val="tx1"/>
                </a:solidFill>
              </a:rPr>
              <a:t>)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endParaRPr lang="en-US" altLang="ko-KR" b="0" strike="sngStrike" dirty="0">
              <a:solidFill>
                <a:schemeClr val="tx1"/>
              </a:solidFill>
            </a:endParaRP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■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수강상태</a:t>
            </a:r>
            <a:r>
              <a:rPr lang="en-US" altLang="ko-KR" b="0" dirty="0" smtClean="0">
                <a:solidFill>
                  <a:schemeClr val="tx1"/>
                </a:solidFill>
              </a:rPr>
              <a:t>(</a:t>
            </a:r>
            <a:r>
              <a:rPr lang="ko-KR" altLang="en-US" b="0" dirty="0" err="1" smtClean="0">
                <a:solidFill>
                  <a:schemeClr val="tx1"/>
                </a:solidFill>
              </a:rPr>
              <a:t>과목상태</a:t>
            </a:r>
            <a:r>
              <a:rPr lang="en-US" altLang="ko-KR" b="0" dirty="0" smtClean="0">
                <a:solidFill>
                  <a:schemeClr val="tx1"/>
                </a:solidFill>
              </a:rPr>
              <a:t>)</a:t>
            </a:r>
            <a:br>
              <a:rPr lang="en-US" altLang="ko-KR" b="0" dirty="0" smtClean="0">
                <a:solidFill>
                  <a:schemeClr val="tx1"/>
                </a:solidFill>
              </a:rPr>
            </a:br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수강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 err="1">
                <a:solidFill>
                  <a:schemeClr val="tx1"/>
                </a:solidFill>
              </a:rPr>
              <a:t>배정완료</a:t>
            </a:r>
            <a:r>
              <a:rPr lang="ko-KR" altLang="en-US" b="0" dirty="0">
                <a:solidFill>
                  <a:schemeClr val="tx1"/>
                </a:solidFill>
              </a:rPr>
              <a:t> 시점부터 강의 종료일까지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대기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대기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배정시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미배정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배정 </a:t>
            </a:r>
            <a:r>
              <a:rPr lang="ko-KR" altLang="en-US" b="0" dirty="0">
                <a:solidFill>
                  <a:schemeClr val="tx1"/>
                </a:solidFill>
              </a:rPr>
              <a:t>전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수료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강의 종료 시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en-US" altLang="ko-KR" b="0" dirty="0">
                <a:solidFill>
                  <a:schemeClr val="tx1"/>
                </a:solidFill>
              </a:rPr>
              <a:t>- </a:t>
            </a:r>
            <a:r>
              <a:rPr lang="ko-KR" altLang="en-US" b="0" dirty="0">
                <a:solidFill>
                  <a:schemeClr val="tx1"/>
                </a:solidFill>
              </a:rPr>
              <a:t>환불 </a:t>
            </a:r>
            <a:r>
              <a:rPr lang="en-US" altLang="ko-KR" b="0" dirty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수강 후 환불 처리 시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■ </a:t>
            </a:r>
            <a:r>
              <a:rPr lang="ko-KR" altLang="en-US" b="0" dirty="0" err="1" smtClean="0">
                <a:solidFill>
                  <a:schemeClr val="tx1"/>
                </a:solidFill>
              </a:rPr>
              <a:t>강의상태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err="1" smtClean="0">
                <a:solidFill>
                  <a:schemeClr val="tx1"/>
                </a:solidFill>
              </a:rPr>
              <a:t>개강전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시작일 전일까지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수강중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시작일</a:t>
            </a:r>
            <a:r>
              <a:rPr lang="en-US" altLang="ko-KR" b="0" dirty="0" smtClean="0">
                <a:solidFill>
                  <a:schemeClr val="tx1"/>
                </a:solidFill>
              </a:rPr>
              <a:t>~</a:t>
            </a:r>
            <a:r>
              <a:rPr lang="ko-KR" altLang="en-US" b="0" dirty="0" smtClean="0">
                <a:solidFill>
                  <a:schemeClr val="tx1"/>
                </a:solidFill>
              </a:rPr>
              <a:t>종강일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강의 시작 후 폐강 전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종강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강의 종료일 다음날부터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- </a:t>
            </a:r>
            <a:r>
              <a:rPr lang="ko-KR" altLang="en-US" b="0" dirty="0" smtClean="0">
                <a:solidFill>
                  <a:schemeClr val="tx1"/>
                </a:solidFill>
              </a:rPr>
              <a:t>폐강 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</a:rPr>
              <a:t>폐강 처리 완료 시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학생정보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81091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6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80915" y="13012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학생정보</a:t>
            </a: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20324"/>
              </p:ext>
            </p:extLst>
          </p:nvPr>
        </p:nvGraphicFramePr>
        <p:xfrm>
          <a:off x="11520711" y="612280"/>
          <a:ext cx="1912825" cy="7647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3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9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 변경 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서브멘토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수강상태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대표학과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국비여부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 변경 적용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수정불가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  <a:tr h="16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메일주소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있을 경우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6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정보가 있을 경우 노출</a:t>
                      </a:r>
                      <a:endParaRPr lang="ko-KR" altLang="en-US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16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대표학과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select=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계열별 학과 목록 노출</a:t>
                      </a:r>
                      <a:endParaRPr lang="en-US" altLang="ko-KR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과목관리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표준과목관리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72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</a:t>
                      </a:r>
                      <a:endParaRPr lang="en-US" altLang="ko-KR" sz="700" b="1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멘토 정보 노출</a:t>
                      </a:r>
                      <a:endParaRPr lang="en-US" altLang="ko-KR" sz="700" b="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48511"/>
                  </a:ext>
                </a:extLst>
              </a:tr>
              <a:tr h="347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노출</a:t>
                      </a:r>
                      <a:endParaRPr lang="en-US" altLang="ko-KR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19277"/>
                  </a:ext>
                </a:extLst>
              </a:tr>
              <a:tr h="380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가입 시 등록된 정보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  <a:endParaRPr lang="ko-KR" altLang="en-US" sz="7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31739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수강생상태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재학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과목 존재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 처리 완료 시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또는 수강중인 과목 없음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 과목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존재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과목 환불 경우  </a:t>
                      </a:r>
                      <a:b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상태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 시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원서가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일 때만 존재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68141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초기화</a:t>
                      </a:r>
                      <a:endParaRPr lang="en-US" altLang="ko-KR" sz="7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초기화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수강생의 비밀번호를 초기화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■규칙에 맞는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난수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수강생 휴대폰으로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 및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변경처리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비밀번호규칙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8~20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영문 대소문자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중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77321"/>
                  </a:ext>
                </a:extLst>
              </a:tr>
              <a:tr h="37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저장 진행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팝업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</a:t>
                      </a:r>
                      <a:endParaRPr lang="ko-KR" altLang="en-US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38453"/>
                  </a:ext>
                </a:extLst>
              </a:tr>
            </a:tbl>
          </a:graphicData>
        </a:graphic>
      </p:graphicFrame>
      <p:sp>
        <p:nvSpPr>
          <p:cNvPr id="82" name="모서리가 둥근 직사각형 81"/>
          <p:cNvSpPr/>
          <p:nvPr/>
        </p:nvSpPr>
        <p:spPr bwMode="auto">
          <a:xfrm>
            <a:off x="10242282" y="3142270"/>
            <a:ext cx="826969" cy="206313"/>
          </a:xfrm>
          <a:prstGeom prst="roundRect">
            <a:avLst>
              <a:gd name="adj" fmla="val 10053"/>
            </a:avLst>
          </a:prstGeom>
          <a:solidFill>
            <a:srgbClr val="002060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63485"/>
              </p:ext>
            </p:extLst>
          </p:nvPr>
        </p:nvGraphicFramePr>
        <p:xfrm>
          <a:off x="1759747" y="1558801"/>
          <a:ext cx="9367864" cy="14599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4074">
                  <a:extLst>
                    <a:ext uri="{9D8B030D-6E8A-4147-A177-3AD203B41FA5}">
                      <a16:colId xmlns:a16="http://schemas.microsoft.com/office/drawing/2014/main" val="2355534127"/>
                    </a:ext>
                  </a:extLst>
                </a:gridCol>
                <a:gridCol w="908174">
                  <a:extLst>
                    <a:ext uri="{9D8B030D-6E8A-4147-A177-3AD203B41FA5}">
                      <a16:colId xmlns:a16="http://schemas.microsoft.com/office/drawing/2014/main" val="2886833883"/>
                    </a:ext>
                  </a:extLst>
                </a:gridCol>
                <a:gridCol w="2575743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96665">
                  <a:extLst>
                    <a:ext uri="{9D8B030D-6E8A-4147-A177-3AD203B41FA5}">
                      <a16:colId xmlns:a16="http://schemas.microsoft.com/office/drawing/2014/main" val="3753522138"/>
                    </a:ext>
                  </a:extLst>
                </a:gridCol>
                <a:gridCol w="3463208">
                  <a:extLst>
                    <a:ext uri="{9D8B030D-6E8A-4147-A177-3AD203B41FA5}">
                      <a16:colId xmlns:a16="http://schemas.microsoft.com/office/drawing/2014/main" val="1806179194"/>
                    </a:ext>
                  </a:extLst>
                </a:gridCol>
              </a:tblGrid>
              <a:tr h="3649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나수강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여자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Ididididididid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010-1234-5678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메일주소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4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대표학과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4727"/>
                  </a:ext>
                </a:extLst>
              </a:tr>
              <a:tr h="364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서브멘토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25517"/>
                  </a:ext>
                </a:extLst>
              </a:tr>
              <a:tr h="364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수강생상태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17643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1878565" y="3142269"/>
            <a:ext cx="811924" cy="20631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</a:t>
            </a:r>
            <a:r>
              <a:rPr lang="ko-KR" altLang="en-US" sz="700" dirty="0" smtClean="0">
                <a:solidFill>
                  <a:schemeClr val="tx1"/>
                </a:solidFill>
              </a:rPr>
              <a:t>밀번호 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7441392" y="1627024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경기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8075744" y="1627024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용인시 </a:t>
            </a:r>
            <a:r>
              <a:rPr lang="ko-KR" altLang="en-US" sz="650" dirty="0" err="1" smtClean="0">
                <a:latin typeface="+mn-ea"/>
                <a:ea typeface="+mn-ea"/>
              </a:rPr>
              <a:t>수지구</a:t>
            </a:r>
            <a:r>
              <a:rPr lang="ko-KR" altLang="en-US" sz="650" dirty="0" smtClean="0">
                <a:latin typeface="+mn-ea"/>
                <a:ea typeface="+mn-ea"/>
              </a:rPr>
              <a:t>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3789619" y="1628149"/>
            <a:ext cx="78817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err="1" smtClean="0">
                <a:latin typeface="+mn-ea"/>
                <a:ea typeface="+mn-ea"/>
              </a:rPr>
              <a:t>abc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4629174" y="1628149"/>
            <a:ext cx="86425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dirty="0" smtClean="0">
                <a:latin typeface="+mn-ea"/>
                <a:ea typeface="+mn-ea"/>
              </a:rPr>
              <a:t>@gmail.com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5531408" y="162814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직접입력    </a:t>
            </a:r>
            <a:r>
              <a:rPr lang="en-US" altLang="ko-KR" sz="650" dirty="0" smtClean="0">
                <a:latin typeface="+mn-ea"/>
                <a:ea typeface="+mn-ea"/>
              </a:rPr>
              <a:t>   </a:t>
            </a:r>
            <a:r>
              <a:rPr lang="ko-KR" altLang="en-US" sz="650" dirty="0" smtClean="0">
                <a:latin typeface="+mn-ea"/>
                <a:ea typeface="+mn-ea"/>
              </a:rPr>
              <a:t>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782795" y="1995110"/>
            <a:ext cx="16416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일러스트                                    </a:t>
            </a:r>
            <a:r>
              <a:rPr lang="ko-KR" altLang="en-US" sz="650" dirty="0">
                <a:latin typeface="+mn-ea"/>
                <a:ea typeface="+mn-ea"/>
              </a:rPr>
              <a:t>∨</a:t>
            </a: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3789619" y="2341502"/>
            <a:ext cx="16416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컴퓨터강남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나멘토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441393" y="2341502"/>
            <a:ext cx="1642352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441393" y="2694718"/>
            <a:ext cx="1642352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재학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3782795" y="2694718"/>
            <a:ext cx="164842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일반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24724"/>
              </p:ext>
            </p:extLst>
          </p:nvPr>
        </p:nvGraphicFramePr>
        <p:xfrm>
          <a:off x="1759747" y="3566670"/>
          <a:ext cx="9403581" cy="2987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22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27644128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35476309"/>
                    </a:ext>
                  </a:extLst>
                </a:gridCol>
                <a:gridCol w="1336501">
                  <a:extLst>
                    <a:ext uri="{9D8B030D-6E8A-4147-A177-3AD203B41FA5}">
                      <a16:colId xmlns:a16="http://schemas.microsoft.com/office/drawing/2014/main" val="2319400123"/>
                    </a:ext>
                  </a:extLst>
                </a:gridCol>
              </a:tblGrid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1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endParaRPr lang="ko-KR" altLang="en-US" sz="700" b="1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취업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취업일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511435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자격증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자격증명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}{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취득일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88013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폐강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2024.03.12 14:00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포토샵 폐강으로 배정 제외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u="none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700" b="0" u="none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ko-KR" altLang="en-US" sz="700" b="0" u="none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2024-01-01  11:11:12</a:t>
                      </a:r>
                      <a:endParaRPr lang="ko-KR" altLang="en-US" sz="700" b="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48986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환불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 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원서번호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(51285)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카드결제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2024.03.12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80 800,000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중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450,000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환불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공제금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카드결제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2024.03.12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50 350,000]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60253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당일 취소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당일 취소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카드결제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2024.03.12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80 800,000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휴학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2024.03.12 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휴학 처리</a:t>
                      </a:r>
                      <a:endParaRPr lang="ko-KR" altLang="en-US" sz="700" b="0" u="sng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2024.03.12 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복학 처리</a:t>
                      </a:r>
                      <a:endParaRPr lang="ko-KR" altLang="en-US" sz="700" b="0" u="sng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(51285)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포토샵 재수강 등록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9453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재수강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(51285)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포토샵 재수강 취소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1252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원서등록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(51285)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과목할인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(20%,500,000),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직권할인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(10%,250,000),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당일할인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(5%,125,000) /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년패키지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(360,000)</a:t>
                      </a:r>
                    </a:p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390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원서등록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(51285) 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웹디자인양성과정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07855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상태등록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(51285) 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웹디자인양성과정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유형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KDT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1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기초생활수급자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88636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자부담결재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(51285) 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웹디자인양성과정</a:t>
                      </a:r>
                      <a:r>
                        <a:rPr lang="en-US" altLang="ko-KR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u="sng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자부담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결제 완료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2023.03.12 14:00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웹디자인양성과정 배정 완료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36000" marB="36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142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5612723" y="6923686"/>
            <a:ext cx="2175029" cy="252000"/>
            <a:chOff x="3913163" y="6985432"/>
            <a:chExt cx="2175029" cy="25200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59747" y="3566669"/>
            <a:ext cx="9426224" cy="3742354"/>
          </a:xfrm>
          <a:prstGeom prst="rect">
            <a:avLst/>
          </a:prstGeom>
          <a:solidFill>
            <a:srgbClr val="FF0000">
              <a:alpha val="3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히스토리는</a:t>
            </a:r>
            <a:r>
              <a:rPr lang="ko-KR" altLang="en-US" sz="1400" dirty="0" smtClean="0">
                <a:solidFill>
                  <a:schemeClr val="bg1"/>
                </a:solidFill>
              </a:rPr>
              <a:t> 일정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재확정</a:t>
            </a:r>
            <a:r>
              <a:rPr lang="ko-KR" altLang="en-US" sz="1400" dirty="0" smtClean="0">
                <a:solidFill>
                  <a:schemeClr val="bg1"/>
                </a:solidFill>
              </a:rPr>
              <a:t> 후 업데이트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2327246" y="17160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7330376" y="16443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3664008" y="16566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3680325" y="23775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3678931" y="27311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3678931" y="203795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7319752" y="23775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7333563" y="27383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2646219" y="31435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10089578" y="31435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050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수강생창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히스토리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7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7038"/>
              </p:ext>
            </p:extLst>
          </p:nvPr>
        </p:nvGraphicFramePr>
        <p:xfrm>
          <a:off x="3105757" y="1046029"/>
          <a:ext cx="1912825" cy="327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3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5-4)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 프로세스 승인 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휴학처리일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휴학 처리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휴학신청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5-5)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 프로세스 승인 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복학처리일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복학 처리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휴학신청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5-6)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과목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재수강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02327"/>
              </p:ext>
            </p:extLst>
          </p:nvPr>
        </p:nvGraphicFramePr>
        <p:xfrm>
          <a:off x="5118612" y="1044327"/>
          <a:ext cx="1912825" cy="619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0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7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5-7)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원서등록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원서등록정보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(COD/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최초등록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과목할인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할인율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할인받는금액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할인율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할인받는금액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할인율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할인받는금액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따즈아구매상품명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추가할인 적용된 항목 전체 추가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5-8)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원서등록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원서등록정보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 등록 시점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최초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등록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5-9)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상태등록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국비관리현황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상태값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입력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국비유형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세부유형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NCS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서류제출여부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미제출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/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5-10)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자부담결제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납부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국비관리현황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             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결제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납부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결제여부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없음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자부담금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결제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배정여부는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5-9 / 5-10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모두 달성 되었을 경우 배정 대기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 과 동시에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국비관리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현황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&lt;&lt;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이후 내용은 다음 페이지 참조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&gt;&gt;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80873"/>
              </p:ext>
            </p:extLst>
          </p:nvPr>
        </p:nvGraphicFramePr>
        <p:xfrm>
          <a:off x="7131467" y="612280"/>
          <a:ext cx="1912825" cy="706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2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5-12)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결제변경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취소카드정보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yyyy.mm.dd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카드사명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뒷번호두자리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재결제카드정보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(mm/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카드사명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승인번호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뒷번호두자리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</a:t>
                      </a:r>
                      <a:r>
                        <a:rPr lang="en-US" altLang="ko-KR" sz="7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현재 페이지 없음</a:t>
                      </a:r>
                      <a:r>
                        <a:rPr lang="en-US" altLang="ko-KR" sz="7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특별처리가</a:t>
                      </a:r>
                      <a:r>
                        <a:rPr lang="ko-KR" altLang="en-US" sz="7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등록 된 목록 정보를 불러옴</a:t>
                      </a:r>
                      <a:r>
                        <a:rPr lang="en-US" altLang="ko-KR" sz="7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(DB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나올 수 없는 정보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5-13)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멘토변경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기존담당자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받을담당자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수당자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수당자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특별처리문서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5-14)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멘토일괄변경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멘토일괄변경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멘토일괄변경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기존담당자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받을담당자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멘토 변경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특별처리문서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5-15)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배정제외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배정제외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배정제외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배정일자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배정시간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배정과목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배정 제외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진행수업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전체수업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*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 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환불 공제 기준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적용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특별처리문서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33181"/>
              </p:ext>
            </p:extLst>
          </p:nvPr>
        </p:nvGraphicFramePr>
        <p:xfrm>
          <a:off x="9137110" y="612280"/>
          <a:ext cx="1912825" cy="706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2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5-16)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에게 과목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선택과목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＇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양도 받음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특별처리문서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5-17)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양도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 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에게 과목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선택과목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양도 함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특별처리문서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5-18)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발생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승인 시점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내용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선택과목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/ 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’] &gt; 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:’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선택과목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 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  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잔액처리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잔액 무시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과입금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 결제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링크여부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Y(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특별처리문서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baseline="0" dirty="0" err="1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특별처리</a:t>
                      </a:r>
                      <a:r>
                        <a:rPr lang="en-US" altLang="ko-KR" sz="9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err="1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지점이동</a:t>
                      </a:r>
                      <a:r>
                        <a:rPr lang="en-US" altLang="ko-KR" sz="9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추후 작성</a:t>
                      </a:r>
                      <a:endParaRPr lang="en-US" altLang="ko-KR" sz="900" b="0" baseline="0" dirty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1257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33511"/>
              </p:ext>
            </p:extLst>
          </p:nvPr>
        </p:nvGraphicFramePr>
        <p:xfrm>
          <a:off x="251544" y="5724847"/>
          <a:ext cx="4683781" cy="79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118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917493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475102">
                  <a:extLst>
                    <a:ext uri="{9D8B030D-6E8A-4147-A177-3AD203B41FA5}">
                      <a16:colId xmlns:a16="http://schemas.microsoft.com/office/drawing/2014/main" val="1144005764"/>
                    </a:ext>
                  </a:extLst>
                </a:gridCol>
              </a:tblGrid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취득일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Adobe Certified Professional InDesign CC2020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2023-11-01 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Adobe Certified Professional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 Photoshop CC2020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2023-02-21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Adobe Certified Professional 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2022-06-01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285"/>
              </p:ext>
            </p:extLst>
          </p:nvPr>
        </p:nvGraphicFramePr>
        <p:xfrm>
          <a:off x="251800" y="4706424"/>
          <a:ext cx="4573881" cy="79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35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849037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440490">
                  <a:extLst>
                    <a:ext uri="{9D8B030D-6E8A-4147-A177-3AD203B41FA5}">
                      <a16:colId xmlns:a16="http://schemas.microsoft.com/office/drawing/2014/main" val="1144005764"/>
                    </a:ext>
                  </a:extLst>
                </a:gridCol>
              </a:tblGrid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취업일</a:t>
                      </a: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넥슨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게임즈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디자인실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2023-11-01 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삼성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 합격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2023-02-21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1921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숭실대 사이버 캠퍼스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2022-06-01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8747" y="663817"/>
            <a:ext cx="11305256" cy="6645206"/>
          </a:xfrm>
          <a:prstGeom prst="rect">
            <a:avLst/>
          </a:prstGeom>
          <a:solidFill>
            <a:srgbClr val="FF0000">
              <a:alpha val="3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히스토리는</a:t>
            </a:r>
            <a:r>
              <a:rPr lang="ko-KR" altLang="en-US" sz="1400" dirty="0" smtClean="0">
                <a:solidFill>
                  <a:schemeClr val="bg1"/>
                </a:solidFill>
              </a:rPr>
              <a:t> 일정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재확정</a:t>
            </a:r>
            <a:r>
              <a:rPr lang="ko-KR" altLang="en-US" sz="1400" dirty="0" smtClean="0">
                <a:solidFill>
                  <a:schemeClr val="bg1"/>
                </a:solidFill>
              </a:rPr>
              <a:t> 후 업데이트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1396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국비관리현황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3055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0" tIns="0" rIns="0" bIns="0" anchor="ctr"/>
      <a:lstStyle>
        <a:defPPr defTabSz="817563">
          <a:defRPr sz="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817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2E2E2E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7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119658</TotalTime>
  <Words>7640</Words>
  <Application>Microsoft Office PowerPoint</Application>
  <PresentationFormat>사용자 지정</PresentationFormat>
  <Paragraphs>3110</Paragraphs>
  <Slides>41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화면설계서</vt:lpstr>
      <vt:lpstr>History</vt:lpstr>
      <vt:lpstr>화면 목록</vt:lpstr>
      <vt:lpstr>PowerPoint 프레젠테이션</vt:lpstr>
      <vt:lpstr>공통</vt:lpstr>
      <vt:lpstr>PowerPoint 프레젠테이션</vt:lpstr>
      <vt:lpstr>수강생창 &gt; 학생정보 &gt; 개인정보</vt:lpstr>
      <vt:lpstr>수강생창 &gt; 학생정보 &gt; 히스토리</vt:lpstr>
      <vt:lpstr>PowerPoint 프레젠테이션</vt:lpstr>
      <vt:lpstr>수강생창 &gt; 국비관리현황</vt:lpstr>
      <vt:lpstr>수강생창 &gt; 파일관리</vt:lpstr>
      <vt:lpstr>수강생창 &gt; 국비 수강료 결제 팝업</vt:lpstr>
      <vt:lpstr>PowerPoint 프레젠테이션</vt:lpstr>
      <vt:lpstr>수강생창 &gt; 수강정보</vt:lpstr>
      <vt:lpstr>수강생창 &gt; 수강정보 &gt; 원서보기 팝업</vt:lpstr>
      <vt:lpstr>수강생창 &gt; 수강정보 &gt; 강의배정</vt:lpstr>
      <vt:lpstr>수강생창 &gt; 수강정보 &gt; 배정</vt:lpstr>
      <vt:lpstr>수강생창 &gt; 수강정보 &gt; 출석부</vt:lpstr>
      <vt:lpstr>수강생창 &gt; 수강정보 &gt; 재수강 신청 팝업</vt:lpstr>
      <vt:lpstr>수강생창 &gt; 수강정보 &gt; 재수강 신청 팝업</vt:lpstr>
      <vt:lpstr>수강생창 &gt; 수강정보 &gt; 원서 팝업 &gt; 기본정보 탭 (원서상태=등록대기)</vt:lpstr>
      <vt:lpstr>PowerPoint 프레젠테이션</vt:lpstr>
      <vt:lpstr>수강생 &gt; 수강생창&gt; 수강정보</vt:lpstr>
      <vt:lpstr>PowerPoint 프레젠테이션</vt:lpstr>
      <vt:lpstr>수강생 &gt; 수강생창 &gt; 원서결제정보 </vt:lpstr>
      <vt:lpstr>수강생 &gt; 수강생창 &gt; 원서결제정보 &gt; 결제내역</vt:lpstr>
      <vt:lpstr>수강생 &gt; 수강생창 &gt; 원서결제정보 &gt; 중퇴신청서</vt:lpstr>
      <vt:lpstr>수강생 &gt; 수강생창 &gt; 원서결제정보 &gt; 수강포기</vt:lpstr>
      <vt:lpstr>PowerPoint 프레젠테이션</vt:lpstr>
      <vt:lpstr>수강생 &gt; 수강생창&gt; 일지정보</vt:lpstr>
      <vt:lpstr>수강생 &gt; 수강생창&gt; 일지정보 &gt; 일지작성</vt:lpstr>
      <vt:lpstr>PowerPoint 프레젠테이션</vt:lpstr>
      <vt:lpstr>수강생창 &gt; 휴학, 복학신청</vt:lpstr>
      <vt:lpstr>수강생창 &gt; 휴학/복학</vt:lpstr>
      <vt:lpstr>수강생창 &gt; 휴학/복학 &gt; 휴학 신청서</vt:lpstr>
      <vt:lpstr>수강생창 &gt; 휴학/복학 &gt; 복학 신청서</vt:lpstr>
      <vt:lpstr>PowerPoint 프레젠테이션</vt:lpstr>
      <vt:lpstr>수강생 &gt; 수강생창 &gt; 자격증 관리</vt:lpstr>
      <vt:lpstr>PowerPoint 프레젠테이션</vt:lpstr>
      <vt:lpstr>수강생 &gt; 수강생창 &gt; 커뮤니티 &gt; 설문관리</vt:lpstr>
      <vt:lpstr>수강생 &gt; 수강생창 &gt; 커뮤니티 &gt; 설문관리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19914</cp:revision>
  <cp:lastPrinted>2014-05-27T01:01:31Z</cp:lastPrinted>
  <dcterms:created xsi:type="dcterms:W3CDTF">1997-04-16T00:54:02Z</dcterms:created>
  <dcterms:modified xsi:type="dcterms:W3CDTF">2024-05-23T06:55:34Z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