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355" r:id="rId2"/>
    <p:sldId id="1437" r:id="rId3"/>
    <p:sldId id="1401" r:id="rId4"/>
    <p:sldId id="1444" r:id="rId5"/>
    <p:sldId id="1431" r:id="rId6"/>
    <p:sldId id="1441" r:id="rId7"/>
    <p:sldId id="1447" r:id="rId8"/>
    <p:sldId id="1448" r:id="rId9"/>
    <p:sldId id="1449" r:id="rId10"/>
    <p:sldId id="1450" r:id="rId11"/>
    <p:sldId id="1451" r:id="rId12"/>
    <p:sldId id="1452" r:id="rId13"/>
    <p:sldId id="1453" r:id="rId14"/>
    <p:sldId id="1454" r:id="rId15"/>
    <p:sldId id="1458" r:id="rId16"/>
    <p:sldId id="1455" r:id="rId17"/>
    <p:sldId id="1456" r:id="rId18"/>
    <p:sldId id="1457" r:id="rId19"/>
  </p:sldIdLst>
  <p:sldSz cx="13442950" cy="7561263"/>
  <p:notesSz cx="6797675" cy="9928225"/>
  <p:custDataLst>
    <p:tags r:id="rId22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D1003DE-D641-4045-A1B0-7D92C3FA4DC1}">
          <p14:sldIdLst>
            <p14:sldId id="1355"/>
          </p14:sldIdLst>
        </p14:section>
        <p14:section name="공통" id="{0AA8B061-1005-42E7-9B93-3587C2A966C0}">
          <p14:sldIdLst>
            <p14:sldId id="1437"/>
            <p14:sldId id="1401"/>
            <p14:sldId id="1444"/>
          </p14:sldIdLst>
        </p14:section>
        <p14:section name="기안 목록" id="{283FCFAF-6659-462E-B9F3-27FA36E47F35}">
          <p14:sldIdLst>
            <p14:sldId id="1431"/>
          </p14:sldIdLst>
        </p14:section>
        <p14:section name="업무협조서(플랫폼용)" id="{F5E26E75-1CA8-49CA-B5D7-2F3212086AA4}">
          <p14:sldIdLst>
            <p14:sldId id="1441"/>
            <p14:sldId id="1447"/>
            <p14:sldId id="1448"/>
            <p14:sldId id="1449"/>
            <p14:sldId id="1450"/>
            <p14:sldId id="1451"/>
            <p14:sldId id="1452"/>
            <p14:sldId id="1453"/>
            <p14:sldId id="1454"/>
            <p14:sldId id="1458"/>
            <p14:sldId id="1455"/>
            <p14:sldId id="1456"/>
            <p14:sldId id="14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31" userDrawn="1">
          <p15:clr>
            <a:srgbClr val="A4A3A4"/>
          </p15:clr>
        </p15:guide>
        <p15:guide id="2" pos="542" userDrawn="1">
          <p15:clr>
            <a:srgbClr val="A4A3A4"/>
          </p15:clr>
        </p15:guide>
        <p15:guide id="3" pos="8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00"/>
    <a:srgbClr val="F2F2F2"/>
    <a:srgbClr val="FFFFCC"/>
    <a:srgbClr val="FFF4D1"/>
    <a:srgbClr val="FFFF99"/>
    <a:srgbClr val="DCE5F8"/>
    <a:srgbClr val="003192"/>
    <a:srgbClr val="FF0000"/>
    <a:srgbClr val="FFE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4" autoAdjust="0"/>
    <p:restoredTop sz="97478" autoAdjust="0"/>
  </p:normalViewPr>
  <p:slideViewPr>
    <p:cSldViewPr>
      <p:cViewPr>
        <p:scale>
          <a:sx n="100" d="100"/>
          <a:sy n="100" d="100"/>
        </p:scale>
        <p:origin x="960" y="120"/>
      </p:cViewPr>
      <p:guideLst>
        <p:guide orient="horz" pos="1431"/>
        <p:guide pos="542"/>
        <p:guide pos="820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80"/>
    </p:cViewPr>
  </p:sorterViewPr>
  <p:notesViewPr>
    <p:cSldViewPr>
      <p:cViewPr varScale="1">
        <p:scale>
          <a:sx n="108" d="100"/>
          <a:sy n="108" d="100"/>
        </p:scale>
        <p:origin x="5250" y="108"/>
      </p:cViewPr>
      <p:guideLst>
        <p:guide orient="horz" pos="3128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01866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63" y="-36513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4160" y="-36513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150" y="738188"/>
            <a:ext cx="6678613" cy="3757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554" y="4733926"/>
            <a:ext cx="4972977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5" tIns="46388" rIns="92775" bIns="46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63" y="9426576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4160" y="9426576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fld id="{C01BB087-90BA-4D57-A15A-CD0626A465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7025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094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0582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6270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2928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320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207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6820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30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217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8224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1285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3427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742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-1"/>
            <a:ext cx="13442950" cy="756126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94854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1886975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 처리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휴복학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 변경 로그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4430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1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985026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2753508"/>
              </p:ext>
            </p:extLst>
          </p:nvPr>
        </p:nvGraphicFramePr>
        <p:xfrm>
          <a:off x="528786" y="939550"/>
          <a:ext cx="818167" cy="584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총무팀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거주비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7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판촉물</a:t>
                      </a:r>
                      <a:r>
                        <a:rPr lang="en-US" altLang="ko-KR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94036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경조사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41667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조직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채용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임직원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833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발령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092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98962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406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교육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73133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재무회계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임대차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주주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등기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표준화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5137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자금 집행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590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 수단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33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개발부문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4526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7971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688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792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협조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7595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마케팅 관리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68111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광고계정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13279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99555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581953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예산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74605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결과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7770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7548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환불검색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922029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수강정보변경이력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47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298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304604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2348967"/>
              </p:ext>
            </p:extLst>
          </p:nvPr>
        </p:nvGraphicFramePr>
        <p:xfrm>
          <a:off x="528786" y="939550"/>
          <a:ext cx="818167" cy="535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입금 정보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 입급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무통장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현급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957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결제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입급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793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순위관리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 매출 현황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따즈아 매출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139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r>
                        <a:rPr lang="en-US" altLang="ko-KR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489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735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광고자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50" baseline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자료 </a:t>
                      </a:r>
                      <a:r>
                        <a:rPr lang="ko-KR" altLang="en-US" sz="700" b="0" i="0" u="none" strike="noStrike" spc="-5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손익분기금액 </a:t>
                      </a:r>
                      <a:endParaRPr lang="ko-KR" altLang="en-US" sz="700" b="0" i="0" u="none" strike="noStrike" spc="-60" baseline="0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강의료입력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en-US" altLang="ko-KR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사업부수수료 입력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640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96249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510974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순매출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 통계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302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399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162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전화컨택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904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방문상담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58638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359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451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시간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398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교육통계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운영통계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강의장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수강생취업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93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379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896079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28768219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3758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45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6223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국비사업본부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온라인사업부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정보공유게시판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6754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직원신문고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7846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3266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62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18197261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설문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3987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4297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481811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75289732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42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8383559"/>
              </p:ext>
            </p:extLst>
          </p:nvPr>
        </p:nvGraphicFramePr>
        <p:xfrm>
          <a:off x="528786" y="939550"/>
          <a:ext cx="818167" cy="656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알림관리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푸시 알림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알림톡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내역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343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권한관리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포털관리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520595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33613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168489" y="684287"/>
            <a:ext cx="10669605" cy="67687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168489" y="684287"/>
            <a:ext cx="10669605" cy="288032"/>
          </a:xfrm>
          <a:prstGeom prst="rect">
            <a:avLst/>
          </a:prstGeom>
          <a:solidFill>
            <a:srgbClr val="6788CB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0586056" y="756295"/>
            <a:ext cx="168025" cy="144016"/>
            <a:chOff x="10013701" y="4895209"/>
            <a:chExt cx="144016" cy="144016"/>
          </a:xfrm>
        </p:grpSpPr>
        <p:cxnSp>
          <p:nvCxnSpPr>
            <p:cNvPr id="13" name="직선 연결선 12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46955" y="346079"/>
            <a:ext cx="4953989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96739" y="612279"/>
            <a:ext cx="13105456" cy="684076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60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 userDrawn="1"/>
        </p:nvSpPr>
        <p:spPr>
          <a:xfrm>
            <a:off x="312763" y="900311"/>
            <a:ext cx="85792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강의시간표</a:t>
            </a: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344567" y="1289694"/>
            <a:ext cx="10913412" cy="77671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10347615" y="1408009"/>
            <a:ext cx="720000" cy="216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검색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0347615" y="1695975"/>
            <a:ext cx="720000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초기화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804873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계열선택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1962588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지점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선택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4062587" y="1408009"/>
            <a:ext cx="1022400" cy="1944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강사 이름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5816125"/>
              </p:ext>
            </p:extLst>
          </p:nvPr>
        </p:nvGraphicFramePr>
        <p:xfrm>
          <a:off x="344567" y="2704153"/>
          <a:ext cx="11129426" cy="4358265"/>
        </p:xfrm>
        <a:graphic>
          <a:graphicData uri="http://schemas.openxmlformats.org/drawingml/2006/table">
            <a:tbl>
              <a:tblPr/>
              <a:tblGrid>
                <a:gridCol w="50588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3708757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5991355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279359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7786244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18070110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605946217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5915540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9696389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82101484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47312913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5214288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4800436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59472440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74306491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69739975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63507468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32251617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845635310"/>
                    </a:ext>
                  </a:extLst>
                </a:gridCol>
              </a:tblGrid>
              <a:tr h="15028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층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2031"/>
                  </a:ext>
                </a:extLst>
              </a:tr>
              <a:tr h="1502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C-3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C-4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정원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1816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모션그래픽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전문가 정규과정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(SIGNATUQU)</a:t>
                      </a: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월수금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에프터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이펙트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화목화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12:00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13:00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맥스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16:00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17:00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18:00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23439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23169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6971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639957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279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9507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398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07238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 userDrawn="1"/>
        </p:nvSpPr>
        <p:spPr>
          <a:xfrm>
            <a:off x="344567" y="2489323"/>
            <a:ext cx="10913401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과목명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요일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강의시간   ■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강사명</a:t>
            </a:r>
            <a:r>
              <a:rPr lang="ko-KR" altLang="en-US" sz="700" dirty="0" smtClean="0">
                <a:solidFill>
                  <a:schemeClr val="tx1"/>
                </a:solidFill>
              </a:rPr>
              <a:t>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전체출석율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□정원 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배정현황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□개강일 </a:t>
            </a:r>
            <a:r>
              <a:rPr lang="ko-KR" altLang="en-US" sz="700" dirty="0">
                <a:solidFill>
                  <a:schemeClr val="tx1"/>
                </a:solidFill>
              </a:rPr>
              <a:t>〮 </a:t>
            </a:r>
            <a:r>
              <a:rPr lang="ko-KR" altLang="en-US" sz="700" dirty="0" smtClean="0">
                <a:solidFill>
                  <a:schemeClr val="tx1"/>
                </a:solidFill>
              </a:rPr>
              <a:t>종강일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247501" y="2261838"/>
            <a:ext cx="8198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 smtClean="0">
                <a:latin typeface="+mn-ea"/>
                <a:ea typeface="+mn-ea"/>
              </a:rPr>
              <a:t>총강의수</a:t>
            </a:r>
            <a:r>
              <a:rPr lang="ko-KR" altLang="en-US" sz="700" dirty="0" smtClean="0">
                <a:latin typeface="+mn-ea"/>
                <a:ea typeface="+mn-ea"/>
              </a:rPr>
              <a:t> :192총정원수 :3942총배정수 :1639모집률 :41.58% 실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 장기결석자제외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246864" y="2122874"/>
            <a:ext cx="34483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FFC00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정원미달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0D97FF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F6D6D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정원초과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3A3A3A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폐강  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58FE2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계좌초과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3125512" y="1408009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강의실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2" name="모서리가 둥근 직사각형 31"/>
          <p:cNvSpPr/>
          <p:nvPr userDrawn="1"/>
        </p:nvSpPr>
        <p:spPr>
          <a:xfrm>
            <a:off x="5224885" y="1408009"/>
            <a:ext cx="1440000" cy="1944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 smtClean="0">
                <a:solidFill>
                  <a:schemeClr val="tx1"/>
                </a:solidFill>
              </a:rPr>
              <a:t>포토샵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일러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4655521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평일</a:t>
            </a:r>
            <a:r>
              <a:rPr lang="en-US" altLang="ko-KR" sz="700" dirty="0" smtClean="0">
                <a:solidFill>
                  <a:schemeClr val="tx1"/>
                </a:solidFill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</a:rPr>
              <a:t>주말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5" name="모서리가 둥근 직사각형 34"/>
          <p:cNvSpPr/>
          <p:nvPr userDrawn="1"/>
        </p:nvSpPr>
        <p:spPr>
          <a:xfrm>
            <a:off x="6300944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시간대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r>
              <a:rPr lang="ko-KR" altLang="en-US" sz="700" dirty="0" smtClean="0">
                <a:solidFill>
                  <a:schemeClr val="tx1"/>
                </a:solidFill>
              </a:rPr>
              <a:t> 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 userDrawn="1"/>
        </p:nvSpPr>
        <p:spPr>
          <a:xfrm>
            <a:off x="5479115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요일 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4140052" y="1695112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시간 선택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 userDrawn="1"/>
        </p:nvSpPr>
        <p:spPr bwMode="auto">
          <a:xfrm>
            <a:off x="168747" y="7270880"/>
            <a:ext cx="11325600" cy="108000"/>
          </a:xfrm>
          <a:prstGeom prst="rect">
            <a:avLst/>
          </a:prstGeom>
          <a:solidFill>
            <a:srgbClr val="E6E6E6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직사각형 48"/>
          <p:cNvSpPr/>
          <p:nvPr userDrawn="1"/>
        </p:nvSpPr>
        <p:spPr bwMode="auto">
          <a:xfrm>
            <a:off x="168747" y="7270880"/>
            <a:ext cx="10440000" cy="10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026570" y="1689532"/>
            <a:ext cx="2011966" cy="215444"/>
            <a:chOff x="1600148" y="1689532"/>
            <a:chExt cx="2011966" cy="215444"/>
          </a:xfrm>
        </p:grpSpPr>
        <p:sp>
          <p:nvSpPr>
            <p:cNvPr id="43" name="모서리가 둥근 직사각형 42"/>
            <p:cNvSpPr/>
            <p:nvPr userDrawn="1"/>
          </p:nvSpPr>
          <p:spPr>
            <a:xfrm>
              <a:off x="190402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" name="모서리가 둥근 직사각형 43"/>
            <p:cNvSpPr/>
            <p:nvPr userDrawn="1"/>
          </p:nvSpPr>
          <p:spPr>
            <a:xfrm>
              <a:off x="282175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2023.08.10 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1600148" y="1702135"/>
              <a:ext cx="3642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기간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58215" y="1732125"/>
              <a:ext cx="103796" cy="108000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490487" y="1737034"/>
              <a:ext cx="103796" cy="10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 userDrawn="1"/>
          </p:nvSpPr>
          <p:spPr>
            <a:xfrm>
              <a:off x="2647346" y="1689532"/>
              <a:ext cx="2263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endParaRPr lang="ko-KR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742074" y="1702135"/>
            <a:ext cx="1200971" cy="200055"/>
            <a:chOff x="399177" y="1702135"/>
            <a:chExt cx="1200971" cy="200055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809785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r>
                <a:rPr kumimoji="0" lang="ko-KR" altLang="en-US" sz="700" dirty="0" smtClean="0">
                  <a:solidFill>
                    <a:schemeClr val="tx1"/>
                  </a:solidFill>
                  <a:latin typeface="+mn-lt"/>
                  <a:ea typeface="+mn-ea"/>
                </a:rPr>
                <a:t>  ▼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399177" y="1702135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개강일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75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직원창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562207" y="900241"/>
            <a:ext cx="9939557" cy="288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6536938"/>
              </p:ext>
            </p:extLst>
          </p:nvPr>
        </p:nvGraphicFramePr>
        <p:xfrm>
          <a:off x="263691" y="1260351"/>
          <a:ext cx="12011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근태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설문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9726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재증명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내학생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 userDrawn="1"/>
        </p:nvSpPr>
        <p:spPr>
          <a:xfrm>
            <a:off x="273749" y="972308"/>
            <a:ext cx="1191142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홍길동 차장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562206" y="978161"/>
            <a:ext cx="138371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컴퓨터강남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&gt;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사업부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&gt; 1_1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팀</a:t>
            </a:r>
            <a:endParaRPr kumimoji="0" lang="ko-KR" altLang="en-US" sz="700" kern="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67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멘토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61765" y="900241"/>
            <a:ext cx="11339999" cy="288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487593" y="932355"/>
            <a:ext cx="9909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err="1" smtClean="0">
                <a:latin typeface="맑은 고딕" pitchFamily="50" charset="-127"/>
                <a:ea typeface="맑은 고딕" pitchFamily="50" charset="-127"/>
              </a:rPr>
              <a:t>박멘토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 대리 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(1-1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팀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7135927"/>
              </p:ext>
            </p:extLst>
          </p:nvPr>
        </p:nvGraphicFramePr>
        <p:xfrm>
          <a:off x="263691" y="1260351"/>
          <a:ext cx="1201199" cy="313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멘토정보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MY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학생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1872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사업정보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일지정보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특별처리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수수료정보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972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인사정보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근태정보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9382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교육정보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설문정보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콘테스트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상담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민원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5896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만족도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71831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47437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 userDrawn="1"/>
        </p:nvSpPr>
        <p:spPr bwMode="auto">
          <a:xfrm>
            <a:off x="263691" y="952527"/>
            <a:ext cx="1201199" cy="18398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66862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8489" y="891623"/>
            <a:ext cx="11340000" cy="6489408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8489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25219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70" name="직사각형 69"/>
          <p:cNvSpPr/>
          <p:nvPr userDrawn="1"/>
        </p:nvSpPr>
        <p:spPr bwMode="auto">
          <a:xfrm>
            <a:off x="545901" y="1107600"/>
            <a:ext cx="10585176" cy="605745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545901" y="1107600"/>
            <a:ext cx="10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컴퓨터강남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05</a:t>
            </a:r>
            <a:r>
              <a:rPr lang="ko-KR" altLang="en-US" sz="1100" b="1" dirty="0">
                <a:solidFill>
                  <a:schemeClr val="tx1"/>
                </a:solidFill>
              </a:rPr>
              <a:t>층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C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강의실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정원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:14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9441652"/>
              </p:ext>
            </p:extLst>
          </p:nvPr>
        </p:nvGraphicFramePr>
        <p:xfrm>
          <a:off x="888829" y="1734768"/>
          <a:ext cx="4073899" cy="5358231"/>
        </p:xfrm>
        <a:graphic>
          <a:graphicData uri="http://schemas.openxmlformats.org/drawingml/2006/table">
            <a:tbl>
              <a:tblPr/>
              <a:tblGrid>
                <a:gridCol w="46694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4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타입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-1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-2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주말반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특강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보강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세미</a:t>
                      </a:r>
                      <a:endParaRPr lang="ko-KR" altLang="en-US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06.12~07.05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강의시간표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ACP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시험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정원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15(0)</a:t>
                      </a:r>
                      <a:b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배정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:0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1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:2023-06-03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:2023-06-25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 강사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색채학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(1,2)/B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플랫모션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보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2H 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baseline="0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인물일러스트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6D6D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ctr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게임 아이템 그리기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굿즈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만들기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824902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11745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9082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68952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49372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76963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63189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2175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73784350"/>
              </p:ext>
            </p:extLst>
          </p:nvPr>
        </p:nvGraphicFramePr>
        <p:xfrm>
          <a:off x="5139563" y="1733417"/>
          <a:ext cx="5614364" cy="4430682"/>
        </p:xfrm>
        <a:graphic>
          <a:graphicData uri="http://schemas.openxmlformats.org/drawingml/2006/table">
            <a:tbl>
              <a:tblPr bandRow="1"/>
              <a:tblGrid>
                <a:gridCol w="40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378167534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1353312861"/>
                    </a:ext>
                  </a:extLst>
                </a:gridCol>
              </a:tblGrid>
              <a:tr h="25066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/>
                        <a:t>커리큘럼 </a:t>
                      </a:r>
                      <a:r>
                        <a:rPr lang="en-US" altLang="ko-KR" sz="600" dirty="0" smtClean="0"/>
                        <a:t>/ </a:t>
                      </a:r>
                      <a:r>
                        <a:rPr lang="ko-KR" altLang="en-US" sz="600" dirty="0" smtClean="0"/>
                        <a:t>소제목</a:t>
                      </a: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16992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29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597944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26792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6321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42091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6544413"/>
              </p:ext>
            </p:extLst>
          </p:nvPr>
        </p:nvGraphicFramePr>
        <p:xfrm>
          <a:off x="5139563" y="6422304"/>
          <a:ext cx="4030185" cy="65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37">
                  <a:extLst>
                    <a:ext uri="{9D8B030D-6E8A-4147-A177-3AD203B41FA5}">
                      <a16:colId xmlns:a16="http://schemas.microsoft.com/office/drawing/2014/main" val="3917458172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712560433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3232892150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1108802007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469097325"/>
                    </a:ext>
                  </a:extLst>
                </a:gridCol>
              </a:tblGrid>
              <a:tr h="64899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연결</a:t>
                      </a:r>
                      <a:endParaRPr lang="en-US" altLang="ko-KR" sz="8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과목</a:t>
                      </a:r>
                      <a:endParaRPr lang="en-US" altLang="ko-KR" sz="8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05</a:t>
                      </a:r>
                      <a:r>
                        <a:rPr lang="ko-KR" altLang="en-US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층 </a:t>
                      </a: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C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dirty="0" smtClean="0">
                        <a:solidFill>
                          <a:srgbClr val="3333FF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디지털드로잉 </a:t>
                      </a:r>
                      <a:r>
                        <a:rPr lang="en-US" altLang="ko-KR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A...</a:t>
                      </a:r>
                      <a:endParaRPr lang="en-US" altLang="ko-KR" sz="700" b="1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06.12~07-05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D 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B...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07.12~09-11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08.12~10-11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endParaRPr kumimoji="0" lang="ko-KR" alt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61477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 userDrawn="1"/>
        </p:nvGrpSpPr>
        <p:grpSpPr>
          <a:xfrm>
            <a:off x="10914465" y="1188342"/>
            <a:ext cx="122493" cy="122493"/>
            <a:chOff x="12054259" y="3136751"/>
            <a:chExt cx="144016" cy="144016"/>
          </a:xfrm>
        </p:grpSpPr>
        <p:cxnSp>
          <p:nvCxnSpPr>
            <p:cNvPr id="82" name="직선 연결선 81"/>
            <p:cNvCxnSpPr/>
            <p:nvPr/>
          </p:nvCxnSpPr>
          <p:spPr bwMode="auto">
            <a:xfrm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H="1"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4" name="자유형 83"/>
          <p:cNvSpPr/>
          <p:nvPr userDrawn="1"/>
        </p:nvSpPr>
        <p:spPr bwMode="auto">
          <a:xfrm>
            <a:off x="10844362" y="1404367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5" name="자유형 84"/>
          <p:cNvSpPr/>
          <p:nvPr userDrawn="1"/>
        </p:nvSpPr>
        <p:spPr bwMode="auto">
          <a:xfrm>
            <a:off x="10844362" y="1713063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828" y="1452707"/>
            <a:ext cx="142479" cy="182732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46771" y="1769449"/>
            <a:ext cx="128071" cy="150817"/>
          </a:xfrm>
          <a:prstGeom prst="rect">
            <a:avLst/>
          </a:prstGeom>
        </p:spPr>
      </p:pic>
      <p:grpSp>
        <p:nvGrpSpPr>
          <p:cNvPr id="7" name="그룹 6"/>
          <p:cNvGrpSpPr/>
          <p:nvPr userDrawn="1"/>
        </p:nvGrpSpPr>
        <p:grpSpPr>
          <a:xfrm>
            <a:off x="7542015" y="1460512"/>
            <a:ext cx="809460" cy="276999"/>
            <a:chOff x="9999643" y="1368086"/>
            <a:chExt cx="809460" cy="276999"/>
          </a:xfrm>
        </p:grpSpPr>
        <p:sp>
          <p:nvSpPr>
            <p:cNvPr id="78" name="TextBox 77"/>
            <p:cNvSpPr txBox="1"/>
            <p:nvPr userDrawn="1"/>
          </p:nvSpPr>
          <p:spPr>
            <a:xfrm>
              <a:off x="10196883" y="136808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6</a:t>
              </a:r>
              <a:r>
                <a:rPr kumimoji="0" lang="ko-KR" altLang="en-US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월</a:t>
              </a:r>
              <a:endParaRPr kumimoji="0"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>
              <a:off x="10593079" y="1401946"/>
              <a:ext cx="216024" cy="216025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 flipH="1">
              <a:off x="9999643" y="1397647"/>
              <a:ext cx="216024" cy="21602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20301110">
            <a:off x="2966695" y="2803780"/>
            <a:ext cx="219930" cy="26387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98619" y="1482231"/>
            <a:ext cx="117211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개강일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188971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7085227"/>
              </p:ext>
            </p:extLst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6144420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4921278" y="6975548"/>
            <a:ext cx="2175029" cy="252000"/>
            <a:chOff x="3913163" y="6985432"/>
            <a:chExt cx="2175029" cy="252000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←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→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5511784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 userDrawn="1"/>
        </p:nvSpPr>
        <p:spPr bwMode="auto">
          <a:xfrm>
            <a:off x="11052579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2" name="타원 11"/>
          <p:cNvSpPr/>
          <p:nvPr userDrawn="1"/>
        </p:nvSpPr>
        <p:spPr bwMode="auto">
          <a:xfrm>
            <a:off x="10787118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" name="타원 12"/>
          <p:cNvSpPr/>
          <p:nvPr userDrawn="1"/>
        </p:nvSpPr>
        <p:spPr bwMode="auto">
          <a:xfrm>
            <a:off x="10519507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1065658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bg1"/>
                </a:solidFill>
                <a:latin typeface="+mn-ea"/>
                <a:ea typeface="+mn-ea"/>
              </a:rPr>
              <a:t>엑셀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21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0"/>
            <a:ext cx="10441160" cy="6231865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0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0"/>
            <a:ext cx="10441160" cy="6323528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2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464944" cy="68006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45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22115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381" userDrawn="1">
          <p15:clr>
            <a:srgbClr val="FBAE40"/>
          </p15:clr>
        </p15:guide>
        <p15:guide id="2" pos="1649" userDrawn="1">
          <p15:clr>
            <a:srgbClr val="FBAE40"/>
          </p15:clr>
        </p15:guide>
        <p15:guide id="3" pos="5595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96739" y="650449"/>
            <a:ext cx="13177464" cy="673058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72459624"/>
              </p:ext>
            </p:extLst>
          </p:nvPr>
        </p:nvGraphicFramePr>
        <p:xfrm>
          <a:off x="672803" y="649588"/>
          <a:ext cx="1039457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672803" y="652345"/>
            <a:ext cx="10394574" cy="667444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501932" y="670472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64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96739" y="650449"/>
            <a:ext cx="13177464" cy="673058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0" name="Rectangle 1307"/>
          <p:cNvSpPr>
            <a:spLocks noChangeArrowheads="1"/>
          </p:cNvSpPr>
          <p:nvPr userDrawn="1"/>
        </p:nvSpPr>
        <p:spPr bwMode="auto">
          <a:xfrm>
            <a:off x="153075" y="652345"/>
            <a:ext cx="11346350" cy="66763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1654137"/>
              </p:ext>
            </p:extLst>
          </p:nvPr>
        </p:nvGraphicFramePr>
        <p:xfrm>
          <a:off x="159370" y="652345"/>
          <a:ext cx="1377529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 userDrawn="1"/>
        </p:nvSpPr>
        <p:spPr bwMode="auto">
          <a:xfrm>
            <a:off x="268060" y="1156838"/>
            <a:ext cx="1124824" cy="1147763"/>
          </a:xfrm>
          <a:prstGeom prst="roundRect">
            <a:avLst>
              <a:gd name="adj" fmla="val 3420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IMG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68060" y="2628503"/>
            <a:ext cx="1212022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컴퓨터강남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] 1-1</a:t>
            </a: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팀</a:t>
            </a:r>
            <a:endParaRPr lang="en-US" altLang="ko-KR" sz="7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홍길동 대리 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(IDIDIDIDID…)</a:t>
            </a:r>
            <a:endParaRPr lang="ko-KR" altLang="en-US" sz="7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161523" y="654493"/>
            <a:ext cx="1395815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http://keg.xmx.kr/files/publishing/assets/img/logo-ligh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261" y="756067"/>
            <a:ext cx="702438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8891" y="717572"/>
            <a:ext cx="216000" cy="2160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 userDrawn="1"/>
        </p:nvSpPr>
        <p:spPr bwMode="auto">
          <a:xfrm>
            <a:off x="268060" y="3060551"/>
            <a:ext cx="1124823" cy="252000"/>
          </a:xfrm>
          <a:prstGeom prst="roundRect">
            <a:avLst>
              <a:gd name="adj" fmla="val 12202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</a:rPr>
              <a:t>마이페이지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283623" y="6968706"/>
            <a:ext cx="1124823" cy="252000"/>
          </a:xfrm>
          <a:prstGeom prst="roundRect">
            <a:avLst>
              <a:gd name="adj" fmla="val 10979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로그아웃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83623" y="6731307"/>
            <a:ext cx="1212022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latin typeface="+mn-ea"/>
                <a:ea typeface="+mn-ea"/>
              </a:rPr>
              <a:t>로그인 </a:t>
            </a: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2023.11.10 21:34</a:t>
            </a:r>
            <a:endParaRPr lang="ko-KR" altLang="en-US" sz="6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 userDrawn="1"/>
        </p:nvSpPr>
        <p:spPr bwMode="auto">
          <a:xfrm>
            <a:off x="253912" y="2387880"/>
            <a:ext cx="490900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+mn-ea"/>
                <a:ea typeface="+mn-ea"/>
              </a:rPr>
              <a:t>정규직</a:t>
            </a:r>
            <a:endParaRPr lang="ko-KR" altLang="en-US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23922" y="2350922"/>
            <a:ext cx="71297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2023.11.10</a:t>
            </a:r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Rectangle 1307"/>
          <p:cNvSpPr>
            <a:spLocks noChangeArrowheads="1"/>
          </p:cNvSpPr>
          <p:nvPr userDrawn="1"/>
        </p:nvSpPr>
        <p:spPr bwMode="auto">
          <a:xfrm>
            <a:off x="159425" y="652345"/>
            <a:ext cx="11340000" cy="667444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09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28785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2926075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0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586675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65187314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9473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1003547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193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4833553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38137742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3A446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endParaRPr lang="ko-KR" altLang="en-US" sz="700" b="0" dirty="0">
                        <a:solidFill>
                          <a:srgbClr val="3A44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총무팀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차량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거주비</a:t>
                      </a:r>
                      <a:endParaRPr lang="ko-KR" altLang="en-US" sz="700" b="0" i="0" u="none" strike="noStrike" dirty="0" smtClean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판촉물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소모품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경조사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512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권한관리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46443"/>
                  </a:ext>
                </a:extLst>
              </a:tr>
              <a:tr h="501203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2412479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5370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009490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9733301"/>
              </p:ext>
            </p:extLst>
          </p:nvPr>
        </p:nvGraphicFramePr>
        <p:xfrm>
          <a:off x="528786" y="939550"/>
          <a:ext cx="818167" cy="6175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en-US" altLang="ko-KR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&amp; </a:t>
                      </a:r>
                      <a:r>
                        <a:rPr lang="ko-KR" altLang="en-US" sz="700" b="0" baseline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컨택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현황 관리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670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더블 규정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327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컨텍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스크립트</a:t>
                      </a:r>
                      <a:endParaRPr lang="en-US" altLang="ko-KR" sz="700" b="0" i="0" u="none" strike="noStrike" dirty="0" smtClean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55372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원서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방문 상담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인터뷰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원서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강의 배정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14984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인터뷰 스크립트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멘토 과정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625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멘토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급여 데이터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순위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2239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50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63538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86164299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645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기획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91251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수업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104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설정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684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강의실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966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표준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685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지점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2131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패키지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55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3623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학과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090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642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자격증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ACP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수강생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합격관리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자격증 신청 관리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뷰티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57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강사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평가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강사 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686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3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1499071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315980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 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요청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5022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162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0441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월별훈련현황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면담일지관리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사물함관리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사물함코드등록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92313"/>
                  </a:ext>
                </a:extLst>
              </a:tr>
              <a:tr h="3848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070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" name="Rectangle 1307"/>
          <p:cNvSpPr>
            <a:spLocks noChangeArrowheads="1"/>
          </p:cNvSpPr>
          <p:nvPr/>
        </p:nvSpPr>
        <p:spPr bwMode="auto">
          <a:xfrm>
            <a:off x="159425" y="935621"/>
            <a:ext cx="11340000" cy="63911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71" name="Group 13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04078"/>
              </p:ext>
            </p:extLst>
          </p:nvPr>
        </p:nvGraphicFramePr>
        <p:xfrm>
          <a:off x="159430" y="85725"/>
          <a:ext cx="13109788" cy="445269"/>
        </p:xfrm>
        <a:graphic>
          <a:graphicData uri="http://schemas.openxmlformats.org/drawingml/2006/table">
            <a:tbl>
              <a:tblPr/>
              <a:tblGrid>
                <a:gridCol w="118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KEG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혁신 플랫폼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안 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2024.03.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   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  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59" name="Rectangle 1343"/>
          <p:cNvSpPr>
            <a:spLocks noGrp="1" noChangeArrowheads="1"/>
          </p:cNvSpPr>
          <p:nvPr>
            <p:ph type="title"/>
          </p:nvPr>
        </p:nvSpPr>
        <p:spPr bwMode="auto">
          <a:xfrm>
            <a:off x="1346955" y="346079"/>
            <a:ext cx="495398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0570" name="Rectangle 1354"/>
          <p:cNvSpPr>
            <a:spLocks noChangeArrowheads="1"/>
          </p:cNvSpPr>
          <p:nvPr/>
        </p:nvSpPr>
        <p:spPr bwMode="auto">
          <a:xfrm>
            <a:off x="6097053" y="346079"/>
            <a:ext cx="365250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88" tIns="49094" rIns="98188" bIns="49094" anchor="ctr"/>
          <a:lstStyle/>
          <a:p>
            <a:pPr defTabSz="817563"/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3" y="6990697"/>
            <a:ext cx="1190625" cy="336092"/>
          </a:xfrm>
          <a:prstGeom prst="rect">
            <a:avLst/>
          </a:prstGeom>
        </p:spPr>
      </p:pic>
      <p:sp>
        <p:nvSpPr>
          <p:cNvPr id="18" name="직사각형 17"/>
          <p:cNvSpPr/>
          <p:nvPr userDrawn="1"/>
        </p:nvSpPr>
        <p:spPr>
          <a:xfrm>
            <a:off x="10339320" y="658477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관리자님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컴퓨터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강남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216168517"/>
              </p:ext>
            </p:extLst>
          </p:nvPr>
        </p:nvGraphicFramePr>
        <p:xfrm>
          <a:off x="181228" y="688072"/>
          <a:ext cx="477929" cy="16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4" name="Image" r:id="rId37" imgW="1371240" imgH="469800" progId="Photoshop.Image.13">
                  <p:embed/>
                </p:oleObj>
              </mc:Choice>
              <mc:Fallback>
                <p:oleObj name="Image" r:id="rId37" imgW="1371240" imgH="469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81228" y="688072"/>
                        <a:ext cx="477929" cy="16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11859" y="614617"/>
            <a:ext cx="97654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업무 혁신 플랫폼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1374063" y="708297"/>
            <a:ext cx="88797" cy="100413"/>
            <a:chOff x="12230023" y="1548383"/>
            <a:chExt cx="216152" cy="244429"/>
          </a:xfrm>
        </p:grpSpPr>
        <p:sp>
          <p:nvSpPr>
            <p:cNvPr id="4" name="타원 3"/>
            <p:cNvSpPr/>
            <p:nvPr userDrawn="1"/>
          </p:nvSpPr>
          <p:spPr bwMode="auto">
            <a:xfrm>
              <a:off x="12230023" y="1661150"/>
              <a:ext cx="216152" cy="131662"/>
            </a:xfrm>
            <a:custGeom>
              <a:avLst/>
              <a:gdLst>
                <a:gd name="connsiteX0" fmla="*/ 0 w 216000"/>
                <a:gd name="connsiteY0" fmla="*/ 108012 h 216024"/>
                <a:gd name="connsiteX1" fmla="*/ 108000 w 216000"/>
                <a:gd name="connsiteY1" fmla="*/ 0 h 216024"/>
                <a:gd name="connsiteX2" fmla="*/ 216000 w 216000"/>
                <a:gd name="connsiteY2" fmla="*/ 108012 h 216024"/>
                <a:gd name="connsiteX3" fmla="*/ 108000 w 216000"/>
                <a:gd name="connsiteY3" fmla="*/ 216024 h 216024"/>
                <a:gd name="connsiteX4" fmla="*/ 0 w 216000"/>
                <a:gd name="connsiteY4" fmla="*/ 108012 h 216024"/>
                <a:gd name="connsiteX0" fmla="*/ 152 w 216152"/>
                <a:gd name="connsiteY0" fmla="*/ 108012 h 131153"/>
                <a:gd name="connsiteX1" fmla="*/ 108152 w 216152"/>
                <a:gd name="connsiteY1" fmla="*/ 0 h 131153"/>
                <a:gd name="connsiteX2" fmla="*/ 216152 w 216152"/>
                <a:gd name="connsiteY2" fmla="*/ 108012 h 131153"/>
                <a:gd name="connsiteX3" fmla="*/ 128155 w 216152"/>
                <a:gd name="connsiteY3" fmla="*/ 93152 h 131153"/>
                <a:gd name="connsiteX4" fmla="*/ 152 w 216152"/>
                <a:gd name="connsiteY4" fmla="*/ 108012 h 131153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152" h="131662">
                  <a:moveTo>
                    <a:pt x="152" y="108012"/>
                  </a:moveTo>
                  <a:cubicBezTo>
                    <a:pt x="-3182" y="92487"/>
                    <a:pt x="48505" y="0"/>
                    <a:pt x="108152" y="0"/>
                  </a:cubicBezTo>
                  <a:cubicBezTo>
                    <a:pt x="167799" y="0"/>
                    <a:pt x="216152" y="48359"/>
                    <a:pt x="216152" y="108012"/>
                  </a:cubicBezTo>
                  <a:cubicBezTo>
                    <a:pt x="216152" y="167665"/>
                    <a:pt x="167800" y="96009"/>
                    <a:pt x="128155" y="93152"/>
                  </a:cubicBezTo>
                  <a:cubicBezTo>
                    <a:pt x="34218" y="118870"/>
                    <a:pt x="3486" y="123537"/>
                    <a:pt x="152" y="108012"/>
                  </a:cubicBezTo>
                  <a:close/>
                </a:path>
              </a:pathLst>
            </a:cu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" name="타원 2"/>
            <p:cNvSpPr/>
            <p:nvPr userDrawn="1"/>
          </p:nvSpPr>
          <p:spPr bwMode="auto">
            <a:xfrm>
              <a:off x="12266091" y="1548383"/>
              <a:ext cx="144016" cy="144016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sp>
        <p:nvSpPr>
          <p:cNvPr id="15" name="모서리가 둥근 직사각형 14"/>
          <p:cNvSpPr/>
          <p:nvPr userDrawn="1"/>
        </p:nvSpPr>
        <p:spPr>
          <a:xfrm>
            <a:off x="9610475" y="671807"/>
            <a:ext cx="752470" cy="180000"/>
          </a:xfrm>
          <a:prstGeom prst="roundRect">
            <a:avLst>
              <a:gd name="adj" fmla="val 29431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강의시간표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1570218" y="675730"/>
            <a:ext cx="504000" cy="180000"/>
          </a:xfrm>
          <a:prstGeom prst="roundRect">
            <a:avLst>
              <a:gd name="adj" fmla="val 29431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HOME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074218" y="633765"/>
            <a:ext cx="797013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2023.07.21(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금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3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66" r:id="rId4"/>
    <p:sldLayoutId id="2147483675" r:id="rId5"/>
    <p:sldLayoutId id="2147483677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50" r:id="rId12"/>
    <p:sldLayoutId id="2147483670" r:id="rId13"/>
    <p:sldLayoutId id="2147483673" r:id="rId14"/>
    <p:sldLayoutId id="2147483665" r:id="rId15"/>
    <p:sldLayoutId id="2147483660" r:id="rId16"/>
    <p:sldLayoutId id="2147483661" r:id="rId17"/>
    <p:sldLayoutId id="2147483653" r:id="rId18"/>
    <p:sldLayoutId id="2147483654" r:id="rId19"/>
    <p:sldLayoutId id="2147483664" r:id="rId20"/>
    <p:sldLayoutId id="2147483678" r:id="rId21"/>
    <p:sldLayoutId id="2147483680" r:id="rId22"/>
    <p:sldLayoutId id="2147483676" r:id="rId23"/>
    <p:sldLayoutId id="2147483655" r:id="rId24"/>
    <p:sldLayoutId id="2147483656" r:id="rId25"/>
    <p:sldLayoutId id="2147483682" r:id="rId26"/>
    <p:sldLayoutId id="2147483685" r:id="rId27"/>
    <p:sldLayoutId id="2147483686" r:id="rId28"/>
    <p:sldLayoutId id="2147483683" r:id="rId29"/>
    <p:sldLayoutId id="2147483681" r:id="rId30"/>
    <p:sldLayoutId id="2147483679" r:id="rId31"/>
    <p:sldLayoutId id="2147483684" r:id="rId3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7563" rtl="0" fontAlgn="base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2pPr>
      <a:lvl3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3pPr>
      <a:lvl4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4pPr>
      <a:lvl5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5pPr>
      <a:lvl6pPr marL="4572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6pPr>
      <a:lvl7pPr marL="9144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7pPr>
      <a:lvl8pPr marL="13716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8pPr>
      <a:lvl9pPr marL="18288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9pPr>
    </p:titleStyle>
    <p:bodyStyle>
      <a:lvl1pPr marL="368300" indent="-368300" algn="l" defTabSz="817563" rtl="0" fontAlgn="base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07975" algn="l" defTabSz="817563" rtl="0" fontAlgn="base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2pPr>
      <a:lvl3pPr marL="1227138" indent="-244475" algn="l" defTabSz="817563" rtl="0" fontAlgn="base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17675" indent="-244475" algn="l" defTabSz="817563" rtl="0" fontAlgn="base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2098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5pPr>
      <a:lvl6pPr marL="26670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6pPr>
      <a:lvl7pPr marL="31242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7pPr>
      <a:lvl8pPr marL="35814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8pPr>
      <a:lvl9pPr marL="40386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6241"/>
              </p:ext>
            </p:extLst>
          </p:nvPr>
        </p:nvGraphicFramePr>
        <p:xfrm>
          <a:off x="168747" y="756295"/>
          <a:ext cx="12553397" cy="1340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92246143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08356404"/>
                    </a:ext>
                  </a:extLst>
                </a:gridCol>
                <a:gridCol w="600066">
                  <a:extLst>
                    <a:ext uri="{9D8B030D-6E8A-4147-A177-3AD203B41FA5}">
                      <a16:colId xmlns:a16="http://schemas.microsoft.com/office/drawing/2014/main" val="1564092043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2368671748"/>
                    </a:ext>
                  </a:extLst>
                </a:gridCol>
                <a:gridCol w="4908209">
                  <a:extLst>
                    <a:ext uri="{9D8B030D-6E8A-4147-A177-3AD203B41FA5}">
                      <a16:colId xmlns:a16="http://schemas.microsoft.com/office/drawing/2014/main" val="2553479392"/>
                    </a:ext>
                  </a:extLst>
                </a:gridCol>
                <a:gridCol w="2076569">
                  <a:extLst>
                    <a:ext uri="{9D8B030D-6E8A-4147-A177-3AD203B41FA5}">
                      <a16:colId xmlns:a16="http://schemas.microsoft.com/office/drawing/2014/main" val="3490478969"/>
                    </a:ext>
                  </a:extLst>
                </a:gridCol>
              </a:tblGrid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 안 자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 경로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세부내용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359952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v01-240415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한수미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재무회계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기안관리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11434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v02-240513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한수미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인사문서관리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지출결의서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업무협조서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분리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업무협조서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위치 변경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670332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V03-240530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김수진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인사발령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인사발령 기안 문서 통합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인사발령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기안 유형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별 칼럼 노출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비노출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608409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V031-240604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김수진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인사발령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Editor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영역 기안 유형별 노출 메시지 기능 제거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19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4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지원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재무회계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기안관리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업무협조서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9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퇴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69633"/>
              </p:ext>
            </p:extLst>
          </p:nvPr>
        </p:nvGraphicFramePr>
        <p:xfrm>
          <a:off x="776562" y="2421254"/>
          <a:ext cx="5030988" cy="49232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 확정 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김퇴사</a:t>
                      </a:r>
                      <a:endParaRPr lang="ko-KR" altLang="en-US" sz="700" i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아래와 같이 퇴사하고자 하오니 검토 후 재가하여 주시기 바랍니다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1739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1944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시 아래 문서를 반드시 첨부하시기 바랍니다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면담서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사직원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kumimoji="0" lang="en-US" altLang="ko-KR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업무인수인계서 </a:t>
                      </a:r>
                      <a:r>
                        <a:rPr kumimoji="0" lang="en-US" altLang="ko-KR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</a:t>
                      </a:r>
                      <a:r>
                        <a:rPr kumimoji="0" lang="en-US" altLang="ko-KR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퇴직절차</a:t>
                      </a:r>
                      <a:r>
                        <a:rPr kumimoji="0" lang="ko-KR" altLang="en-US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700" u="non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완료확인서</a:t>
                      </a:r>
                      <a:r>
                        <a:rPr kumimoji="0" lang="ko-KR" altLang="en-US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</a:t>
                      </a:r>
                      <a:endParaRPr kumimoji="0" lang="en-US" altLang="ko-KR" sz="700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  <a:tr h="24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kumimoji="0" lang="en-US" altLang="ko-KR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700" b="0" i="1" u="sng" strike="noStrik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김퇴사</a:t>
                      </a:r>
                      <a:endParaRPr kumimoji="0" lang="ko-KR" altLang="en-US" sz="700" i="1" u="sng" strike="noStrik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9150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931451"/>
              </p:ext>
            </p:extLst>
          </p:nvPr>
        </p:nvGraphicFramePr>
        <p:xfrm>
          <a:off x="11520711" y="652340"/>
          <a:ext cx="2833612" cy="520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직원창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인사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퇴직처리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등록 완료 후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인사정보테이블에서 불러오기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 확정 직원 이름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항목 확인 후 업데이트</a:t>
                      </a:r>
                      <a:endParaRPr lang="en-US" altLang="ko-KR" sz="7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06357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 첨부 안내 문구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작성자가 판단하여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다우오피스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 파일 첨부 진행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976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직원의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링크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팝업 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943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42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857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5469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94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27413" y="5182903"/>
            <a:ext cx="4121777" cy="1838762"/>
            <a:chOff x="4169497" y="3341543"/>
            <a:chExt cx="3743026" cy="1838762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1838762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774296"/>
              </p:ext>
            </p:extLst>
          </p:nvPr>
        </p:nvGraphicFramePr>
        <p:xfrm>
          <a:off x="1633868" y="3467463"/>
          <a:ext cx="4093912" cy="163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51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1063805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880411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1166545">
                  <a:extLst>
                    <a:ext uri="{9D8B030D-6E8A-4147-A177-3AD203B41FA5}">
                      <a16:colId xmlns:a16="http://schemas.microsoft.com/office/drawing/2014/main" val="4198597097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신사업프로젝트실</a:t>
                      </a:r>
                      <a:endParaRPr kumimoji="0" lang="en-US" altLang="ko-KR" sz="700" b="0" u="none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직급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근무형태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정규직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u="non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김신규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(1989-05-01)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2024-05-02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퇴사일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예정일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2024-05-12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577343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담당업무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자회사 관리 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231542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퇴사사유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개인사유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13658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잔여연차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발생연차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사용연차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사용내역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90784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33628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사업부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235817" y="603034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235817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235817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1235817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235817" y="4185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1500915" y="71290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2495379" y="474779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3805171" y="54921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97837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지원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재무회계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기안관리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업무협조서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10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해촉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809945"/>
              </p:ext>
            </p:extLst>
          </p:nvPr>
        </p:nvGraphicFramePr>
        <p:xfrm>
          <a:off x="776562" y="2421254"/>
          <a:ext cx="5030988" cy="48877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해촉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확정 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김임시</a:t>
                      </a:r>
                      <a:endParaRPr lang="ko-KR" altLang="en-US" sz="700" i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아래와 같이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해촉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계약종료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하였으니 업무처리 바랍니다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1307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2592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시 아래 문서를 반드시 첨부하시기 바랍니다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계약해지요청서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해촉관련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서류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지점별 필요시 첨부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561217"/>
              </p:ext>
            </p:extLst>
          </p:nvPr>
        </p:nvGraphicFramePr>
        <p:xfrm>
          <a:off x="11520711" y="652340"/>
          <a:ext cx="2833612" cy="502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해촉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직원창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인사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퇴직처리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등록 완료 후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인사정보테이블에서 불러오기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 확정 직원 이름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해촉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계약종료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), 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28685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 첨부 안내 문구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작성자가 판단하여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다우오피스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 파일 첨부 진행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18169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943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42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857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5469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94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27413" y="4750181"/>
            <a:ext cx="4121777" cy="2484000"/>
            <a:chOff x="4169497" y="3341543"/>
            <a:chExt cx="3743026" cy="2484000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248400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030332"/>
              </p:ext>
            </p:extLst>
          </p:nvPr>
        </p:nvGraphicFramePr>
        <p:xfrm>
          <a:off x="1633868" y="3467463"/>
          <a:ext cx="4093912" cy="122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51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1063805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880411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1166545">
                  <a:extLst>
                    <a:ext uri="{9D8B030D-6E8A-4147-A177-3AD203B41FA5}">
                      <a16:colId xmlns:a16="http://schemas.microsoft.com/office/drawing/2014/main" val="4198597097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  <a:endParaRPr kumimoji="0" lang="en-US" altLang="ko-KR" sz="700" b="0" u="none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소속팀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등록번호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사번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11111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이동전화번호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010-0000-0000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김임시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19810101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577343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위촉일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2024-04-18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해촉일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2024-04-28</a:t>
                      </a: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139957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 카드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퇴직 요청서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??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항목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23154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33628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사업부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24" name="모서리가 둥근 직사각형 23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235817" y="582796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1235817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235817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1235817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1235817" y="398300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2495379" y="34994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3769147" y="507200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710661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지원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재무회계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기안관리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업무협조서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11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휴직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병가 신청서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557653"/>
              </p:ext>
            </p:extLst>
          </p:nvPr>
        </p:nvGraphicFramePr>
        <p:xfrm>
          <a:off x="776562" y="2421254"/>
          <a:ext cx="5030988" cy="48877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병가 신청서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김직원</a:t>
                      </a:r>
                      <a:endParaRPr lang="ko-KR" altLang="en-US" sz="700" i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아래와 같이 휴직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신청하오니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검토 후 재가하여 주시기 바랍니다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1307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2592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시 아래 문서를 반드시 첨부하시기 바랍니다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 사유에 대한 증빙 서류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질병으로 인한 휴직인 경우 진단서 등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76043"/>
              </p:ext>
            </p:extLst>
          </p:nvPr>
        </p:nvGraphicFramePr>
        <p:xfrm>
          <a:off x="11520711" y="652340"/>
          <a:ext cx="2833612" cy="50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직원창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인사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휴직신청</a:t>
                      </a:r>
                      <a:r>
                        <a:rPr lang="ko-KR" altLang="en-US" sz="700" b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등록 완료 시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 확정 직원 이름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종료기간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시작기간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)/30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5387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질병휴직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육아휴직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기타휴직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6587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 첨부 안내 문구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작성자가 판단하여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다우오피스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 파일 첨부 진행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09353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943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42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857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5469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94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27413" y="4750181"/>
            <a:ext cx="4121777" cy="2486834"/>
            <a:chOff x="4169497" y="3341543"/>
            <a:chExt cx="3743026" cy="2270810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227081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598016"/>
              </p:ext>
            </p:extLst>
          </p:nvPr>
        </p:nvGraphicFramePr>
        <p:xfrm>
          <a:off x="1633868" y="3467463"/>
          <a:ext cx="4093912" cy="122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51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1063805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880411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1166545">
                  <a:extLst>
                    <a:ext uri="{9D8B030D-6E8A-4147-A177-3AD203B41FA5}">
                      <a16:colId xmlns:a16="http://schemas.microsoft.com/office/drawing/2014/main" val="4198597097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휴직기간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2024-04-18 ~ 2024-06-01 (1.5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휴직종류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질병휴직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휴직사유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멈추지 않는 기침으로 인해 질병 휴직을 신청합니다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577343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서울특별시 강남구 </a:t>
                      </a:r>
                      <a:r>
                        <a:rPr lang="ko-KR" altLang="en-US" sz="700" dirty="0" err="1" smtClean="0"/>
                        <a:t>테헤란로</a:t>
                      </a:r>
                      <a:r>
                        <a:rPr lang="en-US" altLang="ko-KR" sz="700" dirty="0" smtClean="0"/>
                        <a:t>4</a:t>
                      </a:r>
                      <a:r>
                        <a:rPr lang="ko-KR" altLang="en-US" sz="700" dirty="0" smtClean="0"/>
                        <a:t>길 </a:t>
                      </a:r>
                      <a:r>
                        <a:rPr lang="en-US" altLang="ko-KR" sz="700" dirty="0" smtClean="0"/>
                        <a:t>38-3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739585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010-0000-0000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자택전화번호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070-0000-0000</a:t>
                      </a: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139957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33628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사업부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1235817" y="594087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235817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235817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1235817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235817" y="398300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2473003" y="34994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4669267" y="507200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2473003" y="374464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41609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지원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재무회계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기안관리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업무협조서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12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복직 신청서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03909"/>
              </p:ext>
            </p:extLst>
          </p:nvPr>
        </p:nvGraphicFramePr>
        <p:xfrm>
          <a:off x="776562" y="2421254"/>
          <a:ext cx="5030988" cy="49232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복직 신청서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김직원</a:t>
                      </a:r>
                      <a:endParaRPr lang="ko-KR" altLang="en-US" sz="700" i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아래와 같이 복직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신청하오니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검토 후 재가하여 주시기 바랍니다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1307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2376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시 아래 문서를 반드시 첨부하시기 바랍니다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 사유에 대한 증빙 서류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질병으로 인한 휴직인 경우 진단서 등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  <a:tr h="24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</a:t>
                      </a:r>
                      <a:r>
                        <a:rPr kumimoji="0" lang="en-US" altLang="ko-KR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병가 신청서</a:t>
                      </a:r>
                      <a:r>
                        <a:rPr kumimoji="0" lang="en-US" altLang="ko-KR" sz="700" b="0" u="none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700" b="0" i="1" u="sng" strike="noStrik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김직원</a:t>
                      </a:r>
                      <a:endParaRPr kumimoji="0" lang="ko-KR" altLang="en-US" sz="700" i="1" u="sng" strike="noStrik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9150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00215"/>
              </p:ext>
            </p:extLst>
          </p:nvPr>
        </p:nvGraphicFramePr>
        <p:xfrm>
          <a:off x="11520711" y="652340"/>
          <a:ext cx="2833612" cy="5103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직원창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인사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복직신청</a:t>
                      </a:r>
                      <a:r>
                        <a:rPr lang="ko-KR" altLang="en-US" sz="700" b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등록 완료 시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 확정 직원 이름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질병휴직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육아휴직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기타휴직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60564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 첨부 안내 문구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작성자가 판단하여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다우오피스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 파일 첨부 진행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9404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직원의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병가 신청서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링크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팝업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확인 후 업데이트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943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42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857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5469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94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27413" y="4750181"/>
            <a:ext cx="4121777" cy="2270810"/>
            <a:chOff x="4169497" y="3341543"/>
            <a:chExt cx="3743026" cy="2270810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227081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109555"/>
              </p:ext>
            </p:extLst>
          </p:nvPr>
        </p:nvGraphicFramePr>
        <p:xfrm>
          <a:off x="1633868" y="3467463"/>
          <a:ext cx="4093912" cy="122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51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1063805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880411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1166545">
                  <a:extLst>
                    <a:ext uri="{9D8B030D-6E8A-4147-A177-3AD203B41FA5}">
                      <a16:colId xmlns:a16="http://schemas.microsoft.com/office/drawing/2014/main" val="4198597097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휴직기간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2024-04-18 ~ 2024-06-01 (1.5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휴직종류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질병휴직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복직사유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아픈거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다 나았습니다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일할께요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~~~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577343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서울특별시 강남구 </a:t>
                      </a:r>
                      <a:r>
                        <a:rPr lang="ko-KR" altLang="en-US" sz="700" dirty="0" err="1" smtClean="0"/>
                        <a:t>테헤란로</a:t>
                      </a:r>
                      <a:r>
                        <a:rPr lang="en-US" altLang="ko-KR" sz="700" dirty="0" smtClean="0"/>
                        <a:t>4</a:t>
                      </a:r>
                      <a:r>
                        <a:rPr lang="ko-KR" altLang="en-US" sz="700" dirty="0" smtClean="0"/>
                        <a:t>길 </a:t>
                      </a:r>
                      <a:r>
                        <a:rPr lang="en-US" altLang="ko-KR" sz="700" dirty="0" smtClean="0"/>
                        <a:t>38-3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739585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010-0000-0000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자택전화번호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070-0000-0000</a:t>
                      </a: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13995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33628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사업부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235817" y="579685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235817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235817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1235817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235817" y="398300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2473003" y="34994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4669267" y="507200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2473003" y="374464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1500915" y="714267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237021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지원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재무회계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기안관리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업무협조서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13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인사발령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7005"/>
              </p:ext>
            </p:extLst>
          </p:nvPr>
        </p:nvGraphicFramePr>
        <p:xfrm>
          <a:off x="776562" y="2421254"/>
          <a:ext cx="5030988" cy="4916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본사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 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김승진 외 </a:t>
                      </a:r>
                      <a:r>
                        <a:rPr lang="en-US" altLang="ko-KR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ko-KR" altLang="en-US" sz="700" i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아래와 같이 승진발령하고자 하오니 검토 후 재가하여 주시기 바랍니다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2027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계열사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본사</a:t>
                      </a:r>
                      <a:r>
                        <a:rPr lang="en-US" altLang="ko-KR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신사업프로젝트실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내용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16561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시 아래 문서를 반드시 첨부하시기 바랍니다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승진추천서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각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운영부만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해당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  <a:tr h="24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 </a:t>
                      </a:r>
                      <a:r>
                        <a:rPr kumimoji="0" lang="ko-KR" altLang="en-US" sz="700" b="0" u="sng" strike="noStrik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요청건</a:t>
                      </a:r>
                      <a:endParaRPr kumimoji="0" lang="ko-KR" altLang="en-US" sz="700" u="sng" strike="noStrik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9150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8123"/>
              </p:ext>
            </p:extLst>
          </p:nvPr>
        </p:nvGraphicFramePr>
        <p:xfrm>
          <a:off x="10434289" y="652340"/>
          <a:ext cx="2833612" cy="2712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인사 발령 관리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인사발령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일괄발령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 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 직원 이름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여러명일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홍길동 외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일괄발령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등록된 정보 불러오기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1945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27413" y="5509071"/>
            <a:ext cx="4121777" cy="1511920"/>
            <a:chOff x="4169497" y="3341543"/>
            <a:chExt cx="3743026" cy="1511920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151192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672600"/>
              </p:ext>
            </p:extLst>
          </p:nvPr>
        </p:nvGraphicFramePr>
        <p:xfrm>
          <a:off x="1651019" y="3949015"/>
          <a:ext cx="10183024" cy="1435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92">
                  <a:extLst>
                    <a:ext uri="{9D8B030D-6E8A-4147-A177-3AD203B41FA5}">
                      <a16:colId xmlns:a16="http://schemas.microsoft.com/office/drawing/2014/main" val="1453042957"/>
                    </a:ext>
                  </a:extLst>
                </a:gridCol>
                <a:gridCol w="479742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603568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  <a:gridCol w="603568">
                  <a:extLst>
                    <a:ext uri="{9D8B030D-6E8A-4147-A177-3AD203B41FA5}">
                      <a16:colId xmlns:a16="http://schemas.microsoft.com/office/drawing/2014/main" val="3001675125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80901491"/>
                    </a:ext>
                  </a:extLst>
                </a:gridCol>
                <a:gridCol w="1913255">
                  <a:extLst>
                    <a:ext uri="{9D8B030D-6E8A-4147-A177-3AD203B41FA5}">
                      <a16:colId xmlns:a16="http://schemas.microsoft.com/office/drawing/2014/main" val="3569759041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3237501167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2034648029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3117775191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val="1017205862"/>
                    </a:ext>
                  </a:extLst>
                </a:gridCol>
                <a:gridCol w="686244">
                  <a:extLst>
                    <a:ext uri="{9D8B030D-6E8A-4147-A177-3AD203B41FA5}">
                      <a16:colId xmlns:a16="http://schemas.microsoft.com/office/drawing/2014/main" val="2687381625"/>
                    </a:ext>
                  </a:extLst>
                </a:gridCol>
                <a:gridCol w="1202698">
                  <a:extLst>
                    <a:ext uri="{9D8B030D-6E8A-4147-A177-3AD203B41FA5}">
                      <a16:colId xmlns:a16="http://schemas.microsoft.com/office/drawing/2014/main" val="650237472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배출팀장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매출성적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ⓘ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순매출기준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승진기준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매출성적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ⓘ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순매출기준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 점수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 업무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컴퓨터강남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사업부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&gt;1-1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김일등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 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en-US" altLang="ko-KR" sz="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컴퓨터홍대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1-3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en-US" altLang="ko-KR" sz="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600" b="0" u="none" dirty="0" err="1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직위조정</a:t>
                      </a:r>
                      <a:r>
                        <a:rPr lang="en-US" altLang="ko-KR" sz="600" b="0" u="none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600" b="0" u="none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대리 </a:t>
                      </a:r>
                      <a:r>
                        <a:rPr lang="en-US" altLang="ko-KR" sz="600" b="0" u="none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b="0" u="none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승진</a:t>
                      </a:r>
                      <a:r>
                        <a:rPr lang="en-US" altLang="ko-KR" sz="600" b="0" u="none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임명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교육부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1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부장</a:t>
                      </a:r>
                      <a:endParaRPr lang="en-US" altLang="ko-KR" sz="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겸직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교육부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1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</a:p>
                    <a:p>
                      <a:pPr algn="l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면직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교육부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2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</a:p>
                    <a:p>
                      <a:pPr algn="l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겸업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위촉직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교육부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1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u="none" dirty="0" smtClean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u="none" dirty="0" smtClean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u="none" dirty="0" smtClean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u="none" dirty="0" smtClean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총무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회계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컴퓨터강남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사업부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&gt;1-1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김이등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600" b="0" u="none" dirty="0" err="1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직위조정</a:t>
                      </a:r>
                      <a:r>
                        <a:rPr lang="en-US" altLang="ko-KR" sz="600" b="0" u="none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600" b="0" u="none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사원 </a:t>
                      </a:r>
                      <a:r>
                        <a:rPr lang="en-US" altLang="ko-KR" sz="600" b="0" u="none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b="0" u="none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강등</a:t>
                      </a:r>
                      <a:r>
                        <a:rPr lang="en-US" altLang="ko-KR" sz="600" b="0" u="none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30,000,000 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ko-KR" altLang="en-U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불합격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총무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회계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598025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컴퓨터강남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사업부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&gt;1-1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김삼등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35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신인멘토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직위조정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경력멘토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전환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30,000,000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총무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회계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62257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33628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신사업프로젝트실</a:t>
                      </a:r>
                      <a:endParaRPr kumimoji="0" lang="en-US" altLang="ko-KR" sz="700" b="0" u="none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320875" y="61686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1307825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307825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1307825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1307825" y="432753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2790235" y="360745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3733163" y="583749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1504324" y="712714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오른쪽 중괄호 2"/>
          <p:cNvSpPr/>
          <p:nvPr/>
        </p:nvSpPr>
        <p:spPr bwMode="auto">
          <a:xfrm rot="5400000">
            <a:off x="8197639" y="4556065"/>
            <a:ext cx="216024" cy="1872208"/>
          </a:xfrm>
          <a:prstGeom prst="rightBrace">
            <a:avLst>
              <a:gd name="adj1" fmla="val 67287"/>
              <a:gd name="adj2" fmla="val 50000"/>
            </a:avLst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중괄호 42"/>
          <p:cNvSpPr/>
          <p:nvPr/>
        </p:nvSpPr>
        <p:spPr bwMode="auto">
          <a:xfrm rot="5400000">
            <a:off x="9811163" y="4844653"/>
            <a:ext cx="216024" cy="1295035"/>
          </a:xfrm>
          <a:prstGeom prst="rightBrace">
            <a:avLst>
              <a:gd name="adj1" fmla="val 67287"/>
              <a:gd name="adj2" fmla="val 50000"/>
            </a:avLst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84908" y="5592408"/>
            <a:ext cx="2016223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지점관리자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지원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인사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인사발령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</a:t>
            </a:r>
            <a:endParaRPr lang="en-US" altLang="ko-KR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기안 유형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사업부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부장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팀장 승진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)]</a:t>
            </a:r>
          </a:p>
          <a:p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 경우에만 노출됨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01131" y="5592408"/>
            <a:ext cx="2016223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지점관리자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지원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인사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인사발령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</a:t>
            </a:r>
            <a:endParaRPr lang="en-US" altLang="ko-KR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기안 유형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사업부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경력전환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)]</a:t>
            </a:r>
          </a:p>
          <a:p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 경우에만 노출됨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8350"/>
              </p:ext>
            </p:extLst>
          </p:nvPr>
        </p:nvGraphicFramePr>
        <p:xfrm>
          <a:off x="7524966" y="652340"/>
          <a:ext cx="2833612" cy="260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발령일 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일괄발령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발령일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등록된 정보 불러오기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05476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ㄱ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ㅎ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ㄱ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ㅎ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발령일 경우 목록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92075" indent="-9207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유형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경우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나머지 기안 유형일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 표기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92075" indent="-9207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하나의 대상에 대해 여러 인사발령을 등록한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목록에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인사발령에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대한 모든 항목이 기입됨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35175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 가능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trike="sngStrike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sz="700" strike="sngStrike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 첨부 안내 문구</a:t>
                      </a: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작성자가 판단하여 </a:t>
                      </a:r>
                      <a:r>
                        <a:rPr lang="ko-KR" altLang="en-US" sz="700" strike="sng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다우오피스</a:t>
                      </a:r>
                      <a:r>
                        <a:rPr lang="ko-KR" altLang="en-US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 파일 첨부 진행</a:t>
                      </a:r>
                      <a:endParaRPr lang="en-US" altLang="ko-KR" sz="700" strike="sng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5155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인사발령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링크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지점관리자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 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해당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일괄발령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게시물 팝업 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</a:tbl>
          </a:graphicData>
        </a:graphic>
      </p:graphicFrame>
      <p:sp>
        <p:nvSpPr>
          <p:cNvPr id="39" name="오른쪽 중괄호 38"/>
          <p:cNvSpPr/>
          <p:nvPr/>
        </p:nvSpPr>
        <p:spPr bwMode="auto">
          <a:xfrm rot="5400000">
            <a:off x="11121602" y="4887743"/>
            <a:ext cx="216024" cy="1208858"/>
          </a:xfrm>
          <a:prstGeom prst="rightBrace">
            <a:avLst>
              <a:gd name="adj1" fmla="val 67287"/>
              <a:gd name="adj2" fmla="val 50000"/>
            </a:avLst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1102348" y="5592409"/>
            <a:ext cx="2016223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지점관리자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지원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인사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인사발령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</a:t>
            </a:r>
            <a:endParaRPr lang="en-US" altLang="ko-KR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기안 유형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일반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 경우에만 노출됨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>
            <a:spLocks noChangeAspect="1"/>
          </p:cNvSpPr>
          <p:nvPr/>
        </p:nvSpPr>
        <p:spPr bwMode="auto">
          <a:xfrm>
            <a:off x="1594324" y="389948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사각형 설명선 46"/>
          <p:cNvSpPr/>
          <p:nvPr/>
        </p:nvSpPr>
        <p:spPr bwMode="auto">
          <a:xfrm>
            <a:off x="8161635" y="3548257"/>
            <a:ext cx="1021028" cy="324246"/>
          </a:xfrm>
          <a:prstGeom prst="wedgeRoundRectCallout">
            <a:avLst>
              <a:gd name="adj1" fmla="val -20833"/>
              <a:gd name="adj2" fmla="val 77232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700" dirty="0" smtClean="0">
                <a:latin typeface="+mn-ea"/>
                <a:ea typeface="+mn-ea"/>
              </a:rPr>
              <a:t>1. </a:t>
            </a:r>
            <a:r>
              <a:rPr lang="ko-KR" altLang="en-US" sz="700" dirty="0" smtClean="0">
                <a:latin typeface="+mn-ea"/>
                <a:ea typeface="+mn-ea"/>
              </a:rPr>
              <a:t>팀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smtClean="0">
                <a:latin typeface="+mn-ea"/>
                <a:ea typeface="+mn-ea"/>
              </a:rPr>
              <a:t>부장 </a:t>
            </a:r>
            <a:r>
              <a:rPr lang="en-US" altLang="ko-KR" sz="700" dirty="0" smtClean="0">
                <a:latin typeface="+mn-ea"/>
                <a:ea typeface="+mn-ea"/>
              </a:rPr>
              <a:t>: 6</a:t>
            </a:r>
            <a:r>
              <a:rPr lang="ko-KR" altLang="en-US" sz="700" dirty="0" smtClean="0">
                <a:latin typeface="+mn-ea"/>
                <a:ea typeface="+mn-ea"/>
              </a:rPr>
              <a:t>개월 평균</a:t>
            </a:r>
          </a:p>
        </p:txBody>
      </p:sp>
      <p:sp>
        <p:nvSpPr>
          <p:cNvPr id="48" name="모서리가 둥근 사각형 설명선 47"/>
          <p:cNvSpPr/>
          <p:nvPr/>
        </p:nvSpPr>
        <p:spPr bwMode="auto">
          <a:xfrm>
            <a:off x="9358142" y="3520620"/>
            <a:ext cx="1364031" cy="366139"/>
          </a:xfrm>
          <a:prstGeom prst="wedgeRoundRectCallout">
            <a:avLst>
              <a:gd name="adj1" fmla="val -20833"/>
              <a:gd name="adj2" fmla="val 77232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700" dirty="0" smtClean="0">
                <a:latin typeface="+mn-ea"/>
                <a:ea typeface="+mn-ea"/>
              </a:rPr>
              <a:t>- </a:t>
            </a:r>
            <a:r>
              <a:rPr lang="ko-KR" altLang="en-US" sz="700" dirty="0" smtClean="0">
                <a:latin typeface="+mn-ea"/>
                <a:ea typeface="+mn-ea"/>
              </a:rPr>
              <a:t>컴퓨터</a:t>
            </a:r>
            <a:r>
              <a:rPr lang="en-US" altLang="ko-KR" sz="700" dirty="0" smtClean="0">
                <a:latin typeface="+mn-ea"/>
                <a:ea typeface="+mn-ea"/>
              </a:rPr>
              <a:t>,</a:t>
            </a:r>
            <a:r>
              <a:rPr lang="ko-KR" altLang="en-US" sz="700" dirty="0" err="1" smtClean="0">
                <a:latin typeface="+mn-ea"/>
                <a:ea typeface="+mn-ea"/>
              </a:rPr>
              <a:t>뷰리</a:t>
            </a:r>
            <a:r>
              <a:rPr lang="en-US" altLang="ko-KR" sz="700" dirty="0" smtClean="0">
                <a:latin typeface="+mn-ea"/>
                <a:ea typeface="+mn-ea"/>
              </a:rPr>
              <a:t>,</a:t>
            </a:r>
            <a:r>
              <a:rPr lang="ko-KR" altLang="en-US" sz="700" dirty="0" smtClean="0">
                <a:latin typeface="+mn-ea"/>
                <a:ea typeface="+mn-ea"/>
              </a:rPr>
              <a:t>요리 </a:t>
            </a:r>
            <a:r>
              <a:rPr lang="en-US" altLang="ko-KR" sz="700" dirty="0" smtClean="0">
                <a:latin typeface="+mn-ea"/>
                <a:ea typeface="+mn-ea"/>
              </a:rPr>
              <a:t>: 400</a:t>
            </a:r>
            <a:r>
              <a:rPr lang="ko-KR" altLang="en-US" sz="700" dirty="0" smtClean="0">
                <a:latin typeface="+mn-ea"/>
                <a:ea typeface="+mn-ea"/>
              </a:rPr>
              <a:t>만원</a:t>
            </a:r>
            <a:r>
              <a:rPr lang="en-US" altLang="ko-KR" sz="700" dirty="0" smtClean="0">
                <a:latin typeface="+mn-ea"/>
                <a:ea typeface="+mn-ea"/>
              </a:rPr>
              <a:t/>
            </a:r>
            <a:br>
              <a:rPr lang="en-US" altLang="ko-KR" sz="700" dirty="0" smtClean="0">
                <a:latin typeface="+mn-ea"/>
                <a:ea typeface="+mn-ea"/>
              </a:rPr>
            </a:br>
            <a:r>
              <a:rPr lang="en-US" altLang="ko-KR" sz="700" dirty="0" smtClean="0">
                <a:latin typeface="+mn-ea"/>
                <a:ea typeface="+mn-ea"/>
              </a:rPr>
              <a:t>- </a:t>
            </a:r>
            <a:r>
              <a:rPr lang="ko-KR" altLang="en-US" sz="700" dirty="0" smtClean="0">
                <a:latin typeface="+mn-ea"/>
                <a:ea typeface="+mn-ea"/>
              </a:rPr>
              <a:t>게임 </a:t>
            </a:r>
            <a:r>
              <a:rPr lang="en-US" altLang="ko-KR" sz="700" dirty="0" smtClean="0">
                <a:latin typeface="+mn-ea"/>
                <a:ea typeface="+mn-ea"/>
              </a:rPr>
              <a:t>: 300</a:t>
            </a:r>
            <a:r>
              <a:rPr lang="ko-KR" altLang="en-US" sz="700" dirty="0" smtClean="0">
                <a:latin typeface="+mn-ea"/>
                <a:ea typeface="+mn-ea"/>
              </a:rPr>
              <a:t>만원</a:t>
            </a:r>
            <a:r>
              <a:rPr lang="en-US" altLang="ko-KR" sz="700" dirty="0" smtClean="0">
                <a:latin typeface="+mn-ea"/>
                <a:ea typeface="+mn-ea"/>
              </a:rPr>
              <a:t/>
            </a:r>
            <a:br>
              <a:rPr lang="en-US" altLang="ko-KR" sz="700" dirty="0" smtClean="0">
                <a:latin typeface="+mn-ea"/>
                <a:ea typeface="+mn-ea"/>
              </a:rPr>
            </a:br>
            <a:r>
              <a:rPr lang="en-US" altLang="ko-KR" sz="700" dirty="0" smtClean="0">
                <a:latin typeface="+mn-ea"/>
                <a:ea typeface="+mn-ea"/>
              </a:rPr>
              <a:t>-  IT : 300</a:t>
            </a:r>
            <a:r>
              <a:rPr lang="ko-KR" altLang="en-US" sz="700" dirty="0" smtClean="0">
                <a:latin typeface="+mn-ea"/>
                <a:ea typeface="+mn-ea"/>
              </a:rPr>
              <a:t>만원 또는 </a:t>
            </a:r>
            <a:r>
              <a:rPr lang="en-US" altLang="ko-KR" sz="700" dirty="0" smtClean="0">
                <a:latin typeface="+mn-ea"/>
                <a:ea typeface="+mn-ea"/>
              </a:rPr>
              <a:t>200</a:t>
            </a:r>
            <a:r>
              <a:rPr lang="ko-KR" altLang="en-US" sz="700" dirty="0" smtClean="0">
                <a:latin typeface="+mn-ea"/>
                <a:ea typeface="+mn-ea"/>
              </a:rPr>
              <a:t>만원 </a:t>
            </a:r>
            <a:r>
              <a:rPr lang="en-US" altLang="ko-KR" sz="700" dirty="0" smtClean="0">
                <a:latin typeface="+mn-ea"/>
                <a:ea typeface="+mn-ea"/>
              </a:rPr>
              <a:t>+a</a:t>
            </a:r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72808" y="6313276"/>
            <a:ext cx="3293533" cy="10618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기안 시 아래 문서를 반드시 첨부하시기 바랍니다</a:t>
            </a: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7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영업성적표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각 </a:t>
            </a: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진급 </a:t>
            </a:r>
            <a:r>
              <a:rPr kumimoji="0" lang="ko-KR" altLang="en-US" sz="7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심사평가표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각 </a:t>
            </a: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사업부정기승진 </a:t>
            </a:r>
            <a:r>
              <a:rPr kumimoji="0" lang="ko-KR" altLang="en-US" sz="7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심사표</a:t>
            </a: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7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팀부장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진급대상자만해당</a:t>
            </a: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1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사업부 특별 발령 요청서</a:t>
            </a: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특별 처리시에만 첨부</a:t>
            </a: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1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면직 </a:t>
            </a:r>
            <a:r>
              <a:rPr kumimoji="0" lang="ko-KR" altLang="en-US" sz="7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발령시는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아래 파일만 첨부</a:t>
            </a: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7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영업성적표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개인누적매출만 기입 </a:t>
            </a: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멘토</a:t>
            </a: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선임</a:t>
            </a: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책임 구분 필요</a:t>
            </a: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b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 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진급 </a:t>
            </a:r>
            <a:r>
              <a:rPr kumimoji="0" lang="ko-KR" altLang="en-US" sz="7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심사평가표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9423527" y="6313276"/>
            <a:ext cx="329353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기안 시 아래 문서를 반드시 첨부하시기 바랍니다</a:t>
            </a: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경력 </a:t>
            </a:r>
            <a:r>
              <a:rPr kumimoji="0" lang="ko-KR" altLang="en-US" sz="7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승진심사표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  <a:endParaRPr kumimoji="0" lang="en-US" altLang="ko-KR" sz="700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5999" y="7375105"/>
            <a:ext cx="314617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▲ </a:t>
            </a:r>
            <a:r>
              <a:rPr lang="en-US" altLang="ko-KR" sz="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기안 유형</a:t>
            </a: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사업부</a:t>
            </a:r>
            <a:r>
              <a:rPr lang="en-US" altLang="ko-KR" sz="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부장</a:t>
            </a:r>
            <a:r>
              <a:rPr lang="en-US" altLang="ko-KR" sz="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팀장 승진</a:t>
            </a:r>
            <a:r>
              <a:rPr lang="en-US" altLang="ko-KR" sz="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)]</a:t>
            </a:r>
            <a:r>
              <a:rPr lang="ko-KR" altLang="en-US" sz="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 때 </a:t>
            </a:r>
            <a:r>
              <a:rPr lang="en-US" altLang="ko-KR" sz="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메시지</a:t>
            </a:r>
            <a:endParaRPr lang="en-US" altLang="ko-KR" sz="7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423527" y="6635460"/>
            <a:ext cx="314617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▲ </a:t>
            </a:r>
            <a:r>
              <a:rPr lang="en-US" altLang="ko-KR" sz="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기안 유형</a:t>
            </a: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사업부</a:t>
            </a: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경력전환</a:t>
            </a:r>
            <a:r>
              <a:rPr lang="en-US" altLang="ko-KR" sz="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)]</a:t>
            </a:r>
            <a:r>
              <a:rPr lang="ko-KR" altLang="en-US" sz="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 때 </a:t>
            </a:r>
            <a:r>
              <a:rPr lang="en-US" altLang="ko-KR" sz="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메시지</a:t>
            </a:r>
            <a:endParaRPr lang="en-US" altLang="ko-KR" sz="7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672663" y="5780161"/>
            <a:ext cx="2456524" cy="548784"/>
            <a:chOff x="891867" y="1720600"/>
            <a:chExt cx="2456524" cy="548784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891867" y="1720600"/>
              <a:ext cx="2456524" cy="396054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endParaRPr lang="ko-KR" altLang="en-US" sz="700" dirty="0" err="1" smtClean="0">
                <a:latin typeface="+mn-ea"/>
                <a:ea typeface="+mn-ea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2412287" y="2128851"/>
              <a:ext cx="936104" cy="140533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삭제 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(v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0.31-240604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)</a:t>
              </a:r>
              <a:endParaRPr lang="ko-KR" altLang="en-US" sz="7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006095" y="6348678"/>
            <a:ext cx="3235659" cy="1226481"/>
            <a:chOff x="891866" y="1720599"/>
            <a:chExt cx="3235659" cy="1226481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891866" y="1720599"/>
              <a:ext cx="3235659" cy="1226481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endParaRPr lang="ko-KR" altLang="en-US" sz="700" dirty="0" err="1" smtClean="0">
                <a:latin typeface="+mn-ea"/>
                <a:ea typeface="+mn-ea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3119414" y="1747640"/>
              <a:ext cx="982779" cy="140533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삭제 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(v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0.31-240604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)</a:t>
              </a:r>
              <a:endParaRPr lang="ko-KR" altLang="en-US" sz="7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452463" y="6334782"/>
            <a:ext cx="3235659" cy="500733"/>
            <a:chOff x="891866" y="1720599"/>
            <a:chExt cx="3235659" cy="500733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891866" y="1720599"/>
              <a:ext cx="3235659" cy="500733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endParaRPr lang="ko-KR" altLang="en-US" sz="700" dirty="0" err="1" smtClean="0">
                <a:latin typeface="+mn-ea"/>
                <a:ea typeface="+mn-ea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3129430" y="1747640"/>
              <a:ext cx="972763" cy="140533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삭제 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(v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0.31-240604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)</a:t>
              </a:r>
              <a:endParaRPr lang="ko-KR" altLang="en-US" sz="7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44180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지원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재무회계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기안관리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업무협조서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14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인사발령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자회사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776562" y="2421254"/>
          <a:ext cx="5030988" cy="49232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본사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 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김승진 외 </a:t>
                      </a:r>
                      <a:r>
                        <a:rPr lang="en-US" altLang="ko-KR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ko-KR" altLang="en-US" sz="700" i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아래와 같이 승진발령하고자 하오니 검토 후 재가하여 주시기 바랍니다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2027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계열사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본사</a:t>
                      </a:r>
                      <a:r>
                        <a:rPr lang="en-US" altLang="ko-KR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신사업프로젝트실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내용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16561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시 아래 문서를 반드시 첨부하시기 바랍니다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승진추천서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각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운영부만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해당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  <a:tr h="24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kumimoji="0" lang="en-US" altLang="ko-KR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700" b="0" u="sng" strike="noStrik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김임시</a:t>
                      </a:r>
                      <a:endParaRPr kumimoji="0" lang="ko-KR" altLang="en-US" sz="700" u="sng" strike="noStrik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9150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/>
          </p:nvPr>
        </p:nvGraphicFramePr>
        <p:xfrm>
          <a:off x="11520711" y="652340"/>
          <a:ext cx="2833612" cy="548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자회사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인사 발령 관리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일괄발령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일괄발령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 완료 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 직원 이름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여러명일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홍길동 외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발령일 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발령작성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직접입력한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날짜가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05476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ㄱ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ㅎ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ㄱ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ㅎ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35175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 첨부 안내 문구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작성자가 판단하여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다우오피스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 파일 첨부 진행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5155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직원의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링크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팝업 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943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42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857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5469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94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27413" y="5509071"/>
            <a:ext cx="4121777" cy="1511920"/>
            <a:chOff x="4169497" y="3341543"/>
            <a:chExt cx="3743026" cy="1511920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151192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651019" y="3949015"/>
          <a:ext cx="406234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778">
                  <a:extLst>
                    <a:ext uri="{9D8B030D-6E8A-4147-A177-3AD203B41FA5}">
                      <a16:colId xmlns:a16="http://schemas.microsoft.com/office/drawing/2014/main" val="1453042957"/>
                    </a:ext>
                  </a:extLst>
                </a:gridCol>
                <a:gridCol w="414778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387935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646558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  <a:gridCol w="711213">
                  <a:extLst>
                    <a:ext uri="{9D8B030D-6E8A-4147-A177-3AD203B41FA5}">
                      <a16:colId xmlns:a16="http://schemas.microsoft.com/office/drawing/2014/main" val="3001675125"/>
                    </a:ext>
                  </a:extLst>
                </a:gridCol>
                <a:gridCol w="420262">
                  <a:extLst>
                    <a:ext uri="{9D8B030D-6E8A-4147-A177-3AD203B41FA5}">
                      <a16:colId xmlns:a16="http://schemas.microsoft.com/office/drawing/2014/main" val="280901491"/>
                    </a:ext>
                  </a:extLst>
                </a:gridCol>
                <a:gridCol w="420262">
                  <a:extLst>
                    <a:ext uri="{9D8B030D-6E8A-4147-A177-3AD203B41FA5}">
                      <a16:colId xmlns:a16="http://schemas.microsoft.com/office/drawing/2014/main" val="3569759041"/>
                    </a:ext>
                  </a:extLst>
                </a:gridCol>
                <a:gridCol w="646558">
                  <a:extLst>
                    <a:ext uri="{9D8B030D-6E8A-4147-A177-3AD203B41FA5}">
                      <a16:colId xmlns:a16="http://schemas.microsoft.com/office/drawing/2014/main" val="2826981980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 지점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 업무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같은부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김일등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총무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회계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다른부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김이등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총무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회계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598025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다른부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김삼등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35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총무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회계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622575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다른부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김사등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35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총무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회계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227337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신사업프로젝트실</a:t>
                      </a:r>
                      <a:endParaRPr kumimoji="0" lang="en-US" altLang="ko-KR" sz="700" b="0" u="none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320875" y="61686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1307825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307825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1307825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1307825" y="432753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2790235" y="360745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3733163" y="583749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1559275" y="396067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1504324" y="712714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6432032" y="3969702"/>
          <a:ext cx="406234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778">
                  <a:extLst>
                    <a:ext uri="{9D8B030D-6E8A-4147-A177-3AD203B41FA5}">
                      <a16:colId xmlns:a16="http://schemas.microsoft.com/office/drawing/2014/main" val="1453042957"/>
                    </a:ext>
                  </a:extLst>
                </a:gridCol>
                <a:gridCol w="414778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387935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646558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  <a:gridCol w="711213">
                  <a:extLst>
                    <a:ext uri="{9D8B030D-6E8A-4147-A177-3AD203B41FA5}">
                      <a16:colId xmlns:a16="http://schemas.microsoft.com/office/drawing/2014/main" val="3001675125"/>
                    </a:ext>
                  </a:extLst>
                </a:gridCol>
                <a:gridCol w="420262">
                  <a:extLst>
                    <a:ext uri="{9D8B030D-6E8A-4147-A177-3AD203B41FA5}">
                      <a16:colId xmlns:a16="http://schemas.microsoft.com/office/drawing/2014/main" val="280901491"/>
                    </a:ext>
                  </a:extLst>
                </a:gridCol>
                <a:gridCol w="420262">
                  <a:extLst>
                    <a:ext uri="{9D8B030D-6E8A-4147-A177-3AD203B41FA5}">
                      <a16:colId xmlns:a16="http://schemas.microsoft.com/office/drawing/2014/main" val="3569759041"/>
                    </a:ext>
                  </a:extLst>
                </a:gridCol>
                <a:gridCol w="646558">
                  <a:extLst>
                    <a:ext uri="{9D8B030D-6E8A-4147-A177-3AD203B41FA5}">
                      <a16:colId xmlns:a16="http://schemas.microsoft.com/office/drawing/2014/main" val="2826981980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 지점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 업무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같은부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김일등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총무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회계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426619" y="3644706"/>
            <a:ext cx="823944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명 발령 일 때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68747" y="652340"/>
            <a:ext cx="13177464" cy="6872707"/>
          </a:xfrm>
          <a:prstGeom prst="rect">
            <a:avLst/>
          </a:prstGeom>
          <a:solidFill>
            <a:schemeClr val="tx1">
              <a:alpha val="6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n-ea"/>
                <a:ea typeface="+mn-ea"/>
              </a:rPr>
              <a:t>[</a:t>
            </a:r>
            <a:r>
              <a:rPr lang="ko-KR" altLang="en-US" dirty="0" smtClean="0">
                <a:solidFill>
                  <a:srgbClr val="FFFF00"/>
                </a:solidFill>
                <a:latin typeface="+mn-ea"/>
                <a:ea typeface="+mn-ea"/>
              </a:rPr>
              <a:t>인사발령</a:t>
            </a:r>
            <a:r>
              <a:rPr lang="en-US" altLang="ko-KR" dirty="0" smtClean="0">
                <a:solidFill>
                  <a:srgbClr val="FFFF00"/>
                </a:solidFill>
                <a:latin typeface="+mn-ea"/>
                <a:ea typeface="+mn-ea"/>
              </a:rPr>
              <a:t>] </a:t>
            </a:r>
            <a:r>
              <a:rPr lang="ko-KR" altLang="en-US" dirty="0" err="1" smtClean="0">
                <a:solidFill>
                  <a:srgbClr val="FFFF00"/>
                </a:solidFill>
                <a:latin typeface="+mn-ea"/>
                <a:ea typeface="+mn-ea"/>
              </a:rPr>
              <a:t>기안서</a:t>
            </a:r>
            <a:r>
              <a:rPr lang="ko-KR" altLang="en-US" dirty="0" smtClean="0">
                <a:solidFill>
                  <a:srgbClr val="FFFF00"/>
                </a:solidFill>
                <a:latin typeface="+mn-ea"/>
                <a:ea typeface="+mn-ea"/>
              </a:rPr>
              <a:t> 통합</a:t>
            </a:r>
            <a:endParaRPr lang="en-US" altLang="ko-KR" dirty="0" smtClean="0">
              <a:solidFill>
                <a:srgbClr val="FFFF00"/>
              </a:solidFill>
              <a:latin typeface="+mn-ea"/>
              <a:ea typeface="+mn-ea"/>
            </a:endParaRPr>
          </a:p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n-ea"/>
                <a:ea typeface="+mn-ea"/>
              </a:rPr>
              <a:t>V0.3 20240530</a:t>
            </a:r>
            <a:endParaRPr lang="ko-KR" altLang="en-US" dirty="0">
              <a:solidFill>
                <a:srgbClr val="FFFF00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998721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지원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재무회계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기안관리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업무협조서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15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인사발령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사업부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52331"/>
              </p:ext>
            </p:extLst>
          </p:nvPr>
        </p:nvGraphicFramePr>
        <p:xfrm>
          <a:off x="776562" y="2421254"/>
          <a:ext cx="5030988" cy="49232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본사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 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김승진 외 </a:t>
                      </a:r>
                      <a:r>
                        <a:rPr lang="en-US" altLang="ko-KR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ko-KR" altLang="en-US" sz="700" i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아래와 같이 승진발령하고자 하오니 검토 후 재가하여 주시기 바랍니다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2027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계열사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700" b="0" i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en-US" altLang="ko-KR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내용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16561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시 아래 문서를 반드시 첨부하시기 바랍니다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영업성적표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각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진급 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심사평가표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각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사업부정기승진 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심사표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팀부장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진급대상자만해당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1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 특별 발령 요청서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특별 처리시에만 첨부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1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면직 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발령시는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아래 파일만 첨부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영업성적표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개인누적매출만 기입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멘토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선임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책임 구분 필요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진급 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심사평가표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  <a:tr h="24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kumimoji="0" lang="en-US" altLang="ko-KR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700" b="0" u="sng" strike="noStrik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김임시</a:t>
                      </a:r>
                      <a:r>
                        <a:rPr kumimoji="0" lang="ko-KR" altLang="en-US" sz="700" b="0" u="none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kumimoji="0" lang="en-US" altLang="ko-KR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kumimoji="0" lang="ko-KR" altLang="en-US" sz="700" u="sng" strike="noStrik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9150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14698"/>
              </p:ext>
            </p:extLst>
          </p:nvPr>
        </p:nvGraphicFramePr>
        <p:xfrm>
          <a:off x="11520711" y="652340"/>
          <a:ext cx="2833612" cy="5697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인사 발령 관리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일괄발령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일괄발령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 완료 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 직원 이름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여러명일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홍길동 외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발령일 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발령작성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직접입력한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날짜가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26011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부서의 우선순위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ㄱ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ㅎ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01684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 첨부 안내 문구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작성자가 판단하여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다우오피스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 파일 첨부 진행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7921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직원의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링크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팝업 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여러명일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경우 모두 노출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??</a:t>
                      </a:r>
                      <a:b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첨부로 변경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??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943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42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857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5469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94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27413" y="5509071"/>
            <a:ext cx="4121777" cy="1511920"/>
            <a:chOff x="4169497" y="3341543"/>
            <a:chExt cx="3743026" cy="1511920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151192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078062"/>
              </p:ext>
            </p:extLst>
          </p:nvPr>
        </p:nvGraphicFramePr>
        <p:xfrm>
          <a:off x="1680915" y="3938295"/>
          <a:ext cx="5328592" cy="1314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45304295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00167512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090149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56975904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698198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6524138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18424606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 지점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배출팀장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매출성적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ⓘ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순매출기준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승진기준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합격여부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강남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/1-1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김일등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멘토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</a:t>
                      </a:r>
                      <a:b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 팀장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합격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불합격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598025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622575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232307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25432" r="27132" b="63940"/>
          <a:stretch/>
        </p:blipFill>
        <p:spPr>
          <a:xfrm>
            <a:off x="5965944" y="828304"/>
            <a:ext cx="5076011" cy="363618"/>
          </a:xfrm>
          <a:prstGeom prst="rect">
            <a:avLst/>
          </a:prstGeom>
        </p:spPr>
      </p:pic>
      <p:sp>
        <p:nvSpPr>
          <p:cNvPr id="11" name="모서리가 둥근 사각형 설명선 10"/>
          <p:cNvSpPr/>
          <p:nvPr/>
        </p:nvSpPr>
        <p:spPr bwMode="auto">
          <a:xfrm>
            <a:off x="5972444" y="3583669"/>
            <a:ext cx="1021028" cy="324246"/>
          </a:xfrm>
          <a:prstGeom prst="wedgeRoundRectCallout">
            <a:avLst>
              <a:gd name="adj1" fmla="val -20833"/>
              <a:gd name="adj2" fmla="val 77232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700" dirty="0" smtClean="0">
                <a:latin typeface="+mn-ea"/>
                <a:ea typeface="+mn-ea"/>
              </a:rPr>
              <a:t>1. </a:t>
            </a:r>
            <a:r>
              <a:rPr lang="ko-KR" altLang="en-US" sz="700" dirty="0" smtClean="0">
                <a:latin typeface="+mn-ea"/>
                <a:ea typeface="+mn-ea"/>
              </a:rPr>
              <a:t>선임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smtClean="0">
                <a:latin typeface="+mn-ea"/>
                <a:ea typeface="+mn-ea"/>
              </a:rPr>
              <a:t>책임 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누적</a:t>
            </a:r>
            <a:r>
              <a:rPr lang="en-US" altLang="ko-KR" sz="700" dirty="0" smtClean="0">
                <a:latin typeface="+mn-ea"/>
                <a:ea typeface="+mn-ea"/>
              </a:rPr>
              <a:t/>
            </a:r>
            <a:br>
              <a:rPr lang="en-US" altLang="ko-KR" sz="700" dirty="0" smtClean="0">
                <a:latin typeface="+mn-ea"/>
                <a:ea typeface="+mn-ea"/>
              </a:rPr>
            </a:br>
            <a:r>
              <a:rPr lang="en-US" altLang="ko-KR" sz="700" dirty="0" smtClean="0">
                <a:latin typeface="+mn-ea"/>
                <a:ea typeface="+mn-ea"/>
              </a:rPr>
              <a:t>2. </a:t>
            </a:r>
            <a:r>
              <a:rPr lang="ko-KR" altLang="en-US" sz="700" dirty="0" smtClean="0">
                <a:latin typeface="+mn-ea"/>
                <a:ea typeface="+mn-ea"/>
              </a:rPr>
              <a:t>팀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smtClean="0">
                <a:latin typeface="+mn-ea"/>
                <a:ea typeface="+mn-ea"/>
              </a:rPr>
              <a:t>부장 </a:t>
            </a:r>
            <a:r>
              <a:rPr lang="en-US" altLang="ko-KR" sz="700" dirty="0" smtClean="0">
                <a:latin typeface="+mn-ea"/>
                <a:ea typeface="+mn-ea"/>
              </a:rPr>
              <a:t>: 6</a:t>
            </a:r>
            <a:r>
              <a:rPr lang="ko-KR" altLang="en-US" sz="700" dirty="0" smtClean="0">
                <a:latin typeface="+mn-ea"/>
                <a:ea typeface="+mn-ea"/>
              </a:rPr>
              <a:t>개월 평균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3725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신사업프로젝트실</a:t>
                      </a:r>
                      <a:endParaRPr kumimoji="0" lang="en-US" altLang="ko-KR" sz="700" b="0" u="none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1320875" y="61686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1307825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07825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307825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307825" y="432753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2790235" y="360745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769147" y="580036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1559275" y="396067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1504324" y="712714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사각형 설명선 2"/>
          <p:cNvSpPr/>
          <p:nvPr/>
        </p:nvSpPr>
        <p:spPr bwMode="auto">
          <a:xfrm>
            <a:off x="7441555" y="1476375"/>
            <a:ext cx="1224136" cy="508026"/>
          </a:xfrm>
          <a:prstGeom prst="wedgeRoundRectCallout">
            <a:avLst>
              <a:gd name="adj1" fmla="val -24178"/>
              <a:gd name="adj2" fmla="val -81224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smtClean="0">
                <a:solidFill>
                  <a:srgbClr val="FF0000"/>
                </a:solidFill>
                <a:latin typeface="+mn-ea"/>
                <a:ea typeface="+mn-ea"/>
              </a:rPr>
              <a:t>확인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168747" y="652340"/>
            <a:ext cx="13177464" cy="6872707"/>
          </a:xfrm>
          <a:prstGeom prst="rect">
            <a:avLst/>
          </a:prstGeom>
          <a:solidFill>
            <a:schemeClr val="tx1">
              <a:alpha val="6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n-ea"/>
                <a:ea typeface="+mn-ea"/>
              </a:rPr>
              <a:t>[</a:t>
            </a:r>
            <a:r>
              <a:rPr lang="ko-KR" altLang="en-US" dirty="0" smtClean="0">
                <a:solidFill>
                  <a:srgbClr val="FFFF00"/>
                </a:solidFill>
                <a:latin typeface="+mn-ea"/>
                <a:ea typeface="+mn-ea"/>
              </a:rPr>
              <a:t>인사발령</a:t>
            </a:r>
            <a:r>
              <a:rPr lang="en-US" altLang="ko-KR" dirty="0" smtClean="0">
                <a:solidFill>
                  <a:srgbClr val="FFFF00"/>
                </a:solidFill>
                <a:latin typeface="+mn-ea"/>
                <a:ea typeface="+mn-ea"/>
              </a:rPr>
              <a:t>] </a:t>
            </a:r>
            <a:r>
              <a:rPr lang="ko-KR" altLang="en-US" dirty="0" err="1" smtClean="0">
                <a:solidFill>
                  <a:srgbClr val="FFFF00"/>
                </a:solidFill>
                <a:latin typeface="+mn-ea"/>
                <a:ea typeface="+mn-ea"/>
              </a:rPr>
              <a:t>기안서</a:t>
            </a:r>
            <a:r>
              <a:rPr lang="ko-KR" altLang="en-US" dirty="0" smtClean="0">
                <a:solidFill>
                  <a:srgbClr val="FFFF00"/>
                </a:solidFill>
                <a:latin typeface="+mn-ea"/>
                <a:ea typeface="+mn-ea"/>
              </a:rPr>
              <a:t> 통합</a:t>
            </a:r>
            <a:endParaRPr lang="en-US" altLang="ko-KR" dirty="0" smtClean="0">
              <a:solidFill>
                <a:srgbClr val="FFFF00"/>
              </a:solidFill>
              <a:latin typeface="+mn-ea"/>
              <a:ea typeface="+mn-ea"/>
            </a:endParaRPr>
          </a:p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n-ea"/>
                <a:ea typeface="+mn-ea"/>
              </a:rPr>
              <a:t>V0.3 20240530</a:t>
            </a:r>
            <a:endParaRPr lang="ko-KR" altLang="en-US" dirty="0">
              <a:solidFill>
                <a:srgbClr val="FFFF00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11875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지원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재무회계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기안관리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업무협조서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16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인사발령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사업부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경력전환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59321"/>
              </p:ext>
            </p:extLst>
          </p:nvPr>
        </p:nvGraphicFramePr>
        <p:xfrm>
          <a:off x="776562" y="2421254"/>
          <a:ext cx="5030988" cy="49232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본사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 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김승진 외 </a:t>
                      </a:r>
                      <a:r>
                        <a:rPr lang="en-US" altLang="ko-KR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ko-KR" altLang="en-US" sz="700" i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아래와 같이 승진발령하고자 하오니 검토 후 재가하여 주시기 바랍니다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1667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계열사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700" b="0" i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en-US" altLang="ko-KR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내용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2016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시 아래 문서를 반드시 첨부하시기 바랍니다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경력 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승진심사표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</a:t>
                      </a: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  <a:tr h="24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kumimoji="0" lang="en-US" altLang="ko-KR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700" b="0" u="sng" strike="noStrik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김임시</a:t>
                      </a:r>
                      <a:r>
                        <a:rPr kumimoji="0" lang="ko-KR" altLang="en-US" sz="700" b="0" u="none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kumimoji="0" lang="en-US" altLang="ko-KR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kumimoji="0" lang="ko-KR" altLang="en-US" sz="700" u="sng" strike="noStrik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9150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15064"/>
              </p:ext>
            </p:extLst>
          </p:nvPr>
        </p:nvGraphicFramePr>
        <p:xfrm>
          <a:off x="11520711" y="652340"/>
          <a:ext cx="2833612" cy="5697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경력전환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인사 발령 관리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일괄발령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일괄발령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 완료 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 직원 이름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여러명일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홍길동 외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발령일 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발령작성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직접입력한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날짜가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90006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부서의 우선순위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ㄱ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ㅎ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56241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 첨부 안내 문구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작성자가 판단하여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다우오피스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 파일 첨부 진행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2354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직원의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링크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팝업 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여러명일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경우 모두 노출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??</a:t>
                      </a:r>
                      <a:b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첨부로 변경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??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943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42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857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5469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94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27413" y="5149031"/>
            <a:ext cx="4121777" cy="1871960"/>
            <a:chOff x="4169497" y="3341543"/>
            <a:chExt cx="3743026" cy="1871960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187196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282627"/>
              </p:ext>
            </p:extLst>
          </p:nvPr>
        </p:nvGraphicFramePr>
        <p:xfrm>
          <a:off x="1680915" y="3938295"/>
          <a:ext cx="4032448" cy="1069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45304295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00167512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6524138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18424606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altLang="ko-KR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strike="sng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 지점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매출성적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ⓘ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순매출기준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 점수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강남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/1-1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김일등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598025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622575"/>
                  </a:ext>
                </a:extLst>
              </a:tr>
            </a:tbl>
          </a:graphicData>
        </a:graphic>
      </p:graphicFrame>
      <p:sp>
        <p:nvSpPr>
          <p:cNvPr id="11" name="모서리가 둥근 사각형 설명선 10"/>
          <p:cNvSpPr/>
          <p:nvPr/>
        </p:nvSpPr>
        <p:spPr bwMode="auto">
          <a:xfrm>
            <a:off x="4561235" y="3520620"/>
            <a:ext cx="1364031" cy="366139"/>
          </a:xfrm>
          <a:prstGeom prst="wedgeRoundRectCallout">
            <a:avLst>
              <a:gd name="adj1" fmla="val -20833"/>
              <a:gd name="adj2" fmla="val 77232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700" dirty="0" smtClean="0">
                <a:latin typeface="+mn-ea"/>
                <a:ea typeface="+mn-ea"/>
              </a:rPr>
              <a:t>- </a:t>
            </a:r>
            <a:r>
              <a:rPr lang="ko-KR" altLang="en-US" sz="700" dirty="0" smtClean="0">
                <a:latin typeface="+mn-ea"/>
                <a:ea typeface="+mn-ea"/>
              </a:rPr>
              <a:t>컴퓨터</a:t>
            </a:r>
            <a:r>
              <a:rPr lang="en-US" altLang="ko-KR" sz="700" dirty="0" smtClean="0">
                <a:latin typeface="+mn-ea"/>
                <a:ea typeface="+mn-ea"/>
              </a:rPr>
              <a:t>,</a:t>
            </a:r>
            <a:r>
              <a:rPr lang="ko-KR" altLang="en-US" sz="700" dirty="0" err="1" smtClean="0">
                <a:latin typeface="+mn-ea"/>
                <a:ea typeface="+mn-ea"/>
              </a:rPr>
              <a:t>뷰리</a:t>
            </a:r>
            <a:r>
              <a:rPr lang="en-US" altLang="ko-KR" sz="700" dirty="0" smtClean="0">
                <a:latin typeface="+mn-ea"/>
                <a:ea typeface="+mn-ea"/>
              </a:rPr>
              <a:t>,</a:t>
            </a:r>
            <a:r>
              <a:rPr lang="ko-KR" altLang="en-US" sz="700" dirty="0" smtClean="0">
                <a:latin typeface="+mn-ea"/>
                <a:ea typeface="+mn-ea"/>
              </a:rPr>
              <a:t>요리 </a:t>
            </a:r>
            <a:r>
              <a:rPr lang="en-US" altLang="ko-KR" sz="700" dirty="0" smtClean="0">
                <a:latin typeface="+mn-ea"/>
                <a:ea typeface="+mn-ea"/>
              </a:rPr>
              <a:t>: 400</a:t>
            </a:r>
            <a:r>
              <a:rPr lang="ko-KR" altLang="en-US" sz="700" dirty="0" smtClean="0">
                <a:latin typeface="+mn-ea"/>
                <a:ea typeface="+mn-ea"/>
              </a:rPr>
              <a:t>만원</a:t>
            </a:r>
            <a:r>
              <a:rPr lang="en-US" altLang="ko-KR" sz="700" dirty="0" smtClean="0">
                <a:latin typeface="+mn-ea"/>
                <a:ea typeface="+mn-ea"/>
              </a:rPr>
              <a:t/>
            </a:r>
            <a:br>
              <a:rPr lang="en-US" altLang="ko-KR" sz="700" dirty="0" smtClean="0">
                <a:latin typeface="+mn-ea"/>
                <a:ea typeface="+mn-ea"/>
              </a:rPr>
            </a:br>
            <a:r>
              <a:rPr lang="en-US" altLang="ko-KR" sz="700" dirty="0" smtClean="0">
                <a:latin typeface="+mn-ea"/>
                <a:ea typeface="+mn-ea"/>
              </a:rPr>
              <a:t>- </a:t>
            </a:r>
            <a:r>
              <a:rPr lang="ko-KR" altLang="en-US" sz="700" dirty="0" smtClean="0">
                <a:latin typeface="+mn-ea"/>
                <a:ea typeface="+mn-ea"/>
              </a:rPr>
              <a:t>게임 </a:t>
            </a:r>
            <a:r>
              <a:rPr lang="en-US" altLang="ko-KR" sz="700" dirty="0" smtClean="0">
                <a:latin typeface="+mn-ea"/>
                <a:ea typeface="+mn-ea"/>
              </a:rPr>
              <a:t>: 300</a:t>
            </a:r>
            <a:r>
              <a:rPr lang="ko-KR" altLang="en-US" sz="700" dirty="0" smtClean="0">
                <a:latin typeface="+mn-ea"/>
                <a:ea typeface="+mn-ea"/>
              </a:rPr>
              <a:t>만원</a:t>
            </a:r>
            <a:r>
              <a:rPr lang="en-US" altLang="ko-KR" sz="700" dirty="0" smtClean="0">
                <a:latin typeface="+mn-ea"/>
                <a:ea typeface="+mn-ea"/>
              </a:rPr>
              <a:t/>
            </a:r>
            <a:br>
              <a:rPr lang="en-US" altLang="ko-KR" sz="700" dirty="0" smtClean="0">
                <a:latin typeface="+mn-ea"/>
                <a:ea typeface="+mn-ea"/>
              </a:rPr>
            </a:br>
            <a:r>
              <a:rPr lang="en-US" altLang="ko-KR" sz="700" dirty="0" smtClean="0">
                <a:latin typeface="+mn-ea"/>
                <a:ea typeface="+mn-ea"/>
              </a:rPr>
              <a:t>-  IT : 300</a:t>
            </a:r>
            <a:r>
              <a:rPr lang="ko-KR" altLang="en-US" sz="700" dirty="0" smtClean="0">
                <a:latin typeface="+mn-ea"/>
                <a:ea typeface="+mn-ea"/>
              </a:rPr>
              <a:t>만원 또는 </a:t>
            </a:r>
            <a:r>
              <a:rPr lang="en-US" altLang="ko-KR" sz="700" dirty="0" smtClean="0">
                <a:latin typeface="+mn-ea"/>
                <a:ea typeface="+mn-ea"/>
              </a:rPr>
              <a:t>200</a:t>
            </a:r>
            <a:r>
              <a:rPr lang="ko-KR" altLang="en-US" sz="700" dirty="0" smtClean="0">
                <a:latin typeface="+mn-ea"/>
                <a:ea typeface="+mn-ea"/>
              </a:rPr>
              <a:t>만원 </a:t>
            </a:r>
            <a:r>
              <a:rPr lang="en-US" altLang="ko-KR" sz="700" dirty="0" smtClean="0">
                <a:latin typeface="+mn-ea"/>
                <a:ea typeface="+mn-ea"/>
              </a:rPr>
              <a:t>+a</a:t>
            </a:r>
            <a:endParaRPr lang="ko-KR" altLang="en-US" sz="700" dirty="0" smtClean="0">
              <a:latin typeface="+mn-ea"/>
              <a:ea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t="43495"/>
          <a:stretch/>
        </p:blipFill>
        <p:spPr>
          <a:xfrm>
            <a:off x="6220567" y="6559650"/>
            <a:ext cx="6567126" cy="812301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3725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신사업프로젝트실</a:t>
                      </a:r>
                      <a:endParaRPr kumimoji="0" lang="en-US" altLang="ko-KR" sz="700" b="0" u="none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1320875" y="60128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1307825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307825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307825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1307825" y="432753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790235" y="360745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3769147" y="55088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1559275" y="396067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1504324" y="712714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모서리가 둥근 사각형 설명선 31"/>
          <p:cNvSpPr/>
          <p:nvPr/>
        </p:nvSpPr>
        <p:spPr bwMode="auto">
          <a:xfrm>
            <a:off x="7369547" y="5848866"/>
            <a:ext cx="1224136" cy="508026"/>
          </a:xfrm>
          <a:prstGeom prst="wedgeRoundRectCallout">
            <a:avLst>
              <a:gd name="adj1" fmla="val 5924"/>
              <a:gd name="adj2" fmla="val 92051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인사발령 화면에 추가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168747" y="652340"/>
            <a:ext cx="13177464" cy="6872707"/>
          </a:xfrm>
          <a:prstGeom prst="rect">
            <a:avLst/>
          </a:prstGeom>
          <a:solidFill>
            <a:schemeClr val="tx1">
              <a:alpha val="6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n-ea"/>
                <a:ea typeface="+mn-ea"/>
              </a:rPr>
              <a:t>[</a:t>
            </a:r>
            <a:r>
              <a:rPr lang="ko-KR" altLang="en-US" dirty="0" smtClean="0">
                <a:solidFill>
                  <a:srgbClr val="FFFF00"/>
                </a:solidFill>
                <a:latin typeface="+mn-ea"/>
                <a:ea typeface="+mn-ea"/>
              </a:rPr>
              <a:t>인사발령</a:t>
            </a:r>
            <a:r>
              <a:rPr lang="en-US" altLang="ko-KR" dirty="0" smtClean="0">
                <a:solidFill>
                  <a:srgbClr val="FFFF00"/>
                </a:solidFill>
                <a:latin typeface="+mn-ea"/>
                <a:ea typeface="+mn-ea"/>
              </a:rPr>
              <a:t>] </a:t>
            </a:r>
            <a:r>
              <a:rPr lang="ko-KR" altLang="en-US" dirty="0" err="1" smtClean="0">
                <a:solidFill>
                  <a:srgbClr val="FFFF00"/>
                </a:solidFill>
                <a:latin typeface="+mn-ea"/>
                <a:ea typeface="+mn-ea"/>
              </a:rPr>
              <a:t>기안서</a:t>
            </a:r>
            <a:r>
              <a:rPr lang="ko-KR" altLang="en-US" dirty="0" smtClean="0">
                <a:solidFill>
                  <a:srgbClr val="FFFF00"/>
                </a:solidFill>
                <a:latin typeface="+mn-ea"/>
                <a:ea typeface="+mn-ea"/>
              </a:rPr>
              <a:t> 통합</a:t>
            </a:r>
            <a:endParaRPr lang="en-US" altLang="ko-KR" dirty="0" smtClean="0">
              <a:solidFill>
                <a:srgbClr val="FFFF00"/>
              </a:solidFill>
              <a:latin typeface="+mn-ea"/>
              <a:ea typeface="+mn-ea"/>
            </a:endParaRPr>
          </a:p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n-ea"/>
                <a:ea typeface="+mn-ea"/>
              </a:rPr>
              <a:t>V0.3 20240530</a:t>
            </a:r>
            <a:endParaRPr lang="ko-KR" altLang="en-US" dirty="0">
              <a:solidFill>
                <a:srgbClr val="FFFF00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22970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지원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재무회계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기안관리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업무협조서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17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광고비예산안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674889"/>
              </p:ext>
            </p:extLst>
          </p:nvPr>
        </p:nvGraphicFramePr>
        <p:xfrm>
          <a:off x="776562" y="2421254"/>
          <a:ext cx="5030988" cy="48877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본사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en-US" altLang="ko-KR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광고비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예산안 수립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해장 지점 광고비 예상 및 확인함으로서 효율적인 관리 기대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1756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지점별 전월 결과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금월 예상 문의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700" b="1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</a:t>
                      </a:r>
                      <a:r>
                        <a:rPr lang="en-US" altLang="ko-KR" sz="700" b="1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예상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문의량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700" b="1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ko-KR" sz="700" b="1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en-US" altLang="ko-KR" sz="700" b="1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1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)&gt;</a:t>
                      </a: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2142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kumimoji="0" lang="ko-KR" altLang="en-US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금월 광고비 </a:t>
                      </a:r>
                      <a:r>
                        <a:rPr kumimoji="0" lang="en-US" altLang="ko-KR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예산안 확인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ko-KR" altLang="en-US" sz="700" u="none" kern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해당하는 내용을 작성해주세요</a:t>
                      </a:r>
                      <a:endParaRPr kumimoji="0" lang="en-US" altLang="ko-KR" sz="700" u="none" kern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kumimoji="0" lang="ko-KR" altLang="en-US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광고비 예산 측정 기준</a:t>
                      </a:r>
                      <a:r>
                        <a:rPr kumimoji="0" lang="en-US" altLang="ko-KR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ko-KR" altLang="en-US" sz="700" u="none" kern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해당하는 내용을 작성해주세요</a:t>
                      </a:r>
                      <a:endParaRPr kumimoji="0" lang="en-US" altLang="ko-KR" sz="700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 </a:t>
                      </a:r>
                      <a:r>
                        <a:rPr kumimoji="0" lang="ko-KR" altLang="en-US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금월 광고 집행 계획</a:t>
                      </a:r>
                      <a:r>
                        <a:rPr kumimoji="0" lang="en-US" altLang="ko-KR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kumimoji="0" lang="en-US" altLang="ko-KR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ko-KR" altLang="en-US" sz="700" u="none" kern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해당하는 내용을 작성해주세요</a:t>
                      </a:r>
                      <a:endParaRPr kumimoji="0" lang="en-US" altLang="ko-KR" sz="700" b="1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24487"/>
              </p:ext>
            </p:extLst>
          </p:nvPr>
        </p:nvGraphicFramePr>
        <p:xfrm>
          <a:off x="11520711" y="652340"/>
          <a:ext cx="2833612" cy="5834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광고비예산안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엠노베이션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마케팅예산관리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전계열월별마케팅예산정보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지점이 해당월의 목표 매출 입력 완료 시 </a:t>
                      </a:r>
                      <a:endParaRPr lang="en-US" altLang="ko-KR" sz="700" u="none" strike="noStrike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7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전 지점 목표 매출액 입력 완료 시</a:t>
                      </a:r>
                      <a:r>
                        <a:rPr lang="en-US" altLang="ko-KR" sz="7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?)</a:t>
                      </a:r>
                      <a:endParaRPr lang="en-US" altLang="ko-KR" sz="7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당해 년도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다음달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?? (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작성 시기 확인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기안 클릭 했을 때 계열별로 나뉘는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또는 계열 선택해야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..</a:t>
                      </a:r>
                      <a:b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이달 또는 다음달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발령일 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발령작성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직접입력한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날짜가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39654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지점 우선순위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193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타이틀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안내 문구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작성자가 직접 작성 진행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첨부를 원할 경우 파일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첨부라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작성하고 하단에서 직접 파일 첨부를 진행한다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61223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943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42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857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5469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94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27413" y="5220791"/>
            <a:ext cx="4121777" cy="2016000"/>
            <a:chOff x="4169497" y="3341543"/>
            <a:chExt cx="3743026" cy="2016000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201600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25739"/>
              </p:ext>
            </p:extLst>
          </p:nvPr>
        </p:nvGraphicFramePr>
        <p:xfrm>
          <a:off x="1680915" y="3780631"/>
          <a:ext cx="5472610" cy="1285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val="1453042957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633671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  <a:gridCol w="403244">
                  <a:extLst>
                    <a:ext uri="{9D8B030D-6E8A-4147-A177-3AD203B41FA5}">
                      <a16:colId xmlns:a16="http://schemas.microsoft.com/office/drawing/2014/main" val="3001675125"/>
                    </a:ext>
                  </a:extLst>
                </a:gridCol>
                <a:gridCol w="691278">
                  <a:extLst>
                    <a:ext uri="{9D8B030D-6E8A-4147-A177-3AD203B41FA5}">
                      <a16:colId xmlns:a16="http://schemas.microsoft.com/office/drawing/2014/main" val="16524138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3652875589"/>
                    </a:ext>
                  </a:extLst>
                </a:gridCol>
                <a:gridCol w="417645">
                  <a:extLst>
                    <a:ext uri="{9D8B030D-6E8A-4147-A177-3AD203B41FA5}">
                      <a16:colId xmlns:a16="http://schemas.microsoft.com/office/drawing/2014/main" val="1618424606"/>
                    </a:ext>
                  </a:extLst>
                </a:gridCol>
                <a:gridCol w="676877">
                  <a:extLst>
                    <a:ext uri="{9D8B030D-6E8A-4147-A177-3AD203B41FA5}">
                      <a16:colId xmlns:a16="http://schemas.microsoft.com/office/drawing/2014/main" val="35889984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1267037621"/>
                    </a:ext>
                  </a:extLst>
                </a:gridCol>
              </a:tblGrid>
              <a:tr h="2451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문의수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키워드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내사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strike="sngStrik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바이럴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문의수</a:t>
                      </a:r>
                      <a:endParaRPr lang="ko-KR" altLang="en-US" sz="7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문의수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합계</a:t>
                      </a:r>
                      <a:endParaRPr lang="ko-KR" altLang="en-US" sz="7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i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 </a:t>
                      </a:r>
                      <a:r>
                        <a:rPr lang="ko-KR" altLang="en-US" sz="7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7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 </a:t>
                      </a:r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예상</a:t>
                      </a:r>
                      <a:r>
                        <a:rPr lang="en-US" altLang="ko-KR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증감률</a:t>
                      </a:r>
                      <a:r>
                        <a:rPr lang="en-US" altLang="ko-KR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(%)</a:t>
                      </a:r>
                      <a:endParaRPr lang="ko-KR" altLang="en-US" sz="70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i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 </a:t>
                      </a:r>
                      <a:r>
                        <a:rPr lang="ko-KR" altLang="en-US" sz="7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7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예상</a:t>
                      </a:r>
                      <a:r>
                        <a:rPr lang="en-US" altLang="ko-KR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증감률</a:t>
                      </a:r>
                      <a:endParaRPr lang="ko-KR" altLang="en-US" sz="70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i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 </a:t>
                      </a:r>
                      <a:r>
                        <a:rPr lang="ko-KR" altLang="en-US" sz="7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7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 </a:t>
                      </a:r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예상</a:t>
                      </a:r>
                      <a:r>
                        <a:rPr lang="en-US" altLang="ko-KR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증감률</a:t>
                      </a:r>
                      <a:endParaRPr lang="ko-KR" altLang="en-US" sz="70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809245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강남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464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557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20.04</a:t>
                      </a:r>
                      <a:endParaRPr lang="ko-KR" altLang="en-US" sz="700" b="1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327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-4.35%</a:t>
                      </a:r>
                      <a:endParaRPr lang="ko-KR" altLang="en-US" sz="7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791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870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9.96%</a:t>
                      </a:r>
                      <a:endParaRPr lang="ko-KR" altLang="en-US" sz="700" b="1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신촌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239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14.23</a:t>
                      </a:r>
                      <a:endParaRPr lang="ko-KR" altLang="en-US" sz="700" b="1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125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0.70%</a:t>
                      </a:r>
                      <a:endParaRPr lang="ko-KR" altLang="en-US" sz="700" b="1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364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399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9.58%</a:t>
                      </a:r>
                      <a:endParaRPr lang="ko-KR" altLang="en-US" sz="700" b="1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598025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1,550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1,834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18.32</a:t>
                      </a:r>
                      <a:endParaRPr lang="ko-KR" altLang="en-US" sz="700" b="1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1,055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1,099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4.16</a:t>
                      </a:r>
                      <a:endParaRPr lang="ko-KR" altLang="en-US" sz="700" b="1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2,605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2,933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12.59%</a:t>
                      </a:r>
                      <a:endParaRPr lang="ko-KR" altLang="en-US" sz="700" b="1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622575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3725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엠노베이션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본부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20875" y="615689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307825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1307825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1307825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1307825" y="432753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1534186" y="343025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3130161" y="546064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20335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48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공통</a:t>
            </a:r>
            <a:endParaRPr lang="ko-KR" altLang="en-US" sz="48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464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정책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11" y="1156789"/>
            <a:ext cx="6696744" cy="6340962"/>
          </a:xfrm>
          <a:prstGeom prst="rect">
            <a:avLst/>
          </a:prstGeom>
          <a:ln>
            <a:solidFill>
              <a:srgbClr val="000000"/>
            </a:solidFill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667619"/>
              </p:ext>
            </p:extLst>
          </p:nvPr>
        </p:nvGraphicFramePr>
        <p:xfrm>
          <a:off x="724339" y="573965"/>
          <a:ext cx="6717216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65491" y="594849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9627" y="900311"/>
            <a:ext cx="5112568" cy="25858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44000" rtlCol="0" anchor="t"/>
          <a:lstStyle>
            <a:defPPr>
              <a:defRPr lang="ko-KR"/>
            </a:defPPr>
            <a:lvl1pPr>
              <a:lnSpc>
                <a:spcPct val="150000"/>
              </a:lnSpc>
              <a:defRPr sz="700" b="1"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※</a:t>
            </a:r>
            <a:r>
              <a:rPr lang="ko-KR" altLang="en-US" dirty="0" smtClean="0"/>
              <a:t>기본 정책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기안</a:t>
            </a:r>
            <a:r>
              <a:rPr lang="en-US" altLang="ko-KR" dirty="0" smtClean="0"/>
              <a:t>]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지출결의서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 클릭 시 다우오피스의 기안 등록 화면 팝업 호출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*</a:t>
            </a:r>
            <a:r>
              <a:rPr lang="ko-KR" altLang="en-US" dirty="0" smtClean="0"/>
              <a:t>화면 진입 전 로그인 진행 필수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*</a:t>
            </a:r>
            <a:r>
              <a:rPr lang="ko-KR" altLang="en-US" dirty="0" smtClean="0"/>
              <a:t>확정된 데이터는 자동 불러오기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불가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*</a:t>
            </a:r>
            <a:r>
              <a:rPr lang="ko-KR" altLang="en-US" dirty="0" smtClean="0"/>
              <a:t>직접 입력 영역 별도 사용</a:t>
            </a:r>
            <a:endParaRPr lang="en-US" altLang="ko-KR" dirty="0" smtClean="0"/>
          </a:p>
          <a:p>
            <a:endParaRPr lang="en-US" altLang="ko-KR" b="0" dirty="0" smtClean="0"/>
          </a:p>
          <a:p>
            <a:pPr marL="228600" indent="-228600">
              <a:buAutoNum type="arabicPeriod"/>
            </a:pPr>
            <a:r>
              <a:rPr lang="ko-KR" altLang="en-US" b="0" dirty="0" smtClean="0"/>
              <a:t>기안이 속한 폴더 명칭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각 화면에 정리</a:t>
            </a:r>
            <a:endParaRPr lang="en-US" altLang="ko-KR" b="0" dirty="0" smtClean="0"/>
          </a:p>
          <a:p>
            <a:pPr marL="228600" indent="-228600">
              <a:buAutoNum type="arabicPeriod"/>
            </a:pPr>
            <a:r>
              <a:rPr lang="ko-KR" altLang="en-US" b="0" dirty="0" smtClean="0"/>
              <a:t>기안 명칭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각 화면에 정리</a:t>
            </a:r>
            <a:endParaRPr lang="en-US" altLang="ko-KR" b="0" dirty="0" smtClean="0"/>
          </a:p>
          <a:p>
            <a:pPr marL="228600" indent="-228600">
              <a:buAutoNum type="arabicPeriod"/>
            </a:pPr>
            <a:r>
              <a:rPr lang="ko-KR" altLang="en-US" b="0" dirty="0" err="1" smtClean="0"/>
              <a:t>기안서</a:t>
            </a:r>
            <a:r>
              <a:rPr lang="ko-KR" altLang="en-US" b="0" dirty="0" smtClean="0"/>
              <a:t> 상세 정보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: </a:t>
            </a:r>
            <a:r>
              <a:rPr lang="ko-KR" altLang="en-US" b="0" dirty="0" err="1" smtClean="0"/>
              <a:t>기안서</a:t>
            </a:r>
            <a:r>
              <a:rPr lang="ko-KR" altLang="en-US" b="0" dirty="0" smtClean="0"/>
              <a:t> 신청 시 설정된 정보 노출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: </a:t>
            </a:r>
            <a:r>
              <a:rPr lang="ko-KR" altLang="en-US" b="0" dirty="0" err="1"/>
              <a:t>기안자</a:t>
            </a:r>
            <a:r>
              <a:rPr lang="en-US" altLang="ko-KR" b="0" dirty="0"/>
              <a:t>(</a:t>
            </a:r>
            <a:r>
              <a:rPr lang="ko-KR" altLang="en-US" b="0" dirty="0">
                <a:solidFill>
                  <a:srgbClr val="FF0000"/>
                </a:solidFill>
              </a:rPr>
              <a:t>버튼 클릭한 사용자</a:t>
            </a:r>
            <a:r>
              <a:rPr lang="en-US" altLang="ko-KR" b="0" dirty="0" smtClean="0"/>
              <a:t>), </a:t>
            </a:r>
            <a:r>
              <a:rPr lang="ko-KR" altLang="en-US" b="0" dirty="0"/>
              <a:t>소속</a:t>
            </a:r>
            <a:r>
              <a:rPr lang="en-US" altLang="ko-KR" b="0" dirty="0"/>
              <a:t>(</a:t>
            </a:r>
            <a:r>
              <a:rPr lang="ko-KR" altLang="en-US" b="0" dirty="0">
                <a:solidFill>
                  <a:srgbClr val="FF0000"/>
                </a:solidFill>
              </a:rPr>
              <a:t>부서</a:t>
            </a:r>
            <a:r>
              <a:rPr lang="en-US" altLang="ko-KR" b="0" dirty="0"/>
              <a:t>),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기안일</a:t>
            </a:r>
            <a:r>
              <a:rPr lang="en-US" altLang="ko-KR" b="0" dirty="0" smtClean="0"/>
              <a:t>(</a:t>
            </a:r>
            <a:r>
              <a:rPr lang="en-US" altLang="ko-KR" b="0" dirty="0" smtClean="0">
                <a:solidFill>
                  <a:srgbClr val="FF0000"/>
                </a:solidFill>
              </a:rPr>
              <a:t>‘</a:t>
            </a:r>
            <a:r>
              <a:rPr lang="ko-KR" altLang="en-US" b="0" dirty="0" err="1">
                <a:solidFill>
                  <a:srgbClr val="FF0000"/>
                </a:solidFill>
              </a:rPr>
              <a:t>결재요청</a:t>
            </a:r>
            <a:r>
              <a:rPr lang="en-US" altLang="ko-KR" b="0" dirty="0">
                <a:solidFill>
                  <a:srgbClr val="FF0000"/>
                </a:solidFill>
              </a:rPr>
              <a:t>’</a:t>
            </a:r>
            <a:r>
              <a:rPr lang="ko-KR" altLang="en-US" b="0" dirty="0">
                <a:solidFill>
                  <a:srgbClr val="FF0000"/>
                </a:solidFill>
              </a:rPr>
              <a:t> 완료 시 날짜</a:t>
            </a:r>
            <a:r>
              <a:rPr lang="en-US" altLang="ko-KR" b="0" dirty="0" smtClean="0"/>
              <a:t>), </a:t>
            </a:r>
            <a:r>
              <a:rPr lang="ko-KR" altLang="en-US" b="0" dirty="0" smtClean="0"/>
              <a:t>문서번호</a:t>
            </a:r>
            <a:r>
              <a:rPr lang="en-US" altLang="ko-KR" b="0" dirty="0" smtClean="0"/>
              <a:t>(</a:t>
            </a:r>
            <a:r>
              <a:rPr lang="en-US" altLang="ko-KR" b="0" dirty="0" smtClean="0">
                <a:solidFill>
                  <a:srgbClr val="FF0000"/>
                </a:solidFill>
              </a:rPr>
              <a:t>’</a:t>
            </a:r>
            <a:r>
              <a:rPr lang="ko-KR" altLang="en-US" b="0" dirty="0" err="1" smtClean="0">
                <a:solidFill>
                  <a:srgbClr val="FF0000"/>
                </a:solidFill>
              </a:rPr>
              <a:t>결재요청</a:t>
            </a:r>
            <a:r>
              <a:rPr lang="en-US" altLang="ko-KR" b="0" dirty="0" smtClean="0">
                <a:solidFill>
                  <a:srgbClr val="FF0000"/>
                </a:solidFill>
              </a:rPr>
              <a:t>’</a:t>
            </a:r>
            <a:r>
              <a:rPr lang="ko-KR" altLang="en-US" b="0" dirty="0" smtClean="0">
                <a:solidFill>
                  <a:srgbClr val="FF0000"/>
                </a:solidFill>
              </a:rPr>
              <a:t> 완료 시 생성 노출</a:t>
            </a:r>
            <a:r>
              <a:rPr lang="en-US" altLang="ko-KR" b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="0" dirty="0" smtClean="0"/>
              <a:t>기안 내용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데이터 불러오기 영역 </a:t>
            </a:r>
            <a:r>
              <a:rPr lang="en-US" altLang="ko-KR" b="0" dirty="0" smtClean="0"/>
              <a:t>+ </a:t>
            </a:r>
            <a:r>
              <a:rPr lang="ko-KR" altLang="en-US" b="0" dirty="0" smtClean="0"/>
              <a:t>작성 영역</a:t>
            </a:r>
            <a:r>
              <a:rPr lang="en-US" altLang="ko-KR" b="0" dirty="0" smtClean="0"/>
              <a:t> (</a:t>
            </a:r>
            <a:r>
              <a:rPr lang="ko-KR" altLang="en-US" b="0" dirty="0" smtClean="0"/>
              <a:t>각 화면에 정리</a:t>
            </a:r>
            <a:r>
              <a:rPr lang="en-US" altLang="ko-KR" b="0" dirty="0" smtClean="0"/>
              <a:t>)</a:t>
            </a:r>
            <a:endParaRPr lang="ko-KR" alt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2589723" y="2134412"/>
            <a:ext cx="1203664" cy="278067"/>
          </a:xfrm>
          <a:prstGeom prst="rect">
            <a:avLst/>
          </a:prstGeom>
          <a:solidFill>
            <a:srgbClr val="000000">
              <a:alpha val="60000"/>
            </a:srgbClr>
          </a:soli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144000" rtlCol="0" anchor="ctr"/>
          <a:lstStyle>
            <a:defPPr>
              <a:defRPr lang="ko-KR"/>
            </a:defPPr>
            <a:lvl1pPr>
              <a:lnSpc>
                <a:spcPct val="150000"/>
              </a:lnSpc>
              <a:defRPr sz="700" b="1"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819" y="1233851"/>
            <a:ext cx="530136" cy="278067"/>
          </a:xfrm>
          <a:prstGeom prst="rect">
            <a:avLst/>
          </a:prstGeom>
          <a:solidFill>
            <a:srgbClr val="000000">
              <a:alpha val="60000"/>
            </a:srgbClr>
          </a:soli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144000" rtlCol="0" anchor="ctr"/>
          <a:lstStyle>
            <a:defPPr>
              <a:defRPr lang="ko-KR"/>
            </a:defPPr>
            <a:lvl1pPr>
              <a:lnSpc>
                <a:spcPct val="150000"/>
              </a:lnSpc>
              <a:defRPr sz="700" b="1"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8827" y="3341759"/>
            <a:ext cx="4660048" cy="2808312"/>
          </a:xfrm>
          <a:prstGeom prst="rect">
            <a:avLst/>
          </a:prstGeom>
          <a:solidFill>
            <a:srgbClr val="000000">
              <a:alpha val="60000"/>
            </a:srgbClr>
          </a:soli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144000" rtlCol="0" anchor="ctr"/>
          <a:lstStyle>
            <a:defPPr>
              <a:defRPr lang="ko-KR"/>
            </a:defPPr>
            <a:lvl1pPr>
              <a:lnSpc>
                <a:spcPct val="150000"/>
              </a:lnSpc>
              <a:defRPr sz="700" b="1"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627" y="3873111"/>
            <a:ext cx="4971046" cy="3384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8089627" y="3575043"/>
            <a:ext cx="1211870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로그인 후 </a:t>
            </a:r>
            <a:r>
              <a:rPr lang="ko-KR" altLang="en-US" sz="700" b="1" dirty="0" err="1" smtClean="0">
                <a:latin typeface="맑은 고딕" pitchFamily="50" charset="-127"/>
                <a:ea typeface="맑은 고딕" pitchFamily="50" charset="-127"/>
              </a:rPr>
              <a:t>다우오피스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 진입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1243" y="2497778"/>
            <a:ext cx="1224000" cy="792480"/>
          </a:xfrm>
          <a:prstGeom prst="rect">
            <a:avLst/>
          </a:prstGeom>
          <a:solidFill>
            <a:srgbClr val="000000">
              <a:alpha val="60000"/>
            </a:srgbClr>
          </a:soli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144000" rtlCol="0" anchor="ctr"/>
          <a:lstStyle>
            <a:defPPr>
              <a:defRPr lang="ko-KR"/>
            </a:defPPr>
            <a:lvl1pPr>
              <a:lnSpc>
                <a:spcPct val="150000"/>
              </a:lnSpc>
              <a:defRPr sz="700" b="1"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정책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40316"/>
              </p:ext>
            </p:extLst>
          </p:nvPr>
        </p:nvGraphicFramePr>
        <p:xfrm>
          <a:off x="186163" y="965495"/>
          <a:ext cx="12529655" cy="2286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010">
                  <a:extLst>
                    <a:ext uri="{9D8B030D-6E8A-4147-A177-3AD203B41FA5}">
                      <a16:colId xmlns:a16="http://schemas.microsoft.com/office/drawing/2014/main" val="896313483"/>
                    </a:ext>
                  </a:extLst>
                </a:gridCol>
                <a:gridCol w="1914814">
                  <a:extLst>
                    <a:ext uri="{9D8B030D-6E8A-4147-A177-3AD203B41FA5}">
                      <a16:colId xmlns:a16="http://schemas.microsoft.com/office/drawing/2014/main" val="623113410"/>
                    </a:ext>
                  </a:extLst>
                </a:gridCol>
                <a:gridCol w="2914639">
                  <a:extLst>
                    <a:ext uri="{9D8B030D-6E8A-4147-A177-3AD203B41FA5}">
                      <a16:colId xmlns:a16="http://schemas.microsoft.com/office/drawing/2014/main" val="10303730"/>
                    </a:ext>
                  </a:extLst>
                </a:gridCol>
                <a:gridCol w="825177">
                  <a:extLst>
                    <a:ext uri="{9D8B030D-6E8A-4147-A177-3AD203B41FA5}">
                      <a16:colId xmlns:a16="http://schemas.microsoft.com/office/drawing/2014/main" val="1562886984"/>
                    </a:ext>
                  </a:extLst>
                </a:gridCol>
                <a:gridCol w="2432099">
                  <a:extLst>
                    <a:ext uri="{9D8B030D-6E8A-4147-A177-3AD203B41FA5}">
                      <a16:colId xmlns:a16="http://schemas.microsoft.com/office/drawing/2014/main" val="3822998306"/>
                    </a:ext>
                  </a:extLst>
                </a:gridCol>
                <a:gridCol w="1476633">
                  <a:extLst>
                    <a:ext uri="{9D8B030D-6E8A-4147-A177-3AD203B41FA5}">
                      <a16:colId xmlns:a16="http://schemas.microsoft.com/office/drawing/2014/main" val="207007405"/>
                    </a:ext>
                  </a:extLst>
                </a:gridCol>
                <a:gridCol w="488619">
                  <a:extLst>
                    <a:ext uri="{9D8B030D-6E8A-4147-A177-3AD203B41FA5}">
                      <a16:colId xmlns:a16="http://schemas.microsoft.com/office/drawing/2014/main" val="1770612847"/>
                    </a:ext>
                  </a:extLst>
                </a:gridCol>
                <a:gridCol w="2249664">
                  <a:extLst>
                    <a:ext uri="{9D8B030D-6E8A-4147-A177-3AD203B41FA5}">
                      <a16:colId xmlns:a16="http://schemas.microsoft.com/office/drawing/2014/main" val="1774125277"/>
                    </a:ext>
                  </a:extLst>
                </a:gridCol>
              </a:tblGrid>
              <a:tr h="212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케이스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신청자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승인 처리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14355"/>
                  </a:ext>
                </a:extLst>
              </a:tr>
              <a:tr h="255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엠노베이션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마케팅예산관리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전계열월별마케팅예산정보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지점이 해당월의 목표 매출 입력 완료 시 </a:t>
                      </a:r>
                      <a:endParaRPr lang="en-US" altLang="ko-KR" sz="7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전 지점 목표 매출액 입력 완료 시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?)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버튼 클릭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광고비 예산 확인 요청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809408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채용관리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인력충원관리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충원 요청 글 등록 완료 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버튼 클릭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인력 충원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채용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331979"/>
                  </a:ext>
                </a:extLst>
              </a:tr>
              <a:tr h="5111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임직원관리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입사예정자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인사기록카드 상태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제출</a:t>
                      </a:r>
                      <a:b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채용면접등록 화면의 이력서 파일은 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기안서에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 자동 첨부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버튼 클릭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채용 최종 확정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최종 입사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b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인사기록카드 내용 포함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893889"/>
                  </a:ext>
                </a:extLst>
              </a:tr>
              <a:tr h="38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직원창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퇴직처리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 등록 완료 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소속 팀장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버튼 클릭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인사발령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퇴직 요청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684109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인사 발령 관리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인사발령 글 등록 완료 시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소속 팀장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버튼 클릭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, Q.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화면에 버튼 없음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인사발령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558132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인사 발령 관리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일괄발령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일괄 발령 글 등록 완료 시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소속 팀장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버튼 클릭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일괄 인사발령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261447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직원창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인사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휴직 신청 등록 완료 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?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버튼 클릭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휴직신청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650672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직원창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인사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복직 신청 등록 완료 시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?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버튼 클릭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복직신청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98582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6163" y="679607"/>
            <a:ext cx="1373774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지출결의서 및 기안 사용 메뉴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1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지점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지원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재무회계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기안관리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4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13793" y="1071579"/>
            <a:ext cx="194421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기안관리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49695"/>
              </p:ext>
            </p:extLst>
          </p:nvPr>
        </p:nvGraphicFramePr>
        <p:xfrm>
          <a:off x="930608" y="2167783"/>
          <a:ext cx="10255360" cy="457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511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693229">
                  <a:extLst>
                    <a:ext uri="{9D8B030D-6E8A-4147-A177-3AD203B41FA5}">
                      <a16:colId xmlns:a16="http://schemas.microsoft.com/office/drawing/2014/main" val="391204387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3059426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9012973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801419">
                  <a:extLst>
                    <a:ext uri="{9D8B030D-6E8A-4147-A177-3AD203B41FA5}">
                      <a16:colId xmlns:a16="http://schemas.microsoft.com/office/drawing/2014/main" val="3336104305"/>
                    </a:ext>
                  </a:extLst>
                </a:gridCol>
                <a:gridCol w="1222917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1226120"/>
                    </a:ext>
                  </a:extLst>
                </a:gridCol>
                <a:gridCol w="1728189">
                  <a:extLst>
                    <a:ext uri="{9D8B030D-6E8A-4147-A177-3AD203B41FA5}">
                      <a16:colId xmlns:a16="http://schemas.microsoft.com/office/drawing/2014/main" val="2935194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69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업무협조서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인원 충원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채용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sng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11111111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승인내역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취소 요청 건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별칭 직책</a:t>
                      </a:r>
                      <a:endParaRPr lang="ko-KR" altLang="en-US" sz="700" b="0" u="non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ko-KR" altLang="en-US" sz="700" b="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입사</a:t>
                      </a: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sng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sng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선임멘토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요청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위촉계약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u="none" dirty="0" smtClean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u="none" dirty="0" smtClean="0">
                          <a:effectLst/>
                          <a:latin typeface="+mn-ea"/>
                          <a:ea typeface="+mn-ea"/>
                        </a:rPr>
                        <a:t> 부원장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승인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YYYY-MM-DD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hh:mm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퇴사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반려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YYYY-MM-DD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hh:mm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해촉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휴직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병가신청서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3712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복직신청서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인사발령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자회사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906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인사발령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2084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인사발령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경력전환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494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59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0173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8800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213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7939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6041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3170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25037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3</a:t>
            </a:r>
            <a:r>
              <a:rPr lang="en-US" altLang="ko-KR" sz="700" b="1" dirty="0" smtClean="0">
                <a:latin typeface="+mn-ea"/>
                <a:ea typeface="+mn-ea"/>
              </a:rPr>
              <a:t>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cxnSp>
        <p:nvCxnSpPr>
          <p:cNvPr id="68" name="직선 연결선 67"/>
          <p:cNvCxnSpPr/>
          <p:nvPr/>
        </p:nvCxnSpPr>
        <p:spPr bwMode="auto">
          <a:xfrm>
            <a:off x="11174234" y="2808943"/>
            <a:ext cx="0" cy="396000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C96E1F8-4426-419E-8BDA-6109BA4769CB}"/>
              </a:ext>
            </a:extLst>
          </p:cNvPr>
          <p:cNvSpPr/>
          <p:nvPr/>
        </p:nvSpPr>
        <p:spPr>
          <a:xfrm>
            <a:off x="11136134" y="2487278"/>
            <a:ext cx="83745" cy="16636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85339"/>
              </p:ext>
            </p:extLst>
          </p:nvPr>
        </p:nvGraphicFramePr>
        <p:xfrm>
          <a:off x="11520711" y="652340"/>
          <a:ext cx="2833612" cy="385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특별처리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 목록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소속되어 있는 지점 내 진행 중인 기안 목록을 확인 관리한다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목록 정렬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기안일 기준 내림차순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푸시메시지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요청 시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=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strike="sngStrike" baseline="0" dirty="0" smtClean="0">
                          <a:latin typeface="맑은 고딕" pitchFamily="50" charset="-127"/>
                          <a:ea typeface="+mn-ea"/>
                        </a:rPr>
                        <a:t>유형</a:t>
                      </a:r>
                      <a:endParaRPr lang="en-US" altLang="ko-KR" sz="700" b="1" strike="sngStrike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strike="sngStrike" baseline="0" dirty="0" smtClean="0">
                          <a:latin typeface="맑은 고딕" pitchFamily="50" charset="-127"/>
                          <a:ea typeface="+mn-ea"/>
                        </a:rPr>
                        <a:t>지출결의서</a:t>
                      </a:r>
                      <a:r>
                        <a:rPr lang="en-US" altLang="ko-KR" sz="700" strike="sngStrike" baseline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strike="sngStrike" baseline="0" dirty="0" err="1" smtClean="0"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0513 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삭제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메뉴 분리</a:t>
                      </a:r>
                      <a:endParaRPr lang="en-US" altLang="ko-KR" sz="700" baseline="0" dirty="0" smtClean="0">
                        <a:solidFill>
                          <a:srgbClr val="00B05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구분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문서번호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완료 시 생성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고유 번호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등록한 제목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기안자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등록한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등록자 정보 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별칭 직책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신청서 등록 완료 시 기안일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159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등록 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작성 완료 시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요청 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상신 완료 시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 완료 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67452"/>
                  </a:ext>
                </a:extLst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 bwMode="auto">
          <a:xfrm>
            <a:off x="10446777" y="1799510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10445398" y="1469807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latin typeface="+mn-ea"/>
                <a:ea typeface="+mn-ea"/>
              </a:rPr>
              <a:t>초기화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930608" y="1469807"/>
            <a:ext cx="2427781" cy="252000"/>
            <a:chOff x="1779994" y="1197868"/>
            <a:chExt cx="2427781" cy="252000"/>
          </a:xfrm>
        </p:grpSpPr>
        <p:sp>
          <p:nvSpPr>
            <p:cNvPr id="42" name="모서리가 둥근 직사각형 41"/>
            <p:cNvSpPr/>
            <p:nvPr/>
          </p:nvSpPr>
          <p:spPr bwMode="auto">
            <a:xfrm>
              <a:off x="1779994" y="1197868"/>
              <a:ext cx="531406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0" rIns="36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기안일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 bwMode="auto">
            <a:xfrm>
              <a:off x="3739775" y="1197868"/>
              <a:ext cx="46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오늘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 bwMode="auto">
            <a:xfrm>
              <a:off x="2282029" y="1197868"/>
              <a:ext cx="1487118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날짜를 선택하세요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857" y="1261289"/>
              <a:ext cx="144000" cy="144000"/>
            </a:xfrm>
            <a:prstGeom prst="rect">
              <a:avLst/>
            </a:prstGeom>
          </p:spPr>
        </p:pic>
      </p:grpSp>
      <p:sp>
        <p:nvSpPr>
          <p:cNvPr id="46" name="모서리가 둥근 직사각형 45"/>
          <p:cNvSpPr/>
          <p:nvPr/>
        </p:nvSpPr>
        <p:spPr bwMode="auto">
          <a:xfrm>
            <a:off x="930607" y="1799510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유형                    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8580662" y="1469807"/>
            <a:ext cx="1418183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담당자  </a:t>
            </a:r>
            <a:r>
              <a:rPr lang="en-US" altLang="ko-KR" sz="650" dirty="0" smtClean="0">
                <a:latin typeface="+mn-ea"/>
                <a:ea typeface="+mn-ea"/>
              </a:rPr>
              <a:t> </a:t>
            </a:r>
            <a:r>
              <a:rPr lang="ko-KR" altLang="en-US" sz="650" dirty="0" smtClean="0">
                <a:latin typeface="+mn-ea"/>
                <a:ea typeface="+mn-ea"/>
              </a:rPr>
              <a:t>                           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433067" y="1472585"/>
            <a:ext cx="16737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latin typeface="+mn-ea"/>
                <a:ea typeface="+mn-ea"/>
              </a:rPr>
              <a:t>계열선택</a:t>
            </a:r>
            <a:r>
              <a:rPr lang="ko-KR" altLang="en-US" sz="700" dirty="0" smtClean="0">
                <a:latin typeface="+mn-ea"/>
                <a:ea typeface="+mn-ea"/>
              </a:rPr>
              <a:t>        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5148933" y="1472585"/>
            <a:ext cx="16737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latin typeface="+mn-ea"/>
                <a:ea typeface="+mn-ea"/>
              </a:rPr>
              <a:t>지점선택</a:t>
            </a:r>
            <a:r>
              <a:rPr lang="ko-KR" altLang="en-US" sz="700" dirty="0" smtClean="0">
                <a:latin typeface="+mn-ea"/>
                <a:ea typeface="+mn-ea"/>
              </a:rPr>
              <a:t>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6864797" y="1472585"/>
            <a:ext cx="16737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팀        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3913163" y="1801869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상태                    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2426183" y="1800455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구분                    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62" name="타원 61"/>
          <p:cNvSpPr>
            <a:spLocks noChangeAspect="1"/>
          </p:cNvSpPr>
          <p:nvPr/>
        </p:nvSpPr>
        <p:spPr bwMode="auto">
          <a:xfrm>
            <a:off x="1589877" y="231470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5381979" y="1799510"/>
            <a:ext cx="961504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제목          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6129965" y="1799510"/>
            <a:ext cx="1662268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검색어를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62115"/>
              </p:ext>
            </p:extLst>
          </p:nvPr>
        </p:nvGraphicFramePr>
        <p:xfrm>
          <a:off x="11520711" y="4514775"/>
          <a:ext cx="2833612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기안일 컬럼 조회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시작일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종료일 설정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인풋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달력 아이콘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calendar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p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laceholder=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날짜를 선택하세요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9-2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 공통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 컬럼 데이터 조회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로그인 사용자의 계열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지점을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검색조건으로 설정 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부서는 사업부 고정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4902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9-3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 컬럼 데이터 조회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select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7652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9-4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 컬럼 데이터 조회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3495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9-5</a:t>
                      </a:r>
                      <a:endParaRPr lang="ko-KR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 컬럼 데이터 조회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99309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9-6</a:t>
                      </a:r>
                      <a:endParaRPr lang="ko-KR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(select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 선택된 컬럼 데이터 조회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select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문서번호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placeholder=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검색어를 입력하세요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select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 컬럼 내 입력된 데이터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like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346207"/>
                  </a:ext>
                </a:extLst>
              </a:tr>
            </a:tbl>
          </a:graphicData>
        </a:graphic>
      </p:graphicFrame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2256979" y="234869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 bwMode="auto">
          <a:xfrm>
            <a:off x="3553123" y="234682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 bwMode="auto">
          <a:xfrm>
            <a:off x="4345211" y="234463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 bwMode="auto">
          <a:xfrm>
            <a:off x="9731957" y="233949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 bwMode="auto">
          <a:xfrm>
            <a:off x="5425331" y="234463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 bwMode="auto">
          <a:xfrm>
            <a:off x="7225531" y="234463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 bwMode="auto">
          <a:xfrm>
            <a:off x="8593683" y="234463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868046" y="141129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 bwMode="auto">
          <a:xfrm>
            <a:off x="3719309" y="13323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1852679" y="175748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 bwMode="auto">
          <a:xfrm>
            <a:off x="3431277" y="176440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 bwMode="auto">
          <a:xfrm>
            <a:off x="4907421" y="176440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타원 72"/>
          <p:cNvSpPr>
            <a:spLocks noChangeAspect="1"/>
          </p:cNvSpPr>
          <p:nvPr/>
        </p:nvSpPr>
        <p:spPr bwMode="auto">
          <a:xfrm>
            <a:off x="6009711" y="169239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1190672" y="2239455"/>
            <a:ext cx="668701" cy="461056"/>
          </a:xfrm>
          <a:prstGeom prst="rect">
            <a:avLst/>
          </a:prstGeom>
          <a:solidFill>
            <a:schemeClr val="tx1">
              <a:alpha val="50000"/>
            </a:schemeClr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endParaRPr lang="ko-KR" altLang="en-US" sz="700" dirty="0" err="1" smtClean="0">
              <a:latin typeface="+mn-ea"/>
              <a:ea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190672" y="2084145"/>
            <a:ext cx="668701" cy="140533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삭제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(0513)</a:t>
            </a:r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91867" y="1720600"/>
            <a:ext cx="1507922" cy="323317"/>
            <a:chOff x="891867" y="1720600"/>
            <a:chExt cx="1507922" cy="323317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891867" y="1720600"/>
              <a:ext cx="1507922" cy="32331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endParaRPr lang="ko-KR" altLang="en-US" sz="700" dirty="0" err="1" smtClean="0">
                <a:latin typeface="+mn-ea"/>
                <a:ea typeface="+mn-ea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906493" y="1723701"/>
              <a:ext cx="668701" cy="140533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삭제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(0513)</a:t>
              </a:r>
              <a:endParaRPr lang="ko-KR" altLang="en-US" sz="7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001066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4800" b="1" dirty="0" err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업무협조서</a:t>
            </a:r>
            <a:r>
              <a:rPr lang="en-US" altLang="ko-KR" sz="48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4800" b="1" dirty="0" err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플랫폼용</a:t>
            </a:r>
            <a:r>
              <a:rPr lang="en-US" altLang="ko-KR" sz="48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99348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지원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재무회계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기안관리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업무협조서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6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인원 충원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채용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37528"/>
              </p:ext>
            </p:extLst>
          </p:nvPr>
        </p:nvGraphicFramePr>
        <p:xfrm>
          <a:off x="776562" y="2421254"/>
          <a:ext cx="5030988" cy="48877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인원 충원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채용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건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 인원 채용 건을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요청드립니다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2315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44034"/>
              </p:ext>
            </p:extLst>
          </p:nvPr>
        </p:nvGraphicFramePr>
        <p:xfrm>
          <a:off x="11520711" y="652340"/>
          <a:ext cx="2833612" cy="450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인력충원요청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채용관리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인력충원관리 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정보 없는 항목은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노출없음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빈칸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74827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신규충원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조직개편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신규사업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단기작업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결원발생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7239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정규직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계약직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아르바이트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01481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신입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경력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무관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8757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무관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5768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본부장급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8907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부장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과장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사원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80668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석사 이상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전문대졸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무관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96069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13765" y="5755911"/>
            <a:ext cx="4121777" cy="1512000"/>
            <a:chOff x="4169497" y="3341543"/>
            <a:chExt cx="3743026" cy="1512000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151200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670751"/>
              </p:ext>
            </p:extLst>
          </p:nvPr>
        </p:nvGraphicFramePr>
        <p:xfrm>
          <a:off x="1633868" y="3453815"/>
          <a:ext cx="4093912" cy="2206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119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1351837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592379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1454577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채용 사유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신규충원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채용 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정규직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경력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본부장급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이상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부장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과장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577343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직무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정보 노출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없으면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231542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담당업무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정보 노출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없으면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48389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학력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석사 이상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전공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정보 노출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없으면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311002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필요경력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경력 무관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자격사항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대학 졸업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594862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우대사항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정보 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790784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정보 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11243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33628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사업부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1176859" y="63946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1235817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 bwMode="auto">
          <a:xfrm>
            <a:off x="1235817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235817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215345" y="446472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2178147" y="34873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4180723" y="34873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2178147" y="374464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4180723" y="371735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2178147" y="398340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4180723" y="398340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 bwMode="auto">
          <a:xfrm>
            <a:off x="2178147" y="47007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866901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지원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재무회계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기안관리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업무협조서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7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입사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65336"/>
              </p:ext>
            </p:extLst>
          </p:nvPr>
        </p:nvGraphicFramePr>
        <p:xfrm>
          <a:off x="776562" y="2421254"/>
          <a:ext cx="5030988" cy="49232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 확정 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김신규</a:t>
                      </a:r>
                      <a:endParaRPr lang="ko-KR" altLang="en-US" sz="700" i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아래와 같이 직원을 채용하고자 하오니 검토 후 재가하여 주시기 바랍니다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2387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  <a:tr h="24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kumimoji="0" lang="en-US" altLang="ko-KR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700" b="0" i="1" u="sng" strike="noStrik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김신규</a:t>
                      </a:r>
                      <a:endParaRPr kumimoji="0" lang="ko-KR" altLang="en-US" sz="700" i="1" u="sng" strike="noStrik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9150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37213"/>
              </p:ext>
            </p:extLst>
          </p:nvPr>
        </p:nvGraphicFramePr>
        <p:xfrm>
          <a:off x="11520711" y="652340"/>
          <a:ext cx="2833612" cy="4904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임직원관리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입사예정자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인사정보테이블에서 불러오기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입사확정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직원 이름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정보 없는 항목은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노출없음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빈칸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사번은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기안 승인 완료 후 임직원 확정 시 생성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15670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직원의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링크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팝업 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943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42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857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5469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94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27413" y="5817327"/>
            <a:ext cx="4121777" cy="1203664"/>
            <a:chOff x="4169497" y="3341543"/>
            <a:chExt cx="3743026" cy="1203664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1203664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09029"/>
              </p:ext>
            </p:extLst>
          </p:nvPr>
        </p:nvGraphicFramePr>
        <p:xfrm>
          <a:off x="1633868" y="3467463"/>
          <a:ext cx="4093912" cy="2265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51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1063805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880411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1166545">
                  <a:extLst>
                    <a:ext uri="{9D8B030D-6E8A-4147-A177-3AD203B41FA5}">
                      <a16:colId xmlns:a16="http://schemas.microsoft.com/office/drawing/2014/main" val="4198597097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신사업프로젝트실</a:t>
                      </a:r>
                      <a:endParaRPr kumimoji="0" lang="en-US" altLang="ko-KR" sz="700" b="0" u="none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사번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u="non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김신규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주민등록번호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000000-0000000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2024-05-02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휴대전화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010-0000-0000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577343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직급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근무형태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정규직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내선번호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000-000-0000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139957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담당업무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자회사 관리 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231542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채용구분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결원 채용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연봉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5,000,000 (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신입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311002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수습기간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??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수습기간 급여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지급 비율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100% 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지급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594862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건강보험 부양가족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E-mail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abc@gmail.com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048932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특이사항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90784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33628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사업부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1235817" y="637291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235817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235817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235817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1235817" y="450071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500915" y="71290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4453243" y="350740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0230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지원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재무회계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기안관리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업무협조서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8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위촉계약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29238"/>
              </p:ext>
            </p:extLst>
          </p:nvPr>
        </p:nvGraphicFramePr>
        <p:xfrm>
          <a:off x="776562" y="2421254"/>
          <a:ext cx="5030988" cy="49232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위촉 계약 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김임시</a:t>
                      </a:r>
                      <a:endParaRPr lang="ko-KR" altLang="en-US" sz="700" i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아래와 같이 계약을 완료하였으니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업무처리 바랍니다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1379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2304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 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입사자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 경우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kumimoji="0" lang="en-US" altLang="ko-KR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700" u="non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사번을</a:t>
                      </a:r>
                      <a:r>
                        <a:rPr kumimoji="0" lang="ko-KR" altLang="en-US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입력해주세요</a:t>
                      </a:r>
                      <a:r>
                        <a:rPr kumimoji="0" lang="en-US" altLang="ko-KR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kumimoji="0" lang="ko-KR" altLang="en-US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 </a:t>
                      </a:r>
                      <a:r>
                        <a:rPr kumimoji="0" lang="ko-KR" altLang="en-US" sz="700" u="non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입사자는</a:t>
                      </a:r>
                      <a:r>
                        <a:rPr kumimoji="0" lang="ko-KR" altLang="en-US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자동생성</a:t>
                      </a:r>
                      <a:r>
                        <a:rPr kumimoji="0" lang="en-US" altLang="ko-KR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700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  <a:tr h="24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kumimoji="0" lang="en-US" altLang="ko-KR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700" b="0" i="1" u="sng" strike="noStrik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김임시</a:t>
                      </a:r>
                      <a:endParaRPr kumimoji="0" lang="ko-KR" altLang="en-US" sz="700" i="1" u="sng" strike="noStrik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9150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36619"/>
              </p:ext>
            </p:extLst>
          </p:nvPr>
        </p:nvGraphicFramePr>
        <p:xfrm>
          <a:off x="11520711" y="652340"/>
          <a:ext cx="2833612" cy="5666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위촉계약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임직원관리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입사예정자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인사정보테이블에서 불러오기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위촉 확정 직원 이름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정보 없는 항목은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노출없음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빈칸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신규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지점 이동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재위촉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8805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사번은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기안 승인 완료 후 임직원 확정 시 생성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14227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확인 후 업데이트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81978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사번 입력 안내 문구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작성자가 판단하여 필요할 경우 작성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49981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직원의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링크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팝업 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943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42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857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5469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94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27413" y="4822863"/>
            <a:ext cx="4121777" cy="2198128"/>
            <a:chOff x="4169497" y="3341543"/>
            <a:chExt cx="3743026" cy="2198128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2198128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71381"/>
              </p:ext>
            </p:extLst>
          </p:nvPr>
        </p:nvGraphicFramePr>
        <p:xfrm>
          <a:off x="1633868" y="3467463"/>
          <a:ext cx="4093912" cy="1285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51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1063805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880411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1166545">
                  <a:extLst>
                    <a:ext uri="{9D8B030D-6E8A-4147-A177-3AD203B41FA5}">
                      <a16:colId xmlns:a16="http://schemas.microsoft.com/office/drawing/2014/main" val="4198597097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  <a:endParaRPr kumimoji="0" lang="en-US" altLang="ko-KR" sz="700" b="0" u="none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소속팀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사번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위촉일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2024-04-18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김임시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주민등록번호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000000-0000000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577343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이동전화번호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010-0000-0000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다우오피스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139957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23154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66447"/>
              </p:ext>
            </p:extLst>
          </p:nvPr>
        </p:nvGraphicFramePr>
        <p:xfrm>
          <a:off x="1653619" y="5315228"/>
          <a:ext cx="4059744" cy="245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400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사번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u="none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33628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사업부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 bwMode="auto">
          <a:xfrm>
            <a:off x="2646667" y="5340969"/>
            <a:ext cx="1072920" cy="180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1127994" y="586035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1235817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1235817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1235817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1235817" y="401220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1500915" y="71290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2437492" y="350878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>
            <a:spLocks noChangeAspect="1"/>
          </p:cNvSpPr>
          <p:nvPr/>
        </p:nvSpPr>
        <p:spPr bwMode="auto">
          <a:xfrm>
            <a:off x="2430840" y="534096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 bwMode="auto">
          <a:xfrm>
            <a:off x="2443843" y="374464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 bwMode="auto">
          <a:xfrm>
            <a:off x="4394883" y="426421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93401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26754&quot;&gt;&lt;/object&gt;&lt;object type=&quot;2&quot; unique_id=&quot;26755&quot;&gt;&lt;object type=&quot;3&quot; unique_id=&quot;26756&quot;&gt;&lt;property id=&quot;20148&quot; value=&quot;5&quot;/&gt;&lt;property id=&quot;20300&quot; value=&quot;Slide 1 - &amp;quot;Front 화면설계서&amp;quot;&quot;/&gt;&lt;property id=&quot;20307&quot; value=&quot;701&quot;/&gt;&lt;/object&gt;&lt;object type=&quot;3&quot; unique_id=&quot;26757&quot;&gt;&lt;property id=&quot;20148&quot; value=&quot;5&quot;/&gt;&lt;property id=&quot;20300&quot; value=&quot;Slide 2 - &amp;quot;사이트맵&amp;quot;&quot;/&gt;&lt;property id=&quot;20307&quot; value=&quot;791&quot;/&gt;&lt;/object&gt;&lt;object type=&quot;3&quot; unique_id=&quot;26758&quot;&gt;&lt;property id=&quot;20148&quot; value=&quot;5&quot;/&gt;&lt;property id=&quot;20300&quot; value=&quot;Slide 3 - &amp;quot;메인 페이지(상단)&amp;quot;&quot;/&gt;&lt;property id=&quot;20307&quot; value=&quot;872&quot;/&gt;&lt;/object&gt;&lt;object type=&quot;3&quot; unique_id=&quot;26834&quot;&gt;&lt;property id=&quot;20148&quot; value=&quot;5&quot;/&gt;&lt;property id=&quot;20300&quot; value=&quot;Slide 10 - &amp;quot;메인 페이지(상단)&amp;quot;&quot;/&gt;&lt;property id=&quot;20307&quot; value=&quot;873&quot;/&gt;&lt;/object&gt;&lt;object type=&quot;3&quot; unique_id=&quot;26883&quot;&gt;&lt;property id=&quot;20148&quot; value=&quot;5&quot;/&gt;&lt;property id=&quot;20300&quot; value=&quot;Slide 11 - &amp;quot;메인 페이지(상단)&amp;quot;&quot;/&gt;&lt;property id=&quot;20307&quot; value=&quot;874&quot;/&gt;&lt;/object&gt;&lt;object type=&quot;3&quot; unique_id=&quot;27073&quot;&gt;&lt;property id=&quot;20148&quot; value=&quot;5&quot;/&gt;&lt;property id=&quot;20300&quot; value=&quot;Slide 14 - &amp;quot;메인 페이지(상단)&amp;quot;&quot;/&gt;&lt;property id=&quot;20307&quot; value=&quot;875&quot;/&gt;&lt;/object&gt;&lt;object type=&quot;3&quot; unique_id=&quot;27354&quot;&gt;&lt;property id=&quot;20148&quot; value=&quot;5&quot;/&gt;&lt;property id=&quot;20300&quot; value=&quot;Slide 13 - &amp;quot;메인 페이지(상단)&amp;quot;&quot;/&gt;&lt;property id=&quot;20307&quot; value=&quot;876&quot;/&gt;&lt;/object&gt;&lt;object type=&quot;3&quot; unique_id=&quot;27436&quot;&gt;&lt;property id=&quot;20148&quot; value=&quot;5&quot;/&gt;&lt;property id=&quot;20300&quot; value=&quot;Slide 12 - &amp;quot;메인 페이지(상단)&amp;quot;&quot;/&gt;&lt;property id=&quot;20307&quot; value=&quot;877&quot;/&gt;&lt;/object&gt;&lt;object type=&quot;3&quot; unique_id=&quot;27467&quot;&gt;&lt;property id=&quot;20148&quot; value=&quot;5&quot;/&gt;&lt;property id=&quot;20300&quot; value=&quot;Slide 16 - &amp;quot;메인 페이지(상단)&amp;quot;&quot;/&gt;&lt;property id=&quot;20307&quot; value=&quot;878&quot;/&gt;&lt;/object&gt;&lt;object type=&quot;3&quot; unique_id=&quot;31149&quot;&gt;&lt;property id=&quot;20148&quot; value=&quot;5&quot;/&gt;&lt;property id=&quot;20300&quot; value=&quot;Slide 17 - &amp;quot;메인 페이지(상단)&amp;quot;&quot;/&gt;&lt;property id=&quot;20307&quot; value=&quot;879&quot;/&gt;&lt;/object&gt;&lt;object type=&quot;3&quot; unique_id=&quot;31174&quot;&gt;&lt;property id=&quot;20148&quot; value=&quot;5&quot;/&gt;&lt;property id=&quot;20300&quot; value=&quot;Slide 4&quot;/&gt;&lt;property id=&quot;20307&quot; value=&quot;880&quot;/&gt;&lt;/object&gt;&lt;object type=&quot;3&quot; unique_id=&quot;31175&quot;&gt;&lt;property id=&quot;20148&quot; value=&quot;5&quot;/&gt;&lt;property id=&quot;20300&quot; value=&quot;Slide 5&quot;/&gt;&lt;property id=&quot;20307&quot; value=&quot;881&quot;/&gt;&lt;/object&gt;&lt;object type=&quot;3&quot; unique_id=&quot;31316&quot;&gt;&lt;property id=&quot;20148&quot; value=&quot;5&quot;/&gt;&lt;property id=&quot;20300&quot; value=&quot;Slide 7&quot;/&gt;&lt;property id=&quot;20307&quot; value=&quot;882&quot;/&gt;&lt;/object&gt;&lt;object type=&quot;3&quot; unique_id=&quot;31362&quot;&gt;&lt;property id=&quot;20148&quot; value=&quot;5&quot;/&gt;&lt;property id=&quot;20300&quot; value=&quot;Slide 6 - &amp;quot;메인 페이지(상단)&amp;quot;&quot;/&gt;&lt;property id=&quot;20307&quot; value=&quot;883&quot;/&gt;&lt;/object&gt;&lt;object type=&quot;3&quot; unique_id=&quot;31507&quot;&gt;&lt;property id=&quot;20148&quot; value=&quot;5&quot;/&gt;&lt;property id=&quot;20300&quot; value=&quot;Slide 9 - &amp;quot;메인 페이지(상단)&amp;quot;&quot;/&gt;&lt;property id=&quot;20307&quot; value=&quot;884&quot;/&gt;&lt;/object&gt;&lt;object type=&quot;3&quot; unique_id=&quot;32051&quot;&gt;&lt;property id=&quot;20148&quot; value=&quot;5&quot;/&gt;&lt;property id=&quot;20300&quot; value=&quot;Slide 8&quot;/&gt;&lt;property id=&quot;20307&quot; value=&quot;885&quot;/&gt;&lt;/object&gt;&lt;object type=&quot;3&quot; unique_id=&quot;32070&quot;&gt;&lt;property id=&quot;20148&quot; value=&quot;5&quot;/&gt;&lt;property id=&quot;20300&quot; value=&quot;Slide 15 - &amp;quot;메인 페이지(상단)&amp;quot;&quot;/&gt;&lt;property id=&quot;20307&quot; value=&quot;886&quot;/&gt;&lt;/object&gt;&lt;/object&gt;&lt;/object&gt;&lt;/database&gt;"/>
  <p:tag name="SECTOMILLISECCONVERTED" val="1"/>
  <p:tag name="TAG_BACKING_FORM_KEY" val="660076-f:\01.project\비상\02.기획문서\비상_cms_저작관리_화면설계서_v6.5_20140714_최종7.pptx"/>
  <p:tag name="ARTICULATE_PRESENTER_VERSION" val="7"/>
  <p:tag name="ARTICULATE_USED_PAGE_ORIENTATION" val="1"/>
  <p:tag name="ARTICULATE_USED_PAGE_SIZE" val="7"/>
  <p:tag name="ARTICULATE_REFERENCE_ID" val="2f4c4bf5-048c-472d-b884-a25474e5233c"/>
  <p:tag name="ARTICULATE_PROJECT_OPEN" val="0"/>
  <p:tag name="ARTICULATE_SLIDE_COUNT" val="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700" smtClean="0">
            <a:latin typeface="+mn-ea"/>
            <a:ea typeface="+mn-ea"/>
          </a:defRPr>
        </a:defPPr>
      </a:lstStyle>
    </a:spDef>
    <a:lnDef>
      <a:spPr bwMode="auto">
        <a:noFill/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0" rIns="0" rtlCol="0">
        <a:spAutoFit/>
      </a:bodyPr>
      <a:lstStyle>
        <a:defPPr>
          <a:lnSpc>
            <a:spcPct val="150000"/>
          </a:lnSpc>
          <a:defRPr sz="7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144914</TotalTime>
  <Words>3515</Words>
  <Application>Microsoft Office PowerPoint</Application>
  <PresentationFormat>사용자 지정</PresentationFormat>
  <Paragraphs>1389</Paragraphs>
  <Slides>18</Slides>
  <Notes>13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굴림</vt:lpstr>
      <vt:lpstr>굴림체</vt:lpstr>
      <vt:lpstr>돋움</vt:lpstr>
      <vt:lpstr>돋음</vt:lpstr>
      <vt:lpstr>맑은 고딕</vt:lpstr>
      <vt:lpstr>Arial</vt:lpstr>
      <vt:lpstr>Wingdings</vt:lpstr>
      <vt:lpstr>기본 디자인</vt:lpstr>
      <vt:lpstr>Image</vt:lpstr>
      <vt:lpstr>히스토리</vt:lpstr>
      <vt:lpstr>PowerPoint 프레젠테이션</vt:lpstr>
      <vt:lpstr>공통 &gt; 정책</vt:lpstr>
      <vt:lpstr>공통 &gt; 정책</vt:lpstr>
      <vt:lpstr>지점 &gt; 지원 &gt; 재무회계 &gt; 기안관리</vt:lpstr>
      <vt:lpstr>PowerPoint 프레젠테이션</vt:lpstr>
      <vt:lpstr>지점&gt;지원&gt;재무회계&gt;기안관리&gt;업무협조서</vt:lpstr>
      <vt:lpstr>지점&gt;지원&gt;재무회계&gt;기안관리&gt;업무협조서</vt:lpstr>
      <vt:lpstr>지점&gt;지원&gt;재무회계&gt;기안관리&gt;업무협조서</vt:lpstr>
      <vt:lpstr>지점&gt;지원&gt;재무회계&gt;기안관리&gt;업무협조서</vt:lpstr>
      <vt:lpstr>지점&gt;지원&gt;재무회계&gt;기안관리&gt;업무협조서</vt:lpstr>
      <vt:lpstr>지점&gt;지원&gt;재무회계&gt;기안관리&gt;업무협조서</vt:lpstr>
      <vt:lpstr>지점&gt;지원&gt;재무회계&gt;기안관리&gt;업무협조서</vt:lpstr>
      <vt:lpstr>지점&gt;지원&gt;재무회계&gt;기안관리&gt;업무협조서</vt:lpstr>
      <vt:lpstr>지점&gt;지원&gt;재무회계&gt;기안관리&gt;업무협조서</vt:lpstr>
      <vt:lpstr>지점&gt;지원&gt;재무회계&gt;기안관리&gt;업무협조서</vt:lpstr>
      <vt:lpstr>지점&gt;지원&gt;재무회계&gt;기안관리&gt;업무협조서</vt:lpstr>
      <vt:lpstr>지점&gt;지원&gt;재무회계&gt;기안관리&gt;업무협조서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류지언</dc:creator>
  <cp:lastModifiedBy>Windows 사용자</cp:lastModifiedBy>
  <cp:revision>29239</cp:revision>
  <cp:lastPrinted>2014-05-27T01:01:31Z</cp:lastPrinted>
  <dcterms:created xsi:type="dcterms:W3CDTF">1997-04-16T00:54:02Z</dcterms:created>
  <dcterms:modified xsi:type="dcterms:W3CDTF">2024-06-04T01:09:07Z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rojectFull">
    <vt:lpwstr>F:\01.Project\비상\02.기획문서\비상_CMS_저작관리_화면설계서_V6.5_20140714_최종7.ppta</vt:lpwstr>
  </property>
  <property fmtid="{D5CDD505-2E9C-101B-9397-08002B2CF9AE}" pid="4" name="ArticulateGUID">
    <vt:lpwstr>A4621325-33E3-4797-B440-446690DBF25A</vt:lpwstr>
  </property>
  <property fmtid="{D5CDD505-2E9C-101B-9397-08002B2CF9AE}" pid="5" name="ArticulatePath">
    <vt:lpwstr>비상_CMS_저작관리_화면설계서_V6.5_20140714_최종7</vt:lpwstr>
  </property>
  <property fmtid="{D5CDD505-2E9C-101B-9397-08002B2CF9AE}" pid="6" name="ArticulateProjectVersion">
    <vt:lpwstr>7</vt:lpwstr>
  </property>
</Properties>
</file>