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3743" r:id="rId2"/>
    <p:sldMasterId id="2147483775" r:id="rId3"/>
  </p:sldMasterIdLst>
  <p:notesMasterIdLst>
    <p:notesMasterId r:id="rId9"/>
  </p:notesMasterIdLst>
  <p:handoutMasterIdLst>
    <p:handoutMasterId r:id="rId10"/>
  </p:handoutMasterIdLst>
  <p:sldIdLst>
    <p:sldId id="1302" r:id="rId4"/>
    <p:sldId id="1312" r:id="rId5"/>
    <p:sldId id="1320" r:id="rId6"/>
    <p:sldId id="1314" r:id="rId7"/>
    <p:sldId id="1316" r:id="rId8"/>
  </p:sldIdLst>
  <p:sldSz cx="13442950" cy="7561263"/>
  <p:notesSz cx="6797675" cy="9928225"/>
  <p:custDataLst>
    <p:tags r:id="rId11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국비훈련현황" id="{36F0C304-76A8-4D45-9476-B7F10758F843}">
          <p14:sldIdLst>
            <p14:sldId id="1302"/>
            <p14:sldId id="1312"/>
            <p14:sldId id="1320"/>
            <p14:sldId id="1314"/>
            <p14:sldId id="1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77" userDrawn="1">
          <p15:clr>
            <a:srgbClr val="A4A3A4"/>
          </p15:clr>
        </p15:guide>
        <p15:guide id="2" pos="651" userDrawn="1">
          <p15:clr>
            <a:srgbClr val="A4A3A4"/>
          </p15:clr>
        </p15:guide>
        <p15:guide id="3" pos="8226" userDrawn="1">
          <p15:clr>
            <a:srgbClr val="A4A3A4"/>
          </p15:clr>
        </p15:guide>
        <p15:guide id="4" orient="horz" pos="930" userDrawn="1">
          <p15:clr>
            <a:srgbClr val="A4A3A4"/>
          </p15:clr>
        </p15:guide>
        <p15:guide id="5" pos="6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CCFFFF"/>
    <a:srgbClr val="D9D9D9"/>
    <a:srgbClr val="F2F2F2"/>
    <a:srgbClr val="7F7F7F"/>
    <a:srgbClr val="000000"/>
    <a:srgbClr val="34347A"/>
    <a:srgbClr val="40404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4" autoAdjust="0"/>
    <p:restoredTop sz="96556" autoAdjust="0"/>
  </p:normalViewPr>
  <p:slideViewPr>
    <p:cSldViewPr>
      <p:cViewPr varScale="1">
        <p:scale>
          <a:sx n="114" d="100"/>
          <a:sy n="114" d="100"/>
        </p:scale>
        <p:origin x="72" y="67"/>
      </p:cViewPr>
      <p:guideLst>
        <p:guide orient="horz" pos="4377"/>
        <p:guide pos="651"/>
        <p:guide pos="8226"/>
        <p:guide orient="horz" pos="930"/>
        <p:guide pos="691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2922" y="10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6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01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13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16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007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13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》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74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25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7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22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58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84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2461810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58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30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97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5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6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79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검색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초기화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지점선택     </a:t>
            </a:r>
            <a:r>
              <a:rPr kumimoji="0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강사 이름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/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969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과목명 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969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요일 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969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강의시간   ■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강사명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□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전체출석율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□정원    □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배정현황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□개강일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〮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종강일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총강의수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:192총정원수 :3942총배정수 :1639모집률 :41.58% 실 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출결율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전체출석률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0.78% | 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전체결석률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99.22%) 장기결석자제외 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출결율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전체출석률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0.78% | 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전체결석률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99.22%)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정원미달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정원마감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D6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정원초과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폐강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재직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계좌마감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8FE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재직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계좌초과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강의실   </a:t>
            </a:r>
            <a:r>
              <a:rPr kumimoji="1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포토샵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일러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평일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주말 </a:t>
            </a:r>
            <a:r>
              <a:rPr kumimoji="1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시간대   </a:t>
            </a:r>
            <a:r>
              <a:rPr kumimoji="1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▼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요일    </a:t>
            </a:r>
            <a:r>
              <a:rPr kumimoji="1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선택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2023.07.12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2023.08.10 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기간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</a:t>
              </a: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2023.07.12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▼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개강일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77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직원창</a:t>
            </a:r>
            <a:endParaRPr kumimoji="1" lang="ko-KR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/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차장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컴퓨터강남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사업부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1_1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2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박멘토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대리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(1-1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팀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92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52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컴퓨터강남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05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층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강의실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정원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:14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/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/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/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월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개강일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(6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월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3941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95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DEPTH &gt; 2DEPTH &gt;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3DEPTH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←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5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marL="0" marR="0" lvl="0" indent="0" algn="ctr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→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검색결과 총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    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∨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엑셀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DEPTH &gt; 2DEPTH &gt;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3DEPTH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검색결과 총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건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     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∨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marL="0" marR="0" lvl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엑셀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25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DEPTH &gt; 2DEPTH &gt;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3DEPTH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DEPTH &gt; 2DEPTH &gt;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3DEPTH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24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/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─   □  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Ⅹ</a:t>
            </a:r>
            <a:endParaRPr kumimoji="1" lang="ko-KR" altLang="en-US" sz="700" b="1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78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IMG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컴퓨터강남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1-1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endParaRPr kumimoji="1" lang="en-US" altLang="ko-KR" sz="7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홍길동 대리 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(IDIDIDIDID…)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마이페이지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1" lang="en-US" altLang="ko-KR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2023.11.10 21:34</a:t>
            </a:r>
            <a:endParaRPr kumimoji="1" lang="ko-KR" altLang="en-US" sz="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정규직</a:t>
            </a:r>
            <a:endParaRPr kumimoji="1" lang="ko-KR" altLang="en-US" sz="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2023.11.10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0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84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0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3974354"/>
              </p:ext>
            </p:extLst>
          </p:nvPr>
        </p:nvGraphicFramePr>
        <p:xfrm>
          <a:off x="528786" y="939550"/>
          <a:ext cx="818167" cy="59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 현황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 조사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0866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263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NCS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1307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산학협력 체결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20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3409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92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744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005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marL="0" marR="0" lvl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34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5780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1307"/>
          <p:cNvSpPr>
            <a:spLocks noChangeArrowheads="1"/>
          </p:cNvSpPr>
          <p:nvPr userDrawn="1"/>
        </p:nvSpPr>
        <p:spPr bwMode="auto">
          <a:xfrm>
            <a:off x="159425" y="612279"/>
            <a:ext cx="11340000" cy="671451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08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《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519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8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307"/>
          <p:cNvSpPr>
            <a:spLocks noChangeArrowheads="1"/>
          </p:cNvSpPr>
          <p:nvPr userDrawn="1"/>
        </p:nvSpPr>
        <p:spPr bwMode="auto">
          <a:xfrm>
            <a:off x="159425" y="612279"/>
            <a:ext cx="11340000" cy="671451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/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519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7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372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1649">
          <p15:clr>
            <a:srgbClr val="FBAE40"/>
          </p15:clr>
        </p15:guide>
        <p15:guide id="3" pos="55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5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8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07"/>
          <p:cNvSpPr>
            <a:spLocks noChangeArrowheads="1"/>
          </p:cNvSpPr>
          <p:nvPr userDrawn="1"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135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2766468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2024.04.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51266508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9" name="Image" r:id="rId41" imgW="1371240" imgH="469800" progId="Photoshop.Image.13">
                  <p:embed/>
                </p:oleObj>
              </mc:Choice>
              <mc:Fallback>
                <p:oleObj name="Image" r:id="rId41" imgW="1371240" imgH="46980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79" r:id="rId3"/>
    <p:sldLayoutId id="2147483681" r:id="rId4"/>
    <p:sldLayoutId id="2147483683" r:id="rId5"/>
    <p:sldLayoutId id="2147483684" r:id="rId6"/>
    <p:sldLayoutId id="2147483818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10" r:id="rId33"/>
    <p:sldLayoutId id="2147483811" r:id="rId34"/>
    <p:sldLayoutId id="2147483812" r:id="rId35"/>
    <p:sldLayoutId id="2147483813" r:id="rId36"/>
    <p:sldLayoutId id="2147483815" r:id="rId37"/>
    <p:sldLayoutId id="2147483816" r:id="rId3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07"/>
          <p:cNvSpPr>
            <a:spLocks noChangeArrowheads="1"/>
          </p:cNvSpPr>
          <p:nvPr userDrawn="1"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" name="Group 1355"/>
          <p:cNvGraphicFramePr>
            <a:graphicFrameLocks noGrp="1"/>
          </p:cNvGraphicFramePr>
          <p:nvPr userDrawn="1">
            <p:extLst/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2024.04.05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관리자님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컴퓨터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강남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 userDrawn="1">
            <p:extLst/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Image" r:id="rId6" imgW="1371240" imgH="469800" progId="Photoshop.Image.13">
                  <p:embed/>
                </p:oleObj>
              </mc:Choice>
              <mc:Fallback>
                <p:oleObj name="Image" r:id="rId6" imgW="1371240" imgH="46980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업무 혁신 플랫폼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강의시간표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2023.07.21(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금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7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07"/>
          <p:cNvSpPr>
            <a:spLocks noChangeArrowheads="1"/>
          </p:cNvSpPr>
          <p:nvPr userDrawn="1"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" name="Group 1355"/>
          <p:cNvGraphicFramePr>
            <a:graphicFrameLocks noGrp="1"/>
          </p:cNvGraphicFramePr>
          <p:nvPr userDrawn="1">
            <p:extLst/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2024.04.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관리자님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컴퓨터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강남</a:t>
            </a: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 userDrawn="1">
            <p:extLst/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Image" r:id="rId9" imgW="1371240" imgH="469800" progId="Photoshop.Image.13">
                  <p:embed/>
                </p:oleObj>
              </mc:Choice>
              <mc:Fallback>
                <p:oleObj name="Image" r:id="rId9" imgW="1371240" imgH="46980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업무 혁신 플랫폼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강의시간표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2023.07.21(</a:t>
            </a:r>
            <a:r>
              <a:rPr kumimoji="1" lang="ko-KR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금</a:t>
            </a:r>
            <a:r>
              <a:rPr kumimoji="1" lang="en-US" altLang="ko-KR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700" b="1" i="0" u="none" strike="noStrike" kern="1200" cap="none" spc="0" normalizeH="0" baseline="0" noProof="0" dirty="0" smtClean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3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국비훈련</a:t>
            </a:r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 현황</a:t>
            </a:r>
            <a:endParaRPr lang="ko-KR" altLang="en-US" sz="20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014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국비 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설정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84771" y="487301"/>
            <a:ext cx="10873208" cy="6969581"/>
            <a:chOff x="384771" y="828302"/>
            <a:chExt cx="10873208" cy="6969581"/>
          </a:xfrm>
        </p:grpSpPr>
        <p:sp>
          <p:nvSpPr>
            <p:cNvPr id="309" name="Rectangle 1307"/>
            <p:cNvSpPr>
              <a:spLocks noChangeArrowheads="1"/>
            </p:cNvSpPr>
            <p:nvPr/>
          </p:nvSpPr>
          <p:spPr bwMode="auto">
            <a:xfrm>
              <a:off x="384771" y="828302"/>
              <a:ext cx="10873208" cy="696958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216000" tIns="144000" rIns="144000" anchor="t"/>
            <a:lstStyle/>
            <a:p>
              <a:r>
                <a:rPr lang="ko-KR" altLang="en-US" sz="800" b="1" dirty="0" err="1" smtClean="0">
                  <a:latin typeface="맑은 고딕" pitchFamily="50" charset="-127"/>
                  <a:ea typeface="맑은 고딕" pitchFamily="50" charset="-127"/>
                </a:rPr>
                <a:t>국비훈련</a:t>
              </a:r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 현황 설정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10" name="그룹 309"/>
            <p:cNvGrpSpPr/>
            <p:nvPr/>
          </p:nvGrpSpPr>
          <p:grpSpPr>
            <a:xfrm>
              <a:off x="10969947" y="1014460"/>
              <a:ext cx="72008" cy="72016"/>
              <a:chOff x="10013701" y="4895209"/>
              <a:chExt cx="144016" cy="144016"/>
            </a:xfrm>
          </p:grpSpPr>
          <p:cxnSp>
            <p:nvCxnSpPr>
              <p:cNvPr id="311" name="직선 연결선 310"/>
              <p:cNvCxnSpPr/>
              <p:nvPr/>
            </p:nvCxnSpPr>
            <p:spPr bwMode="auto">
              <a:xfrm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013701" y="4895209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3" name="직선 연결선 312"/>
            <p:cNvCxnSpPr/>
            <p:nvPr/>
          </p:nvCxnSpPr>
          <p:spPr bwMode="auto">
            <a:xfrm>
              <a:off x="600795" y="1302500"/>
              <a:ext cx="1044116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8" name="모서리가 둥근 직사각형 317"/>
            <p:cNvSpPr/>
            <p:nvPr/>
          </p:nvSpPr>
          <p:spPr bwMode="auto">
            <a:xfrm>
              <a:off x="595461" y="7424409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닫기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19" name="모서리가 둥근 직사각형 318"/>
            <p:cNvSpPr/>
            <p:nvPr/>
          </p:nvSpPr>
          <p:spPr bwMode="auto">
            <a:xfrm>
              <a:off x="10540764" y="7424409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저장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28" name="모서리가 둥근 직사각형 327"/>
            <p:cNvSpPr/>
            <p:nvPr/>
          </p:nvSpPr>
          <p:spPr bwMode="auto">
            <a:xfrm>
              <a:off x="9976848" y="7424409"/>
              <a:ext cx="504000" cy="252000"/>
            </a:xfrm>
            <a:prstGeom prst="roundRect">
              <a:avLst>
                <a:gd name="adj" fmla="val 10053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확정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32" name="표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21664"/>
              </p:ext>
            </p:extLst>
          </p:nvPr>
        </p:nvGraphicFramePr>
        <p:xfrm>
          <a:off x="595462" y="1135374"/>
          <a:ext cx="10446492" cy="12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151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3430983687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3427665232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3589247532"/>
                    </a:ext>
                  </a:extLst>
                </a:gridCol>
                <a:gridCol w="1330087">
                  <a:extLst>
                    <a:ext uri="{9D8B030D-6E8A-4147-A177-3AD203B41FA5}">
                      <a16:colId xmlns:a16="http://schemas.microsoft.com/office/drawing/2014/main" val="3359040014"/>
                    </a:ext>
                  </a:extLst>
                </a:gridCol>
                <a:gridCol w="781390">
                  <a:extLst>
                    <a:ext uri="{9D8B030D-6E8A-4147-A177-3AD203B41FA5}">
                      <a16:colId xmlns:a16="http://schemas.microsoft.com/office/drawing/2014/main" val="3875065552"/>
                    </a:ext>
                  </a:extLst>
                </a:gridCol>
                <a:gridCol w="1301360">
                  <a:extLst>
                    <a:ext uri="{9D8B030D-6E8A-4147-A177-3AD203B41FA5}">
                      <a16:colId xmlns:a16="http://schemas.microsoft.com/office/drawing/2014/main" val="489351856"/>
                    </a:ext>
                  </a:extLst>
                </a:gridCol>
              </a:tblGrid>
              <a:tr h="360000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강남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산대특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국기직종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문화콘텐츠제작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디지털컨버전스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소프트웨어 융합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풀스택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개발자 양성 과정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수강중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 시작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09:30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20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2024-01-07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2024-03-31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90169"/>
                  </a:ext>
                </a:extLst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0267"/>
              </p:ext>
            </p:extLst>
          </p:nvPr>
        </p:nvGraphicFramePr>
        <p:xfrm>
          <a:off x="11569895" y="658357"/>
          <a:ext cx="2833612" cy="833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과정 기본 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저장된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112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2113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차는 무조건 생성되어 있음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(12)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– n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목록을 호출함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마지막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selected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Sorting=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오름차순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표기방식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확정일시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[YYYY-MM-DD HH:MM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미확정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표기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표기방식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총 훈련비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세자리마다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자릿수 표기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911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11-1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차수 추가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오름차순으로 다음 차수 생성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4911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회차에서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수강생별로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 훈련비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입력함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담당멘토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수강생의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변경 시 현재 적용된 최종 멘토만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HRD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비용신청파일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엑셀파일의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신청액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칼럼을 보고 담당자가 직접 입력 또는 엑셀 일괄 업로드를 통해 입력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(94)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필수 입력 값임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type= num.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세자리마다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자릿수표기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출석일수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입력 가능 자릿수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나머지 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입력 가능 자릿수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(null)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type= text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200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2082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 목록에 훈련비 총액 업데이트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차수일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724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 후에는 금액 수정이 불가능합니다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이대로 진행하시겠습니까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 목록에 해당 훈련비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총액 및 확정일자 기입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Confirm.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차수일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08319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8719"/>
              </p:ext>
            </p:extLst>
          </p:nvPr>
        </p:nvGraphicFramePr>
        <p:xfrm>
          <a:off x="595461" y="2545203"/>
          <a:ext cx="104464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64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314" name="표 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81784"/>
              </p:ext>
            </p:extLst>
          </p:nvPr>
        </p:nvGraphicFramePr>
        <p:xfrm>
          <a:off x="3763813" y="3005470"/>
          <a:ext cx="7146452" cy="3960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3909784434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116213309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3375483730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547718989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3046468742"/>
                    </a:ext>
                  </a:extLst>
                </a:gridCol>
                <a:gridCol w="1298638">
                  <a:extLst>
                    <a:ext uri="{9D8B030D-6E8A-4147-A177-3AD203B41FA5}">
                      <a16:colId xmlns:a16="http://schemas.microsoft.com/office/drawing/2014/main" val="244209421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25221628"/>
                    </a:ext>
                  </a:extLst>
                </a:gridCol>
              </a:tblGrid>
              <a:tr h="36004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대상자구분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멘토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2004-01-01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요건심사형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실업자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책임멘토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1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2005-01-01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내일배움카드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고보미가입근로자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72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2001-01-01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선발형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재직자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경력멘토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97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2000-01-01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특정계층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영세자영업자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518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1999-01-01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청년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실업자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책임멘토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13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1998-01-01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요건심사형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고보미가입근로자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238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2004-01-01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내일배움카드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재직자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김멘토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책임멘토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93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47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2000-01-01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내일배움카드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실업자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최멘토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386101"/>
                  </a:ext>
                </a:extLst>
              </a:tr>
            </a:tbl>
          </a:graphicData>
        </a:graphic>
      </p:graphicFrame>
      <p:sp>
        <p:nvSpPr>
          <p:cNvPr id="315" name="모서리가 둥근 직사각형 314"/>
          <p:cNvSpPr/>
          <p:nvPr/>
        </p:nvSpPr>
        <p:spPr bwMode="auto">
          <a:xfrm>
            <a:off x="9782347" y="3057820"/>
            <a:ext cx="11480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엑셀로 일괄 입력하기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67836"/>
              </p:ext>
            </p:extLst>
          </p:nvPr>
        </p:nvGraphicFramePr>
        <p:xfrm>
          <a:off x="595461" y="3001934"/>
          <a:ext cx="2957662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965218978"/>
                    </a:ext>
                  </a:extLst>
                </a:gridCol>
                <a:gridCol w="1051903">
                  <a:extLst>
                    <a:ext uri="{9D8B030D-6E8A-4147-A177-3AD203B41FA5}">
                      <a16:colId xmlns:a16="http://schemas.microsoft.com/office/drawing/2014/main" val="37248577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25904297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628,810,060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2024-01-08 12:11:09</a:t>
                      </a:r>
                      <a:r>
                        <a:rPr lang="ko-KR" altLang="en-US" sz="7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28,810,060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90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미확정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28,810,060 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7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026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729587" y="3780848"/>
            <a:ext cx="936635" cy="3128975"/>
            <a:chOff x="7478087" y="3793800"/>
            <a:chExt cx="1028049" cy="3128975"/>
          </a:xfrm>
        </p:grpSpPr>
        <p:sp>
          <p:nvSpPr>
            <p:cNvPr id="317" name="모서리가 둥근 직사각형 316"/>
            <p:cNvSpPr/>
            <p:nvPr/>
          </p:nvSpPr>
          <p:spPr bwMode="auto">
            <a:xfrm>
              <a:off x="7478087" y="3793800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0" name="모서리가 둥근 직사각형 319"/>
            <p:cNvSpPr/>
            <p:nvPr/>
          </p:nvSpPr>
          <p:spPr bwMode="auto">
            <a:xfrm>
              <a:off x="7478087" y="4153402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1" name="모서리가 둥근 직사각형 320"/>
            <p:cNvSpPr/>
            <p:nvPr/>
          </p:nvSpPr>
          <p:spPr bwMode="auto">
            <a:xfrm>
              <a:off x="7478087" y="4872945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7478087" y="4515848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7478087" y="5228911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7478087" y="5588513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7478087" y="6670775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7478087" y="5950959"/>
              <a:ext cx="1028049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1,440,503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505461" y="108752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505461" y="25092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505461" y="29786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3667681" y="29786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10535249" y="69923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9976848" y="69923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95461" y="4124671"/>
            <a:ext cx="3429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추가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505461" y="408547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78138" y="3780848"/>
            <a:ext cx="1908659" cy="3128975"/>
            <a:chOff x="9193911" y="3780848"/>
            <a:chExt cx="2009749" cy="3128975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9193911" y="3780848"/>
              <a:ext cx="2009737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메모는 필수가 아닙니다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9193919" y="4140450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9193919" y="4859993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9193919" y="4502896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9193911" y="5215959"/>
              <a:ext cx="2009737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 bwMode="auto">
            <a:xfrm>
              <a:off x="9193919" y="5575561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9193919" y="6657823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9193919" y="5938007"/>
              <a:ext cx="2009741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4593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84771" y="487301"/>
            <a:ext cx="10873208" cy="6969581"/>
            <a:chOff x="384771" y="487301"/>
            <a:chExt cx="10873208" cy="6969581"/>
          </a:xfrm>
        </p:grpSpPr>
        <p:grpSp>
          <p:nvGrpSpPr>
            <p:cNvPr id="5" name="그룹 4"/>
            <p:cNvGrpSpPr/>
            <p:nvPr/>
          </p:nvGrpSpPr>
          <p:grpSpPr>
            <a:xfrm>
              <a:off x="384771" y="487301"/>
              <a:ext cx="10873208" cy="6969581"/>
              <a:chOff x="384771" y="828302"/>
              <a:chExt cx="10873208" cy="6969581"/>
            </a:xfrm>
          </p:grpSpPr>
          <p:sp>
            <p:nvSpPr>
              <p:cNvPr id="309" name="Rectangle 1307"/>
              <p:cNvSpPr>
                <a:spLocks noChangeArrowheads="1"/>
              </p:cNvSpPr>
              <p:nvPr/>
            </p:nvSpPr>
            <p:spPr bwMode="auto">
              <a:xfrm>
                <a:off x="384771" y="828302"/>
                <a:ext cx="10873208" cy="696958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216000" tIns="144000" rIns="144000" anchor="t"/>
              <a:lstStyle/>
              <a:p>
                <a:r>
                  <a:rPr lang="ko-KR" altLang="en-US" sz="800" b="1" dirty="0" err="1" smtClean="0">
                    <a:latin typeface="맑은 고딕" pitchFamily="50" charset="-127"/>
                    <a:ea typeface="맑은 고딕" pitchFamily="50" charset="-127"/>
                  </a:rPr>
                  <a:t>국비훈련</a:t>
                </a:r>
                <a:r>
                  <a:rPr lang="ko-KR" altLang="en-US" sz="800" b="1" dirty="0" smtClean="0">
                    <a:latin typeface="맑은 고딕" pitchFamily="50" charset="-127"/>
                    <a:ea typeface="맑은 고딕" pitchFamily="50" charset="-127"/>
                  </a:rPr>
                  <a:t> 현황 설정</a:t>
                </a:r>
                <a:endParaRPr lang="ko-KR" altLang="en-US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10" name="그룹 309"/>
              <p:cNvGrpSpPr/>
              <p:nvPr/>
            </p:nvGrpSpPr>
            <p:grpSpPr>
              <a:xfrm>
                <a:off x="10969947" y="1014460"/>
                <a:ext cx="72008" cy="72016"/>
                <a:chOff x="10013701" y="4895209"/>
                <a:chExt cx="144016" cy="144016"/>
              </a:xfrm>
            </p:grpSpPr>
            <p:cxnSp>
              <p:nvCxnSpPr>
                <p:cNvPr id="311" name="직선 연결선 310"/>
                <p:cNvCxnSpPr/>
                <p:nvPr/>
              </p:nvCxnSpPr>
              <p:spPr bwMode="auto">
                <a:xfrm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2" name="직선 연결선 311"/>
                <p:cNvCxnSpPr/>
                <p:nvPr/>
              </p:nvCxnSpPr>
              <p:spPr bwMode="auto">
                <a:xfrm flipH="1"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3" name="직선 연결선 312"/>
              <p:cNvCxnSpPr/>
              <p:nvPr/>
            </p:nvCxnSpPr>
            <p:spPr bwMode="auto">
              <a:xfrm>
                <a:off x="600795" y="1302500"/>
                <a:ext cx="1044116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8" name="모서리가 둥근 직사각형 317"/>
              <p:cNvSpPr/>
              <p:nvPr/>
            </p:nvSpPr>
            <p:spPr bwMode="auto">
              <a:xfrm>
                <a:off x="595461" y="7424409"/>
                <a:ext cx="360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latin typeface="+mn-ea"/>
                    <a:ea typeface="+mn-ea"/>
                  </a:rPr>
                  <a:t>닫기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319" name="모서리가 둥근 직사각형 318"/>
              <p:cNvSpPr/>
              <p:nvPr/>
            </p:nvSpPr>
            <p:spPr bwMode="auto">
              <a:xfrm>
                <a:off x="10540764" y="7424409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tx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5" name="타원 94"/>
            <p:cNvSpPr>
              <a:spLocks noChangeAspect="1"/>
            </p:cNvSpPr>
            <p:nvPr/>
          </p:nvSpPr>
          <p:spPr bwMode="auto">
            <a:xfrm>
              <a:off x="10535249" y="6992378"/>
              <a:ext cx="180000" cy="180000"/>
            </a:xfrm>
            <a:prstGeom prst="ellipse">
              <a:avLst/>
            </a:prstGeom>
            <a:solidFill>
              <a:srgbClr val="00319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93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국비 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설정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32" name="표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38753"/>
              </p:ext>
            </p:extLst>
          </p:nvPr>
        </p:nvGraphicFramePr>
        <p:xfrm>
          <a:off x="595462" y="1135374"/>
          <a:ext cx="10446492" cy="12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151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3430983687"/>
                    </a:ext>
                  </a:extLst>
                </a:gridCol>
                <a:gridCol w="1302529">
                  <a:extLst>
                    <a:ext uri="{9D8B030D-6E8A-4147-A177-3AD203B41FA5}">
                      <a16:colId xmlns:a16="http://schemas.microsoft.com/office/drawing/2014/main" val="3427665232"/>
                    </a:ext>
                  </a:extLst>
                </a:gridCol>
                <a:gridCol w="781517">
                  <a:extLst>
                    <a:ext uri="{9D8B030D-6E8A-4147-A177-3AD203B41FA5}">
                      <a16:colId xmlns:a16="http://schemas.microsoft.com/office/drawing/2014/main" val="3589247532"/>
                    </a:ext>
                  </a:extLst>
                </a:gridCol>
                <a:gridCol w="1330087">
                  <a:extLst>
                    <a:ext uri="{9D8B030D-6E8A-4147-A177-3AD203B41FA5}">
                      <a16:colId xmlns:a16="http://schemas.microsoft.com/office/drawing/2014/main" val="3359040014"/>
                    </a:ext>
                  </a:extLst>
                </a:gridCol>
                <a:gridCol w="781390">
                  <a:extLst>
                    <a:ext uri="{9D8B030D-6E8A-4147-A177-3AD203B41FA5}">
                      <a16:colId xmlns:a16="http://schemas.microsoft.com/office/drawing/2014/main" val="3875065552"/>
                    </a:ext>
                  </a:extLst>
                </a:gridCol>
                <a:gridCol w="1301360">
                  <a:extLst>
                    <a:ext uri="{9D8B030D-6E8A-4147-A177-3AD203B41FA5}">
                      <a16:colId xmlns:a16="http://schemas.microsoft.com/office/drawing/2014/main" val="489351856"/>
                    </a:ext>
                  </a:extLst>
                </a:gridCol>
              </a:tblGrid>
              <a:tr h="360000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강남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산대특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국기직종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문화콘텐츠제작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디지털컨버전스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소프트웨어 융합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풀스택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개발자 양성 과정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수강중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김강사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수업 시작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09:30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20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개강일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2024-01-07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2024-03-31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 훈련생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90169"/>
                  </a:ext>
                </a:extLst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62282"/>
              </p:ext>
            </p:extLst>
          </p:nvPr>
        </p:nvGraphicFramePr>
        <p:xfrm>
          <a:off x="13071518" y="658357"/>
          <a:ext cx="2833612" cy="1030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 훈련생 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수를 초과될 수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92075" indent="-9207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(null)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1669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모집률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 훈련생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 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 훈련생 수를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값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미기입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실시율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 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수료율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{(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정상수료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+ 80%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이상수료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수료후취업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 * 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취업률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취업자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{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정상수료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+ 80%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이상수료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조기취업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–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모수제외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] * 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영세자영업자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 (22)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훈련대상구분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각 값을 선택한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중도탈락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정상수료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수강철회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80%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이상수료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미수료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조기취업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수료후취업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(22)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값을 선택한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취업자 수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(22)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Y, Y(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총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모수제외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(22)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제외신청상태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911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수강생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 Count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해당 강의의 수강생으로 배정될 때 본 목록에 오름차순으로 자동 추가됨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필수 입력 아님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Null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상태로 저장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수강생의 학생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훈련대상구분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훈련생상태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제외신청상태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고용형태변경신청상태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Select(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훈련대상구분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고보미가입근로자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영세자영업자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국비훈련현황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지원대상구분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입력된 값이 있을 경우 해당 항목으로 디폴트 입력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값으로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국비훈련현황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업데이트 하지 않음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구분 값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최종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Select(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중도탈락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수강철회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80%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조기취업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수료후취업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Select(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N, Y, Y(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일괄 업로드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날짜가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[Y]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판단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Select(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제외신청상태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미신청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Select(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고용형태변경신청상태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미신청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Type=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Max= 100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첫째자리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취업정보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 가입일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동일한 수강생을 기준으로 다른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등록된 값이 있다면 기입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취업정보는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추가가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일괄 업로드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 날짜가 있을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 가입일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자동 입력됨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 정보 없이 신규 회사로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Type(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text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)= 100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 가입일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캘린더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(today) –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고용보험가입일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705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등록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7836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18603"/>
              </p:ext>
            </p:extLst>
          </p:nvPr>
        </p:nvGraphicFramePr>
        <p:xfrm>
          <a:off x="595461" y="2547315"/>
          <a:ext cx="104464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64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4464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훈련생 정보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27224"/>
              </p:ext>
            </p:extLst>
          </p:nvPr>
        </p:nvGraphicFramePr>
        <p:xfrm>
          <a:off x="3293774" y="3001934"/>
          <a:ext cx="7748178" cy="59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04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73118">
                  <a:extLst>
                    <a:ext uri="{9D8B030D-6E8A-4147-A177-3AD203B41FA5}">
                      <a16:colId xmlns:a16="http://schemas.microsoft.com/office/drawing/2014/main" val="500076759"/>
                    </a:ext>
                  </a:extLst>
                </a:gridCol>
                <a:gridCol w="560444">
                  <a:extLst>
                    <a:ext uri="{9D8B030D-6E8A-4147-A177-3AD203B41FA5}">
                      <a16:colId xmlns:a16="http://schemas.microsoft.com/office/drawing/2014/main" val="3532949060"/>
                    </a:ext>
                  </a:extLst>
                </a:gridCol>
                <a:gridCol w="628607">
                  <a:extLst>
                    <a:ext uri="{9D8B030D-6E8A-4147-A177-3AD203B41FA5}">
                      <a16:colId xmlns:a16="http://schemas.microsoft.com/office/drawing/2014/main" val="1958876778"/>
                    </a:ext>
                  </a:extLst>
                </a:gridCol>
                <a:gridCol w="637452">
                  <a:extLst>
                    <a:ext uri="{9D8B030D-6E8A-4147-A177-3AD203B41FA5}">
                      <a16:colId xmlns:a16="http://schemas.microsoft.com/office/drawing/2014/main" val="734463346"/>
                    </a:ext>
                  </a:extLst>
                </a:gridCol>
                <a:gridCol w="56044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60445">
                  <a:extLst>
                    <a:ext uri="{9D8B030D-6E8A-4147-A177-3AD203B41FA5}">
                      <a16:colId xmlns:a16="http://schemas.microsoft.com/office/drawing/2014/main" val="2888517036"/>
                    </a:ext>
                  </a:extLst>
                </a:gridCol>
                <a:gridCol w="560445">
                  <a:extLst>
                    <a:ext uri="{9D8B030D-6E8A-4147-A177-3AD203B41FA5}">
                      <a16:colId xmlns:a16="http://schemas.microsoft.com/office/drawing/2014/main" val="1378612878"/>
                    </a:ext>
                  </a:extLst>
                </a:gridCol>
                <a:gridCol w="560445">
                  <a:extLst>
                    <a:ext uri="{9D8B030D-6E8A-4147-A177-3AD203B41FA5}">
                      <a16:colId xmlns:a16="http://schemas.microsoft.com/office/drawing/2014/main" val="109940207"/>
                    </a:ext>
                  </a:extLst>
                </a:gridCol>
                <a:gridCol w="560445">
                  <a:extLst>
                    <a:ext uri="{9D8B030D-6E8A-4147-A177-3AD203B41FA5}">
                      <a16:colId xmlns:a16="http://schemas.microsoft.com/office/drawing/2014/main" val="2594008572"/>
                    </a:ext>
                  </a:extLst>
                </a:gridCol>
                <a:gridCol w="560444">
                  <a:extLst>
                    <a:ext uri="{9D8B030D-6E8A-4147-A177-3AD203B41FA5}">
                      <a16:colId xmlns:a16="http://schemas.microsoft.com/office/drawing/2014/main" val="3931592953"/>
                    </a:ext>
                  </a:extLst>
                </a:gridCol>
                <a:gridCol w="737966">
                  <a:extLst>
                    <a:ext uri="{9D8B030D-6E8A-4147-A177-3AD203B41FA5}">
                      <a16:colId xmlns:a16="http://schemas.microsoft.com/office/drawing/2014/main" val="2014387471"/>
                    </a:ext>
                  </a:extLst>
                </a:gridCol>
                <a:gridCol w="587478">
                  <a:extLst>
                    <a:ext uri="{9D8B030D-6E8A-4147-A177-3AD203B41FA5}">
                      <a16:colId xmlns:a16="http://schemas.microsoft.com/office/drawing/2014/main" val="1779529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실업자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근로자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자영업자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중도탈락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수강포기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수강철회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정상수료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80%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미수료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조기취업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수료후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취업자 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모수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90169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35158"/>
              </p:ext>
            </p:extLst>
          </p:nvPr>
        </p:nvGraphicFramePr>
        <p:xfrm>
          <a:off x="595461" y="3723595"/>
          <a:ext cx="11485933" cy="3240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3909784434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11621330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641479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3905811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29833452"/>
                    </a:ext>
                  </a:extLst>
                </a:gridCol>
                <a:gridCol w="661784">
                  <a:extLst>
                    <a:ext uri="{9D8B030D-6E8A-4147-A177-3AD203B41FA5}">
                      <a16:colId xmlns:a16="http://schemas.microsoft.com/office/drawing/2014/main" val="3837045381"/>
                    </a:ext>
                  </a:extLst>
                </a:gridCol>
                <a:gridCol w="634360">
                  <a:extLst>
                    <a:ext uri="{9D8B030D-6E8A-4147-A177-3AD203B41FA5}">
                      <a16:colId xmlns:a16="http://schemas.microsoft.com/office/drawing/2014/main" val="408069521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1489689996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4191684216"/>
                    </a:ext>
                  </a:extLst>
                </a:gridCol>
                <a:gridCol w="925366">
                  <a:extLst>
                    <a:ext uri="{9D8B030D-6E8A-4147-A177-3AD203B41FA5}">
                      <a16:colId xmlns:a16="http://schemas.microsoft.com/office/drawing/2014/main" val="2387188552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244209421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647930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155127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72005173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139027444"/>
                    </a:ext>
                  </a:extLst>
                </a:gridCol>
                <a:gridCol w="437316">
                  <a:extLst>
                    <a:ext uri="{9D8B030D-6E8A-4147-A177-3AD203B41FA5}">
                      <a16:colId xmlns:a16="http://schemas.microsoft.com/office/drawing/2014/main" val="3340571966"/>
                    </a:ext>
                  </a:extLst>
                </a:gridCol>
              </a:tblGrid>
              <a:tr h="360040">
                <a:tc gridSpan="17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정보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훈련대상구분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고용형태변경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취업일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고용보험 가입일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가입일수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2004-01-01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365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1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72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72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2005-01-01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33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박수강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2001-01-01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5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93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최수강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2000-01-01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32277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 bwMode="auto">
          <a:xfrm>
            <a:off x="2841231" y="4494129"/>
            <a:ext cx="77778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수료  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841231" y="6653923"/>
            <a:ext cx="77778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80%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이상수료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∨ 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1896939" y="4494129"/>
            <a:ext cx="87311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실업자          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896939" y="6653923"/>
            <a:ext cx="87311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영세자영업자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690187" y="4494129"/>
            <a:ext cx="76432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lvl="0" defTabSz="817563"/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 (</a:t>
            </a:r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고보미가입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690187" y="6653923"/>
            <a:ext cx="76432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lvl="0" defTabSz="817563"/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0851304" y="3775945"/>
            <a:ext cx="11480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엑셀로 일괄 입력하기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1656353" y="4494129"/>
            <a:ext cx="3429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99211"/>
              </p:ext>
            </p:extLst>
          </p:nvPr>
        </p:nvGraphicFramePr>
        <p:xfrm>
          <a:off x="592725" y="3000508"/>
          <a:ext cx="2672368" cy="594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092">
                  <a:extLst>
                    <a:ext uri="{9D8B030D-6E8A-4147-A177-3AD203B41FA5}">
                      <a16:colId xmlns:a16="http://schemas.microsoft.com/office/drawing/2014/main" val="1824624861"/>
                    </a:ext>
                  </a:extLst>
                </a:gridCol>
                <a:gridCol w="668092">
                  <a:extLst>
                    <a:ext uri="{9D8B030D-6E8A-4147-A177-3AD203B41FA5}">
                      <a16:colId xmlns:a16="http://schemas.microsoft.com/office/drawing/2014/main" val="1664793961"/>
                    </a:ext>
                  </a:extLst>
                </a:gridCol>
                <a:gridCol w="668092">
                  <a:extLst>
                    <a:ext uri="{9D8B030D-6E8A-4147-A177-3AD203B41FA5}">
                      <a16:colId xmlns:a16="http://schemas.microsoft.com/office/drawing/2014/main" val="2006359926"/>
                    </a:ext>
                  </a:extLst>
                </a:gridCol>
                <a:gridCol w="668092">
                  <a:extLst>
                    <a:ext uri="{9D8B030D-6E8A-4147-A177-3AD203B41FA5}">
                      <a16:colId xmlns:a16="http://schemas.microsoft.com/office/drawing/2014/main" val="1148611861"/>
                    </a:ext>
                  </a:extLst>
                </a:gridCol>
              </a:tblGrid>
              <a:tr h="297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모집률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취업률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0420"/>
                  </a:ext>
                </a:extLst>
              </a:tr>
              <a:tr h="297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100.0 %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95.0 %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78.9 %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33.3 %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51174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 bwMode="auto">
          <a:xfrm>
            <a:off x="11656353" y="4852801"/>
            <a:ext cx="3429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2841231" y="5574026"/>
            <a:ext cx="77778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수료  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1896939" y="5574026"/>
            <a:ext cx="87311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고보미가입자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690187" y="5574026"/>
            <a:ext cx="76432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lvl="0" defTabSz="817563"/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                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2841231" y="5932430"/>
            <a:ext cx="77778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80%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이상수료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∨ </a:t>
            </a: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1896939" y="5932430"/>
            <a:ext cx="87311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영세자영업자    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3690187" y="5932430"/>
            <a:ext cx="76432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36000" bIns="0" rtlCol="0" anchor="ctr"/>
          <a:lstStyle/>
          <a:p>
            <a:pPr lvl="0" defTabSz="817563"/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662720" y="4494129"/>
            <a:ext cx="2468602" cy="1331897"/>
            <a:chOff x="9329838" y="4494129"/>
            <a:chExt cx="2468602" cy="1331897"/>
          </a:xfrm>
        </p:grpSpPr>
        <p:sp>
          <p:nvSpPr>
            <p:cNvPr id="65" name="모서리가 둥근 직사각형 64"/>
            <p:cNvSpPr/>
            <p:nvPr/>
          </p:nvSpPr>
          <p:spPr bwMode="auto">
            <a:xfrm>
              <a:off x="9329838" y="4494129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2023-05-28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8753" y="4566129"/>
              <a:ext cx="103796" cy="108000"/>
            </a:xfrm>
            <a:prstGeom prst="rect">
              <a:avLst/>
            </a:prstGeom>
          </p:spPr>
        </p:pic>
        <p:sp>
          <p:nvSpPr>
            <p:cNvPr id="68" name="모서리가 둥근 직사각형 67"/>
            <p:cNvSpPr/>
            <p:nvPr/>
          </p:nvSpPr>
          <p:spPr bwMode="auto">
            <a:xfrm>
              <a:off x="10158893" y="4494129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2024-05-27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808" y="4566129"/>
              <a:ext cx="103796" cy="108000"/>
            </a:xfrm>
            <a:prstGeom prst="rect">
              <a:avLst/>
            </a:prstGeom>
          </p:spPr>
        </p:pic>
        <p:sp>
          <p:nvSpPr>
            <p:cNvPr id="71" name="모서리가 둥근 직사각형 70"/>
            <p:cNvSpPr/>
            <p:nvPr/>
          </p:nvSpPr>
          <p:spPr bwMode="auto">
            <a:xfrm>
              <a:off x="10993882" y="4494129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2023-05-28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2797" y="4566129"/>
              <a:ext cx="103796" cy="108000"/>
            </a:xfrm>
            <a:prstGeom prst="rect">
              <a:avLst/>
            </a:prstGeom>
          </p:spPr>
        </p:pic>
        <p:sp>
          <p:nvSpPr>
            <p:cNvPr id="81" name="모서리가 둥근 직사각형 80"/>
            <p:cNvSpPr/>
            <p:nvPr/>
          </p:nvSpPr>
          <p:spPr bwMode="auto">
            <a:xfrm>
              <a:off x="9329838" y="4863400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2024-05-28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8753" y="4935400"/>
              <a:ext cx="103796" cy="108000"/>
            </a:xfrm>
            <a:prstGeom prst="rect">
              <a:avLst/>
            </a:prstGeom>
          </p:spPr>
        </p:pic>
        <p:sp>
          <p:nvSpPr>
            <p:cNvPr id="84" name="모서리가 둥근 직사각형 83"/>
            <p:cNvSpPr/>
            <p:nvPr/>
          </p:nvSpPr>
          <p:spPr bwMode="auto">
            <a:xfrm>
              <a:off x="10158893" y="4863400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808" y="4935400"/>
              <a:ext cx="103796" cy="108000"/>
            </a:xfrm>
            <a:prstGeom prst="rect">
              <a:avLst/>
            </a:prstGeom>
          </p:spPr>
        </p:pic>
        <p:sp>
          <p:nvSpPr>
            <p:cNvPr id="87" name="모서리가 둥근 직사각형 86"/>
            <p:cNvSpPr/>
            <p:nvPr/>
          </p:nvSpPr>
          <p:spPr bwMode="auto">
            <a:xfrm>
              <a:off x="10993882" y="4863400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2024-05-28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2797" y="4935400"/>
              <a:ext cx="103796" cy="108000"/>
            </a:xfrm>
            <a:prstGeom prst="rect">
              <a:avLst/>
            </a:prstGeom>
          </p:spPr>
        </p:pic>
        <p:sp>
          <p:nvSpPr>
            <p:cNvPr id="108" name="모서리가 둥근 직사각형 107"/>
            <p:cNvSpPr/>
            <p:nvPr/>
          </p:nvSpPr>
          <p:spPr bwMode="auto">
            <a:xfrm>
              <a:off x="9329838" y="5574026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8753" y="5646026"/>
              <a:ext cx="103796" cy="108000"/>
            </a:xfrm>
            <a:prstGeom prst="rect">
              <a:avLst/>
            </a:prstGeom>
          </p:spPr>
        </p:pic>
        <p:sp>
          <p:nvSpPr>
            <p:cNvPr id="111" name="모서리가 둥근 직사각형 110"/>
            <p:cNvSpPr/>
            <p:nvPr/>
          </p:nvSpPr>
          <p:spPr bwMode="auto">
            <a:xfrm>
              <a:off x="10158893" y="5574026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808" y="5646026"/>
              <a:ext cx="103796" cy="108000"/>
            </a:xfrm>
            <a:prstGeom prst="rect">
              <a:avLst/>
            </a:prstGeom>
          </p:spPr>
        </p:pic>
        <p:sp>
          <p:nvSpPr>
            <p:cNvPr id="114" name="모서리가 둥근 직사각형 113"/>
            <p:cNvSpPr/>
            <p:nvPr/>
          </p:nvSpPr>
          <p:spPr bwMode="auto">
            <a:xfrm>
              <a:off x="10993882" y="5574026"/>
              <a:ext cx="80455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2023-05-28</a:t>
              </a:r>
              <a:endParaRPr lang="en-US" altLang="ko-KR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2797" y="5646026"/>
              <a:ext cx="103796" cy="108000"/>
            </a:xfrm>
            <a:prstGeom prst="rect">
              <a:avLst/>
            </a:prstGeom>
          </p:spPr>
        </p:pic>
      </p:grpSp>
      <p:sp>
        <p:nvSpPr>
          <p:cNvPr id="116" name="모서리가 둥근 직사각형 115"/>
          <p:cNvSpPr/>
          <p:nvPr/>
        </p:nvSpPr>
        <p:spPr bwMode="auto">
          <a:xfrm>
            <a:off x="11656353" y="5574026"/>
            <a:ext cx="34299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712986" y="4494129"/>
            <a:ext cx="904734" cy="2411794"/>
            <a:chOff x="8214414" y="4494129"/>
            <a:chExt cx="904734" cy="2411794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8219183" y="4494129"/>
              <a:ext cx="89996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김컴퍼니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8214414" y="5215622"/>
              <a:ext cx="342992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추가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8219183" y="4863400"/>
              <a:ext cx="89996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좋은회사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8219183" y="5574026"/>
              <a:ext cx="89996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 bwMode="auto">
            <a:xfrm>
              <a:off x="8214414" y="6653923"/>
              <a:ext cx="342992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추가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505461" y="29786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 bwMode="auto">
          <a:xfrm>
            <a:off x="505461" y="37417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9815284" y="2109207"/>
            <a:ext cx="1154663" cy="206843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algn="r" defTabSz="817563"/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 descr="Question, mark, cir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77" y="3080891"/>
            <a:ext cx="124668" cy="12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915839" y="2862280"/>
            <a:ext cx="1971662" cy="143287"/>
          </a:xfrm>
          <a:prstGeom prst="wedgeRoundRectCallout">
            <a:avLst>
              <a:gd name="adj1" fmla="val -38491"/>
              <a:gd name="adj2" fmla="val 10039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650" dirty="0" smtClean="0">
                <a:solidFill>
                  <a:schemeClr val="tx1"/>
                </a:solidFill>
              </a:rPr>
              <a:t>우측 상단의 </a:t>
            </a:r>
            <a:r>
              <a:rPr lang="en-US" altLang="ko-KR" sz="650" dirty="0" smtClean="0">
                <a:solidFill>
                  <a:schemeClr val="tx1"/>
                </a:solidFill>
              </a:rPr>
              <a:t>[</a:t>
            </a:r>
            <a:r>
              <a:rPr lang="ko-KR" altLang="en-US" sz="650" dirty="0" smtClean="0">
                <a:solidFill>
                  <a:schemeClr val="tx1"/>
                </a:solidFill>
              </a:rPr>
              <a:t>모집 훈련생 수</a:t>
            </a:r>
            <a:r>
              <a:rPr lang="en-US" altLang="ko-KR" sz="650" dirty="0" smtClean="0">
                <a:solidFill>
                  <a:schemeClr val="tx1"/>
                </a:solidFill>
              </a:rPr>
              <a:t>] </a:t>
            </a:r>
            <a:r>
              <a:rPr lang="ko-KR" altLang="en-US" sz="650" dirty="0" smtClean="0">
                <a:solidFill>
                  <a:schemeClr val="tx1"/>
                </a:solidFill>
              </a:rPr>
              <a:t>입력 후 산출됩니다</a:t>
            </a:r>
            <a:r>
              <a:rPr lang="en-US" altLang="ko-KR" sz="650" dirty="0" smtClean="0">
                <a:solidFill>
                  <a:schemeClr val="tx1"/>
                </a:solidFill>
              </a:rPr>
              <a:t>.</a:t>
            </a:r>
            <a:endParaRPr lang="ko-KR" altLang="en-US" sz="65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 bwMode="auto">
          <a:xfrm>
            <a:off x="9746532" y="203262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531923" y="4494129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 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4531923" y="6653923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미신청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∨ </a:t>
            </a: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4531923" y="5574026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미신청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4531923" y="5932430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    ∨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750055" y="4494129"/>
            <a:ext cx="873118" cy="2411794"/>
            <a:chOff x="7417173" y="4494129"/>
            <a:chExt cx="873118" cy="2411794"/>
          </a:xfrm>
        </p:grpSpPr>
        <p:sp>
          <p:nvSpPr>
            <p:cNvPr id="119" name="모서리가 둥근 직사각형 118"/>
            <p:cNvSpPr/>
            <p:nvPr/>
          </p:nvSpPr>
          <p:spPr bwMode="auto">
            <a:xfrm>
              <a:off x="7417173" y="4494129"/>
              <a:ext cx="87311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실업자              ∨ 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7417173" y="6653923"/>
              <a:ext cx="87311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특수형태근로자  ∨ 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 bwMode="auto">
            <a:xfrm>
              <a:off x="7417173" y="5574026"/>
              <a:ext cx="87311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자영업자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영세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∨ 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 bwMode="auto">
            <a:xfrm>
              <a:off x="7417173" y="5932430"/>
              <a:ext cx="873118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defTabSz="817563"/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근로자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</a:t>
              </a:r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 bwMode="auto">
          <a:xfrm>
            <a:off x="5156127" y="4494129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 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5156127" y="6653923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미신청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∨ </a:t>
            </a: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156127" y="5574026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미신청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156127" y="5932430"/>
            <a:ext cx="55482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    ∨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783347" y="4494129"/>
            <a:ext cx="861363" cy="2411794"/>
            <a:chOff x="6671489" y="4494129"/>
            <a:chExt cx="861363" cy="2411794"/>
          </a:xfrm>
        </p:grpSpPr>
        <p:sp>
          <p:nvSpPr>
            <p:cNvPr id="132" name="모서리가 둥근 직사각형 131"/>
            <p:cNvSpPr/>
            <p:nvPr/>
          </p:nvSpPr>
          <p:spPr bwMode="auto">
            <a:xfrm>
              <a:off x="6671489" y="4494129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3.5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 bwMode="auto">
            <a:xfrm>
              <a:off x="6671489" y="6653923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 bwMode="auto">
            <a:xfrm>
              <a:off x="6671489" y="5574026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 bwMode="auto">
            <a:xfrm>
              <a:off x="6671489" y="5932430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 bwMode="auto">
            <a:xfrm>
              <a:off x="7141986" y="4494129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r>
                <a:rPr lang="en-US" altLang="ko-KR" sz="6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 bwMode="auto">
            <a:xfrm>
              <a:off x="7141986" y="6653923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 bwMode="auto">
            <a:xfrm>
              <a:off x="7141986" y="5574026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 bwMode="auto">
            <a:xfrm>
              <a:off x="7141986" y="5932430"/>
              <a:ext cx="390866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lvl="0" algn="r" defTabSz="817563"/>
              <a:endPara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71997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953" y="346079"/>
            <a:ext cx="5230506" cy="144000"/>
          </a:xfrm>
        </p:spPr>
        <p:txBody>
          <a:bodyPr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국비 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설정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엑셀 일괄 업로드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" name="Rectangle 1307"/>
          <p:cNvSpPr>
            <a:spLocks noChangeArrowheads="1"/>
          </p:cNvSpPr>
          <p:nvPr/>
        </p:nvSpPr>
        <p:spPr bwMode="auto">
          <a:xfrm>
            <a:off x="672803" y="1085127"/>
            <a:ext cx="5208623" cy="37756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국비훈련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정보 엑셀 일괄 입력하기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524781" y="1271284"/>
            <a:ext cx="72008" cy="72016"/>
            <a:chOff x="10013701" y="4895209"/>
            <a:chExt cx="144016" cy="144016"/>
          </a:xfrm>
        </p:grpSpPr>
        <p:cxnSp>
          <p:nvCxnSpPr>
            <p:cNvPr id="83" name="직선 연결선 8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5" name="직선 연결선 84"/>
          <p:cNvCxnSpPr/>
          <p:nvPr/>
        </p:nvCxnSpPr>
        <p:spPr bwMode="auto">
          <a:xfrm>
            <a:off x="870433" y="1524567"/>
            <a:ext cx="4752529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5020781" y="4450263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업로드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945651" y="4450263"/>
            <a:ext cx="40804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닫기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7115"/>
              </p:ext>
            </p:extLst>
          </p:nvPr>
        </p:nvGraphicFramePr>
        <p:xfrm>
          <a:off x="870433" y="1677178"/>
          <a:ext cx="4752530" cy="1851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5253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1712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엑셀로 일괄 입력하는 방법</a:t>
                      </a:r>
                      <a:endParaRPr lang="en-US" altLang="ko-KR" sz="7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먼저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눌러 엑셀 양식을 다운로드 하세요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HRD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사이트에서 해당 훈련 과정의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훈련생유형구분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취업정보확인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파일을 다운로드 하세요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양식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있는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칼럼명과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일치하는 항목을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[HRD]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엑셀파일에서 찾은 후 복사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붙여넣기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하세요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찾기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버튼을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눌러 데이터 입력이 완료된 엑셀 양식을 선택하세요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마지막으로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누르면 엑셀 파일의 데이터가 일괄 입력 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동일한 이름과 동일한 생년월일을 가진 서로 다른 수강생이 존재할 경우 해당 수강생들은 엑셀로 일괄 입력되지 않습니다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입력으로 진행해 주세요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항목을 입력하지 않아도 업로드 가능합니다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784709"/>
                  </a:ext>
                </a:extLst>
              </a:tr>
            </a:tbl>
          </a:graphicData>
        </a:graphic>
      </p:graphicFrame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855651" y="43962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 bwMode="auto">
          <a:xfrm>
            <a:off x="4930781" y="43962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6096"/>
              </p:ext>
            </p:extLst>
          </p:nvPr>
        </p:nvGraphicFramePr>
        <p:xfrm>
          <a:off x="870433" y="3528349"/>
          <a:ext cx="4752530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516">
                  <a:extLst>
                    <a:ext uri="{9D8B030D-6E8A-4147-A177-3AD203B41FA5}">
                      <a16:colId xmlns:a16="http://schemas.microsoft.com/office/drawing/2014/main" val="2524451067"/>
                    </a:ext>
                  </a:extLst>
                </a:gridCol>
                <a:gridCol w="834102">
                  <a:extLst>
                    <a:ext uri="{9D8B030D-6E8A-4147-A177-3AD203B41FA5}">
                      <a16:colId xmlns:a16="http://schemas.microsoft.com/office/drawing/2014/main" val="564722654"/>
                    </a:ext>
                  </a:extLst>
                </a:gridCol>
                <a:gridCol w="2717912">
                  <a:extLst>
                    <a:ext uri="{9D8B030D-6E8A-4147-A177-3AD203B41FA5}">
                      <a16:colId xmlns:a16="http://schemas.microsoft.com/office/drawing/2014/main" val="388778778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 입력 양식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189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 입력하기</a:t>
                      </a: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ⓧ </a:t>
                      </a:r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훈련생비용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xlsx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063353"/>
                  </a:ext>
                </a:extLst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 bwMode="auto">
          <a:xfrm>
            <a:off x="2038212" y="3589522"/>
            <a:ext cx="704430" cy="25117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다운로드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2038212" y="3935997"/>
            <a:ext cx="704430" cy="251178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파일 찾기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60975"/>
              </p:ext>
            </p:extLst>
          </p:nvPr>
        </p:nvGraphicFramePr>
        <p:xfrm>
          <a:off x="526044" y="5603964"/>
          <a:ext cx="2119425" cy="13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06">
                  <a:extLst>
                    <a:ext uri="{9D8B030D-6E8A-4147-A177-3AD203B41FA5}">
                      <a16:colId xmlns:a16="http://schemas.microsoft.com/office/drawing/2014/main" val="4010348308"/>
                    </a:ext>
                  </a:extLst>
                </a:gridCol>
                <a:gridCol w="897822">
                  <a:extLst>
                    <a:ext uri="{9D8B030D-6E8A-4147-A177-3AD203B41FA5}">
                      <a16:colId xmlns:a16="http://schemas.microsoft.com/office/drawing/2014/main" val="1428152791"/>
                    </a:ext>
                  </a:extLst>
                </a:gridCol>
                <a:gridCol w="697297">
                  <a:extLst>
                    <a:ext uri="{9D8B030D-6E8A-4147-A177-3AD203B41FA5}">
                      <a16:colId xmlns:a16="http://schemas.microsoft.com/office/drawing/2014/main" val="2857512331"/>
                    </a:ext>
                  </a:extLst>
                </a:gridCol>
              </a:tblGrid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훈련비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47873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김일괄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970326-1******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1,440,503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85149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이일괄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951211-2******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1,440,503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58513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박일괄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000321-3******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1,440,503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61952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최일괄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001030-4******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1,440,503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924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47509"/>
              </p:ext>
            </p:extLst>
          </p:nvPr>
        </p:nvGraphicFramePr>
        <p:xfrm>
          <a:off x="3103950" y="5597903"/>
          <a:ext cx="7433949" cy="141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06">
                  <a:extLst>
                    <a:ext uri="{9D8B030D-6E8A-4147-A177-3AD203B41FA5}">
                      <a16:colId xmlns:a16="http://schemas.microsoft.com/office/drawing/2014/main" val="4010348308"/>
                    </a:ext>
                  </a:extLst>
                </a:gridCol>
                <a:gridCol w="897822">
                  <a:extLst>
                    <a:ext uri="{9D8B030D-6E8A-4147-A177-3AD203B41FA5}">
                      <a16:colId xmlns:a16="http://schemas.microsoft.com/office/drawing/2014/main" val="1428152791"/>
                    </a:ext>
                  </a:extLst>
                </a:gridCol>
                <a:gridCol w="814818">
                  <a:extLst>
                    <a:ext uri="{9D8B030D-6E8A-4147-A177-3AD203B41FA5}">
                      <a16:colId xmlns:a16="http://schemas.microsoft.com/office/drawing/2014/main" val="2446847049"/>
                    </a:ext>
                  </a:extLst>
                </a:gridCol>
                <a:gridCol w="1376822">
                  <a:extLst>
                    <a:ext uri="{9D8B030D-6E8A-4147-A177-3AD203B41FA5}">
                      <a16:colId xmlns:a16="http://schemas.microsoft.com/office/drawing/2014/main" val="2721338388"/>
                    </a:ext>
                  </a:extLst>
                </a:gridCol>
                <a:gridCol w="856320">
                  <a:extLst>
                    <a:ext uri="{9D8B030D-6E8A-4147-A177-3AD203B41FA5}">
                      <a16:colId xmlns:a16="http://schemas.microsoft.com/office/drawing/2014/main" val="423411493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1584589105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747318825"/>
                    </a:ext>
                  </a:extLst>
                </a:gridCol>
                <a:gridCol w="451492">
                  <a:extLst>
                    <a:ext uri="{9D8B030D-6E8A-4147-A177-3AD203B41FA5}">
                      <a16:colId xmlns:a16="http://schemas.microsoft.com/office/drawing/2014/main" val="2391485068"/>
                    </a:ext>
                  </a:extLst>
                </a:gridCol>
                <a:gridCol w="451492">
                  <a:extLst>
                    <a:ext uri="{9D8B030D-6E8A-4147-A177-3AD203B41FA5}">
                      <a16:colId xmlns:a16="http://schemas.microsoft.com/office/drawing/2014/main" val="1314361247"/>
                    </a:ext>
                  </a:extLst>
                </a:gridCol>
                <a:gridCol w="925497">
                  <a:extLst>
                    <a:ext uri="{9D8B030D-6E8A-4147-A177-3AD203B41FA5}">
                      <a16:colId xmlns:a16="http://schemas.microsoft.com/office/drawing/2014/main" val="958832566"/>
                    </a:ext>
                  </a:extLst>
                </a:gridCol>
              </a:tblGrid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훈련대상구분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훈련생상태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중도탈락일자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취업여부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고용형태변경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고용형태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47873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김일괄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970326-1******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재직자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정상수료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실업자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85149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이일괄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951211-2******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실업자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이상수료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(2024-03-07)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자영업자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영세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58513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박일괄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000321-3******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영세자영업자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조기취업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(2024-02-07)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근로자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61952"/>
                  </a:ext>
                </a:extLst>
              </a:tr>
              <a:tr h="278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최일괄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001030-4******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실업자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중도탈락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(2023-09-18)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Y(2024-04-01)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특수형태근로자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924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044" y="5358644"/>
            <a:ext cx="15121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훈련비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정부지원금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양식 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7563" y="5352583"/>
            <a:ext cx="15121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훈련생 정보 양식 ▼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87634"/>
              </p:ext>
            </p:extLst>
          </p:nvPr>
        </p:nvGraphicFramePr>
        <p:xfrm>
          <a:off x="11507292" y="652340"/>
          <a:ext cx="2833612" cy="8153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엑셀 일괄 업로드</a:t>
                      </a:r>
                      <a:endParaRPr lang="en-US" altLang="ko-KR" sz="7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indent="-87313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지정된 양식으로 파일 업로드 시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일괄 자동 입력되는 기능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 다운로드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정부지원금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엑셀로 일괄 입력하기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눌러서 본 팝업을 띄운 경우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정보 양식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 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엑셀로 일괄 입력하기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눌러서 본 팝업을 띄운 경우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265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동일함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브라우저의 디폴트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파일추가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경로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file.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파일만 등록 가능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xls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xlsx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불가능한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제한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ⓧ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 클릭 시 목록에서 해당 파일 제거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길어질 경우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엑셀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xls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xlsx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불가능한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파일이 추가된 상태에서 파일 추가 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청부된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파일이 있습니다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파일을 삭제 후 추가해 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903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 처리 시 첨부된 파일 양식에 따라 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주민등록번호로 대상자 매칭하여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팝업에 값 일괄 삽입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 팝업 종료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팝업으로 돌아가기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칼럼을 기입하지 않아도 업로드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 입력된 값이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다를 경우 업로드는 가능하나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되지 않음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(3)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파일이 없을 경우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찾기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업로드할 파일을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첨부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주세요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07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 매칭 방식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생년월일이 동일한 경우 동일한 대상으로 판단함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양식의 이름 칼럼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양식의 주민등록번호로 생년월일 산출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 뒷자리 첫번째 숫자가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1, 2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“19” + 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 앞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추출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 뒷자리 첫번째 숫자가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“20” + 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 앞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추출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주민등록번호의 대상자가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국비훈련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목록에 존재하지 않을 경우 해당 행의 값은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되지 않음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주민등록번호가 동일한 서로 다른 수강생이 존재할 경우 해당 행의 값은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되지 않음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 중 하나만 입력된 경우 해당 행의 값은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되지 않음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4178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Y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없는 형태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업로드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Y(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고보미가입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입력됨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Y(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있는 형태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 업로드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Y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입력됨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고용보험가입일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날짜가 기입됨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때 회사명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취업일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 항목은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07"/>
                  </a:ext>
                </a:extLst>
              </a:tr>
            </a:tbl>
          </a:graphicData>
        </a:graphic>
      </p:graphicFrame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982396" y="35475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82396" y="391750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850272" y="391750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6757500" y="54852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532888" y="54852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945651" y="54852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0089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953" y="346079"/>
            <a:ext cx="5230506" cy="144000"/>
          </a:xfrm>
        </p:spPr>
        <p:txBody>
          <a:bodyPr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국비 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국비훈련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설정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메모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Rectangle 1307"/>
          <p:cNvSpPr>
            <a:spLocks noChangeArrowheads="1"/>
          </p:cNvSpPr>
          <p:nvPr/>
        </p:nvSpPr>
        <p:spPr bwMode="auto">
          <a:xfrm>
            <a:off x="3337101" y="1980431"/>
            <a:ext cx="4248469" cy="21462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메모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50859" y="2166588"/>
            <a:ext cx="72008" cy="72016"/>
            <a:chOff x="10013701" y="4895209"/>
            <a:chExt cx="144016" cy="144016"/>
          </a:xfrm>
        </p:grpSpPr>
        <p:cxnSp>
          <p:nvCxnSpPr>
            <p:cNvPr id="35" name="직선 연결선 3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모서리가 둥근 직사각형 36"/>
          <p:cNvSpPr/>
          <p:nvPr/>
        </p:nvSpPr>
        <p:spPr bwMode="auto">
          <a:xfrm>
            <a:off x="3540423" y="365902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832822" y="365902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3553123" y="2454628"/>
            <a:ext cx="376974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모서리가 둥근 직사각형 39"/>
          <p:cNvSpPr/>
          <p:nvPr/>
        </p:nvSpPr>
        <p:spPr bwMode="auto">
          <a:xfrm>
            <a:off x="5948845" y="3659029"/>
            <a:ext cx="772574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일괄 적용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5864403" y="35823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6805861" y="35823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3473221" y="358238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8614"/>
              </p:ext>
            </p:extLst>
          </p:nvPr>
        </p:nvGraphicFramePr>
        <p:xfrm>
          <a:off x="11507292" y="652340"/>
          <a:ext cx="2833612" cy="281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lang="en-US" altLang="ko-KR" sz="7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indent="-87313" algn="l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국비현황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팝업 내 메모 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 클릭하여 호출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 입력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text area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1,000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265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메모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0066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메모를 대상자에게 일괄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메모를 목록의 대상자에게 모두 적용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메모를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국비현황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수강생 전체에게 일괄 적용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 적용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903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메모를 해당 대상자에게만 저장 후 메모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메모가 없을 경우에도 저장 가능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0708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 bwMode="auto">
          <a:xfrm>
            <a:off x="3555442" y="2624607"/>
            <a:ext cx="3767425" cy="774444"/>
          </a:xfrm>
          <a:prstGeom prst="roundRect">
            <a:avLst>
              <a:gd name="adj" fmla="val 711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72000" rIns="72000" bIns="72000" rtlCol="0" anchor="t"/>
          <a:lstStyle/>
          <a:p>
            <a:pPr defTabSz="817563"/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메모를 입력하세요</a:t>
            </a:r>
            <a:r>
              <a:rPr lang="en-US" altLang="ko-KR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3473221" y="25346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4160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70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125371</TotalTime>
  <Words>1768</Words>
  <Application>Microsoft Office PowerPoint</Application>
  <PresentationFormat>사용자 지정</PresentationFormat>
  <Paragraphs>612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1_디자인 사용자 지정</vt:lpstr>
      <vt:lpstr>2_디자인 사용자 지정</vt:lpstr>
      <vt:lpstr>3_디자인 사용자 지정</vt:lpstr>
      <vt:lpstr>Image</vt:lpstr>
      <vt:lpstr>PowerPoint 프레젠테이션</vt:lpstr>
      <vt:lpstr>운영 &gt; 국비 관리 &gt; 국비훈련 현황 &gt; 국비훈련 현황 설정</vt:lpstr>
      <vt:lpstr>운영 &gt; 국비 관리 &gt; 국비훈련 현황 &gt; 국비훈련 현황 설정</vt:lpstr>
      <vt:lpstr>운영 &gt; 국비 관리 &gt; 국비훈련 현황 &gt; 국비훈련 현황 설정 &gt; 국비훈련 엑셀 일괄 업로드</vt:lpstr>
      <vt:lpstr>운영 &gt; 국비 관리 &gt; 국비훈련 현황 &gt; 국비훈련 설정 &gt; 메모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20724</cp:revision>
  <cp:lastPrinted>2014-05-27T01:01:31Z</cp:lastPrinted>
  <dcterms:created xsi:type="dcterms:W3CDTF">1997-04-16T00:54:02Z</dcterms:created>
  <dcterms:modified xsi:type="dcterms:W3CDTF">2024-06-21T09:39:58Z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