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1"/>
  </p:sldMasterIdLst>
  <p:notesMasterIdLst>
    <p:notesMasterId r:id="rId16"/>
  </p:notesMasterIdLst>
  <p:handoutMasterIdLst>
    <p:handoutMasterId r:id="rId17"/>
  </p:handoutMasterIdLst>
  <p:sldIdLst>
    <p:sldId id="1051" r:id="rId2"/>
    <p:sldId id="1215" r:id="rId3"/>
    <p:sldId id="1224" r:id="rId4"/>
    <p:sldId id="1209" r:id="rId5"/>
    <p:sldId id="1216" r:id="rId6"/>
    <p:sldId id="1210" r:id="rId7"/>
    <p:sldId id="1217" r:id="rId8"/>
    <p:sldId id="1225" r:id="rId9"/>
    <p:sldId id="1211" r:id="rId10"/>
    <p:sldId id="1218" r:id="rId11"/>
    <p:sldId id="1223" r:id="rId12"/>
    <p:sldId id="1213" r:id="rId13"/>
    <p:sldId id="1219" r:id="rId14"/>
    <p:sldId id="1220" r:id="rId15"/>
  </p:sldIdLst>
  <p:sldSz cx="13442950" cy="7561263"/>
  <p:notesSz cx="6797675" cy="9928225"/>
  <p:custDataLst>
    <p:tags r:id="rId18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93" userDrawn="1">
          <p15:clr>
            <a:srgbClr val="A4A3A4"/>
          </p15:clr>
        </p15:guide>
        <p15:guide id="2" pos="260" userDrawn="1">
          <p15:clr>
            <a:srgbClr val="A4A3A4"/>
          </p15:clr>
        </p15:guide>
        <p15:guide id="3" pos="8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999999"/>
    <a:srgbClr val="EAEAEA"/>
    <a:srgbClr val="F5F5F5"/>
    <a:srgbClr val="FDFDFD"/>
    <a:srgbClr val="F7F7F7"/>
    <a:srgbClr val="34347A"/>
    <a:srgbClr val="F2F2F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9" autoAdjust="0"/>
    <p:restoredTop sz="97384" autoAdjust="0"/>
  </p:normalViewPr>
  <p:slideViewPr>
    <p:cSldViewPr>
      <p:cViewPr>
        <p:scale>
          <a:sx n="150" d="100"/>
          <a:sy n="150" d="100"/>
        </p:scale>
        <p:origin x="198" y="114"/>
      </p:cViewPr>
      <p:guideLst>
        <p:guide orient="horz" pos="4393"/>
        <p:guide pos="260"/>
        <p:guide pos="82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91" d="100"/>
          <a:sy n="91" d="100"/>
        </p:scale>
        <p:origin x="3966" y="102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150" y="738188"/>
            <a:ext cx="6678613" cy="3757612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1554" y="4733926"/>
            <a:ext cx="4972977" cy="44624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>
          <a:xfrm>
            <a:off x="-23863" y="-36513"/>
            <a:ext cx="2955788" cy="538163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687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40079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>
            <a:lvl1pPr>
              <a:defRPr sz="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67382084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2890869"/>
              </p:ext>
            </p:extLst>
          </p:nvPr>
        </p:nvGraphicFramePr>
        <p:xfrm>
          <a:off x="534935" y="935458"/>
          <a:ext cx="818167" cy="392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취업 현황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만족도 조사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08665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교재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57590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자격증           </a:t>
                      </a:r>
                      <a:r>
                        <a:rPr lang="en-US" altLang="ko-KR" sz="700" b="0" i="0" u="none" strike="noStrike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863349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7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자격증</a:t>
                      </a:r>
                      <a:r>
                        <a:rPr kumimoji="0" lang="en-US" altLang="ko-KR" sz="7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endParaRPr kumimoji="0" lang="ko-KR" alt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17170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합격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20597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신청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34599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+mn-ea"/>
                        </a:rPr>
                        <a:t>일자리 발굴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2265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+mn-ea"/>
                        </a:rPr>
                        <a:t>산학협혁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+mn-ea"/>
                        </a:rPr>
                        <a:t> 체결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20205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94165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2054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8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75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62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" y="612280"/>
            <a:ext cx="13442950" cy="6948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73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" y="612280"/>
            <a:ext cx="13442950" cy="694898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5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07"/>
          <p:cNvSpPr>
            <a:spLocks noChangeArrowheads="1"/>
          </p:cNvSpPr>
          <p:nvPr userDrawn="1"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135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6475538"/>
              </p:ext>
            </p:extLst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2023.07.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51266508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4" name="Image" r:id="rId9" imgW="1371240" imgH="469800" progId="Photoshop.Image.13">
                  <p:embed/>
                </p:oleObj>
              </mc:Choice>
              <mc:Fallback>
                <p:oleObj name="Image" r:id="rId9" imgW="1371240" imgH="469800" progId="Photoshop.Image.13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2" r:id="rId2"/>
    <p:sldLayoutId id="2147483679" r:id="rId3"/>
    <p:sldLayoutId id="2147483684" r:id="rId4"/>
    <p:sldLayoutId id="2147483683" r:id="rId5"/>
    <p:sldLayoutId id="214748368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80917" y="3060551"/>
            <a:ext cx="10081118" cy="1440160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자격증</a:t>
            </a:r>
            <a:r>
              <a:rPr lang="en-US" altLang="ko-KR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0307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9</a:t>
            </a:fld>
            <a:endParaRPr lang="ko-KR" altLang="en-US" sz="8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직사각형 25"/>
          <p:cNvSpPr/>
          <p:nvPr/>
        </p:nvSpPr>
        <p:spPr bwMode="auto">
          <a:xfrm>
            <a:off x="3003553" y="1698768"/>
            <a:ext cx="5544616" cy="24419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08020" y="1404367"/>
            <a:ext cx="554015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자격증 접수정보 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36302" y="3805103"/>
            <a:ext cx="720000" cy="211155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수정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305416" y="1481844"/>
            <a:ext cx="122496" cy="122493"/>
            <a:chOff x="11747278" y="3136751"/>
            <a:chExt cx="144019" cy="144016"/>
          </a:xfrm>
        </p:grpSpPr>
        <p:cxnSp>
          <p:nvCxnSpPr>
            <p:cNvPr id="30" name="직선 연결선 29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3062755" y="1829907"/>
            <a:ext cx="794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지점</a:t>
            </a:r>
            <a:endParaRPr lang="ko-KR" altLang="en-US" sz="800" dirty="0" smtClean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046" y="2517665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>
                <a:latin typeface="+mn-lt"/>
              </a:rPr>
              <a:t>2024-01-27</a:t>
            </a:r>
            <a:endParaRPr kumimoji="0" lang="ko-KR" altLang="en-US" sz="800" dirty="0">
              <a:solidFill>
                <a:schemeClr val="tx1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62755" y="2497494"/>
            <a:ext cx="794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시험일</a:t>
            </a:r>
            <a:endParaRPr lang="ko-KR" altLang="en-US" sz="800" dirty="0" smtClean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2755" y="2138005"/>
            <a:ext cx="794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자격증</a:t>
            </a:r>
            <a:endParaRPr lang="ko-KR" altLang="en-US" sz="800" dirty="0" smtClean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5176995" y="380792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8805" y="2501189"/>
            <a:ext cx="794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시험시간</a:t>
            </a:r>
            <a:endParaRPr lang="ko-KR" altLang="en-US" sz="800" dirty="0" smtClean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5679" y="1829907"/>
            <a:ext cx="794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" smtClean="0">
                <a:solidFill>
                  <a:schemeClr val="tx1"/>
                </a:solidFill>
                <a:latin typeface="+mn-lt"/>
                <a:ea typeface="맑은 고딕" pitchFamily="50" charset="-127"/>
              </a:rPr>
              <a:t>컴퓨터강남</a:t>
            </a:r>
            <a:endParaRPr lang="ko-KR" altLang="en-US" sz="800" dirty="0" smtClean="0">
              <a:solidFill>
                <a:schemeClr val="tx1"/>
              </a:solidFill>
              <a:latin typeface="+mn-lt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35679" y="2139219"/>
            <a:ext cx="209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/>
                </a:solidFill>
                <a:latin typeface="+mn-lt"/>
                <a:ea typeface="맑은 고딕" pitchFamily="50" charset="-127"/>
              </a:rPr>
              <a:t>ACP -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Photoshop CC2020 (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한글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58804" y="2138005"/>
            <a:ext cx="794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응시코드</a:t>
            </a:r>
            <a:endParaRPr lang="ko-KR" altLang="en-US" sz="800" dirty="0" smtClean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53801" y="2118320"/>
            <a:ext cx="794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 panose="020B0503020000020004" pitchFamily="50" charset="-127"/>
              </a:rPr>
              <a:t>ASQSDJS</a:t>
            </a:r>
            <a:endParaRPr lang="ko-KR" altLang="en-US" sz="800" dirty="0" smtClean="0">
              <a:solidFill>
                <a:schemeClr val="tx1"/>
              </a:solidFill>
              <a:latin typeface="+mn-lt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790436" y="2175441"/>
            <a:ext cx="611156" cy="16328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재발급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605561" y="2501337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smtClean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14:30</a:t>
            </a:r>
            <a:endParaRPr kumimoji="0" lang="ko-KR" altLang="en-US" sz="800" dirty="0">
              <a:solidFill>
                <a:schemeClr val="tx1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907046" y="2852361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lt"/>
              </a:rPr>
              <a:t>컴퓨터강남 </a:t>
            </a:r>
            <a:r>
              <a:rPr lang="en-US" altLang="ko-KR" sz="800">
                <a:latin typeface="+mn-lt"/>
              </a:rPr>
              <a:t>5</a:t>
            </a:r>
            <a:r>
              <a:rPr lang="ko-KR" altLang="en-US" sz="800">
                <a:latin typeface="+mn-lt"/>
              </a:rPr>
              <a:t>층 </a:t>
            </a:r>
            <a:r>
              <a:rPr lang="en-US" altLang="ko-KR" sz="800">
                <a:latin typeface="+mn-lt"/>
              </a:rPr>
              <a:t>A</a:t>
            </a:r>
            <a:endParaRPr kumimoji="0" lang="ko-KR" altLang="en-US" sz="800" dirty="0">
              <a:solidFill>
                <a:schemeClr val="tx1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62755" y="2832190"/>
            <a:ext cx="794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시험장소</a:t>
            </a:r>
            <a:endParaRPr lang="ko-KR" altLang="en-US" sz="800" dirty="0" smtClean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605561" y="2836033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latinLnBrk="1"/>
            <a:r>
              <a:rPr lang="ko-KR" altLang="en-US" sz="800">
                <a:latin typeface="+mn-lt"/>
              </a:rPr>
              <a:t>대학생</a:t>
            </a:r>
            <a:r>
              <a:rPr lang="en-US" altLang="ko-KR" sz="800">
                <a:latin typeface="+mn-lt"/>
              </a:rPr>
              <a:t>|LSE|MCD|1</a:t>
            </a:r>
            <a:endParaRPr lang="ko-KR" altLang="en-US" sz="800" dirty="0">
              <a:latin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61270" y="2832190"/>
            <a:ext cx="794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소속</a:t>
            </a:r>
            <a:endParaRPr lang="ko-KR" altLang="en-US" sz="800" dirty="0" smtClean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2755" y="3175129"/>
            <a:ext cx="794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결제일시</a:t>
            </a:r>
            <a:endParaRPr lang="ko-KR" altLang="en-US" sz="800" dirty="0" smtClean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07046" y="3187057"/>
            <a:ext cx="180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tx1"/>
                </a:solidFill>
                <a:latin typeface="+mn-lt"/>
                <a:ea typeface="맑은 고딕" pitchFamily="50" charset="-127"/>
              </a:rPr>
              <a:t>2023-08-20 14:00</a:t>
            </a:r>
            <a:endParaRPr lang="ko-KR" altLang="en-US" sz="800" dirty="0" smtClean="0">
              <a:solidFill>
                <a:schemeClr val="tx1"/>
              </a:solidFill>
              <a:latin typeface="+mn-lt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627909" y="3170729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bg1">
                    <a:lumMod val="50000"/>
                  </a:schemeClr>
                </a:solidFill>
                <a:latin typeface="+mn-lt"/>
                <a:ea typeface="맑은 고딕" panose="020B0503020000020004" pitchFamily="50" charset="-127"/>
              </a:rPr>
              <a:t>결제완료</a:t>
            </a:r>
            <a:r>
              <a:rPr kumimoji="0" lang="ko-KR" altLang="en-US" sz="800" kern="0" smtClean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    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58804" y="3165007"/>
            <a:ext cx="794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진행상태</a:t>
            </a:r>
            <a:endParaRPr lang="ko-KR" altLang="en-US" sz="800" dirty="0" smtClean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48195" y="1796317"/>
            <a:ext cx="180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홍길동 </a:t>
            </a:r>
            <a:r>
              <a:rPr lang="en-US" altLang="ko-KR" sz="800" u="sng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(1234)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58804" y="1804794"/>
            <a:ext cx="794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수강생</a:t>
            </a:r>
            <a:endParaRPr lang="ko-KR" altLang="en-US" sz="800" dirty="0" smtClean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86228"/>
              </p:ext>
            </p:extLst>
          </p:nvPr>
        </p:nvGraphicFramePr>
        <p:xfrm>
          <a:off x="3002988" y="4402309"/>
          <a:ext cx="315331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55">
                  <a:extLst>
                    <a:ext uri="{9D8B030D-6E8A-4147-A177-3AD203B41FA5}">
                      <a16:colId xmlns:a16="http://schemas.microsoft.com/office/drawing/2014/main" val="3163313742"/>
                    </a:ext>
                  </a:extLst>
                </a:gridCol>
                <a:gridCol w="2988559">
                  <a:extLst>
                    <a:ext uri="{9D8B030D-6E8A-4147-A177-3AD203B41FA5}">
                      <a16:colId xmlns:a16="http://schemas.microsoft.com/office/drawing/2014/main" val="3919196586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응시코드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학생이 응시코드를 읽어버렸을 때 재 발급하는 기능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클릭시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: “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발급하시겠습니까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?”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메세지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확인시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응시코드값 변경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멘토알림 </a:t>
                      </a:r>
                      <a: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담당 </a:t>
                      </a:r>
                      <a: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에게 자격증 응시코드가 재발급되었습니다</a:t>
                      </a:r>
                      <a: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b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학생알림 </a:t>
                      </a:r>
                      <a: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안녕하세요</a:t>
                      </a:r>
                      <a: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자격증 응시코드가 재발급되었으니 수강생포털에서 확인해 주세요</a:t>
                      </a:r>
                      <a: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rgbClr val="0000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3510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시험장소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: NVARCHAR(50)</a:t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소속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: NVARCHAR(50)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67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진행상태</a:t>
                      </a:r>
                      <a:endParaRPr lang="en-US" altLang="ko-KR" sz="80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취소를 적용해야 할 경우 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상태를 선택한다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42656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등록하기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수정하시겠습니까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?”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메세지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153249"/>
                  </a:ext>
                </a:extLst>
              </a:tr>
            </a:tbl>
          </a:graphicData>
        </a:graphic>
      </p:graphicFrame>
      <p:sp>
        <p:nvSpPr>
          <p:cNvPr id="82" name="타원 81"/>
          <p:cNvSpPr>
            <a:spLocks noChangeAspect="1"/>
          </p:cNvSpPr>
          <p:nvPr/>
        </p:nvSpPr>
        <p:spPr bwMode="auto">
          <a:xfrm>
            <a:off x="7553859" y="215872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7126" y="2791370"/>
            <a:ext cx="5409238" cy="31106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>
            <a:spLocks noChangeAspect="1"/>
          </p:cNvSpPr>
          <p:nvPr/>
        </p:nvSpPr>
        <p:spPr bwMode="auto">
          <a:xfrm>
            <a:off x="2967126" y="284138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 bwMode="auto">
          <a:xfrm>
            <a:off x="7928054" y="320045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43979" y="3490116"/>
            <a:ext cx="2813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80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접수취소는 진행상태 값 </a:t>
            </a:r>
            <a:r>
              <a:rPr lang="en-US" altLang="ko-KR" sz="80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결제완료</a:t>
            </a:r>
            <a:r>
              <a:rPr lang="en-US" altLang="ko-KR" sz="80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80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를 적용해 주세요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38" name="텍스트 개체 틀 6"/>
          <p:cNvSpPr txBox="1">
            <a:spLocks/>
          </p:cNvSpPr>
          <p:nvPr/>
        </p:nvSpPr>
        <p:spPr>
          <a:xfrm>
            <a:off x="1403942" y="345600"/>
            <a:ext cx="4237413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지점 </a:t>
            </a:r>
            <a:r>
              <a:rPr kumimoji="0" lang="en-US" altLang="ko-KR" dirty="0"/>
              <a:t>&gt; </a:t>
            </a:r>
            <a:r>
              <a:rPr kumimoji="0" lang="ko-KR" altLang="en-US" dirty="0"/>
              <a:t>자격증 관리 </a:t>
            </a:r>
            <a:r>
              <a:rPr kumimoji="0" lang="en-US" altLang="ko-KR" dirty="0"/>
              <a:t>&gt; </a:t>
            </a:r>
            <a:r>
              <a:rPr kumimoji="0" lang="ko-KR" altLang="en-US" dirty="0"/>
              <a:t>접수 </a:t>
            </a:r>
            <a:r>
              <a:rPr kumimoji="0" lang="ko-KR" altLang="en-US" dirty="0" smtClean="0"/>
              <a:t>관리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자격증 </a:t>
            </a:r>
            <a:r>
              <a:rPr kumimoji="0" lang="ko-KR" altLang="en-US" dirty="0" err="1" smtClean="0"/>
              <a:t>접수정보</a:t>
            </a:r>
            <a:r>
              <a:rPr kumimoji="0" lang="ko-KR" altLang="en-US" dirty="0" smtClean="0"/>
              <a:t> 수정</a:t>
            </a:r>
            <a:endParaRPr kumimoji="0"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5370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46" y="1211291"/>
            <a:ext cx="10121599" cy="271575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10</a:t>
            </a:fld>
            <a:endParaRPr lang="ko-KR" altLang="en-US" sz="8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직사각형 35"/>
          <p:cNvSpPr/>
          <p:nvPr/>
        </p:nvSpPr>
        <p:spPr bwMode="auto">
          <a:xfrm>
            <a:off x="1509847" y="4875435"/>
            <a:ext cx="3410854" cy="21874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9848" y="4572719"/>
            <a:ext cx="341217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ACP </a:t>
            </a:r>
            <a:r>
              <a:rPr lang="ko-KR" altLang="en-US" sz="1100" b="1" smtClean="0">
                <a:solidFill>
                  <a:schemeClr val="tx1"/>
                </a:solidFill>
              </a:rPr>
              <a:t>접수 현황 등록</a:t>
            </a:r>
            <a:r>
              <a:rPr lang="en-US" altLang="ko-KR" sz="1100" b="1" smtClean="0">
                <a:solidFill>
                  <a:schemeClr val="tx1"/>
                </a:solidFill>
              </a:rPr>
              <a:t>/</a:t>
            </a:r>
            <a:r>
              <a:rPr lang="ko-KR" altLang="en-US" sz="1100" b="1" smtClean="0">
                <a:solidFill>
                  <a:schemeClr val="tx1"/>
                </a:solidFill>
              </a:rPr>
              <a:t>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13974" y="6763295"/>
            <a:ext cx="720000" cy="211155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등록하기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23846" y="5616344"/>
            <a:ext cx="3284864" cy="1034965"/>
          </a:xfrm>
          <a:prstGeom prst="roundRect">
            <a:avLst>
              <a:gd name="adj" fmla="val 437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5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엑셀파일을 드레그해서 올려주세요</a:t>
            </a:r>
            <a:r>
              <a:rPr kumimoji="0" lang="en-US" altLang="ko-KR" sz="105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050" kern="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30" y="5720025"/>
            <a:ext cx="2076190" cy="257143"/>
          </a:xfrm>
          <a:prstGeom prst="rect">
            <a:avLst/>
          </a:prstGeom>
        </p:spPr>
      </p:pic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1812907" y="60530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2986278" y="315346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89933"/>
              </p:ext>
            </p:extLst>
          </p:nvPr>
        </p:nvGraphicFramePr>
        <p:xfrm>
          <a:off x="5327104" y="4557109"/>
          <a:ext cx="315331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38">
                  <a:extLst>
                    <a:ext uri="{9D8B030D-6E8A-4147-A177-3AD203B41FA5}">
                      <a16:colId xmlns:a16="http://schemas.microsoft.com/office/drawing/2014/main" val="3163313742"/>
                    </a:ext>
                  </a:extLst>
                </a:gridCol>
                <a:gridCol w="2956876">
                  <a:extLst>
                    <a:ext uri="{9D8B030D-6E8A-4147-A177-3AD203B41FA5}">
                      <a16:colId xmlns:a16="http://schemas.microsoft.com/office/drawing/2014/main" val="3919196586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접수자 목록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접수사이트 접수자 목록</a:t>
                      </a:r>
                      <a:endParaRPr lang="en-US" altLang="ko-KR" sz="800" smtClean="0">
                        <a:solidFill>
                          <a:srgbClr val="C0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관리자에서의 자격증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대변접수 목록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MCF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관리자에서 자격증 접수 목록</a:t>
                      </a: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3510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주의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수강생이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총판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사이트에서 접수를 취소할 경우</a:t>
                      </a:r>
                      <a:endParaRPr lang="en-US" altLang="ko-KR" sz="800" smtClean="0">
                        <a:solidFill>
                          <a:srgbClr val="C0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총판 사이트 관리 목록에서는 보이지만 엑셀에는 없음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시험일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시간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장소로 기존 데이터와 비교해서 없어졌으면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된 것으로 처리해야 한다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또는 담당자가 취소자를 수기로 등록해야 한다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67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 총판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(STK)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에서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개월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일정기간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검색을 한다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엑셀을 다운 받아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플랫폼에 업로드한다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업로드 시 엑셀에 </a:t>
                      </a:r>
                      <a:r>
                        <a:rPr lang="ko-KR" altLang="en-US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있는 </a:t>
                      </a:r>
                      <a: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응시과목</a:t>
                      </a:r>
                      <a: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이름</a:t>
                      </a:r>
                      <a: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생년월일 </a:t>
                      </a:r>
                      <a: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lang="ko-KR" altLang="en-US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핸드폰</a:t>
                      </a:r>
                      <a:r>
                        <a:rPr lang="en-US" altLang="ko-KR" sz="80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자격증 구매한 학생과 연결 후 결제정보와 매칭하여 진행상태을 업데이트 한다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42656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등록하기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“~~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선택해 주세요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필수값 메세지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등록하시겠습니까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?”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메세지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153249"/>
                  </a:ext>
                </a:extLst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614472" y="123023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06278" y="6308839"/>
            <a:ext cx="720000" cy="21115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파일선택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14472" y="4971157"/>
            <a:ext cx="1498037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계열 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10673" y="4972762"/>
            <a:ext cx="1498037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 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10673" y="5294553"/>
            <a:ext cx="1498037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유형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62331" y="498964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C00000"/>
                </a:solidFill>
              </a:rPr>
              <a:t>필수</a:t>
            </a:r>
            <a:endParaRPr lang="ko-KR" altLang="en-US" sz="70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0720" y="498964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C00000"/>
                </a:solidFill>
              </a:rPr>
              <a:t>필수</a:t>
            </a:r>
            <a:endParaRPr lang="ko-KR" altLang="en-US" sz="70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0720" y="531381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C00000"/>
                </a:solidFill>
              </a:rPr>
              <a:t>필수</a:t>
            </a:r>
            <a:endParaRPr lang="ko-KR" altLang="en-US" sz="700">
              <a:solidFill>
                <a:srgbClr val="C00000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06625" y="677887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42193"/>
              </p:ext>
            </p:extLst>
          </p:nvPr>
        </p:nvGraphicFramePr>
        <p:xfrm>
          <a:off x="8885504" y="4535153"/>
          <a:ext cx="302433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70">
                  <a:extLst>
                    <a:ext uri="{9D8B030D-6E8A-4147-A177-3AD203B41FA5}">
                      <a16:colId xmlns:a16="http://schemas.microsoft.com/office/drawing/2014/main" val="1777016795"/>
                    </a:ext>
                  </a:extLst>
                </a:gridCol>
                <a:gridCol w="2838166">
                  <a:extLst>
                    <a:ext uri="{9D8B030D-6E8A-4147-A177-3AD203B41FA5}">
                      <a16:colId xmlns:a16="http://schemas.microsoft.com/office/drawing/2014/main" val="3979294441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 홍대에서</a:t>
                      </a:r>
                      <a:endParaRPr lang="en-US" altLang="ko-KR" sz="800" b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시험 전날 학생목록 확인 </a:t>
                      </a:r>
                      <a:r>
                        <a:rPr lang="en-US" altLang="ko-KR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금요일</a:t>
                      </a:r>
                      <a:r>
                        <a:rPr lang="en-US" altLang="ko-KR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대면에서 학생이 자격증 구매 시</a:t>
                      </a:r>
                      <a:r>
                        <a:rPr lang="en-US" altLang="ko-KR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접수코드 </a:t>
                      </a:r>
                      <a:r>
                        <a:rPr lang="en-US" altLang="ko-KR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개 </a:t>
                      </a:r>
                      <a:r>
                        <a:rPr lang="en-US" altLang="ko-KR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“sbsart_sc1”</a:t>
                      </a:r>
                      <a:r>
                        <a:rPr lang="ko-KR" altLang="en-US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를 제공하고</a:t>
                      </a:r>
                      <a:r>
                        <a:rPr lang="en-US" altLang="ko-KR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학생이 </a:t>
                      </a:r>
                      <a:r>
                        <a:rPr lang="en-US" altLang="ko-KR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STK </a:t>
                      </a:r>
                      <a:r>
                        <a:rPr lang="ko-KR" altLang="en-US" sz="800" b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사이트에</a:t>
                      </a:r>
                      <a:r>
                        <a:rPr lang="ko-KR" altLang="en-US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회원가입 후 접수코드로 시험장을 찾고 접수한다</a:t>
                      </a:r>
                      <a: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. (</a:t>
                      </a:r>
                      <a:r>
                        <a:rPr lang="ko-KR" altLang="en-US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결제비용 </a:t>
                      </a:r>
                      <a: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  <a:r>
                        <a:rPr lang="ko-KR" altLang="en-US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원으로 접수됨</a:t>
                      </a:r>
                      <a: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b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시험일에 학원에 오면 출석체크하고</a:t>
                      </a:r>
                      <a: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시험을 볼 어도브 </a:t>
                      </a:r>
                      <a: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Certiport </a:t>
                      </a:r>
                      <a:r>
                        <a:rPr lang="ko-KR" altLang="en-US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사이트 회원가입하고</a:t>
                      </a:r>
                      <a: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시험그룹아이디 </a:t>
                      </a:r>
                      <a: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– 12345678 (</a:t>
                      </a:r>
                      <a:r>
                        <a:rPr lang="ko-KR" altLang="en-US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지점별 </a:t>
                      </a:r>
                      <a: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개씩 있음</a:t>
                      </a:r>
                      <a: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입력하고 학생이 시험을 침</a:t>
                      </a:r>
                      <a: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결과는 그 자리에서 바로 확인 가능함</a:t>
                      </a:r>
                      <a:r>
                        <a:rPr lang="en-US" altLang="ko-KR" sz="800" b="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800" b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80073"/>
                  </a:ext>
                </a:extLst>
              </a:tr>
            </a:tbl>
          </a:graphicData>
        </a:graphic>
      </p:graphicFrame>
      <p:sp>
        <p:nvSpPr>
          <p:cNvPr id="26" name="텍스트 개체 틀 6"/>
          <p:cNvSpPr txBox="1">
            <a:spLocks/>
          </p:cNvSpPr>
          <p:nvPr/>
        </p:nvSpPr>
        <p:spPr>
          <a:xfrm>
            <a:off x="1403942" y="345600"/>
            <a:ext cx="4237413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지점 </a:t>
            </a:r>
            <a:r>
              <a:rPr kumimoji="0" lang="en-US" altLang="ko-KR" dirty="0"/>
              <a:t>&gt; </a:t>
            </a:r>
            <a:r>
              <a:rPr kumimoji="0" lang="ko-KR" altLang="en-US" dirty="0"/>
              <a:t>자격증 관리 </a:t>
            </a:r>
            <a:r>
              <a:rPr kumimoji="0" lang="en-US" altLang="ko-KR" dirty="0"/>
              <a:t>&gt; </a:t>
            </a:r>
            <a:r>
              <a:rPr kumimoji="0" lang="ko-KR" altLang="en-US" dirty="0"/>
              <a:t>접수 </a:t>
            </a:r>
            <a:r>
              <a:rPr kumimoji="0" lang="ko-KR" altLang="en-US" dirty="0" smtClean="0"/>
              <a:t>관리 </a:t>
            </a:r>
            <a:r>
              <a:rPr kumimoji="0" lang="en-US" altLang="ko-KR" dirty="0" smtClean="0"/>
              <a:t>&gt; ACP </a:t>
            </a:r>
            <a:r>
              <a:rPr kumimoji="0" lang="ko-KR" altLang="en-US" dirty="0" smtClean="0"/>
              <a:t>접수 현황 등록</a:t>
            </a:r>
            <a:r>
              <a:rPr kumimoji="0" lang="en-US" altLang="ko-KR" dirty="0" smtClean="0"/>
              <a:t>/</a:t>
            </a:r>
            <a:r>
              <a:rPr kumimoji="0" lang="ko-KR" altLang="en-US" dirty="0" smtClean="0"/>
              <a:t>수정</a:t>
            </a:r>
            <a:endParaRPr kumimoji="0"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7718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11</a:t>
            </a:fld>
            <a:endParaRPr lang="ko-KR" altLang="en-US" sz="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81146"/>
              </p:ext>
            </p:extLst>
          </p:nvPr>
        </p:nvGraphicFramePr>
        <p:xfrm>
          <a:off x="10825931" y="645990"/>
          <a:ext cx="2617019" cy="239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응시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할인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 코드 목록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비대면 응시코드는 미리 지점별로 나누어 준다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. /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약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300 ~ 500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개 정도씩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응시코드가 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STK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전체에서 유일한가는 확인되지 않음</a:t>
                      </a:r>
                      <a:endParaRPr lang="en-US" altLang="ko-KR" sz="80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결제하면 응시 코드를 할당해 준다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자격증별로 발급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학생알림 및 멘토알림</a:t>
                      </a:r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* ACP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대면은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개의 응시코드로 사용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(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정책적으로 난수 할인코드로 변경 필요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코드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STK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사이트로부터 할당 받음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ACP</a:t>
                      </a: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대면</a:t>
                      </a:r>
                      <a:r>
                        <a:rPr lang="ko-KR" altLang="en-US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 코드 </a:t>
                      </a: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: sbsacademy</a:t>
                      </a:r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ACP</a:t>
                      </a: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비대면 코드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: STK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로부터 받음</a:t>
                      </a:r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MCF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대면 코드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+mn-ea"/>
                        </a:rPr>
                        <a:t>: STK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+mn-ea"/>
                        </a:rPr>
                        <a:t>로부터 받음</a:t>
                      </a:r>
                      <a:endParaRPr lang="en-US" altLang="ko-KR" sz="80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605554" y="1285968"/>
            <a:ext cx="9864881" cy="7640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08165"/>
              </p:ext>
            </p:extLst>
          </p:nvPr>
        </p:nvGraphicFramePr>
        <p:xfrm>
          <a:off x="600795" y="2137817"/>
          <a:ext cx="986510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425">
                  <a:extLst>
                    <a:ext uri="{9D8B030D-6E8A-4147-A177-3AD203B41FA5}">
                      <a16:colId xmlns:a16="http://schemas.microsoft.com/office/drawing/2014/main" val="2030674306"/>
                    </a:ext>
                  </a:extLst>
                </a:gridCol>
                <a:gridCol w="802425">
                  <a:extLst>
                    <a:ext uri="{9D8B030D-6E8A-4147-A177-3AD203B41FA5}">
                      <a16:colId xmlns:a16="http://schemas.microsoft.com/office/drawing/2014/main" val="2578861353"/>
                    </a:ext>
                  </a:extLst>
                </a:gridCol>
                <a:gridCol w="802425">
                  <a:extLst>
                    <a:ext uri="{9D8B030D-6E8A-4147-A177-3AD203B41FA5}">
                      <a16:colId xmlns:a16="http://schemas.microsoft.com/office/drawing/2014/main" val="297547581"/>
                    </a:ext>
                  </a:extLst>
                </a:gridCol>
                <a:gridCol w="702122">
                  <a:extLst>
                    <a:ext uri="{9D8B030D-6E8A-4147-A177-3AD203B41FA5}">
                      <a16:colId xmlns:a16="http://schemas.microsoft.com/office/drawing/2014/main" val="2477027564"/>
                    </a:ext>
                  </a:extLst>
                </a:gridCol>
                <a:gridCol w="744686">
                  <a:extLst>
                    <a:ext uri="{9D8B030D-6E8A-4147-A177-3AD203B41FA5}">
                      <a16:colId xmlns:a16="http://schemas.microsoft.com/office/drawing/2014/main" val="1703956079"/>
                    </a:ext>
                  </a:extLst>
                </a:gridCol>
                <a:gridCol w="744686">
                  <a:extLst>
                    <a:ext uri="{9D8B030D-6E8A-4147-A177-3AD203B41FA5}">
                      <a16:colId xmlns:a16="http://schemas.microsoft.com/office/drawing/2014/main" val="1151841752"/>
                    </a:ext>
                  </a:extLst>
                </a:gridCol>
                <a:gridCol w="3189468">
                  <a:extLst>
                    <a:ext uri="{9D8B030D-6E8A-4147-A177-3AD203B41FA5}">
                      <a16:colId xmlns:a16="http://schemas.microsoft.com/office/drawing/2014/main" val="959548531"/>
                    </a:ext>
                  </a:extLst>
                </a:gridCol>
                <a:gridCol w="964258">
                  <a:extLst>
                    <a:ext uri="{9D8B030D-6E8A-4147-A177-3AD203B41FA5}">
                      <a16:colId xmlns:a16="http://schemas.microsoft.com/office/drawing/2014/main" val="1524127522"/>
                    </a:ext>
                  </a:extLst>
                </a:gridCol>
                <a:gridCol w="815911">
                  <a:extLst>
                    <a:ext uri="{9D8B030D-6E8A-4147-A177-3AD203B41FA5}">
                      <a16:colId xmlns:a16="http://schemas.microsoft.com/office/drawing/2014/main" val="928989351"/>
                    </a:ext>
                  </a:extLst>
                </a:gridCol>
              </a:tblGrid>
              <a:tr h="20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지점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ko-KR" altLang="en-US" sz="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대면여부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미발급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발급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  <a:endParaRPr lang="ko-KR" altLang="en-US" sz="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lang="ko-KR" altLang="en-US" sz="800" b="0" u="sng" dirty="0" smtClean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대면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500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500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smtClean="0">
                          <a:solidFill>
                            <a:srgbClr val="0000FF"/>
                          </a:solidFill>
                          <a:latin typeface="+mn-lt"/>
                        </a:rPr>
                        <a:t>계열</a:t>
                      </a:r>
                      <a:r>
                        <a:rPr lang="en-US" altLang="ko-KR" sz="800" u="sng" smtClean="0">
                          <a:solidFill>
                            <a:srgbClr val="0000FF"/>
                          </a:solidFill>
                          <a:latin typeface="+mn-lt"/>
                        </a:rPr>
                        <a:t>_</a:t>
                      </a:r>
                      <a:r>
                        <a:rPr lang="ko-KR" altLang="en-US" sz="800" u="sng" smtClean="0">
                          <a:solidFill>
                            <a:srgbClr val="0000FF"/>
                          </a:solidFill>
                          <a:latin typeface="+mn-lt"/>
                        </a:rPr>
                        <a:t>지점</a:t>
                      </a:r>
                      <a:r>
                        <a:rPr lang="en-US" altLang="ko-KR" sz="800" u="sng" smtClean="0">
                          <a:solidFill>
                            <a:srgbClr val="0000FF"/>
                          </a:solidFill>
                          <a:latin typeface="+mn-lt"/>
                        </a:rPr>
                        <a:t>_</a:t>
                      </a:r>
                      <a:r>
                        <a:rPr lang="ko-KR" altLang="en-US" sz="800" u="sng" smtClean="0">
                          <a:solidFill>
                            <a:srgbClr val="0000FF"/>
                          </a:solidFill>
                          <a:latin typeface="+mn-lt"/>
                        </a:rPr>
                        <a:t>별칭</a:t>
                      </a:r>
                      <a:r>
                        <a:rPr lang="en-US" altLang="ko-KR" sz="800" u="sng" smtClean="0">
                          <a:solidFill>
                            <a:srgbClr val="0000FF"/>
                          </a:solidFill>
                          <a:latin typeface="+mn-lt"/>
                        </a:rPr>
                        <a:t>_</a:t>
                      </a:r>
                      <a:r>
                        <a:rPr lang="ko-KR" altLang="en-US" sz="800" u="sng" smtClean="0">
                          <a:solidFill>
                            <a:srgbClr val="0000FF"/>
                          </a:solidFill>
                          <a:latin typeface="+mn-lt"/>
                        </a:rPr>
                        <a:t>대면</a:t>
                      </a:r>
                      <a:r>
                        <a:rPr lang="en-US" altLang="ko-KR" sz="800" u="sng" smtClean="0">
                          <a:solidFill>
                            <a:srgbClr val="0000FF"/>
                          </a:solidFill>
                          <a:latin typeface="+mn-lt"/>
                        </a:rPr>
                        <a:t>_20240305.xlsx</a:t>
                      </a:r>
                      <a:endParaRPr lang="ko-KR" altLang="en-US" sz="800" u="sng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김담당</a:t>
                      </a:r>
                      <a:r>
                        <a:rPr lang="en-US" altLang="ko-KR" sz="800" smtClean="0">
                          <a:latin typeface="+mn-lt"/>
                        </a:rPr>
                        <a:t>2 </a:t>
                      </a:r>
                      <a:r>
                        <a:rPr lang="ko-KR" altLang="en-US" sz="800" smtClean="0">
                          <a:latin typeface="+mn-lt"/>
                        </a:rPr>
                        <a:t>대리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2023-12-05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비대면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300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100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컴퓨터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강남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_ACP_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대면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_20240310.xlsx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김담당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2023-12-05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lang="ko-KR" altLang="en-US" sz="800" b="0" u="sng" dirty="0" smtClean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비대면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300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100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컴퓨터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강남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_ACP_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대면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_20240310.xlsx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김담당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2023-12-05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비대면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300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100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컴퓨터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강남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_ACP_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대면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_20240310.xlsx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김담당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2023-12-05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lang="ko-KR" altLang="en-US" sz="800" b="0" u="sng" dirty="0" smtClean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MCF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대면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300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100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컴퓨터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강남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_ACP_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대면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_20240310.xlsx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김담당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2023-12-05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6641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MOS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대면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300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100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컴퓨터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강남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_ACP_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대면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_20240310.xlsx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김담당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2023-12-05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79592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9485916" y="3940584"/>
            <a:ext cx="979979" cy="2124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코드파일등록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15655" y="1377735"/>
            <a:ext cx="1840855" cy="252000"/>
            <a:chOff x="3954135" y="3272746"/>
            <a:chExt cx="1840855" cy="252000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3954135" y="3272746"/>
              <a:ext cx="184085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smtClean="0">
                  <a:latin typeface="+mn-ea"/>
                  <a:ea typeface="+mn-ea"/>
                </a:rPr>
                <a:t>등록일    </a:t>
              </a:r>
              <a:r>
                <a:rPr lang="en-US" altLang="ko-KR" sz="7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2023-11-01~2023-11-07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▣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latin typeface="+mn-ea"/>
                  <a:ea typeface="+mn-ea"/>
                </a:rPr>
                <a:t>   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4425162" y="3272746"/>
              <a:ext cx="0" cy="25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9218219" y="397298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88248"/>
              </p:ext>
            </p:extLst>
          </p:nvPr>
        </p:nvGraphicFramePr>
        <p:xfrm>
          <a:off x="600795" y="4651446"/>
          <a:ext cx="3314310" cy="204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59">
                  <a:extLst>
                    <a:ext uri="{9D8B030D-6E8A-4147-A177-3AD203B41FA5}">
                      <a16:colId xmlns:a16="http://schemas.microsoft.com/office/drawing/2014/main" val="2448658650"/>
                    </a:ext>
                  </a:extLst>
                </a:gridCol>
                <a:gridCol w="3152651">
                  <a:extLst>
                    <a:ext uri="{9D8B030D-6E8A-4147-A177-3AD203B41FA5}">
                      <a16:colId xmlns:a16="http://schemas.microsoft.com/office/drawing/2014/main" val="3386878663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검색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등록일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현재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~ 1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개월전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05393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전체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엑셀 파일에 있는 응시코드에서 중복을 제외한 코드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수</a:t>
                      </a:r>
                      <a:endParaRPr lang="en-US" altLang="ko-KR" sz="80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중복은 파일 단위 중복만 검증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응시코드는 유일키가 아님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57227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발송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발급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수강생이 구매 시 응시과목 당 발급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미발급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전체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발급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9194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파일명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_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지점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_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별칭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_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대면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_20240305.xlsx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형식을 유지한다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84301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코드 파일 업로드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다음 슬라이드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6702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코드샘플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한줄짜리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엑셀 샘플 파일 다운로드 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다음 슬라이드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30080"/>
                  </a:ext>
                </a:extLst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 bwMode="auto">
          <a:xfrm>
            <a:off x="2623388" y="1385440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>
                <a:latin typeface="+mn-ea"/>
                <a:ea typeface="+mn-ea"/>
              </a:rPr>
              <a:t>계열선택</a:t>
            </a:r>
            <a:r>
              <a:rPr lang="ko-KR" altLang="en-US" sz="700" dirty="0">
                <a:latin typeface="+mn-ea"/>
                <a:ea typeface="+mn-ea"/>
              </a:rPr>
              <a:t>                                      ∨ 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4520295" y="1377735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700" smtClean="0">
                <a:latin typeface="+mn-ea"/>
                <a:ea typeface="+mn-ea"/>
              </a:rPr>
              <a:t>지점선택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3559274" y="3596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7136969" y="3596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480605" y="14137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5833" y="653325"/>
            <a:ext cx="771365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6438815" y="1380539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700" smtClean="0">
                <a:latin typeface="+mn-ea"/>
                <a:ea typeface="+mn-ea"/>
              </a:rPr>
              <a:t>유형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6433466" y="803700"/>
            <a:ext cx="724814" cy="55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pPr defTabSz="817563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ACP</a:t>
            </a:r>
          </a:p>
          <a:p>
            <a:pPr defTabSz="817563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MCF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379469" y="1727110"/>
            <a:ext cx="792088" cy="212400"/>
          </a:xfrm>
          <a:prstGeom prst="round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코드샘플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8333460" y="1380539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700" smtClean="0">
                <a:latin typeface="+mn-ea"/>
                <a:ea typeface="+mn-ea"/>
              </a:rPr>
              <a:t>대면여부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8328111" y="803700"/>
            <a:ext cx="724814" cy="55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대면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비대면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 bwMode="auto">
          <a:xfrm>
            <a:off x="4673402" y="3596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9145481" y="173857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텍스트 개체 틀 6"/>
          <p:cNvSpPr txBox="1">
            <a:spLocks/>
          </p:cNvSpPr>
          <p:nvPr/>
        </p:nvSpPr>
        <p:spPr>
          <a:xfrm>
            <a:off x="1403942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지점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자격증 관리</a:t>
            </a:r>
            <a:r>
              <a:rPr kumimoji="0" lang="ko-KR" altLang="en-US" dirty="0" smtClean="0"/>
              <a:t>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코드</a:t>
            </a:r>
            <a:r>
              <a:rPr kumimoji="0" lang="ko-KR" altLang="en-US" dirty="0" smtClean="0"/>
              <a:t> 관리</a:t>
            </a:r>
            <a:endParaRPr kumimoji="0"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382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12</a:t>
            </a:fld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69121"/>
              </p:ext>
            </p:extLst>
          </p:nvPr>
        </p:nvGraphicFramePr>
        <p:xfrm>
          <a:off x="4945231" y="2064165"/>
          <a:ext cx="302433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* 대면 응시코드를 고정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(sbsacademy)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사용하는 지점이 있다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 경우에도 엑셀에 동일한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500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개의 데이터를 만들어 저장한다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판매 및 접수 정보와 응시코드 테이블의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SEQ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키를 통해 연결한다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* 파일명을 만들 때는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_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지점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_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별칭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_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대면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_20240305.xlsx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형식을 유지한다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* 업로드 시 파일단위로 중복값을 제거한다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 중복이 아닌 파일단위 중복 처리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* 테이블 컬럼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구조는 파일명 구조를 참조한다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6299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800" kern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별칭</a:t>
                      </a:r>
                      <a:endParaRPr kumimoji="0" lang="en-US" altLang="ko-KR" sz="800" kern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ACP 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기본값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MCF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대면여부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대면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비대면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코드 파일 업로드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드래그앤드롭 및 파일선택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등록하기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“~~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선택해 주세요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”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메세지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업로드 파일을 선택해 주세요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메세지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업로드 즉시 파일 분석하여 디비 등록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 코드값은 제외 처리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32843" y="2316875"/>
            <a:ext cx="3410854" cy="225614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32844" y="2043180"/>
            <a:ext cx="341217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코드 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70574" y="4195562"/>
            <a:ext cx="720000" cy="211155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등록하기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88142" y="3052949"/>
            <a:ext cx="3284864" cy="972406"/>
          </a:xfrm>
          <a:prstGeom prst="roundRect">
            <a:avLst>
              <a:gd name="adj" fmla="val 437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5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엑셀파일을 드레그해서 올려주세요</a:t>
            </a:r>
            <a:r>
              <a:rPr kumimoji="0" lang="en-US" altLang="ko-KR" sz="1050" kern="0" smtClean="0">
                <a:solidFill>
                  <a:schemeClr val="bg1">
                    <a:lumMod val="6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050" kern="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 bwMode="auto">
          <a:xfrm>
            <a:off x="1392883" y="347058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59" y="3108553"/>
            <a:ext cx="2666667" cy="2000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370574" y="3735133"/>
            <a:ext cx="720000" cy="21115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파일선택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33043" y="2710733"/>
            <a:ext cx="1539963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대면  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720687" y="273171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88142" y="2710733"/>
            <a:ext cx="1539963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ACP</a:t>
            </a: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996859" y="273171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005147" y="418261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16423" y="2387896"/>
            <a:ext cx="1498037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계열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12624" y="2389501"/>
            <a:ext cx="1560381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64282" y="240638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C00000"/>
                </a:solidFill>
              </a:rPr>
              <a:t>필수</a:t>
            </a:r>
            <a:endParaRPr lang="ko-KR" altLang="en-US" sz="70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2671" y="240638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C00000"/>
                </a:solidFill>
              </a:rPr>
              <a:t>필수</a:t>
            </a:r>
            <a:endParaRPr lang="ko-KR" altLang="en-US" sz="70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85" y="756295"/>
            <a:ext cx="4104456" cy="6699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93883" y="3924647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  <a:latin typeface="+mn-lt"/>
              </a:rPr>
              <a:t>응시코드 샘플</a:t>
            </a:r>
            <a:endParaRPr lang="ko-KR" altLang="en-US" sz="1600" b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4" name="텍스트 개체 틀 6"/>
          <p:cNvSpPr txBox="1">
            <a:spLocks/>
          </p:cNvSpPr>
          <p:nvPr/>
        </p:nvSpPr>
        <p:spPr>
          <a:xfrm>
            <a:off x="1403942" y="345600"/>
            <a:ext cx="2869261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지점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자격증 관리</a:t>
            </a:r>
            <a:r>
              <a:rPr kumimoji="0" lang="ko-KR" altLang="en-US" dirty="0" smtClean="0"/>
              <a:t>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코드</a:t>
            </a:r>
            <a:r>
              <a:rPr kumimoji="0" lang="ko-KR" altLang="en-US" dirty="0" smtClean="0"/>
              <a:t> 관리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코드 등록</a:t>
            </a:r>
            <a:endParaRPr kumimoji="0"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5631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13</a:t>
            </a:fld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6073405" y="1462434"/>
            <a:ext cx="5976662" cy="24622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/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073403" y="1163427"/>
            <a:ext cx="5976664" cy="288000"/>
            <a:chOff x="3193081" y="4765375"/>
            <a:chExt cx="4536513" cy="288000"/>
          </a:xfrm>
        </p:grpSpPr>
        <p:sp>
          <p:nvSpPr>
            <p:cNvPr id="23" name="직사각형 22"/>
            <p:cNvSpPr/>
            <p:nvPr/>
          </p:nvSpPr>
          <p:spPr>
            <a:xfrm>
              <a:off x="3193081" y="4765375"/>
              <a:ext cx="4536513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u="sng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497233" y="4846117"/>
              <a:ext cx="122496" cy="122493"/>
              <a:chOff x="11747278" y="3136751"/>
              <a:chExt cx="144019" cy="144016"/>
            </a:xfrm>
          </p:grpSpPr>
          <p:cxnSp>
            <p:nvCxnSpPr>
              <p:cNvPr id="25" name="직선 연결선 24"/>
              <p:cNvCxnSpPr/>
              <p:nvPr/>
            </p:nvCxnSpPr>
            <p:spPr bwMode="auto">
              <a:xfrm>
                <a:off x="11747278" y="3136751"/>
                <a:ext cx="144016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직선 연결선 25"/>
              <p:cNvCxnSpPr/>
              <p:nvPr/>
            </p:nvCxnSpPr>
            <p:spPr bwMode="auto">
              <a:xfrm flipH="1">
                <a:off x="11747282" y="3136751"/>
                <a:ext cx="144015" cy="1440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07703"/>
              </p:ext>
            </p:extLst>
          </p:nvPr>
        </p:nvGraphicFramePr>
        <p:xfrm>
          <a:off x="6487587" y="2020825"/>
          <a:ext cx="5202440" cy="1111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68">
                  <a:extLst>
                    <a:ext uri="{9D8B030D-6E8A-4147-A177-3AD203B41FA5}">
                      <a16:colId xmlns:a16="http://schemas.microsoft.com/office/drawing/2014/main" val="148118349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72976632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779353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5120045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4889509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88722799"/>
                    </a:ext>
                  </a:extLst>
                </a:gridCol>
              </a:tblGrid>
              <a:tr h="2223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응시 학생명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합격여부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09025"/>
                  </a:ext>
                </a:extLst>
              </a:tr>
              <a:tr h="2223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이지연 </a:t>
                      </a:r>
                      <a:r>
                        <a:rPr lang="en-US" altLang="ko-KR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i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700" b="1" smtClean="0">
                          <a:latin typeface="맑은 고딕" pitchFamily="50" charset="-127"/>
                          <a:ea typeface="+mn-ea"/>
                        </a:rPr>
                        <a:t> </a:t>
                      </a:r>
                      <a:r>
                        <a:rPr lang="en-US" altLang="ko-KR" sz="700" b="1" smtClean="0">
                          <a:latin typeface="맑은 고딕" pitchFamily="50" charset="-127"/>
                          <a:ea typeface="+mn-ea"/>
                        </a:rPr>
                        <a:t>010-****-5396</a:t>
                      </a:r>
                      <a:endParaRPr lang="ko-KR" altLang="en-US" sz="700" b="0" i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700" b="0" i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2024-01-13 09:40</a:t>
                      </a:r>
                      <a:endParaRPr lang="ko-KR" altLang="en-US" sz="700" b="0" i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□</a:t>
                      </a:r>
                      <a:endParaRPr lang="ko-KR" altLang="en-US" sz="800" i="0" smtClean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i="0" smtClean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i="0" smtClean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00115"/>
                  </a:ext>
                </a:extLst>
              </a:tr>
              <a:tr h="222347"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강나윤</a:t>
                      </a:r>
                      <a:r>
                        <a:rPr lang="ko-KR" altLang="en-US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i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010-****-5396</a:t>
                      </a:r>
                      <a:endParaRPr lang="ko-KR" altLang="en-US" sz="700" b="0" i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2024-01-13 09:40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endParaRPr lang="ko-KR" altLang="en-US" sz="8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i="0" dirty="0"/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792609"/>
                  </a:ext>
                </a:extLst>
              </a:tr>
              <a:tr h="222347"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박솔</a:t>
                      </a:r>
                      <a:r>
                        <a:rPr lang="ko-KR" altLang="en-US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i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010-****-5396</a:t>
                      </a:r>
                      <a:endParaRPr lang="ko-KR" altLang="en-US" sz="700" b="0" i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2024-01-13 09:40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73387"/>
                  </a:ext>
                </a:extLst>
              </a:tr>
              <a:tr h="2223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i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홍길도</a:t>
                      </a:r>
                      <a:r>
                        <a:rPr lang="ko-KR" altLang="en-US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원서번호</a:t>
                      </a:r>
                      <a:r>
                        <a:rPr lang="en-US" altLang="ko-KR" sz="700" b="1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i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010-****-5396</a:t>
                      </a:r>
                      <a:endParaRPr lang="ko-KR" altLang="en-US" sz="700" b="0" i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2024-01-13 09:40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□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8517"/>
                  </a:ext>
                </a:extLst>
              </a:tr>
            </a:tbl>
          </a:graphicData>
        </a:graphic>
      </p:graphicFrame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6190496" y="161841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39033" y="3468295"/>
            <a:ext cx="720000" cy="2736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저장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9871961" y="189718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 rot="5400000">
            <a:off x="11214679" y="2575211"/>
            <a:ext cx="1430387" cy="148104"/>
            <a:chOff x="1111833" y="7092998"/>
            <a:chExt cx="2009242" cy="69857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1111833" y="7092998"/>
              <a:ext cx="2009242" cy="69857"/>
            </a:xfrm>
            <a:prstGeom prst="rect">
              <a:avLst/>
            </a:prstGeom>
            <a:solidFill>
              <a:srgbClr val="E6E6E6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1111834" y="7092998"/>
              <a:ext cx="1257306" cy="6985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60160"/>
              </p:ext>
            </p:extLst>
          </p:nvPr>
        </p:nvGraphicFramePr>
        <p:xfrm>
          <a:off x="6086562" y="4260382"/>
          <a:ext cx="3024336" cy="213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출석체크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시간표에서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강의를 클릭 시 팝업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시간표 정보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지점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강사명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감독관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응시학생명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응시 학생명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외부 학생일 수도 있다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출석체크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체크박스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체크하면 진행상태 접수에서 응시로 변경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합격여부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시험을 본 후 바로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여부를 확인할 수 있음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9854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메모할 사항이 생기면 입력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42942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: “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저장하시겠습니까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메세지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저장하면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＂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진행상태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＂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를 응시 상태로 변경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8275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487587" y="1569106"/>
            <a:ext cx="34916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컴퓨터강남</a:t>
            </a:r>
            <a:r>
              <a:rPr lang="en-US" altLang="ko-KR" sz="900" b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/</a:t>
            </a:r>
            <a:r>
              <a:rPr lang="ko-KR" altLang="en-US" sz="900" b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900" b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05</a:t>
            </a:r>
            <a:r>
              <a:rPr lang="ko-KR" altLang="en-US" sz="900" b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층</a:t>
            </a:r>
            <a:r>
              <a:rPr lang="en-US" altLang="ko-KR" sz="900" b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A-1</a:t>
            </a:r>
            <a:r>
              <a:rPr lang="ko-KR" altLang="en-US" sz="900" b="1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900" b="1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900" b="1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토 </a:t>
            </a:r>
            <a:r>
              <a:rPr lang="en-US" altLang="ko-KR" sz="900" b="1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09:30~10:30 / </a:t>
            </a:r>
            <a:r>
              <a:rPr lang="ko-KR" altLang="en-US" sz="900" b="1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감독관 </a:t>
            </a:r>
            <a:r>
              <a:rPr lang="en-US" altLang="ko-KR" sz="900" b="1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900" b="1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이감독 강사</a:t>
            </a:r>
            <a:endParaRPr lang="ko-KR" altLang="en-US" sz="900"/>
          </a:p>
        </p:txBody>
      </p:sp>
      <p:sp>
        <p:nvSpPr>
          <p:cNvPr id="45" name="타원 44"/>
          <p:cNvSpPr>
            <a:spLocks noChangeAspect="1"/>
          </p:cNvSpPr>
          <p:nvPr/>
        </p:nvSpPr>
        <p:spPr bwMode="auto">
          <a:xfrm>
            <a:off x="7225570" y="122501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6865491" y="18882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9367779" y="190661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206906" y="2572909"/>
            <a:ext cx="4181458" cy="244042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defTabSz="817563">
              <a:lnSpc>
                <a:spcPct val="150000"/>
              </a:lnSpc>
            </a:pPr>
            <a:r>
              <a:rPr lang="ko-KR" altLang="en-US" sz="2400" smtClean="0">
                <a:solidFill>
                  <a:srgbClr val="C00000"/>
                </a:solidFill>
                <a:latin typeface="+mn-ea"/>
                <a:ea typeface="+mn-ea"/>
              </a:rPr>
              <a:t>시간표에서</a:t>
            </a:r>
            <a:endParaRPr lang="en-US" altLang="ko-KR" sz="2400" smtClean="0">
              <a:solidFill>
                <a:srgbClr val="C00000"/>
              </a:solidFill>
              <a:latin typeface="+mn-ea"/>
              <a:ea typeface="+mn-ea"/>
            </a:endParaRPr>
          </a:p>
          <a:p>
            <a:pPr defTabSz="817563">
              <a:lnSpc>
                <a:spcPct val="150000"/>
              </a:lnSpc>
            </a:pPr>
            <a:r>
              <a:rPr lang="ko-KR" altLang="en-US" sz="2400" smtClean="0">
                <a:solidFill>
                  <a:srgbClr val="C00000"/>
                </a:solidFill>
                <a:latin typeface="+mn-ea"/>
                <a:ea typeface="+mn-ea"/>
              </a:rPr>
              <a:t>자격증 출석체크의</a:t>
            </a:r>
            <a:endParaRPr lang="en-US" altLang="ko-KR" sz="2400">
              <a:solidFill>
                <a:srgbClr val="C00000"/>
              </a:solidFill>
              <a:latin typeface="+mn-ea"/>
              <a:ea typeface="+mn-ea"/>
            </a:endParaRPr>
          </a:p>
          <a:p>
            <a:pPr defTabSz="817563">
              <a:lnSpc>
                <a:spcPct val="150000"/>
              </a:lnSpc>
            </a:pPr>
            <a:r>
              <a: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구현 여부는 미정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95571" y="1197454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tx1"/>
                </a:solidFill>
                <a:latin typeface="+mn-ea"/>
              </a:rPr>
              <a:t>자격증 응시 출석체크</a:t>
            </a: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9718674" y="2491659"/>
            <a:ext cx="521148" cy="1625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smtClean="0">
                <a:latin typeface="+mn-ea"/>
                <a:ea typeface="+mn-ea"/>
              </a:rPr>
              <a:t>합격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9718674" y="2252139"/>
            <a:ext cx="521148" cy="1625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smtClean="0">
                <a:latin typeface="+mn-ea"/>
                <a:ea typeface="+mn-ea"/>
              </a:rPr>
              <a:t>미정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9718674" y="2707991"/>
            <a:ext cx="521148" cy="1625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smtClean="0">
                <a:latin typeface="+mn-ea"/>
                <a:ea typeface="+mn-ea"/>
              </a:rPr>
              <a:t>미정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9718674" y="2935143"/>
            <a:ext cx="521148" cy="1625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smtClean="0">
                <a:latin typeface="+mn-ea"/>
                <a:ea typeface="+mn-ea"/>
              </a:rPr>
              <a:t>미정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10393429" y="2266107"/>
            <a:ext cx="1224589" cy="148532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10393429" y="2500243"/>
            <a:ext cx="1224589" cy="148532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10393429" y="2721130"/>
            <a:ext cx="1224589" cy="148532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10393429" y="2935143"/>
            <a:ext cx="1224589" cy="148532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10871014" y="189718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8360849" y="349026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476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1</a:t>
            </a:fld>
            <a:endParaRPr lang="ko-KR" altLang="en-US" sz="8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46075"/>
            <a:ext cx="4954588" cy="144463"/>
          </a:xfrm>
        </p:spPr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F082178-DBC1-4D1E-8303-1223BA1441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3475" y="1188343"/>
          <a:ext cx="11376000" cy="414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Ver.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2023.07.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97232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761369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30733"/>
                  </a:ext>
                </a:extLst>
              </a:tr>
              <a:tr h="16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63838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21134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804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166328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2644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2553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73016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218123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30232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68909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57392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42407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24376"/>
                  </a:ext>
                </a:extLst>
              </a:tr>
              <a:tr h="123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57914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88827" y="819011"/>
            <a:ext cx="2288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Document History</a:t>
            </a:r>
            <a:endParaRPr lang="ko-KR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8426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2803" y="2124447"/>
            <a:ext cx="6718506" cy="178510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  <a:latin typeface="+mn-lt"/>
              </a:rPr>
              <a:t>대면시험 절차</a:t>
            </a:r>
          </a:p>
          <a:p>
            <a:r>
              <a:rPr lang="en-US" altLang="ko-KR" sz="1100">
                <a:latin typeface="+mn-lt"/>
              </a:rPr>
              <a:t>1. </a:t>
            </a:r>
            <a:r>
              <a:rPr lang="ko-KR" altLang="en-US" sz="1100">
                <a:latin typeface="+mn-lt"/>
              </a:rPr>
              <a:t>학원에서 자격증 응시과목을 구매</a:t>
            </a:r>
          </a:p>
          <a:p>
            <a:r>
              <a:rPr lang="en-US" altLang="ko-KR" sz="1100">
                <a:latin typeface="+mn-lt"/>
              </a:rPr>
              <a:t>2. STK </a:t>
            </a:r>
            <a:r>
              <a:rPr lang="ko-KR" altLang="en-US" sz="1100">
                <a:latin typeface="+mn-lt"/>
              </a:rPr>
              <a:t>접수주소  </a:t>
            </a:r>
            <a:r>
              <a:rPr lang="en-US" altLang="ko-KR" sz="1100">
                <a:latin typeface="+mn-lt"/>
              </a:rPr>
              <a:t>http://www.sbeducation.co.kr/exam/examination_application1.asp</a:t>
            </a:r>
          </a:p>
          <a:p>
            <a:r>
              <a:rPr lang="en-US" altLang="ko-KR" sz="1100">
                <a:latin typeface="+mn-lt"/>
              </a:rPr>
              <a:t>3. </a:t>
            </a:r>
            <a:r>
              <a:rPr lang="ko-KR" altLang="en-US" sz="1100">
                <a:latin typeface="+mn-lt"/>
              </a:rPr>
              <a:t>회원가입 후 단체접수 체크 후 </a:t>
            </a:r>
            <a:r>
              <a:rPr lang="en-US" altLang="ko-KR" sz="1100">
                <a:latin typeface="+mn-lt"/>
              </a:rPr>
              <a:t>sbsacademy </a:t>
            </a:r>
            <a:r>
              <a:rPr lang="ko-KR" altLang="en-US" sz="1100">
                <a:latin typeface="+mn-lt"/>
              </a:rPr>
              <a:t>입력 검색 </a:t>
            </a:r>
            <a:r>
              <a:rPr lang="en-US" altLang="ko-KR" sz="1100">
                <a:latin typeface="+mn-lt"/>
              </a:rPr>
              <a:t>(</a:t>
            </a:r>
            <a:r>
              <a:rPr lang="ko-KR" altLang="en-US" sz="1100">
                <a:latin typeface="+mn-lt"/>
              </a:rPr>
              <a:t>지점별 코드가 있음</a:t>
            </a:r>
            <a:r>
              <a:rPr lang="en-US" altLang="ko-KR" sz="1100">
                <a:latin typeface="+mn-lt"/>
              </a:rPr>
              <a:t>)</a:t>
            </a:r>
          </a:p>
          <a:p>
            <a:r>
              <a:rPr lang="en-US" altLang="ko-KR" sz="1100">
                <a:latin typeface="+mn-lt"/>
              </a:rPr>
              <a:t>4. </a:t>
            </a:r>
            <a:r>
              <a:rPr lang="ko-KR" altLang="en-US" sz="1100">
                <a:latin typeface="+mn-lt"/>
              </a:rPr>
              <a:t>목록에서 응시과목 선택 후 접수 </a:t>
            </a:r>
            <a:r>
              <a:rPr lang="en-US" altLang="ko-KR" sz="1100">
                <a:latin typeface="+mn-lt"/>
              </a:rPr>
              <a:t>(STK </a:t>
            </a:r>
            <a:r>
              <a:rPr lang="ko-KR" altLang="en-US" sz="1100">
                <a:latin typeface="+mn-lt"/>
              </a:rPr>
              <a:t>회원이라면 아무나 접수 가능</a:t>
            </a:r>
            <a:r>
              <a:rPr lang="en-US" altLang="ko-KR" sz="1100">
                <a:latin typeface="+mn-lt"/>
              </a:rPr>
              <a:t>)</a:t>
            </a:r>
          </a:p>
          <a:p>
            <a:r>
              <a:rPr lang="en-US" altLang="ko-KR" sz="1100">
                <a:latin typeface="+mn-lt"/>
              </a:rPr>
              <a:t>   &gt; </a:t>
            </a:r>
            <a:r>
              <a:rPr lang="ko-KR" altLang="en-US" sz="1100">
                <a:latin typeface="+mn-lt"/>
              </a:rPr>
              <a:t>접수 중 </a:t>
            </a:r>
            <a:r>
              <a:rPr lang="en-US" altLang="ko-KR" sz="1100">
                <a:latin typeface="+mn-lt"/>
              </a:rPr>
              <a:t>Certiport </a:t>
            </a:r>
            <a:r>
              <a:rPr lang="ko-KR" altLang="en-US" sz="1100">
                <a:latin typeface="+mn-lt"/>
              </a:rPr>
              <a:t>사이트 계정 입력 필요</a:t>
            </a:r>
          </a:p>
          <a:p>
            <a:r>
              <a:rPr lang="en-US" altLang="ko-KR" sz="1100">
                <a:latin typeface="+mn-lt"/>
              </a:rPr>
              <a:t>5. </a:t>
            </a:r>
            <a:r>
              <a:rPr lang="ko-KR" altLang="en-US" sz="1100">
                <a:latin typeface="+mn-lt"/>
              </a:rPr>
              <a:t>학원으로 시험일에 방문</a:t>
            </a:r>
          </a:p>
          <a:p>
            <a:r>
              <a:rPr lang="ko-KR" altLang="en-US" sz="1100">
                <a:latin typeface="+mn-lt"/>
              </a:rPr>
              <a:t>   </a:t>
            </a:r>
            <a:r>
              <a:rPr lang="en-US" altLang="ko-KR" sz="1100">
                <a:latin typeface="+mn-lt"/>
              </a:rPr>
              <a:t>&gt; </a:t>
            </a:r>
            <a:r>
              <a:rPr lang="ko-KR" altLang="en-US" sz="1100">
                <a:latin typeface="+mn-lt"/>
              </a:rPr>
              <a:t>감독관이 출석체크</a:t>
            </a:r>
            <a:r>
              <a:rPr lang="en-US" altLang="ko-KR" sz="1100">
                <a:latin typeface="+mn-lt"/>
              </a:rPr>
              <a:t>(</a:t>
            </a:r>
            <a:r>
              <a:rPr lang="ko-KR" altLang="en-US" sz="1100">
                <a:latin typeface="+mn-lt"/>
              </a:rPr>
              <a:t>결제여부 확인</a:t>
            </a:r>
            <a:r>
              <a:rPr lang="en-US" altLang="ko-KR" sz="1100">
                <a:latin typeface="+mn-lt"/>
              </a:rPr>
              <a:t>, </a:t>
            </a:r>
            <a:r>
              <a:rPr lang="ko-KR" altLang="en-US" sz="1100">
                <a:latin typeface="+mn-lt"/>
              </a:rPr>
              <a:t>미결제 시 결제 요청</a:t>
            </a:r>
            <a:r>
              <a:rPr lang="en-US" altLang="ko-KR" sz="1100">
                <a:latin typeface="+mn-lt"/>
              </a:rPr>
              <a:t>)</a:t>
            </a:r>
          </a:p>
          <a:p>
            <a:r>
              <a:rPr lang="en-US" altLang="ko-KR" sz="1100">
                <a:latin typeface="+mn-lt"/>
              </a:rPr>
              <a:t>   &gt; </a:t>
            </a:r>
            <a:r>
              <a:rPr lang="ko-KR" altLang="en-US" sz="1100">
                <a:latin typeface="+mn-lt"/>
              </a:rPr>
              <a:t>학생이 </a:t>
            </a:r>
            <a:r>
              <a:rPr lang="en-US" altLang="ko-KR" sz="1100">
                <a:latin typeface="+mn-lt"/>
              </a:rPr>
              <a:t>certiport </a:t>
            </a:r>
            <a:r>
              <a:rPr lang="ko-KR" altLang="en-US" sz="1100">
                <a:latin typeface="+mn-lt"/>
              </a:rPr>
              <a:t>사이트에 로그인 후 시험그룹 아이디</a:t>
            </a:r>
            <a:r>
              <a:rPr lang="en-US" altLang="ko-KR" sz="1100">
                <a:latin typeface="+mn-lt"/>
              </a:rPr>
              <a:t>(</a:t>
            </a:r>
            <a:r>
              <a:rPr lang="ko-KR" altLang="en-US" sz="1100">
                <a:latin typeface="+mn-lt"/>
              </a:rPr>
              <a:t>지점구분</a:t>
            </a:r>
            <a:r>
              <a:rPr lang="en-US" altLang="ko-KR" sz="1100">
                <a:latin typeface="+mn-lt"/>
              </a:rPr>
              <a:t>: 12345678)</a:t>
            </a:r>
            <a:r>
              <a:rPr lang="ko-KR" altLang="en-US" sz="1100">
                <a:latin typeface="+mn-lt"/>
              </a:rPr>
              <a:t>를 입력 후 시험을 봄</a:t>
            </a:r>
          </a:p>
          <a:p>
            <a:r>
              <a:rPr lang="ko-KR" altLang="en-US" sz="1100">
                <a:latin typeface="+mn-lt"/>
              </a:rPr>
              <a:t>   </a:t>
            </a:r>
            <a:r>
              <a:rPr lang="en-US" altLang="ko-KR" sz="1100">
                <a:latin typeface="+mn-lt"/>
              </a:rPr>
              <a:t>&gt; </a:t>
            </a:r>
            <a:r>
              <a:rPr lang="ko-KR" altLang="en-US" sz="1100">
                <a:latin typeface="+mn-lt"/>
              </a:rPr>
              <a:t>시험 즉시 결과를 확인할 수 있음 또는 </a:t>
            </a:r>
            <a:r>
              <a:rPr lang="en-US" altLang="ko-KR" sz="1100">
                <a:latin typeface="+mn-lt"/>
              </a:rPr>
              <a:t>Certiport </a:t>
            </a:r>
            <a:r>
              <a:rPr lang="ko-KR" altLang="en-US" sz="1100">
                <a:latin typeface="+mn-lt"/>
              </a:rPr>
              <a:t>사이트에서 결과 확인 가능</a:t>
            </a:r>
            <a:r>
              <a:rPr lang="en-US" altLang="ko-KR" sz="1100">
                <a:latin typeface="+mn-lt"/>
              </a:rPr>
              <a:t>(</a:t>
            </a:r>
            <a:r>
              <a:rPr lang="ko-KR" altLang="en-US" sz="1100">
                <a:latin typeface="+mn-lt"/>
              </a:rPr>
              <a:t>지점 총무는 확인가능</a:t>
            </a:r>
            <a:r>
              <a:rPr lang="en-US" altLang="ko-KR" sz="1100">
                <a:latin typeface="+mn-lt"/>
              </a:rPr>
              <a:t>)</a:t>
            </a:r>
            <a:endParaRPr lang="ko-KR" altLang="en-US" sz="110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526" y="325059"/>
            <a:ext cx="5340666" cy="2938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2803" y="4239538"/>
            <a:ext cx="7366119" cy="301621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비대면 </a:t>
            </a:r>
            <a:r>
              <a:rPr lang="ko-KR" altLang="en-US" b="1" smtClean="0">
                <a:solidFill>
                  <a:srgbClr val="FF0000"/>
                </a:solidFill>
              </a:rPr>
              <a:t>시험절차 </a:t>
            </a:r>
            <a:r>
              <a:rPr lang="en-US" altLang="ko-KR" b="1" smtClean="0">
                <a:solidFill>
                  <a:srgbClr val="FF0000"/>
                </a:solidFill>
              </a:rPr>
              <a:t>(ACP</a:t>
            </a:r>
            <a:r>
              <a:rPr lang="ko-KR" altLang="en-US" b="1" smtClean="0">
                <a:solidFill>
                  <a:srgbClr val="FF0000"/>
                </a:solidFill>
              </a:rPr>
              <a:t>만</a:t>
            </a:r>
            <a:r>
              <a:rPr lang="en-US" altLang="ko-KR" b="1" smtClean="0">
                <a:solidFill>
                  <a:srgbClr val="FF0000"/>
                </a:solidFill>
              </a:rPr>
              <a:t>)</a:t>
            </a:r>
            <a:endParaRPr lang="ko-KR" altLang="en-US" b="1">
              <a:solidFill>
                <a:srgbClr val="FF0000"/>
              </a:solidFill>
            </a:endParaRPr>
          </a:p>
          <a:p>
            <a:r>
              <a:rPr lang="ko-KR" altLang="en-US"/>
              <a:t>안내링크  </a:t>
            </a:r>
            <a:r>
              <a:rPr lang="en-US" altLang="ko-KR"/>
              <a:t>http://www.sbeducation.co.kr/customer/notice.asp?searchkey=&amp;searchvalue=&amp;code=&amp;page=&amp;mode=read&amp;seq=215</a:t>
            </a:r>
          </a:p>
          <a:p>
            <a:r>
              <a:rPr lang="ko-KR" altLang="en-US"/>
              <a:t>비대면 메뉴얼  </a:t>
            </a:r>
            <a:r>
              <a:rPr lang="en-US" altLang="ko-KR"/>
              <a:t>2310 SBS</a:t>
            </a:r>
            <a:r>
              <a:rPr lang="ko-KR" altLang="en-US"/>
              <a:t>아카데미 </a:t>
            </a:r>
            <a:r>
              <a:rPr lang="en-US" altLang="ko-KR"/>
              <a:t>ACP </a:t>
            </a:r>
            <a:r>
              <a:rPr lang="ko-KR" altLang="en-US"/>
              <a:t>비대면 시험 접수 안내</a:t>
            </a:r>
            <a:r>
              <a:rPr lang="en-US" altLang="ko-KR"/>
              <a:t>.pptx</a:t>
            </a:r>
          </a:p>
          <a:p>
            <a:endParaRPr lang="en-US" altLang="ko-KR"/>
          </a:p>
          <a:p>
            <a:r>
              <a:rPr lang="en-US" altLang="ko-KR"/>
              <a:t>1. </a:t>
            </a:r>
            <a:r>
              <a:rPr lang="ko-KR" altLang="en-US"/>
              <a:t>학원에서 자격증 응시과목을 비대면으로 구매 즉시 오프라인쿠폰</a:t>
            </a:r>
            <a:r>
              <a:rPr lang="en-US" altLang="ko-KR"/>
              <a:t>(</a:t>
            </a:r>
            <a:r>
              <a:rPr lang="ko-KR" altLang="en-US"/>
              <a:t>할인코드</a:t>
            </a:r>
            <a:r>
              <a:rPr lang="en-US" altLang="ko-KR"/>
              <a:t>) </a:t>
            </a:r>
            <a:r>
              <a:rPr lang="ko-KR" altLang="en-US"/>
              <a:t>발송</a:t>
            </a:r>
          </a:p>
          <a:p>
            <a:r>
              <a:rPr lang="en-US" altLang="ko-KR"/>
              <a:t>2. STK </a:t>
            </a:r>
            <a:r>
              <a:rPr lang="ko-KR" altLang="en-US"/>
              <a:t>접수주소  </a:t>
            </a:r>
            <a:r>
              <a:rPr lang="en-US" altLang="ko-KR"/>
              <a:t>http://www.sbeducation.co.kr/exam/examination_application1.asp</a:t>
            </a:r>
          </a:p>
          <a:p>
            <a:r>
              <a:rPr lang="en-US" altLang="ko-KR"/>
              <a:t>3. </a:t>
            </a:r>
            <a:r>
              <a:rPr lang="ko-KR" altLang="en-US"/>
              <a:t>회원가입 후 단체접수 체크 후 </a:t>
            </a:r>
            <a:r>
              <a:rPr lang="en-US" altLang="ko-KR"/>
              <a:t>acpkorea </a:t>
            </a:r>
            <a:r>
              <a:rPr lang="ko-KR" altLang="en-US"/>
              <a:t>입력 검색 하면 비대면 과목 목록이 나옴</a:t>
            </a:r>
          </a:p>
          <a:p>
            <a:r>
              <a:rPr lang="en-US" altLang="ko-KR"/>
              <a:t>4. </a:t>
            </a:r>
            <a:r>
              <a:rPr lang="ko-KR" altLang="en-US"/>
              <a:t>목록에서 응시과목 선택 후 접수 </a:t>
            </a:r>
            <a:r>
              <a:rPr lang="en-US" altLang="ko-KR"/>
              <a:t>(STK </a:t>
            </a:r>
            <a:r>
              <a:rPr lang="ko-KR" altLang="en-US"/>
              <a:t>회원이라면 아무나 접수 가능</a:t>
            </a:r>
            <a:r>
              <a:rPr lang="en-US" altLang="ko-KR"/>
              <a:t>)</a:t>
            </a:r>
          </a:p>
          <a:p>
            <a:r>
              <a:rPr lang="en-US" altLang="ko-KR"/>
              <a:t>   &gt; </a:t>
            </a:r>
            <a:r>
              <a:rPr lang="ko-KR" altLang="en-US"/>
              <a:t>접수 중 </a:t>
            </a:r>
            <a:r>
              <a:rPr lang="en-US" altLang="ko-KR"/>
              <a:t>Certiport </a:t>
            </a:r>
            <a:r>
              <a:rPr lang="ko-KR" altLang="en-US"/>
              <a:t>사이트 계정 입력 필요 </a:t>
            </a:r>
          </a:p>
          <a:p>
            <a:r>
              <a:rPr lang="ko-KR" altLang="en-US"/>
              <a:t>   </a:t>
            </a:r>
            <a:r>
              <a:rPr lang="en-US" altLang="ko-KR"/>
              <a:t>&gt; </a:t>
            </a:r>
            <a:r>
              <a:rPr lang="ko-KR" altLang="en-US"/>
              <a:t>오프라인 쿠폰 입력하면 응시료 </a:t>
            </a:r>
            <a:r>
              <a:rPr lang="en-US" altLang="ko-KR"/>
              <a:t>0</a:t>
            </a:r>
            <a:r>
              <a:rPr lang="ko-KR" altLang="en-US"/>
              <a:t>원 결제 가능</a:t>
            </a:r>
          </a:p>
          <a:p>
            <a:r>
              <a:rPr lang="en-US" altLang="ko-KR"/>
              <a:t>5. </a:t>
            </a:r>
            <a:r>
              <a:rPr lang="ko-KR" altLang="en-US"/>
              <a:t>시험 </a:t>
            </a:r>
            <a:r>
              <a:rPr lang="en-US" altLang="ko-KR"/>
              <a:t>3</a:t>
            </a:r>
            <a:r>
              <a:rPr lang="ko-KR" altLang="en-US"/>
              <a:t>일전까지 취소 가능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취소 시 쿠폰은 재사용 안됨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r>
              <a:rPr lang="en-US" altLang="ko-KR"/>
              <a:t>   &gt; 2</a:t>
            </a:r>
            <a:r>
              <a:rPr lang="ko-KR" altLang="en-US"/>
              <a:t>일전까지 시험일 변경 가능</a:t>
            </a:r>
          </a:p>
          <a:p>
            <a:r>
              <a:rPr lang="en-US" altLang="ko-KR"/>
              <a:t>6. </a:t>
            </a:r>
            <a:r>
              <a:rPr lang="ko-KR" altLang="en-US"/>
              <a:t>시험 전날 </a:t>
            </a:r>
            <a:r>
              <a:rPr lang="en-US" altLang="ko-KR"/>
              <a:t>STK</a:t>
            </a:r>
            <a:r>
              <a:rPr lang="ko-KR" altLang="en-US"/>
              <a:t>에서 시험 감독링크를 제공</a:t>
            </a:r>
          </a:p>
          <a:p>
            <a:r>
              <a:rPr lang="en-US" altLang="ko-KR"/>
              <a:t>7. </a:t>
            </a:r>
            <a:r>
              <a:rPr lang="ko-KR" altLang="en-US"/>
              <a:t>시험일 </a:t>
            </a:r>
          </a:p>
          <a:p>
            <a:r>
              <a:rPr lang="ko-KR" altLang="en-US"/>
              <a:t>   </a:t>
            </a:r>
            <a:r>
              <a:rPr lang="en-US" altLang="ko-KR"/>
              <a:t>&gt; </a:t>
            </a:r>
            <a:r>
              <a:rPr lang="ko-KR" altLang="en-US"/>
              <a:t>핸드폰으로 신분증 확인 </a:t>
            </a:r>
            <a:r>
              <a:rPr lang="en-US" altLang="ko-KR"/>
              <a:t>/ </a:t>
            </a:r>
            <a:r>
              <a:rPr lang="ko-KR" altLang="en-US"/>
              <a:t>시험 노트북 카메라로 지켜 봄</a:t>
            </a:r>
          </a:p>
          <a:p>
            <a:r>
              <a:rPr lang="ko-KR" altLang="en-US"/>
              <a:t>   </a:t>
            </a:r>
            <a:r>
              <a:rPr lang="en-US" altLang="ko-KR"/>
              <a:t>&gt; </a:t>
            </a:r>
            <a:r>
              <a:rPr lang="ko-KR" altLang="en-US"/>
              <a:t>별도의 응시 프로그램 설치 후 시험 실시</a:t>
            </a:r>
          </a:p>
          <a:p>
            <a:r>
              <a:rPr lang="ko-KR" altLang="en-US"/>
              <a:t>   </a:t>
            </a:r>
            <a:r>
              <a:rPr lang="en-US" altLang="ko-KR"/>
              <a:t>&gt; </a:t>
            </a:r>
            <a:r>
              <a:rPr lang="ko-KR" altLang="en-US"/>
              <a:t>합격여부는 바로 확인 가능</a:t>
            </a:r>
          </a:p>
          <a:p>
            <a:r>
              <a:rPr lang="ko-KR" altLang="en-US"/>
              <a:t>   </a:t>
            </a:r>
            <a:r>
              <a:rPr lang="en-US" altLang="ko-KR"/>
              <a:t>&gt; </a:t>
            </a:r>
            <a:r>
              <a:rPr lang="ko-KR" altLang="en-US"/>
              <a:t>학생은 결과를 바로 확인가능</a:t>
            </a:r>
          </a:p>
          <a:p>
            <a:r>
              <a:rPr lang="ko-KR" altLang="en-US"/>
              <a:t>   </a:t>
            </a:r>
            <a:r>
              <a:rPr lang="en-US" altLang="ko-KR"/>
              <a:t>&gt; </a:t>
            </a:r>
            <a:r>
              <a:rPr lang="ko-KR" altLang="en-US"/>
              <a:t>학원은 </a:t>
            </a:r>
            <a:r>
              <a:rPr lang="en-US" altLang="ko-KR"/>
              <a:t>Certiport </a:t>
            </a:r>
            <a:r>
              <a:rPr lang="ko-KR" altLang="en-US"/>
              <a:t>사이트에서 결과 확인 가능</a:t>
            </a:r>
            <a:r>
              <a:rPr lang="en-US" altLang="ko-KR"/>
              <a:t>(</a:t>
            </a:r>
            <a:r>
              <a:rPr lang="ko-KR" altLang="en-US"/>
              <a:t>지점 총무는 확인가능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2803" y="686464"/>
            <a:ext cx="4525598" cy="110799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  <a:latin typeface="+mn-lt"/>
              </a:rPr>
              <a:t>수정 필요</a:t>
            </a:r>
          </a:p>
          <a:p>
            <a:r>
              <a:rPr lang="ko-KR" altLang="en-US" sz="1100">
                <a:latin typeface="+mn-lt"/>
              </a:rPr>
              <a:t>자격증 관리  </a:t>
            </a:r>
            <a:r>
              <a:rPr lang="en-US" altLang="ko-KR" sz="1100">
                <a:latin typeface="+mn-lt"/>
              </a:rPr>
              <a:t>:   </a:t>
            </a:r>
            <a:r>
              <a:rPr lang="ko-KR" altLang="en-US" sz="1100">
                <a:latin typeface="+mn-lt"/>
              </a:rPr>
              <a:t>응시과목명을 코드화 또는 고정 선택 방식 고려</a:t>
            </a:r>
          </a:p>
          <a:p>
            <a:r>
              <a:rPr lang="ko-KR" altLang="en-US" sz="1100">
                <a:latin typeface="+mn-lt"/>
              </a:rPr>
              <a:t>              </a:t>
            </a:r>
            <a:r>
              <a:rPr lang="ko-KR" altLang="en-US" sz="1100" smtClean="0">
                <a:latin typeface="+mn-lt"/>
              </a:rPr>
              <a:t>   </a:t>
            </a:r>
            <a:r>
              <a:rPr lang="en-US" altLang="ko-KR" sz="1100">
                <a:latin typeface="+mn-lt"/>
              </a:rPr>
              <a:t>&gt;  </a:t>
            </a:r>
            <a:r>
              <a:rPr lang="ko-KR" altLang="en-US" sz="1100">
                <a:latin typeface="+mn-lt"/>
              </a:rPr>
              <a:t>대면 단체접수 코드 등록</a:t>
            </a:r>
            <a:r>
              <a:rPr lang="en-US" altLang="ko-KR" sz="1100">
                <a:latin typeface="+mn-lt"/>
              </a:rPr>
              <a:t>(</a:t>
            </a:r>
            <a:r>
              <a:rPr lang="ko-KR" altLang="en-US" sz="1100">
                <a:latin typeface="+mn-lt"/>
              </a:rPr>
              <a:t>지점별 </a:t>
            </a:r>
            <a:r>
              <a:rPr lang="en-US" altLang="ko-KR" sz="1100">
                <a:latin typeface="+mn-lt"/>
              </a:rPr>
              <a:t>1</a:t>
            </a:r>
            <a:r>
              <a:rPr lang="ko-KR" altLang="en-US" sz="1100">
                <a:latin typeface="+mn-lt"/>
              </a:rPr>
              <a:t>개</a:t>
            </a:r>
            <a:r>
              <a:rPr lang="en-US" altLang="ko-KR" sz="1100">
                <a:latin typeface="+mn-lt"/>
              </a:rPr>
              <a:t>) / </a:t>
            </a:r>
            <a:r>
              <a:rPr lang="ko-KR" altLang="en-US" sz="1100">
                <a:latin typeface="+mn-lt"/>
              </a:rPr>
              <a:t>구매 시 발송</a:t>
            </a:r>
          </a:p>
          <a:p>
            <a:r>
              <a:rPr lang="ko-KR" altLang="en-US" sz="1100" smtClean="0">
                <a:latin typeface="+mn-lt"/>
              </a:rPr>
              <a:t>판매관리      </a:t>
            </a:r>
            <a:r>
              <a:rPr lang="en-US" altLang="ko-KR" sz="1100">
                <a:latin typeface="+mn-lt"/>
              </a:rPr>
              <a:t>:  </a:t>
            </a:r>
            <a:r>
              <a:rPr lang="ko-KR" altLang="en-US" sz="1100">
                <a:latin typeface="+mn-lt"/>
              </a:rPr>
              <a:t>결제상태와 진행상태 다시 정리 필요</a:t>
            </a:r>
          </a:p>
          <a:p>
            <a:r>
              <a:rPr lang="ko-KR" altLang="en-US" sz="1100">
                <a:latin typeface="+mn-lt"/>
              </a:rPr>
              <a:t>접수관리 </a:t>
            </a:r>
            <a:r>
              <a:rPr lang="ko-KR" altLang="en-US" sz="1100" smtClean="0">
                <a:latin typeface="+mn-lt"/>
              </a:rPr>
              <a:t>     </a:t>
            </a:r>
            <a:r>
              <a:rPr lang="en-US" altLang="ko-KR" sz="1100">
                <a:latin typeface="+mn-lt"/>
              </a:rPr>
              <a:t>:  </a:t>
            </a:r>
            <a:r>
              <a:rPr lang="ko-KR" altLang="en-US" sz="1100">
                <a:latin typeface="+mn-lt"/>
              </a:rPr>
              <a:t>시험 </a:t>
            </a:r>
            <a:r>
              <a:rPr lang="en-US" altLang="ko-KR" sz="1100">
                <a:latin typeface="+mn-lt"/>
              </a:rPr>
              <a:t>CLASS</a:t>
            </a:r>
            <a:r>
              <a:rPr lang="ko-KR" altLang="en-US" sz="1100">
                <a:latin typeface="+mn-lt"/>
              </a:rPr>
              <a:t>를 기준으로 </a:t>
            </a:r>
            <a:r>
              <a:rPr lang="ko-KR" altLang="en-US" sz="1100" smtClean="0">
                <a:latin typeface="+mn-lt"/>
              </a:rPr>
              <a:t>명단관리 및 </a:t>
            </a:r>
            <a:r>
              <a:rPr lang="ko-KR" altLang="en-US" sz="1100">
                <a:latin typeface="+mn-lt"/>
              </a:rPr>
              <a:t>출석체크 </a:t>
            </a:r>
            <a:r>
              <a:rPr lang="ko-KR" altLang="en-US" sz="1100" smtClean="0">
                <a:latin typeface="+mn-lt"/>
              </a:rPr>
              <a:t>고려</a:t>
            </a:r>
            <a:endParaRPr lang="en-US" altLang="ko-KR" sz="1100" smtClean="0">
              <a:latin typeface="+mn-lt"/>
            </a:endParaRPr>
          </a:p>
          <a:p>
            <a:r>
              <a:rPr lang="ko-KR" altLang="en-US" sz="1100" smtClean="0">
                <a:latin typeface="+mn-lt"/>
              </a:rPr>
              <a:t>출석체크 방법 </a:t>
            </a:r>
            <a:r>
              <a:rPr lang="en-US" altLang="ko-KR" sz="1100" smtClean="0">
                <a:latin typeface="+mn-lt"/>
              </a:rPr>
              <a:t>:   </a:t>
            </a:r>
            <a:r>
              <a:rPr lang="ko-KR" altLang="en-US" sz="1100" smtClean="0">
                <a:latin typeface="+mn-lt"/>
              </a:rPr>
              <a:t>시간표에서 클릭 또는 접수관리에서 등록</a:t>
            </a:r>
            <a:endParaRPr lang="ko-KR" altLang="en-US" sz="110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5992" y="5004767"/>
            <a:ext cx="4637808" cy="212365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rgbClr val="FF0000"/>
                </a:solidFill>
                <a:latin typeface="+mn-lt"/>
              </a:rPr>
              <a:t>기타정보</a:t>
            </a:r>
            <a:endParaRPr lang="ko-KR" altLang="en-US" sz="1100" b="1">
              <a:solidFill>
                <a:srgbClr val="FF0000"/>
              </a:solidFill>
              <a:latin typeface="+mn-lt"/>
            </a:endParaRPr>
          </a:p>
          <a:p>
            <a:r>
              <a:rPr lang="en-US" altLang="ko-KR" sz="1100">
                <a:latin typeface="+mn-lt"/>
              </a:rPr>
              <a:t>STK </a:t>
            </a:r>
            <a:r>
              <a:rPr lang="ko-KR" altLang="en-US" sz="1100">
                <a:latin typeface="+mn-lt"/>
              </a:rPr>
              <a:t>담당자    박정훈    </a:t>
            </a:r>
            <a:r>
              <a:rPr lang="en-US" altLang="ko-KR" sz="1100">
                <a:latin typeface="+mn-lt"/>
              </a:rPr>
              <a:t>010-9147-1161</a:t>
            </a:r>
          </a:p>
          <a:p>
            <a:endParaRPr lang="en-US" altLang="ko-KR" sz="1100">
              <a:latin typeface="+mn-lt"/>
            </a:endParaRPr>
          </a:p>
          <a:p>
            <a:r>
              <a:rPr lang="en-US" altLang="ko-KR" sz="1100">
                <a:latin typeface="+mn-lt"/>
              </a:rPr>
              <a:t>STK </a:t>
            </a:r>
            <a:r>
              <a:rPr lang="ko-KR" altLang="en-US" sz="1100">
                <a:latin typeface="+mn-lt"/>
              </a:rPr>
              <a:t>관리자 사이트  </a:t>
            </a:r>
            <a:r>
              <a:rPr lang="en-US" altLang="ko-KR" sz="1100">
                <a:latin typeface="+mn-lt"/>
              </a:rPr>
              <a:t>https://edu.sckcorp.co.kr/</a:t>
            </a:r>
            <a:r>
              <a:rPr lang="en-US" altLang="ko-KR" sz="1100">
                <a:solidFill>
                  <a:srgbClr val="FF0000"/>
                </a:solidFill>
                <a:latin typeface="+mn-lt"/>
              </a:rPr>
              <a:t>adcenter</a:t>
            </a:r>
            <a:r>
              <a:rPr lang="en-US" altLang="ko-KR" sz="1100">
                <a:latin typeface="+mn-lt"/>
              </a:rPr>
              <a:t>/login.asp</a:t>
            </a:r>
          </a:p>
          <a:p>
            <a:r>
              <a:rPr lang="ko-KR" altLang="en-US" sz="1100">
                <a:latin typeface="+mn-lt"/>
              </a:rPr>
              <a:t>대면 컴퓨터 신촌 관리자 계정   </a:t>
            </a:r>
            <a:r>
              <a:rPr lang="en-US" altLang="ko-KR" sz="1100">
                <a:latin typeface="+mn-lt"/>
              </a:rPr>
              <a:t>ID : sbsartsc1   PW : </a:t>
            </a:r>
            <a:r>
              <a:rPr lang="en-US" altLang="ko-KR" sz="1100" smtClean="0">
                <a:latin typeface="+mn-lt"/>
              </a:rPr>
              <a:t>***********</a:t>
            </a:r>
            <a:endParaRPr lang="en-US" altLang="ko-KR" sz="1100">
              <a:latin typeface="+mn-lt"/>
            </a:endParaRPr>
          </a:p>
          <a:p>
            <a:r>
              <a:rPr lang="ko-KR" altLang="en-US" sz="1100">
                <a:latin typeface="+mn-lt"/>
              </a:rPr>
              <a:t>대면 컴퓨터 강남 관리자 계정   </a:t>
            </a:r>
            <a:r>
              <a:rPr lang="en-US" altLang="ko-KR" sz="1100" smtClean="0">
                <a:latin typeface="+mn-lt"/>
              </a:rPr>
              <a:t>ID : sbsacademy PW : </a:t>
            </a:r>
            <a:r>
              <a:rPr lang="en-US" altLang="ko-KR" sz="1100" smtClean="0"/>
              <a:t>***********</a:t>
            </a:r>
            <a:endParaRPr lang="en-US" altLang="ko-KR" sz="1100" smtClean="0">
              <a:latin typeface="+mn-lt"/>
            </a:endParaRPr>
          </a:p>
          <a:p>
            <a:r>
              <a:rPr lang="ko-KR" altLang="en-US" sz="1100" smtClean="0"/>
              <a:t>비대면  </a:t>
            </a:r>
            <a:r>
              <a:rPr lang="en-US" altLang="ko-KR" sz="1100" smtClean="0"/>
              <a:t>ACP </a:t>
            </a:r>
            <a:r>
              <a:rPr lang="ko-KR" altLang="en-US" sz="1100" smtClean="0"/>
              <a:t>관리자 </a:t>
            </a:r>
            <a:r>
              <a:rPr lang="en-US" altLang="ko-KR" sz="1100" smtClean="0"/>
              <a:t> id : acpkorea    /    pw : ******</a:t>
            </a:r>
          </a:p>
          <a:p>
            <a:r>
              <a:rPr lang="ko-KR" altLang="en-US" sz="1100" smtClean="0"/>
              <a:t>대면   </a:t>
            </a:r>
            <a:r>
              <a:rPr lang="en-US" altLang="ko-KR" sz="1100"/>
              <a:t>MCF </a:t>
            </a:r>
            <a:r>
              <a:rPr lang="en-US" altLang="ko-KR" sz="1100" smtClean="0"/>
              <a:t> </a:t>
            </a:r>
            <a:r>
              <a:rPr lang="ko-KR" altLang="en-US" sz="1100" smtClean="0"/>
              <a:t>관리자</a:t>
            </a:r>
            <a:r>
              <a:rPr lang="en-US" altLang="ko-KR" sz="1100" smtClean="0"/>
              <a:t>  ID </a:t>
            </a:r>
            <a:r>
              <a:rPr lang="en-US" altLang="ko-KR" sz="1100"/>
              <a:t>: koreaisit    PW : ******</a:t>
            </a:r>
          </a:p>
          <a:p>
            <a:endParaRPr lang="en-US" altLang="ko-KR" sz="1100">
              <a:latin typeface="+mn-lt"/>
            </a:endParaRPr>
          </a:p>
          <a:p>
            <a:r>
              <a:rPr lang="en-US" altLang="ko-KR" sz="1100" smtClean="0">
                <a:latin typeface="+mn-lt"/>
              </a:rPr>
              <a:t>ACP </a:t>
            </a:r>
            <a:r>
              <a:rPr lang="ko-KR" altLang="en-US" sz="1100" smtClean="0">
                <a:latin typeface="+mn-lt"/>
              </a:rPr>
              <a:t>비대면 문의  </a:t>
            </a:r>
            <a:r>
              <a:rPr lang="ko-KR" altLang="en-US" sz="1100">
                <a:latin typeface="+mn-lt"/>
              </a:rPr>
              <a:t>컴퓨터홍대 구자영 사원   </a:t>
            </a:r>
            <a:r>
              <a:rPr lang="en-US" altLang="ko-KR" sz="1100" smtClean="0">
                <a:latin typeface="+mn-lt"/>
              </a:rPr>
              <a:t>010-8680-9172</a:t>
            </a:r>
            <a:endParaRPr lang="en-US" altLang="ko-KR" sz="1100">
              <a:latin typeface="+mn-lt"/>
            </a:endParaRPr>
          </a:p>
          <a:p>
            <a:r>
              <a:rPr lang="ko-KR" altLang="en-US" sz="1100" smtClean="0">
                <a:latin typeface="+mn-lt"/>
              </a:rPr>
              <a:t>시험사이트 서티포트    </a:t>
            </a:r>
            <a:r>
              <a:rPr lang="en-US" altLang="ko-KR" sz="1100" smtClean="0">
                <a:latin typeface="+mn-lt"/>
              </a:rPr>
              <a:t>https</a:t>
            </a:r>
            <a:r>
              <a:rPr lang="en-US" altLang="ko-KR" sz="1100">
                <a:latin typeface="+mn-lt"/>
              </a:rPr>
              <a:t>://certiport.pearsonvue.com/</a:t>
            </a:r>
          </a:p>
          <a:p>
            <a:r>
              <a:rPr lang="ko-KR" altLang="en-US" sz="1100" smtClean="0">
                <a:latin typeface="+mn-lt"/>
              </a:rPr>
              <a:t>결과 사이트 </a:t>
            </a:r>
            <a:r>
              <a:rPr lang="ko-KR" altLang="en-US" sz="1100">
                <a:latin typeface="+mn-lt"/>
              </a:rPr>
              <a:t>접속 </a:t>
            </a:r>
            <a:r>
              <a:rPr lang="en-US" altLang="ko-KR" sz="1100">
                <a:latin typeface="+mn-lt"/>
              </a:rPr>
              <a:t>- </a:t>
            </a:r>
            <a:r>
              <a:rPr lang="ko-KR" altLang="en-US" sz="1100">
                <a:latin typeface="+mn-lt"/>
              </a:rPr>
              <a:t>로그인   </a:t>
            </a:r>
            <a:r>
              <a:rPr lang="en-US" altLang="ko-KR" sz="1100">
                <a:latin typeface="+mn-lt"/>
              </a:rPr>
              <a:t>reports - result(264) - </a:t>
            </a:r>
            <a:r>
              <a:rPr lang="ko-KR" altLang="en-US" sz="1100">
                <a:latin typeface="+mn-lt"/>
              </a:rPr>
              <a:t>시간 선택 </a:t>
            </a:r>
            <a:r>
              <a:rPr lang="en-US" altLang="ko-KR" sz="1100">
                <a:latin typeface="+mn-lt"/>
              </a:rPr>
              <a:t>- view</a:t>
            </a:r>
            <a:endParaRPr lang="ko-KR" altLang="en-US" sz="110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565" y="2807195"/>
            <a:ext cx="4172588" cy="18890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57449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05CBBB0-C0E3-4A1A-80AF-A92374F2BD78}" type="slidenum">
              <a:rPr lang="ko-KR" altLang="en-US" sz="800" smtClean="0"/>
              <a:pPr/>
              <a:t>3</a:t>
            </a:fld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13827"/>
              </p:ext>
            </p:extLst>
          </p:nvPr>
        </p:nvGraphicFramePr>
        <p:xfrm>
          <a:off x="10681915" y="645990"/>
          <a:ext cx="2761035" cy="373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자격증 관리</a:t>
                      </a:r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* ACP,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MCF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자격증을 등록 관리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* 2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개 계열서 따로 사용하고 있음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* 검색 버튼은 생략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이하 전체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240311 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계열에서 계열과 지점으로 수정함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프로트에서 계열과 지점이 같을 경우 보여줌 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판매중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defTabSz="817563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[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지점관리자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 &gt;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운영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defTabSz="817563"/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defTabSz="817563">
                        <a:buAutoNum type="arabicParenR"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자격증 관리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”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에서 자격증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상품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defTabSz="817563">
                        <a:buAutoNum type="arabicParenR"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판매 관리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”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에서 판매정보 보기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defTabSz="817563">
                        <a:buAutoNum type="arabicParenR"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＂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접수 관리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＂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에서 구매 학생의 시험 관리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defTabSz="817563">
                        <a:buAutoNum type="arabicParenR"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코드관리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”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에서  자격증 응시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코드 관리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defTabSz="817563">
                        <a:buNone/>
                      </a:pP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defTabSz="817563">
                        <a:buNone/>
                      </a:pP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+mn-lt"/>
                        </a:rPr>
                        <a:t>*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  <a:latin typeface="+mn-lt"/>
                        </a:rPr>
                        <a:t>중요 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  <a:latin typeface="+mn-lt"/>
                        </a:rPr>
                        <a:t>플랫폼에서 응시과목과 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+mn-lt"/>
                        </a:rPr>
                        <a:t>STK 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  <a:latin typeface="+mn-lt"/>
                        </a:rPr>
                        <a:t>사이트 응시과목명을 동일하게 설정해야 한다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+mn-lt"/>
                        </a:rPr>
                        <a:t>. (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  <a:latin typeface="+mn-lt"/>
                        </a:rPr>
                        <a:t>학생 연결 시 필수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+mn-lt"/>
                        </a:rPr>
                        <a:t>)</a:t>
                      </a:r>
                      <a:endParaRPr lang="en-US" altLang="ko-KR" sz="80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marL="228600" indent="-228600" defTabSz="817563">
                        <a:buAutoNum type="arabicParenR"/>
                      </a:pP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defTabSz="817563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수강생포탈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defTabSz="817563"/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defTabSz="817563">
                        <a:buAutoNum type="arabicParenR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자격증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목록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defTabSz="817563">
                        <a:buAutoNum type="arabicParenR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자격증 응시 내역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</a:rPr>
                        <a:t>멘토에게 환불 요청 메세지 전송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/>
                          </a:solidFill>
                        </a:rPr>
                      </a:b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defTabSz="817563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수강생창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자격증 관리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defTabSz="817563"/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defTabSz="817563">
                        <a:buAutoNum type="arabicParenR"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구매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접수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응시 내역 및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 환불 신청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8641"/>
              </p:ext>
            </p:extLst>
          </p:nvPr>
        </p:nvGraphicFramePr>
        <p:xfrm>
          <a:off x="546028" y="2291744"/>
          <a:ext cx="972582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83">
                  <a:extLst>
                    <a:ext uri="{9D8B030D-6E8A-4147-A177-3AD203B41FA5}">
                      <a16:colId xmlns:a16="http://schemas.microsoft.com/office/drawing/2014/main" val="205093257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0674306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426815242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1233705452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785425714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946096696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3692464532"/>
                    </a:ext>
                  </a:extLst>
                </a:gridCol>
                <a:gridCol w="1364801">
                  <a:extLst>
                    <a:ext uri="{9D8B030D-6E8A-4147-A177-3AD203B41FA5}">
                      <a16:colId xmlns:a16="http://schemas.microsoft.com/office/drawing/2014/main" val="1333188017"/>
                    </a:ext>
                  </a:extLst>
                </a:gridCol>
                <a:gridCol w="697140">
                  <a:extLst>
                    <a:ext uri="{9D8B030D-6E8A-4147-A177-3AD203B41FA5}">
                      <a16:colId xmlns:a16="http://schemas.microsoft.com/office/drawing/2014/main" val="484484248"/>
                    </a:ext>
                  </a:extLst>
                </a:gridCol>
                <a:gridCol w="264296">
                  <a:extLst>
                    <a:ext uri="{9D8B030D-6E8A-4147-A177-3AD203B41FA5}">
                      <a16:colId xmlns:a16="http://schemas.microsoft.com/office/drawing/2014/main" val="834751542"/>
                    </a:ext>
                  </a:extLst>
                </a:gridCol>
              </a:tblGrid>
              <a:tr h="20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계열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별칭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응시과목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응시료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재응시료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비대면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판매상태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ACP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Premiere </a:t>
                      </a:r>
                      <a:r>
                        <a:rPr lang="en-US" sz="8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CC2020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30,000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mtClean="0">
                          <a:solidFill>
                            <a:schemeClr val="tx1"/>
                          </a:solidFill>
                          <a:latin typeface="+mn-lt"/>
                        </a:rPr>
                        <a:t>판매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판매중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컴퓨터홍대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Illustrator </a:t>
                      </a:r>
                      <a:r>
                        <a:rPr lang="en-US" sz="8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CC2020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30,000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판매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판매중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컴퓨터부평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ACP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Photoshop </a:t>
                      </a:r>
                      <a:r>
                        <a:rPr lang="en-US" sz="8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CC2020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30,000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판매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판매중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컴퓨터부산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InDesign </a:t>
                      </a:r>
                      <a:r>
                        <a:rPr lang="en-US" sz="8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CC2020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30,000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판매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품절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강남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MCF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Microsoft Azure AI Fundamentals (AI-900)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30,000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solidFill>
                            <a:schemeClr val="tx1"/>
                          </a:solidFill>
                          <a:latin typeface="+mn-lt"/>
                        </a:rPr>
                        <a:t>불가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판매중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23143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부산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MCF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Microsoft Azure Fundamentals (AZ-900)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30,000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불가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판매중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6243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신촌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MCF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 Microsoft Azure Data Fundamentals (DP-900)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70,000</a:t>
                      </a:r>
                      <a:endParaRPr lang="ko-KR" altLang="en-US" sz="8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30,000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불가</a:t>
                      </a:r>
                      <a:endParaRPr lang="ko-KR" altLang="en-US" sz="800" u="none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판매중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2023-01-03</a:t>
                      </a:r>
                      <a:endParaRPr lang="ko-KR" altLang="en-US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913687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9819897" y="4073211"/>
            <a:ext cx="543387" cy="2124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28791" y="1486565"/>
            <a:ext cx="9627362" cy="70989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8188706" y="1586704"/>
            <a:ext cx="1838097" cy="25313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smtClean="0">
                <a:latin typeface="+mn-ea"/>
                <a:ea typeface="+mn-ea"/>
              </a:rPr>
              <a:t>판매상태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38891" y="1578332"/>
            <a:ext cx="1840855" cy="252000"/>
            <a:chOff x="3954135" y="3272746"/>
            <a:chExt cx="1840855" cy="252000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3954135" y="3272746"/>
              <a:ext cx="184085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smtClean="0">
                  <a:latin typeface="+mn-ea"/>
                  <a:ea typeface="+mn-ea"/>
                </a:rPr>
                <a:t>등록일    </a:t>
              </a:r>
              <a:r>
                <a:rPr lang="en-US" altLang="ko-KR" sz="7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2023-11-01~2023-11-07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▣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latin typeface="+mn-ea"/>
                  <a:ea typeface="+mn-ea"/>
                </a:rPr>
                <a:t>   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4425162" y="3272746"/>
              <a:ext cx="0" cy="25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모서리가 둥근 직사각형 62"/>
          <p:cNvSpPr/>
          <p:nvPr/>
        </p:nvSpPr>
        <p:spPr bwMode="auto">
          <a:xfrm>
            <a:off x="2534481" y="1581819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>
                <a:latin typeface="+mn-ea"/>
                <a:ea typeface="+mn-ea"/>
              </a:rPr>
              <a:t>계열선택</a:t>
            </a:r>
            <a:r>
              <a:rPr lang="ko-KR" altLang="en-US" sz="700" dirty="0">
                <a:latin typeface="+mn-ea"/>
                <a:ea typeface="+mn-ea"/>
              </a:rPr>
              <a:t>                                      ∨ </a:t>
            </a:r>
          </a:p>
        </p:txBody>
      </p:sp>
      <p:sp>
        <p:nvSpPr>
          <p:cNvPr id="129" name="타원 128"/>
          <p:cNvSpPr>
            <a:spLocks noChangeAspect="1"/>
          </p:cNvSpPr>
          <p:nvPr/>
        </p:nvSpPr>
        <p:spPr bwMode="auto">
          <a:xfrm>
            <a:off x="404156" y="161068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7033" y="911001"/>
            <a:ext cx="906017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9116850" y="1895327"/>
            <a:ext cx="909953" cy="252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가격</a:t>
            </a:r>
            <a:r>
              <a:rPr kumimoji="0" lang="en-US" altLang="ko-KR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설정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0" name="타원 139"/>
          <p:cNvSpPr>
            <a:spLocks noChangeAspect="1"/>
          </p:cNvSpPr>
          <p:nvPr/>
        </p:nvSpPr>
        <p:spPr bwMode="auto">
          <a:xfrm>
            <a:off x="8927754" y="19487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타원 144"/>
          <p:cNvSpPr>
            <a:spLocks noChangeAspect="1"/>
          </p:cNvSpPr>
          <p:nvPr/>
        </p:nvSpPr>
        <p:spPr bwMode="auto">
          <a:xfrm>
            <a:off x="10061572" y="37966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텍스트 개체 틀 6"/>
          <p:cNvSpPr txBox="1">
            <a:spLocks/>
          </p:cNvSpPr>
          <p:nvPr/>
        </p:nvSpPr>
        <p:spPr>
          <a:xfrm>
            <a:off x="1403942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지점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자격증 관리</a:t>
            </a:r>
            <a:r>
              <a:rPr kumimoji="0" lang="ko-KR" altLang="en-US" dirty="0" smtClean="0"/>
              <a:t>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자격증 관리</a:t>
            </a:r>
            <a:endParaRPr kumimoji="0"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99920"/>
              </p:ext>
            </p:extLst>
          </p:nvPr>
        </p:nvGraphicFramePr>
        <p:xfrm>
          <a:off x="513914" y="4483086"/>
          <a:ext cx="371694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25">
                  <a:extLst>
                    <a:ext uri="{9D8B030D-6E8A-4147-A177-3AD203B41FA5}">
                      <a16:colId xmlns:a16="http://schemas.microsoft.com/office/drawing/2014/main" val="3104945580"/>
                    </a:ext>
                  </a:extLst>
                </a:gridCol>
                <a:gridCol w="3515417">
                  <a:extLst>
                    <a:ext uri="{9D8B030D-6E8A-4147-A177-3AD203B41FA5}">
                      <a16:colId xmlns:a16="http://schemas.microsoft.com/office/drawing/2014/main" val="392231984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검색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컬럼정의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기본값은 빈값으로 설정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전체 나열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계열별로 자격증 관리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1-1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별칭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크드로 관리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유형에서 별칭으로 수정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키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: certificate_alias_10    :     “ACP”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키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: certificate_alias_20    :     “MCF”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키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: certificate_name_10    :     “Adobe Certified Professional”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키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: certificate_name_20    :     “Microsoft Certified Fundamentals”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1-2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판매상태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키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: certificate_sales_10 : “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판매중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키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: certificate_sales_20 : “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품절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”</a:t>
                      </a:r>
                      <a:b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1-3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응시과목 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certi_lecture    nvarchar(100)</a:t>
                      </a:r>
                      <a:b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</a:br>
                      <a:endParaRPr lang="en-US" altLang="ko-KR" sz="800" b="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1-4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비대면</a:t>
                      </a:r>
                      <a:endParaRPr lang="en-US" altLang="ko-KR" sz="800" b="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certi_online_10  :  “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판매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certi_online_20  :  “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불가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”</a:t>
                      </a:r>
                      <a:b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1-5 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메모   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memo   :   nvarchar(500)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00441"/>
                  </a:ext>
                </a:extLst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 bwMode="auto">
          <a:xfrm>
            <a:off x="8188706" y="1175738"/>
            <a:ext cx="960634" cy="3554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판매중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품절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29787" y="3740122"/>
            <a:ext cx="909657" cy="59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4427313" y="1595720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700" smtClean="0">
                <a:latin typeface="+mn-ea"/>
                <a:ea typeface="+mn-ea"/>
              </a:rPr>
              <a:t>지점선택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6309514" y="1594016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700" smtClean="0">
                <a:latin typeface="+mn-ea"/>
                <a:ea typeface="+mn-ea"/>
              </a:rPr>
              <a:t>별칭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6300807" y="1210762"/>
            <a:ext cx="960634" cy="3554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pPr defTabSz="817563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ACP</a:t>
            </a:r>
          </a:p>
          <a:p>
            <a:pPr defTabSz="817563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MCF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477" y="4093913"/>
            <a:ext cx="285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rgbClr val="C00000"/>
                </a:solidFill>
              </a:rPr>
              <a:t>* </a:t>
            </a:r>
            <a:r>
              <a:rPr lang="en-US" altLang="ko-KR" sz="800" smtClean="0">
                <a:solidFill>
                  <a:srgbClr val="C00000"/>
                </a:solidFill>
              </a:rPr>
              <a:t>ACP : </a:t>
            </a:r>
            <a:r>
              <a:rPr kumimoji="0" lang="en-US" altLang="ko-KR" sz="800">
                <a:solidFill>
                  <a:srgbClr val="C00000"/>
                </a:solidFill>
                <a:latin typeface="맑은 고딕" pitchFamily="50" charset="-127"/>
                <a:ea typeface="맑은 고딕" panose="020B0503020000020004" pitchFamily="50" charset="-127"/>
              </a:rPr>
              <a:t>Adobe Certified Professional</a:t>
            </a:r>
            <a:endParaRPr lang="ko-KR" altLang="en-US" sz="800">
              <a:solidFill>
                <a:srgbClr val="C00000"/>
              </a:solidFill>
              <a:latin typeface="맑은 고딕" pitchFamily="50" charset="-127"/>
            </a:endParaRPr>
          </a:p>
          <a:p>
            <a:r>
              <a:rPr lang="ko-KR" altLang="en-US" sz="800" smtClean="0">
                <a:solidFill>
                  <a:srgbClr val="C00000"/>
                </a:solidFill>
              </a:rPr>
              <a:t>* </a:t>
            </a:r>
            <a:r>
              <a:rPr lang="en-US" altLang="ko-KR" sz="800" smtClean="0">
                <a:solidFill>
                  <a:srgbClr val="C00000"/>
                </a:solidFill>
              </a:rPr>
              <a:t>MCF : </a:t>
            </a:r>
            <a:r>
              <a:rPr lang="en-US" altLang="ko-KR" sz="800">
                <a:solidFill>
                  <a:srgbClr val="C00000"/>
                </a:solidFill>
                <a:latin typeface="맑은 고딕" pitchFamily="50" charset="-127"/>
              </a:rPr>
              <a:t>Microsoft Certified Fundamentals</a:t>
            </a:r>
            <a:endParaRPr lang="ko-KR" altLang="en-US" sz="800">
              <a:solidFill>
                <a:srgbClr val="C00000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546808" y="41794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6781124" y="164227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06128"/>
              </p:ext>
            </p:extLst>
          </p:nvPr>
        </p:nvGraphicFramePr>
        <p:xfrm>
          <a:off x="4561235" y="4483086"/>
          <a:ext cx="3716942" cy="1630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25">
                  <a:extLst>
                    <a:ext uri="{9D8B030D-6E8A-4147-A177-3AD203B41FA5}">
                      <a16:colId xmlns:a16="http://schemas.microsoft.com/office/drawing/2014/main" val="3905191451"/>
                    </a:ext>
                  </a:extLst>
                </a:gridCol>
                <a:gridCol w="3515417">
                  <a:extLst>
                    <a:ext uri="{9D8B030D-6E8A-4147-A177-3AD203B41FA5}">
                      <a16:colId xmlns:a16="http://schemas.microsoft.com/office/drawing/2014/main" val="2127517969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가격설정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할인이 아닌 복수 구매 가격을 설정하도록 함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자격증별 별도로 가격 관리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ACP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는 최대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과목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MCF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는 최대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과목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다음슬라이드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800" b="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78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자격증 등록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팝업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다음슬라이드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968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하단에 설명 추가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</a:t>
                      </a:r>
                    </a:p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ACP, MCF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별칭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코드화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추가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수정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하고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풀네임도 코드화로 저장한다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자격증 추가는 본사 담당자가 추가하거나 수정한다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.</a:t>
                      </a:r>
                      <a:endParaRPr lang="ko-KR" altLang="en-US" sz="800" b="0" smtClean="0">
                        <a:solidFill>
                          <a:srgbClr val="C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779026"/>
                  </a:ext>
                </a:extLst>
              </a:tr>
            </a:tbl>
          </a:graphicData>
        </a:graphic>
      </p:graphicFrame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3854462" y="21764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6878817" y="21764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8837754" y="164227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8579023" y="216868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7587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4</a:t>
            </a:fld>
            <a:endParaRPr lang="ko-KR" altLang="en-US" sz="8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1" name="직사각형 60"/>
          <p:cNvSpPr/>
          <p:nvPr/>
        </p:nvSpPr>
        <p:spPr bwMode="auto">
          <a:xfrm>
            <a:off x="5938727" y="1400938"/>
            <a:ext cx="5544616" cy="21184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43194" y="1106536"/>
            <a:ext cx="554015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자격증 등록</a:t>
            </a:r>
            <a:r>
              <a:rPr lang="en-US" altLang="ko-KR" sz="1100" b="1" smtClean="0">
                <a:solidFill>
                  <a:schemeClr val="tx1"/>
                </a:solidFill>
              </a:rPr>
              <a:t>/</a:t>
            </a:r>
            <a:r>
              <a:rPr lang="ko-KR" altLang="en-US" sz="1100" b="1" smtClean="0">
                <a:solidFill>
                  <a:schemeClr val="tx1"/>
                </a:solidFill>
              </a:rPr>
              <a:t>수정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427487" y="3143042"/>
            <a:ext cx="720000" cy="211155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1240590" y="1184013"/>
            <a:ext cx="122496" cy="122493"/>
            <a:chOff x="11747278" y="3136751"/>
            <a:chExt cx="144019" cy="144016"/>
          </a:xfrm>
        </p:grpSpPr>
        <p:cxnSp>
          <p:nvCxnSpPr>
            <p:cNvPr id="67" name="직선 연결선 66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모서리가 둥근 직사각형 69"/>
          <p:cNvSpPr/>
          <p:nvPr/>
        </p:nvSpPr>
        <p:spPr>
          <a:xfrm>
            <a:off x="6839055" y="2510717"/>
            <a:ext cx="4520866" cy="482463"/>
          </a:xfrm>
          <a:prstGeom prst="roundRect">
            <a:avLst>
              <a:gd name="adj" fmla="val 4372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kern="0" dirty="0">
              <a:solidFill>
                <a:schemeClr val="bg2">
                  <a:lumMod val="7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842220" y="1529920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      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9559921" y="1858775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chemeClr val="bg1">
                  <a:lumMod val="6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97929" y="1499420"/>
            <a:ext cx="794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계열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715630" y="1828275"/>
            <a:ext cx="794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응시과목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842220" y="2187178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판매중   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97929" y="2167007"/>
            <a:ext cx="79499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판매상태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010974" y="1846994"/>
            <a:ext cx="364202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endParaRPr lang="ko-KR" altLang="en-US" sz="7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842220" y="1855667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ACP</a:t>
            </a:r>
            <a:r>
              <a:rPr kumimoji="0" lang="ko-KR" altLang="en-US" sz="8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997929" y="1825167"/>
            <a:ext cx="79499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유형</a:t>
            </a:r>
          </a:p>
        </p:txBody>
      </p:sp>
      <p:sp>
        <p:nvSpPr>
          <p:cNvPr id="108" name="타원 107"/>
          <p:cNvSpPr>
            <a:spLocks noChangeAspect="1"/>
          </p:cNvSpPr>
          <p:nvPr/>
        </p:nvSpPr>
        <p:spPr bwMode="auto">
          <a:xfrm>
            <a:off x="8168180" y="31458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693979" y="2170702"/>
            <a:ext cx="79499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비대면판매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>
            <a:spLocks noChangeAspect="1"/>
          </p:cNvSpPr>
          <p:nvPr/>
        </p:nvSpPr>
        <p:spPr bwMode="auto">
          <a:xfrm>
            <a:off x="8163253" y="154942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타원 137"/>
          <p:cNvSpPr>
            <a:spLocks noChangeAspect="1"/>
          </p:cNvSpPr>
          <p:nvPr/>
        </p:nvSpPr>
        <p:spPr bwMode="auto">
          <a:xfrm>
            <a:off x="10778364" y="22115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67461" y="1343582"/>
            <a:ext cx="2947051" cy="30491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7460" y="1049180"/>
            <a:ext cx="2947053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가격 설정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75107" y="4040630"/>
            <a:ext cx="720000" cy="211155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371760" y="1126657"/>
            <a:ext cx="122496" cy="122493"/>
            <a:chOff x="11747278" y="3136751"/>
            <a:chExt cx="144019" cy="144016"/>
          </a:xfrm>
        </p:grpSpPr>
        <p:cxnSp>
          <p:nvCxnSpPr>
            <p:cNvPr id="45" name="직선 연결선 44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모서리가 둥근 직사각형 47"/>
          <p:cNvSpPr/>
          <p:nvPr/>
        </p:nvSpPr>
        <p:spPr>
          <a:xfrm>
            <a:off x="1623096" y="2510829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en-US" altLang="ko-KR" sz="80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130,000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1044" y="2478656"/>
            <a:ext cx="85205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23096" y="2845580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en-US" altLang="ko-KR" sz="80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190,000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044" y="2805094"/>
            <a:ext cx="85205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1043" y="3143042"/>
            <a:ext cx="85205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23096" y="3157438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en-US" altLang="ko-KR" sz="80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250,000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635725" y="159550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45242"/>
              </p:ext>
            </p:extLst>
          </p:nvPr>
        </p:nvGraphicFramePr>
        <p:xfrm>
          <a:off x="657777" y="4650778"/>
          <a:ext cx="2983446" cy="266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2">
                  <a:extLst>
                    <a:ext uri="{9D8B030D-6E8A-4147-A177-3AD203B41FA5}">
                      <a16:colId xmlns:a16="http://schemas.microsoft.com/office/drawing/2014/main" val="3104945580"/>
                    </a:ext>
                  </a:extLst>
                </a:gridCol>
                <a:gridCol w="2824404">
                  <a:extLst>
                    <a:ext uri="{9D8B030D-6E8A-4147-A177-3AD203B41FA5}">
                      <a16:colId xmlns:a16="http://schemas.microsoft.com/office/drawing/2014/main" val="392231984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가격설정 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본사에서 공통으로 관리</a:t>
                      </a:r>
                      <a:endParaRPr lang="en-US" altLang="ko-KR" sz="800" b="0" baseline="0" smtClean="0">
                        <a:solidFill>
                          <a:srgbClr val="C00000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337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별칭</a:t>
                      </a:r>
                      <a:endParaRPr lang="en-US" altLang="ko-KR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ACP (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기본값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MCF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0044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가격설정하기</a:t>
                      </a:r>
                      <a:endParaRPr lang="en-US" altLang="ko-KR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기본값은 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0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재응시 및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N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과목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판매 할인 가격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</a:rPr>
                        <a:t> 설정</a:t>
                      </a:r>
                      <a:endParaRPr lang="en-US" altLang="ko-KR" sz="800" b="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3021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추가 버튼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과목 입력품이 추가되고 저장 시 적용된다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기본값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 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9649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가격의 경우 숫자 검증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빈값일 경우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금액을 입력해 주세요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722689"/>
                  </a:ext>
                </a:extLst>
              </a:tr>
            </a:tbl>
          </a:graphicData>
        </a:graphic>
      </p:graphicFrame>
      <p:sp>
        <p:nvSpPr>
          <p:cNvPr id="88" name="타원 87"/>
          <p:cNvSpPr>
            <a:spLocks noChangeAspect="1"/>
          </p:cNvSpPr>
          <p:nvPr/>
        </p:nvSpPr>
        <p:spPr bwMode="auto">
          <a:xfrm>
            <a:off x="629189" y="254035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36771"/>
              </p:ext>
            </p:extLst>
          </p:nvPr>
        </p:nvGraphicFramePr>
        <p:xfrm>
          <a:off x="5959561" y="3924847"/>
          <a:ext cx="3600359" cy="300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04">
                  <a:extLst>
                    <a:ext uri="{9D8B030D-6E8A-4147-A177-3AD203B41FA5}">
                      <a16:colId xmlns:a16="http://schemas.microsoft.com/office/drawing/2014/main" val="3104945580"/>
                    </a:ext>
                  </a:extLst>
                </a:gridCol>
                <a:gridCol w="3405155">
                  <a:extLst>
                    <a:ext uri="{9D8B030D-6E8A-4147-A177-3AD203B41FA5}">
                      <a16:colId xmlns:a16="http://schemas.microsoft.com/office/drawing/2014/main" val="392231984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계열과 지점 기본값은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 로그인일 경우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해당 계열과 지점 고정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읽기전용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본사 로그인일 경우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값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선택 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필수 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저장시 메세지 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“~~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을 선택해 주세요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.”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계열과 지점 연동됨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4426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응시과목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nvarchar(100) /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필수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메세지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응시과목을 입력해 주세요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9222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판매상태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판매중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기본값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프론트에 노출된다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품절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프론트에 노출되지 않는다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3021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시험유형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비대면 중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96496"/>
                  </a:ext>
                </a:extLst>
              </a:tr>
              <a:tr h="561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“~~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입력해 주세요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저장하시겠습니까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?”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 시 부모창 새로고침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29569"/>
                  </a:ext>
                </a:extLst>
              </a:tr>
              <a:tr h="219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품절이고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결제건수가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 경우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삭제하시겠습니까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?”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판매중이거나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결제건수가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있어 삭제할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수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.”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메세지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없이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부모창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새로고침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85496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786558" y="3519404"/>
            <a:ext cx="85205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638611" y="3533800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en-US" altLang="ko-KR" sz="80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처리 1"/>
          <p:cNvSpPr/>
          <p:nvPr/>
        </p:nvSpPr>
        <p:spPr>
          <a:xfrm>
            <a:off x="771043" y="3442682"/>
            <a:ext cx="2723210" cy="406842"/>
          </a:xfrm>
          <a:prstGeom prst="flowChart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418109" y="4040630"/>
            <a:ext cx="720000" cy="211155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추가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0" name="타원 99"/>
          <p:cNvSpPr>
            <a:spLocks noChangeAspect="1"/>
          </p:cNvSpPr>
          <p:nvPr/>
        </p:nvSpPr>
        <p:spPr bwMode="auto">
          <a:xfrm>
            <a:off x="3052012" y="40674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71044" y="1532952"/>
            <a:ext cx="85205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별칭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623096" y="1567325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smtClean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ACP</a:t>
            </a:r>
            <a:r>
              <a:rPr kumimoji="0" lang="ko-KR" altLang="en-US" sz="800" kern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89227" y="628958"/>
            <a:ext cx="0" cy="68769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11"/>
          <p:cNvSpPr/>
          <p:nvPr/>
        </p:nvSpPr>
        <p:spPr>
          <a:xfrm>
            <a:off x="9580790" y="2219130"/>
            <a:ext cx="552879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대면  ∨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623096" y="1906356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en-US" altLang="ko-KR" sz="80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30,000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1044" y="1874183"/>
            <a:ext cx="85205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재응시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623096" y="2208019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atinLnBrk="1"/>
            <a:r>
              <a:rPr lang="en-US" altLang="ko-KR" sz="800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70,000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71044" y="2175846"/>
            <a:ext cx="852051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9551910" y="1529920"/>
            <a:ext cx="1800000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72000"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강남</a:t>
            </a:r>
            <a:r>
              <a:rPr kumimoji="0" lang="ko-KR" altLang="en-US" sz="800" kern="0" dirty="0" smtClean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8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     </a:t>
            </a:r>
            <a:r>
              <a:rPr kumimoji="0" lang="ko-KR" altLang="en-US" sz="8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8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707619" y="1499420"/>
            <a:ext cx="79499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지점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처리 93"/>
          <p:cNvSpPr/>
          <p:nvPr/>
        </p:nvSpPr>
        <p:spPr>
          <a:xfrm>
            <a:off x="771043" y="1842701"/>
            <a:ext cx="813781" cy="1572767"/>
          </a:xfrm>
          <a:prstGeom prst="flowChartProcess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97929" y="2509624"/>
            <a:ext cx="79499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꺾인 연결선 5"/>
          <p:cNvCxnSpPr>
            <a:stCxn id="95" idx="1"/>
            <a:endCxn id="2" idx="1"/>
          </p:cNvCxnSpPr>
          <p:nvPr/>
        </p:nvCxnSpPr>
        <p:spPr>
          <a:xfrm rot="10800000">
            <a:off x="771043" y="3646104"/>
            <a:ext cx="647066" cy="500105"/>
          </a:xfrm>
          <a:prstGeom prst="bentConnector3">
            <a:avLst>
              <a:gd name="adj1" fmla="val 135329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처리 108"/>
          <p:cNvSpPr/>
          <p:nvPr/>
        </p:nvSpPr>
        <p:spPr>
          <a:xfrm>
            <a:off x="6012235" y="1506154"/>
            <a:ext cx="5390767" cy="277034"/>
          </a:xfrm>
          <a:prstGeom prst="flowChartProcess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>
            <a:spLocks noChangeAspect="1"/>
          </p:cNvSpPr>
          <p:nvPr/>
        </p:nvSpPr>
        <p:spPr bwMode="auto">
          <a:xfrm>
            <a:off x="10770820" y="189166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타원 113"/>
          <p:cNvSpPr>
            <a:spLocks noChangeAspect="1"/>
          </p:cNvSpPr>
          <p:nvPr/>
        </p:nvSpPr>
        <p:spPr bwMode="auto">
          <a:xfrm>
            <a:off x="8163253" y="22115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0885017" y="3143042"/>
            <a:ext cx="482039" cy="211155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삭제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7" name="타원 116"/>
          <p:cNvSpPr>
            <a:spLocks noChangeAspect="1"/>
          </p:cNvSpPr>
          <p:nvPr/>
        </p:nvSpPr>
        <p:spPr bwMode="auto">
          <a:xfrm>
            <a:off x="10628827" y="31458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 bwMode="auto">
          <a:xfrm>
            <a:off x="1169610" y="40362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35" y="5781691"/>
            <a:ext cx="1968092" cy="607177"/>
          </a:xfrm>
          <a:prstGeom prst="rect">
            <a:avLst/>
          </a:prstGeom>
        </p:spPr>
      </p:pic>
      <p:sp>
        <p:nvSpPr>
          <p:cNvPr id="69" name="텍스트 개체 틀 6"/>
          <p:cNvSpPr txBox="1">
            <a:spLocks/>
          </p:cNvSpPr>
          <p:nvPr/>
        </p:nvSpPr>
        <p:spPr>
          <a:xfrm>
            <a:off x="1403942" y="345600"/>
            <a:ext cx="4237413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지점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자격증 관리</a:t>
            </a:r>
            <a:r>
              <a:rPr kumimoji="0" lang="ko-KR" altLang="en-US" dirty="0" smtClean="0"/>
              <a:t>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자격증 관리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가격 설정 </a:t>
            </a:r>
            <a:r>
              <a:rPr kumimoji="0" lang="en-US" altLang="ko-KR" dirty="0" smtClean="0"/>
              <a:t>, </a:t>
            </a:r>
            <a:r>
              <a:rPr kumimoji="0" lang="ko-KR" altLang="en-US" dirty="0" smtClean="0"/>
              <a:t>자격증 등록</a:t>
            </a:r>
            <a:r>
              <a:rPr kumimoji="0" lang="en-US" altLang="ko-KR" dirty="0" smtClean="0"/>
              <a:t>/</a:t>
            </a:r>
            <a:r>
              <a:rPr kumimoji="0" lang="ko-KR" altLang="en-US" dirty="0" smtClean="0"/>
              <a:t>수정</a:t>
            </a:r>
            <a:endParaRPr kumimoji="0"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92221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5</a:t>
            </a:fld>
            <a:endParaRPr lang="ko-KR" altLang="en-US" sz="8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35084"/>
              </p:ext>
            </p:extLst>
          </p:nvPr>
        </p:nvGraphicFramePr>
        <p:xfrm>
          <a:off x="10897939" y="645990"/>
          <a:ext cx="2520280" cy="80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자격증 판매 목록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 학생이 프론트에서 구매 즉시 알림으로 응시코드를 전송해 준다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662528" y="1385157"/>
            <a:ext cx="9864881" cy="72516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772629" y="1476924"/>
            <a:ext cx="1840855" cy="252000"/>
            <a:chOff x="3954135" y="3272746"/>
            <a:chExt cx="1840855" cy="252000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3954135" y="3272746"/>
              <a:ext cx="184085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smtClean="0">
                  <a:latin typeface="+mn-ea"/>
                  <a:ea typeface="+mn-ea"/>
                </a:rPr>
                <a:t>결제일    </a:t>
              </a:r>
              <a:r>
                <a:rPr lang="en-US" altLang="ko-KR" sz="7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700" smtClean="0">
                  <a:latin typeface="+mn-ea"/>
                  <a:ea typeface="+mn-ea"/>
                </a:rPr>
                <a:t>2023-10-01~2023-11-01</a:t>
              </a:r>
              <a:r>
                <a:rPr lang="en-US" altLang="ko-KR" sz="7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▣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latin typeface="+mn-ea"/>
                  <a:ea typeface="+mn-ea"/>
                </a:rPr>
                <a:t>   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425162" y="3272746"/>
              <a:ext cx="0" cy="25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모서리가 둥근 직사각형 28"/>
          <p:cNvSpPr/>
          <p:nvPr/>
        </p:nvSpPr>
        <p:spPr bwMode="auto">
          <a:xfrm>
            <a:off x="2668219" y="1480411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>
                <a:latin typeface="+mn-ea"/>
                <a:ea typeface="+mn-ea"/>
              </a:rPr>
              <a:t>계열선택</a:t>
            </a:r>
            <a:r>
              <a:rPr lang="ko-KR" altLang="en-US" sz="700" dirty="0">
                <a:latin typeface="+mn-ea"/>
                <a:ea typeface="+mn-ea"/>
              </a:rPr>
              <a:t>                                      ∨ 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4561050" y="1480411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700" smtClean="0">
                <a:latin typeface="+mn-ea"/>
                <a:ea typeface="+mn-ea"/>
              </a:rPr>
              <a:t>지점선택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8384674" y="1787721"/>
            <a:ext cx="183258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승인번호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수강생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05709"/>
              </p:ext>
            </p:extLst>
          </p:nvPr>
        </p:nvGraphicFramePr>
        <p:xfrm>
          <a:off x="662528" y="2249327"/>
          <a:ext cx="1211304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306743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2681524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2292609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24471468"/>
                    </a:ext>
                  </a:extLst>
                </a:gridCol>
                <a:gridCol w="642661">
                  <a:extLst>
                    <a:ext uri="{9D8B030D-6E8A-4147-A177-3AD203B41FA5}">
                      <a16:colId xmlns:a16="http://schemas.microsoft.com/office/drawing/2014/main" val="154937683"/>
                    </a:ext>
                  </a:extLst>
                </a:gridCol>
                <a:gridCol w="642661">
                  <a:extLst>
                    <a:ext uri="{9D8B030D-6E8A-4147-A177-3AD203B41FA5}">
                      <a16:colId xmlns:a16="http://schemas.microsoft.com/office/drawing/2014/main" val="1233705452"/>
                    </a:ext>
                  </a:extLst>
                </a:gridCol>
                <a:gridCol w="642661">
                  <a:extLst>
                    <a:ext uri="{9D8B030D-6E8A-4147-A177-3AD203B41FA5}">
                      <a16:colId xmlns:a16="http://schemas.microsoft.com/office/drawing/2014/main" val="421098511"/>
                    </a:ext>
                  </a:extLst>
                </a:gridCol>
                <a:gridCol w="642661">
                  <a:extLst>
                    <a:ext uri="{9D8B030D-6E8A-4147-A177-3AD203B41FA5}">
                      <a16:colId xmlns:a16="http://schemas.microsoft.com/office/drawing/2014/main" val="3013522069"/>
                    </a:ext>
                  </a:extLst>
                </a:gridCol>
                <a:gridCol w="642661">
                  <a:extLst>
                    <a:ext uri="{9D8B030D-6E8A-4147-A177-3AD203B41FA5}">
                      <a16:colId xmlns:a16="http://schemas.microsoft.com/office/drawing/2014/main" val="2320053609"/>
                    </a:ext>
                  </a:extLst>
                </a:gridCol>
                <a:gridCol w="642661">
                  <a:extLst>
                    <a:ext uri="{9D8B030D-6E8A-4147-A177-3AD203B41FA5}">
                      <a16:colId xmlns:a16="http://schemas.microsoft.com/office/drawing/2014/main" val="2252860851"/>
                    </a:ext>
                  </a:extLst>
                </a:gridCol>
                <a:gridCol w="642661">
                  <a:extLst>
                    <a:ext uri="{9D8B030D-6E8A-4147-A177-3AD203B41FA5}">
                      <a16:colId xmlns:a16="http://schemas.microsoft.com/office/drawing/2014/main" val="340583149"/>
                    </a:ext>
                  </a:extLst>
                </a:gridCol>
                <a:gridCol w="642661">
                  <a:extLst>
                    <a:ext uri="{9D8B030D-6E8A-4147-A177-3AD203B41FA5}">
                      <a16:colId xmlns:a16="http://schemas.microsoft.com/office/drawing/2014/main" val="1376650812"/>
                    </a:ext>
                  </a:extLst>
                </a:gridCol>
                <a:gridCol w="642661">
                  <a:extLst>
                    <a:ext uri="{9D8B030D-6E8A-4147-A177-3AD203B41FA5}">
                      <a16:colId xmlns:a16="http://schemas.microsoft.com/office/drawing/2014/main" val="3260508803"/>
                    </a:ext>
                  </a:extLst>
                </a:gridCol>
                <a:gridCol w="642661">
                  <a:extLst>
                    <a:ext uri="{9D8B030D-6E8A-4147-A177-3AD203B41FA5}">
                      <a16:colId xmlns:a16="http://schemas.microsoft.com/office/drawing/2014/main" val="436079369"/>
                    </a:ext>
                  </a:extLst>
                </a:gridCol>
                <a:gridCol w="1077918">
                  <a:extLst>
                    <a:ext uri="{9D8B030D-6E8A-4147-A177-3AD203B41FA5}">
                      <a16:colId xmlns:a16="http://schemas.microsoft.com/office/drawing/2014/main" val="2806707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4825102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236846225"/>
                    </a:ext>
                  </a:extLst>
                </a:gridCol>
              </a:tblGrid>
              <a:tr h="20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지점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멘토</a:t>
                      </a:r>
                      <a:endParaRPr lang="ko-KR" altLang="en-US" sz="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수강생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ko-KR" altLang="en-US" sz="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별칭</a:t>
                      </a:r>
                      <a:endParaRPr lang="ko-KR" altLang="en-US" sz="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결제과목</a:t>
                      </a:r>
                      <a:endParaRPr lang="en-US" altLang="ko-KR" sz="800" b="0" kern="12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환불과목</a:t>
                      </a:r>
                      <a:endParaRPr lang="en-US" altLang="ko-KR" sz="800" b="0" kern="12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응시과목</a:t>
                      </a:r>
                      <a:endParaRPr lang="en-US" altLang="ko-KR" sz="8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결제금액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환불금액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결제방법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결제수단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결제상태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승인번호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결제일시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추천강사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lang="ko-KR" altLang="en-US" sz="800" b="0" u="sng" dirty="0" smtClean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noProof="0" dirty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r>
                        <a:rPr lang="en-US" altLang="ko-KR" sz="800" b="0" u="sng" kern="1200" noProof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u="sng" kern="1200" noProof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대리</a:t>
                      </a:r>
                      <a:endParaRPr lang="ko-KR" altLang="en-US" sz="800" b="0" u="sng" kern="1200" noProof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</a:rPr>
                        <a:t>홍길동 </a:t>
                      </a:r>
                      <a:r>
                        <a:rPr lang="en-US" altLang="ko-KR" sz="800" b="0" u="sng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</a:rPr>
                        <a:t>(1234)</a:t>
                      </a:r>
                      <a:endParaRPr lang="ko-KR" altLang="en-US" sz="800" b="0" u="sng" dirty="0">
                        <a:solidFill>
                          <a:srgbClr val="3333FF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1321321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130,000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PG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신용카드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결제완료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국민 </a:t>
                      </a:r>
                      <a:r>
                        <a:rPr lang="en-US" altLang="ko-KR" sz="800" smtClean="0">
                          <a:latin typeface="+mn-lt"/>
                        </a:rPr>
                        <a:t>1005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smtClean="0"/>
                        <a:t>2023-08-20 14:00:25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sng" strike="noStrike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공강사</a:t>
                      </a:r>
                      <a:r>
                        <a:rPr lang="en-US" altLang="ko-KR" sz="800" b="0" i="0" u="sng" strike="noStrike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i="0" u="sng" strike="noStrike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sng" strike="noStrike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sng" strike="noStrike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선임</a:t>
                      </a:r>
                      <a:r>
                        <a:rPr lang="en-US" altLang="ko-KR" sz="800" b="0" i="0" u="sng" strike="noStrike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i="0" u="sng" strike="noStrike">
                        <a:solidFill>
                          <a:srgbClr val="0000FF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대리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홍길동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(1234)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1321321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30,000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PG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가상계좌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결제완료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lt"/>
                        </a:rPr>
                        <a:t>비씨 </a:t>
                      </a:r>
                      <a:r>
                        <a:rPr lang="en-US" altLang="ko-KR" sz="800" smtClean="0">
                          <a:latin typeface="+mn-lt"/>
                        </a:rPr>
                        <a:t>1025</a:t>
                      </a:r>
                      <a:endParaRPr lang="ko-KR" altLang="en-US" sz="800" smtClean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2023-08-20 14:00:25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공강사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선임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lang="ko-KR" altLang="en-US" sz="800" b="0" u="sng" dirty="0" smtClean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noProof="0" dirty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r>
                        <a:rPr lang="en-US" altLang="ko-KR" sz="800" b="0" u="sng" kern="1200" noProof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u="sng" kern="1200" noProof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대리</a:t>
                      </a:r>
                      <a:endParaRPr lang="ko-KR" altLang="en-US" sz="800" b="0" u="sng" kern="1200" noProof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홍길동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(1234)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1321321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70,000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단말기</a:t>
                      </a:r>
                      <a:endParaRPr lang="en-US" altLang="ko-KR" sz="800" smtClean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신용카드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결제완료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국민 </a:t>
                      </a:r>
                      <a:r>
                        <a:rPr lang="en-US" altLang="ko-KR" sz="800" smtClean="0">
                          <a:latin typeface="+mn-lt"/>
                        </a:rPr>
                        <a:t>1005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2023-08-20 14:00:25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대리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</a:rPr>
                        <a:t>이길동 </a:t>
                      </a:r>
                      <a:r>
                        <a:rPr lang="en-US" altLang="ko-KR" sz="800" b="0" u="sng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</a:rPr>
                        <a:t>(1234)</a:t>
                      </a:r>
                      <a:endParaRPr lang="ko-KR" altLang="en-US" sz="800" b="0" u="sng" dirty="0">
                        <a:solidFill>
                          <a:srgbClr val="3333FF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1321321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190,000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-120,000</a:t>
                      </a:r>
                      <a:endParaRPr lang="ko-KR" altLang="en-US" sz="80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PG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신용카드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환불완료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lt"/>
                        </a:rPr>
                        <a:t>비씨 </a:t>
                      </a:r>
                      <a:r>
                        <a:rPr lang="en-US" altLang="ko-KR" sz="800" smtClean="0">
                          <a:latin typeface="+mn-lt"/>
                        </a:rPr>
                        <a:t>1025</a:t>
                      </a:r>
                      <a:endParaRPr lang="ko-KR" altLang="en-US" sz="800" smtClean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2023-08-20 14:00:25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lang="ko-KR" altLang="en-US" sz="800" b="0" u="sng" dirty="0" smtClean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noProof="0" dirty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r>
                        <a:rPr lang="en-US" altLang="ko-KR" sz="800" b="0" u="sng" kern="1200" noProof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u="sng" kern="1200" noProof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대리</a:t>
                      </a:r>
                      <a:endParaRPr lang="ko-KR" altLang="en-US" sz="800" b="0" u="sng" kern="1200" noProof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홍길동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(1234)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1321321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MCF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70,000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PG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신용카드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결제완료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국민 </a:t>
                      </a:r>
                      <a:r>
                        <a:rPr lang="en-US" altLang="ko-KR" sz="800" smtClean="0">
                          <a:latin typeface="+mn-lt"/>
                        </a:rPr>
                        <a:t>1005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2023-08-20 14:00:25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6641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대리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홍길동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(1234)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1321321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MCF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70,000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단말기</a:t>
                      </a:r>
                      <a:endParaRPr lang="en-US" altLang="ko-KR" sz="800" smtClean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현금영수증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결제완료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lt"/>
                        </a:rPr>
                        <a:t>비씨 </a:t>
                      </a:r>
                      <a:r>
                        <a:rPr lang="en-US" altLang="ko-KR" sz="800" smtClean="0">
                          <a:latin typeface="+mn-lt"/>
                        </a:rPr>
                        <a:t>1025</a:t>
                      </a:r>
                      <a:endParaRPr lang="ko-KR" altLang="en-US" sz="800" smtClean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smtClean="0"/>
                        <a:t>2023-08-20 14:00:25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공강사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선임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79592"/>
                  </a:ext>
                </a:extLst>
              </a:tr>
            </a:tbl>
          </a:graphicData>
        </a:graphic>
      </p:graphicFrame>
      <p:sp>
        <p:nvSpPr>
          <p:cNvPr id="93" name="타원 92"/>
          <p:cNvSpPr>
            <a:spLocks noChangeAspect="1"/>
          </p:cNvSpPr>
          <p:nvPr/>
        </p:nvSpPr>
        <p:spPr bwMode="auto">
          <a:xfrm>
            <a:off x="537894" y="152416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타원 93"/>
          <p:cNvSpPr>
            <a:spLocks noChangeAspect="1"/>
          </p:cNvSpPr>
          <p:nvPr/>
        </p:nvSpPr>
        <p:spPr bwMode="auto">
          <a:xfrm>
            <a:off x="3746018" y="368356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 bwMode="auto">
          <a:xfrm>
            <a:off x="10217261" y="368356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 bwMode="auto">
          <a:xfrm>
            <a:off x="12698139" y="368382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6453881" y="1480411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700" smtClean="0">
                <a:latin typeface="+mn-ea"/>
                <a:ea typeface="+mn-ea"/>
              </a:rPr>
              <a:t>별칭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6445174" y="1097157"/>
            <a:ext cx="960634" cy="3554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pPr defTabSz="817563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ACP</a:t>
            </a:r>
          </a:p>
          <a:p>
            <a:pPr defTabSz="817563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MCF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0771" y="809593"/>
            <a:ext cx="771365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/>
          <p:cNvSpPr>
            <a:spLocks noChangeAspect="1"/>
          </p:cNvSpPr>
          <p:nvPr/>
        </p:nvSpPr>
        <p:spPr bwMode="auto">
          <a:xfrm>
            <a:off x="8953743" y="368356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8384674" y="1480411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700" smtClean="0">
                <a:latin typeface="+mn-ea"/>
                <a:ea typeface="+mn-ea"/>
              </a:rPr>
              <a:t>결제상태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8375967" y="809593"/>
            <a:ext cx="960634" cy="6430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결제완료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환불완료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78532"/>
              </p:ext>
            </p:extLst>
          </p:nvPr>
        </p:nvGraphicFramePr>
        <p:xfrm>
          <a:off x="620771" y="4932759"/>
          <a:ext cx="2864597" cy="207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17">
                  <a:extLst>
                    <a:ext uri="{9D8B030D-6E8A-4147-A177-3AD203B41FA5}">
                      <a16:colId xmlns:a16="http://schemas.microsoft.com/office/drawing/2014/main" val="1696262365"/>
                    </a:ext>
                  </a:extLst>
                </a:gridCol>
                <a:gridCol w="2666180">
                  <a:extLst>
                    <a:ext uri="{9D8B030D-6E8A-4147-A177-3AD203B41FA5}">
                      <a16:colId xmlns:a16="http://schemas.microsoft.com/office/drawing/2014/main" val="2776344718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*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결제일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기준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9606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주문번호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단위별 주문번호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37918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결제과목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결제한 과목수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과목수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환불과목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환불한 과목수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 완료수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접수과목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접수한 과목수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진행상태에서 접수한 수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응시과목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응시한 과목수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진행상태에서 응시한 수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214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결제방법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&gt; PG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또는 단말기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3456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결제상태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 완료 상태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환불처리중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멘토가 환불신청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프로트에서 학생에게 보여진다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 승인 프로세스에서 원장의 승인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8840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75340"/>
              </p:ext>
            </p:extLst>
          </p:nvPr>
        </p:nvGraphicFramePr>
        <p:xfrm>
          <a:off x="3803304" y="4941348"/>
          <a:ext cx="2880320" cy="185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16">
                  <a:extLst>
                    <a:ext uri="{9D8B030D-6E8A-4147-A177-3AD203B41FA5}">
                      <a16:colId xmlns:a16="http://schemas.microsoft.com/office/drawing/2014/main" val="4252477616"/>
                    </a:ext>
                  </a:extLst>
                </a:gridCol>
                <a:gridCol w="2711004">
                  <a:extLst>
                    <a:ext uri="{9D8B030D-6E8A-4147-A177-3AD203B41FA5}">
                      <a16:colId xmlns:a16="http://schemas.microsoft.com/office/drawing/2014/main" val="2130901621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추천강사</a:t>
                      </a:r>
                      <a:endParaRPr lang="en-US" altLang="ko-KR" sz="8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프론트에서 구매 시 추천강사를 선택 함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과목별이 아닌 결제 건당으로 </a:t>
                      </a:r>
                      <a:r>
                        <a:rPr lang="en-US" altLang="ko-KR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="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추천</a:t>
                      </a:r>
                      <a:endParaRPr lang="ko-KR" altLang="en-US" sz="800" b="0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7952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구매 과목 상세 보기 팝업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다음슬라이드</a:t>
                      </a:r>
                      <a:r>
                        <a:rPr lang="en-US" altLang="ko-KR" sz="800" b="0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800" b="0" dirty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98533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이길동 수강생</a:t>
                      </a:r>
                      <a:endParaRPr lang="en-US" altLang="ko-KR" sz="8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 3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개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과목 구매</a:t>
                      </a:r>
                      <a:endParaRPr lang="en-US" altLang="ko-KR" sz="80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개과목 응시</a:t>
                      </a:r>
                      <a:endParaRPr lang="en-US" altLang="ko-KR" sz="80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개과목 환불</a:t>
                      </a:r>
                      <a:endParaRPr lang="en-US" altLang="ko-KR" sz="80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환불금액은</a:t>
                      </a: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190,000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원에서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70,000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원을 뺀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-120,000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8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7282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합계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검색 조건에 따른 합계액을 표시한다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46388"/>
                  </a:ext>
                </a:extLst>
              </a:tr>
            </a:tbl>
          </a:graphicData>
        </a:graphic>
      </p:graphicFrame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6032282" y="368356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5368" y="3118757"/>
            <a:ext cx="5201432" cy="212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3395368" y="3135901"/>
            <a:ext cx="180000" cy="180000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13238219" y="368382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15353"/>
              </p:ext>
            </p:extLst>
          </p:nvPr>
        </p:nvGraphicFramePr>
        <p:xfrm>
          <a:off x="653111" y="4087682"/>
          <a:ext cx="8516639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1347336843"/>
                    </a:ext>
                  </a:extLst>
                </a:gridCol>
                <a:gridCol w="845282">
                  <a:extLst>
                    <a:ext uri="{9D8B030D-6E8A-4147-A177-3AD203B41FA5}">
                      <a16:colId xmlns:a16="http://schemas.microsoft.com/office/drawing/2014/main" val="1059137155"/>
                    </a:ext>
                  </a:extLst>
                </a:gridCol>
                <a:gridCol w="845282">
                  <a:extLst>
                    <a:ext uri="{9D8B030D-6E8A-4147-A177-3AD203B41FA5}">
                      <a16:colId xmlns:a16="http://schemas.microsoft.com/office/drawing/2014/main" val="2951778597"/>
                    </a:ext>
                  </a:extLst>
                </a:gridCol>
                <a:gridCol w="845282">
                  <a:extLst>
                    <a:ext uri="{9D8B030D-6E8A-4147-A177-3AD203B41FA5}">
                      <a16:colId xmlns:a16="http://schemas.microsoft.com/office/drawing/2014/main" val="2235124517"/>
                    </a:ext>
                  </a:extLst>
                </a:gridCol>
                <a:gridCol w="845282">
                  <a:extLst>
                    <a:ext uri="{9D8B030D-6E8A-4147-A177-3AD203B41FA5}">
                      <a16:colId xmlns:a16="http://schemas.microsoft.com/office/drawing/2014/main" val="2970983987"/>
                    </a:ext>
                  </a:extLst>
                </a:gridCol>
                <a:gridCol w="845282">
                  <a:extLst>
                    <a:ext uri="{9D8B030D-6E8A-4147-A177-3AD203B41FA5}">
                      <a16:colId xmlns:a16="http://schemas.microsoft.com/office/drawing/2014/main" val="3602473109"/>
                    </a:ext>
                  </a:extLst>
                </a:gridCol>
                <a:gridCol w="845282">
                  <a:extLst>
                    <a:ext uri="{9D8B030D-6E8A-4147-A177-3AD203B41FA5}">
                      <a16:colId xmlns:a16="http://schemas.microsoft.com/office/drawing/2014/main" val="3125632579"/>
                    </a:ext>
                  </a:extLst>
                </a:gridCol>
                <a:gridCol w="845282">
                  <a:extLst>
                    <a:ext uri="{9D8B030D-6E8A-4147-A177-3AD203B41FA5}">
                      <a16:colId xmlns:a16="http://schemas.microsoft.com/office/drawing/2014/main" val="1059921115"/>
                    </a:ext>
                  </a:extLst>
                </a:gridCol>
                <a:gridCol w="845282">
                  <a:extLst>
                    <a:ext uri="{9D8B030D-6E8A-4147-A177-3AD203B41FA5}">
                      <a16:colId xmlns:a16="http://schemas.microsoft.com/office/drawing/2014/main" val="2028720270"/>
                    </a:ext>
                  </a:extLst>
                </a:gridCol>
                <a:gridCol w="845282">
                  <a:extLst>
                    <a:ext uri="{9D8B030D-6E8A-4147-A177-3AD203B41FA5}">
                      <a16:colId xmlns:a16="http://schemas.microsoft.com/office/drawing/2014/main" val="423212664"/>
                    </a:ext>
                  </a:extLst>
                </a:gridCol>
              </a:tblGrid>
              <a:tr h="2055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멘토수</a:t>
                      </a:r>
                      <a:endParaRPr lang="ko-KR" altLang="en-US" sz="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학생수</a:t>
                      </a:r>
                      <a:endParaRPr lang="ko-KR" altLang="en-US" sz="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결제과목</a:t>
                      </a:r>
                      <a:endParaRPr lang="en-US" altLang="ko-KR" sz="800" b="0" kern="12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환불과목</a:t>
                      </a:r>
                      <a:endParaRPr lang="en-US" altLang="ko-KR" sz="800" b="0" kern="12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접수과목</a:t>
                      </a:r>
                      <a:endParaRPr lang="en-US" altLang="ko-KR" sz="800" b="0" kern="12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응시과목</a:t>
                      </a:r>
                      <a:endParaRPr lang="en-US" altLang="ko-KR" sz="800" b="0" kern="12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결제금액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환불금액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순결제금액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66679"/>
                  </a:ext>
                </a:extLst>
              </a:tr>
              <a:tr h="19729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 smtClean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25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20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12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0</a:t>
                      </a:r>
                      <a:endParaRPr lang="ko-KR" alt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1,230,000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+mn-lt"/>
                        </a:rPr>
                        <a:t>-120,000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latin typeface="+mn-lt"/>
                        </a:rPr>
                        <a:t>1,110,000</a:t>
                      </a:r>
                      <a:endParaRPr lang="ko-KR" altLang="en-US" sz="800" smtClean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48830"/>
                  </a:ext>
                </a:extLst>
              </a:tr>
            </a:tbl>
          </a:graphicData>
        </a:graphic>
      </p:graphicFrame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750599" y="419289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46448"/>
              </p:ext>
            </p:extLst>
          </p:nvPr>
        </p:nvGraphicFramePr>
        <p:xfrm>
          <a:off x="7001560" y="4941348"/>
          <a:ext cx="288032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1">
                  <a:extLst>
                    <a:ext uri="{9D8B030D-6E8A-4147-A177-3AD203B41FA5}">
                      <a16:colId xmlns:a16="http://schemas.microsoft.com/office/drawing/2014/main" val="819220655"/>
                    </a:ext>
                  </a:extLst>
                </a:gridCol>
                <a:gridCol w="2715269">
                  <a:extLst>
                    <a:ext uri="{9D8B030D-6E8A-4147-A177-3AD203B41FA5}">
                      <a16:colId xmlns:a16="http://schemas.microsoft.com/office/drawing/2014/main" val="261881335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진행상태</a:t>
                      </a: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수강생이 결제하여 구매한 상태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      :STK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접수 후 취소할 경우 결제 상태가 된다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접수완료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자격증 사이트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STK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접수한 상태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응시완료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학원 방문하여 시험 본 상태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감독관 체크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b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      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시험일이 지나면 자동 응시로 변경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C00000"/>
                          </a:solidFill>
                          <a:latin typeface="+mn-ea"/>
                        </a:rPr>
                        <a:t>스케쥴러</a:t>
                      </a:r>
                      <a:r>
                        <a:rPr lang="en-US" altLang="ko-KR" sz="800" b="1" smtClean="0">
                          <a:solidFill>
                            <a:srgbClr val="C00000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환불처리중 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수강생이 환불을 요청한 상태</a:t>
                      </a:r>
                      <a:endParaRPr lang="en-US" altLang="ko-KR" sz="800" b="1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환불완료 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</a:rPr>
                        <a:t>환불 프로세스에서 원장이 승인한 상태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85580"/>
                  </a:ext>
                </a:extLst>
              </a:tr>
            </a:tbl>
          </a:graphicData>
        </a:graphic>
      </p:graphicFrame>
      <p:sp>
        <p:nvSpPr>
          <p:cNvPr id="40" name="텍스트 개체 틀 6"/>
          <p:cNvSpPr txBox="1">
            <a:spLocks/>
          </p:cNvSpPr>
          <p:nvPr/>
        </p:nvSpPr>
        <p:spPr>
          <a:xfrm>
            <a:off x="1403942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지점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자격증 관리</a:t>
            </a:r>
            <a:r>
              <a:rPr kumimoji="0" lang="ko-KR" altLang="en-US" dirty="0" smtClean="0"/>
              <a:t>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판매 관리</a:t>
            </a:r>
            <a:endParaRPr kumimoji="0"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9030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6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3" name="직사각형 42"/>
          <p:cNvSpPr/>
          <p:nvPr/>
        </p:nvSpPr>
        <p:spPr bwMode="auto">
          <a:xfrm>
            <a:off x="2400995" y="2679939"/>
            <a:ext cx="7200800" cy="156253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00995" y="2384196"/>
            <a:ext cx="72008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tx1"/>
                </a:solidFill>
              </a:rPr>
              <a:t>ACP </a:t>
            </a:r>
            <a:r>
              <a:rPr lang="ko-KR" altLang="en-US" sz="1100" b="1" smtClean="0">
                <a:solidFill>
                  <a:schemeClr val="tx1"/>
                </a:solidFill>
              </a:rPr>
              <a:t>판매 내역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9385771" y="2488709"/>
            <a:ext cx="122496" cy="122493"/>
            <a:chOff x="11747278" y="3136751"/>
            <a:chExt cx="144019" cy="144016"/>
          </a:xfrm>
        </p:grpSpPr>
        <p:cxnSp>
          <p:nvCxnSpPr>
            <p:cNvPr id="50" name="직선 연결선 49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80284"/>
              </p:ext>
            </p:extLst>
          </p:nvPr>
        </p:nvGraphicFramePr>
        <p:xfrm>
          <a:off x="2617019" y="3057973"/>
          <a:ext cx="662473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359">
                  <a:extLst>
                    <a:ext uri="{9D8B030D-6E8A-4147-A177-3AD203B41FA5}">
                      <a16:colId xmlns:a16="http://schemas.microsoft.com/office/drawing/2014/main" val="2426815242"/>
                    </a:ext>
                  </a:extLst>
                </a:gridCol>
                <a:gridCol w="897020">
                  <a:extLst>
                    <a:ext uri="{9D8B030D-6E8A-4147-A177-3AD203B41FA5}">
                      <a16:colId xmlns:a16="http://schemas.microsoft.com/office/drawing/2014/main" val="3215008857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18192146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69753716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8866838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6469692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40663459"/>
                    </a:ext>
                  </a:extLst>
                </a:gridCol>
              </a:tblGrid>
              <a:tr h="20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응시과목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할인코드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대면여부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진행상태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결제상태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</a:rPr>
                        <a:t>결제일시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환불일시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Photoshop CC2020 (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acpkorea</a:t>
                      </a:r>
                      <a:endParaRPr lang="en-US" sz="8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대면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환불완료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2023-12-01 11:20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2023-12-01 11:20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InDesign CC2020 (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WFS4294USB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대면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환불완료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2023-12-01 11:20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2023-12-01 11:20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Premiere CC2020 (</a:t>
                      </a:r>
                      <a:r>
                        <a:rPr lang="ko-KR" altLang="en-US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WFS4294USB</a:t>
                      </a:r>
                      <a:endParaRPr lang="en-US" altLang="ko-KR" sz="8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대면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응시완료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lt"/>
                        </a:rPr>
                        <a:t>결제완료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2023-12-01 11:20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39652"/>
                  </a:ext>
                </a:extLst>
              </a:tr>
            </a:tbl>
          </a:graphicData>
        </a:graphic>
      </p:graphicFrame>
      <p:sp>
        <p:nvSpPr>
          <p:cNvPr id="84" name="모서리가 둥근 직사각형 83"/>
          <p:cNvSpPr/>
          <p:nvPr/>
        </p:nvSpPr>
        <p:spPr bwMode="auto">
          <a:xfrm>
            <a:off x="2515196" y="2712461"/>
            <a:ext cx="1109639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800" smtClean="0">
                <a:solidFill>
                  <a:schemeClr val="tx1"/>
                </a:solidFill>
                <a:latin typeface="+mn-ea"/>
                <a:ea typeface="+mn-ea"/>
              </a:rPr>
              <a:t>컴퓨터강남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0" name="타원 99"/>
          <p:cNvSpPr>
            <a:spLocks noChangeAspect="1"/>
          </p:cNvSpPr>
          <p:nvPr/>
        </p:nvSpPr>
        <p:spPr bwMode="auto">
          <a:xfrm>
            <a:off x="4633243" y="38539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65864"/>
              </p:ext>
            </p:extLst>
          </p:nvPr>
        </p:nvGraphicFramePr>
        <p:xfrm>
          <a:off x="2400995" y="4556318"/>
          <a:ext cx="302433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30">
                  <a:extLst>
                    <a:ext uri="{9D8B030D-6E8A-4147-A177-3AD203B41FA5}">
                      <a16:colId xmlns:a16="http://schemas.microsoft.com/office/drawing/2014/main" val="553118922"/>
                    </a:ext>
                  </a:extLst>
                </a:gridCol>
                <a:gridCol w="2846906">
                  <a:extLst>
                    <a:ext uri="{9D8B030D-6E8A-4147-A177-3AD203B41FA5}">
                      <a16:colId xmlns:a16="http://schemas.microsoft.com/office/drawing/2014/main" val="187752886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할인 코드</a:t>
                      </a:r>
                      <a:endParaRPr lang="en-US" altLang="ko-KR" sz="8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ACP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대면은 고정 코드</a:t>
                      </a:r>
                      <a:endParaRPr lang="en-US" altLang="ko-KR" sz="800" b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비대면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/ MCF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/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는 총판으로부터 받은 난수를 구매 시 제공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코드관리에서 등록 후 결제 시 할당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5937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진행상태</a:t>
                      </a: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 별로 있는 상태값</a:t>
                      </a: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결제상태</a:t>
                      </a: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구매건수 별로 있는 상태갓</a:t>
                      </a: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164268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9447017" y="2977524"/>
            <a:ext cx="0" cy="105641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 bwMode="auto">
          <a:xfrm>
            <a:off x="3409107" y="2712461"/>
            <a:ext cx="1109639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800" u="sng" smtClean="0">
                <a:solidFill>
                  <a:srgbClr val="0000FF"/>
                </a:solidFill>
                <a:latin typeface="+mn-ea"/>
                <a:ea typeface="+mn-ea"/>
              </a:rPr>
              <a:t>이길동 </a:t>
            </a:r>
            <a:r>
              <a:rPr lang="en-US" altLang="ko-KR" sz="800" u="sng" smtClean="0">
                <a:solidFill>
                  <a:srgbClr val="0000FF"/>
                </a:solidFill>
                <a:latin typeface="+mn-ea"/>
                <a:ea typeface="+mn-ea"/>
              </a:rPr>
              <a:t>(1234)</a:t>
            </a:r>
            <a:endParaRPr lang="ko-KR" altLang="en-US" sz="800" u="sng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5785370" y="3057973"/>
            <a:ext cx="1440161" cy="853440"/>
          </a:xfrm>
          <a:prstGeom prst="flowChartProcess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7750832" y="2742956"/>
            <a:ext cx="149092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ko-KR" altLang="en-US" sz="800" smtClean="0">
                <a:solidFill>
                  <a:srgbClr val="C00000"/>
                </a:solidFill>
                <a:latin typeface="+mn-ea"/>
                <a:ea typeface="+mn-ea"/>
              </a:rPr>
              <a:t>환불금액 </a:t>
            </a:r>
            <a:r>
              <a:rPr lang="en-US" altLang="ko-KR" sz="800" smtClean="0">
                <a:solidFill>
                  <a:srgbClr val="C00000"/>
                </a:solidFill>
                <a:latin typeface="+mn-ea"/>
                <a:ea typeface="+mn-ea"/>
              </a:rPr>
              <a:t>: -120,000</a:t>
            </a:r>
            <a:r>
              <a:rPr lang="ko-KR" altLang="en-US" sz="800" smtClean="0">
                <a:solidFill>
                  <a:srgbClr val="C00000"/>
                </a:solidFill>
                <a:latin typeface="+mn-ea"/>
                <a:ea typeface="+mn-ea"/>
              </a:rPr>
              <a:t>원</a:t>
            </a:r>
            <a:endParaRPr lang="ko-KR" altLang="en-US" sz="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709781" y="2742956"/>
            <a:ext cx="125708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r" defTabSz="817563"/>
            <a:r>
              <a:rPr lang="ko-KR" altLang="en-US" sz="800" smtClean="0">
                <a:solidFill>
                  <a:schemeClr val="tx1"/>
                </a:solidFill>
                <a:latin typeface="+mn-ea"/>
                <a:ea typeface="+mn-ea"/>
              </a:rPr>
              <a:t>결제금액 </a:t>
            </a:r>
            <a:r>
              <a:rPr lang="en-US" altLang="ko-KR" sz="800" smtClean="0">
                <a:solidFill>
                  <a:schemeClr val="tx1"/>
                </a:solidFill>
                <a:latin typeface="+mn-ea"/>
                <a:ea typeface="+mn-ea"/>
              </a:rPr>
              <a:t>: 190,000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  <a:ea typeface="+mn-ea"/>
              </a:rPr>
              <a:t>원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355926" y="38539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1052"/>
              </p:ext>
            </p:extLst>
          </p:nvPr>
        </p:nvGraphicFramePr>
        <p:xfrm>
          <a:off x="6709781" y="4537326"/>
          <a:ext cx="288032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1">
                  <a:extLst>
                    <a:ext uri="{9D8B030D-6E8A-4147-A177-3AD203B41FA5}">
                      <a16:colId xmlns:a16="http://schemas.microsoft.com/office/drawing/2014/main" val="819220655"/>
                    </a:ext>
                  </a:extLst>
                </a:gridCol>
                <a:gridCol w="2715269">
                  <a:extLst>
                    <a:ext uri="{9D8B030D-6E8A-4147-A177-3AD203B41FA5}">
                      <a16:colId xmlns:a16="http://schemas.microsoft.com/office/drawing/2014/main" val="261881335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진행상태</a:t>
                      </a: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수강생이 결제하여 구매한 상태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      :STK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접수 후 취소할 경우 결제 상태가 된다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접수완료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자격증 사이트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STK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접수한 상태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응시완료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학원 방문하여 시험 본 상태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감독관 체크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b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      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시험일이 지나면 자동 응시로 변경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C00000"/>
                          </a:solidFill>
                          <a:latin typeface="+mn-ea"/>
                        </a:rPr>
                        <a:t>스케쥴러</a:t>
                      </a:r>
                      <a:r>
                        <a:rPr lang="en-US" altLang="ko-KR" sz="800" b="1" smtClean="0">
                          <a:solidFill>
                            <a:srgbClr val="C00000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환불처리중 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수강생이 환불을 요청한 상태</a:t>
                      </a:r>
                      <a:endParaRPr lang="en-US" altLang="ko-KR" sz="800" b="1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환불완료 </a:t>
                      </a:r>
                      <a:r>
                        <a:rPr lang="en-US" altLang="ko-KR" sz="800" b="1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ea"/>
                        </a:rPr>
                        <a:t>환불 프로세스에서 원장이 승인한 상태</a:t>
                      </a:r>
                      <a:endParaRPr lang="en-US" altLang="ko-KR" sz="80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85580"/>
                  </a:ext>
                </a:extLst>
              </a:tr>
            </a:tbl>
          </a:graphicData>
        </a:graphic>
      </p:graphicFrame>
      <p:sp>
        <p:nvSpPr>
          <p:cNvPr id="21" name="텍스트 개체 틀 6"/>
          <p:cNvSpPr txBox="1">
            <a:spLocks/>
          </p:cNvSpPr>
          <p:nvPr/>
        </p:nvSpPr>
        <p:spPr>
          <a:xfrm>
            <a:off x="1403942" y="345600"/>
            <a:ext cx="4237413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지점 </a:t>
            </a:r>
            <a:r>
              <a:rPr kumimoji="0" lang="en-US" altLang="ko-KR" dirty="0"/>
              <a:t>&gt; </a:t>
            </a:r>
            <a:r>
              <a:rPr kumimoji="0" lang="ko-KR" altLang="en-US" dirty="0"/>
              <a:t>자격증 관리 </a:t>
            </a:r>
            <a:r>
              <a:rPr kumimoji="0" lang="en-US" altLang="ko-KR" dirty="0"/>
              <a:t>&gt; </a:t>
            </a:r>
            <a:r>
              <a:rPr kumimoji="0" lang="ko-KR" altLang="en-US" dirty="0"/>
              <a:t>판매 관리 </a:t>
            </a:r>
            <a:r>
              <a:rPr kumimoji="0" lang="en-US" altLang="ko-KR" dirty="0" smtClean="0"/>
              <a:t>&gt; ACP </a:t>
            </a:r>
            <a:r>
              <a:rPr kumimoji="0" lang="ko-KR" altLang="en-US" dirty="0" smtClean="0"/>
              <a:t>판매 내역</a:t>
            </a:r>
            <a:endParaRPr kumimoji="0"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72897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7</a:t>
            </a:fld>
            <a:endParaRPr lang="ko-KR" altLang="en-US" sz="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3" name="직사각형 42"/>
          <p:cNvSpPr/>
          <p:nvPr/>
        </p:nvSpPr>
        <p:spPr bwMode="auto">
          <a:xfrm>
            <a:off x="2400995" y="2679939"/>
            <a:ext cx="7200800" cy="156253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252000" tIns="144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00995" y="2384196"/>
            <a:ext cx="72008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MCF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판매 내역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9385771" y="2488709"/>
            <a:ext cx="122496" cy="122493"/>
            <a:chOff x="11747278" y="3136751"/>
            <a:chExt cx="144019" cy="144016"/>
          </a:xfrm>
        </p:grpSpPr>
        <p:cxnSp>
          <p:nvCxnSpPr>
            <p:cNvPr id="50" name="직선 연결선 49"/>
            <p:cNvCxnSpPr/>
            <p:nvPr/>
          </p:nvCxnSpPr>
          <p:spPr bwMode="auto">
            <a:xfrm>
              <a:off x="11747278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 flipH="1">
              <a:off x="11747282" y="3136751"/>
              <a:ext cx="144015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텍스트 개체 틀 6"/>
          <p:cNvSpPr txBox="1">
            <a:spLocks/>
          </p:cNvSpPr>
          <p:nvPr/>
        </p:nvSpPr>
        <p:spPr>
          <a:xfrm>
            <a:off x="1403942" y="345600"/>
            <a:ext cx="4237413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지점 </a:t>
            </a:r>
            <a:r>
              <a:rPr kumimoji="0" lang="en-US" altLang="ko-KR" dirty="0"/>
              <a:t>&gt; </a:t>
            </a:r>
            <a:r>
              <a:rPr kumimoji="0" lang="ko-KR" altLang="en-US" dirty="0"/>
              <a:t>자격증 관리 </a:t>
            </a:r>
            <a:r>
              <a:rPr kumimoji="0" lang="en-US" altLang="ko-KR" dirty="0"/>
              <a:t>&gt; </a:t>
            </a:r>
            <a:r>
              <a:rPr kumimoji="0" lang="ko-KR" altLang="en-US" dirty="0"/>
              <a:t>판매 관리 </a:t>
            </a:r>
            <a:r>
              <a:rPr kumimoji="0" lang="en-US" altLang="ko-KR" dirty="0" smtClean="0"/>
              <a:t>&gt; MCF </a:t>
            </a:r>
            <a:r>
              <a:rPr kumimoji="0" lang="ko-KR" altLang="en-US" dirty="0" smtClean="0"/>
              <a:t>판매 내역</a:t>
            </a:r>
            <a:endParaRPr kumimoji="0"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486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/>
              <a:pPr/>
              <a:t>8</a:t>
            </a:fld>
            <a:endParaRPr lang="ko-KR" altLang="en-US" sz="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11019"/>
              </p:ext>
            </p:extLst>
          </p:nvPr>
        </p:nvGraphicFramePr>
        <p:xfrm>
          <a:off x="11084361" y="645990"/>
          <a:ext cx="2358589" cy="507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8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자격증 접수 목록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 지점에서 구매한 학생만 접수관리를 한다</a:t>
                      </a: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* 구매한 학생별 자격증별로 나열한다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결제일시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</a:p>
                    <a:p>
                      <a:pPr algn="l" latinLnBrk="1"/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접수여부는 자격증 사이트에서 학생의 접수정보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엑셀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을 다운받아 올려야 알</a:t>
                      </a:r>
                      <a:r>
                        <a:rPr lang="ko-KR" altLang="en-US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 수 있다</a:t>
                      </a: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자격증 관리 담당자는 엑셀을 주기적으로 다운 받아 올려야 한다</a:t>
                      </a: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주기는 정책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800" baseline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* ACP </a:t>
                      </a:r>
                      <a:r>
                        <a:rPr lang="ko-KR" altLang="en-US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자격증 접수 사이트 </a:t>
                      </a: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(STK)</a:t>
                      </a:r>
                    </a:p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https://edu.sckcorp.co.kr/</a:t>
                      </a:r>
                    </a:p>
                    <a:p>
                      <a:pPr algn="l" latinLnBrk="1"/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대면 관리자 인증은 별도 문의</a:t>
                      </a:r>
                      <a:endParaRPr lang="en-US" altLang="ko-KR" sz="800" smtClean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비대면 관리자 인증은 별도 있음 문의</a:t>
                      </a:r>
                      <a:endParaRPr lang="en-US" altLang="ko-KR" sz="800" smtClean="0">
                        <a:solidFill>
                          <a:srgbClr val="C0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* ACP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접수파일 참조</a:t>
                      </a:r>
                      <a:endParaRPr lang="en-US" altLang="ko-KR" sz="8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자격증접수자정보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_2024-01-08.xls”</a:t>
                      </a:r>
                    </a:p>
                    <a:p>
                      <a:pPr algn="l" latinLnBrk="1"/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* MCF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https://certiport.pearsonvue.com/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3. </a:t>
                      </a:r>
                      <a:r>
                        <a:rPr lang="ko-KR" altLang="en-US" sz="80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관리자 인증은 별도 문의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strike="sngStrike" smtClean="0">
                          <a:solidFill>
                            <a:schemeClr val="tx1"/>
                          </a:solidFill>
                        </a:rPr>
                        <a:t>* MOS </a:t>
                      </a:r>
                      <a:r>
                        <a:rPr lang="ko-KR" altLang="en-US" sz="800" strike="sngStrike" smtClean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strike="sngStrike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strike="sngStrike" smtClean="0">
                          <a:solidFill>
                            <a:schemeClr val="tx1"/>
                          </a:solidFill>
                        </a:rPr>
                        <a:t>시험장만 제공하고관리하지 않는다</a:t>
                      </a:r>
                      <a:r>
                        <a:rPr lang="en-US" altLang="ko-KR" sz="800" strike="sngStrike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접수파일을 다운받을 때 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개월 검색 후 전체 다운로드</a:t>
                      </a:r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접수파일 업로드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 시 판매한 자격증과 접수내용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엑셀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를 비교하여 판매정보를 업데이트한다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</a:rPr>
                        <a:t>취소 시 엑셀 파일에는 정보가 없기 때문에 비교해서 없다면 취소된 것으로 판단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</a:rPr>
                        <a:t>응시결과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</a:rPr>
                        <a:t>합격여부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ko-KR" altLang="en-US" sz="800" baseline="0" smtClean="0">
                          <a:solidFill>
                            <a:srgbClr val="C00000"/>
                          </a:solidFill>
                        </a:rPr>
                        <a:t>까지는 관리하지 않는다</a:t>
                      </a:r>
                      <a:r>
                        <a:rPr lang="en-US" altLang="ko-KR" sz="800" baseline="0" smtClean="0">
                          <a:solidFill>
                            <a:srgbClr val="C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533546" y="1354534"/>
            <a:ext cx="9644313" cy="75888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43647" y="1446301"/>
            <a:ext cx="1840855" cy="252000"/>
            <a:chOff x="3954135" y="3272746"/>
            <a:chExt cx="1840855" cy="252000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3954135" y="3272746"/>
              <a:ext cx="184085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smtClean="0">
                  <a:latin typeface="+mn-ea"/>
                  <a:ea typeface="+mn-ea"/>
                </a:rPr>
                <a:t>결제일    </a:t>
              </a:r>
              <a:r>
                <a:rPr lang="en-US" altLang="ko-KR" sz="7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700" dirty="0" smtClean="0">
                  <a:latin typeface="+mn-ea"/>
                  <a:ea typeface="+mn-ea"/>
                </a:rPr>
                <a:t>2023-11-01~2023-11-07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▣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smtClean="0">
                  <a:latin typeface="+mn-ea"/>
                  <a:ea typeface="+mn-ea"/>
                </a:rPr>
                <a:t>   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425162" y="3272746"/>
              <a:ext cx="0" cy="25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모서리가 둥근 직사각형 28"/>
          <p:cNvSpPr/>
          <p:nvPr/>
        </p:nvSpPr>
        <p:spPr bwMode="auto">
          <a:xfrm>
            <a:off x="2539237" y="1449788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>
                <a:latin typeface="+mn-ea"/>
                <a:ea typeface="+mn-ea"/>
              </a:rPr>
              <a:t>계열선택</a:t>
            </a:r>
            <a:r>
              <a:rPr lang="ko-KR" altLang="en-US" sz="700" dirty="0">
                <a:latin typeface="+mn-ea"/>
                <a:ea typeface="+mn-ea"/>
              </a:rPr>
              <a:t>                                      ∨ 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8241975" y="1454769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700" smtClean="0">
                <a:latin typeface="+mn-ea"/>
                <a:ea typeface="+mn-ea"/>
              </a:rPr>
              <a:t>진행상태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8241975" y="1794954"/>
            <a:ext cx="183258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ctr" defTabSz="817563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소속 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수강생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00293"/>
              </p:ext>
            </p:extLst>
          </p:nvPr>
        </p:nvGraphicFramePr>
        <p:xfrm>
          <a:off x="533815" y="2228060"/>
          <a:ext cx="1043613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306743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26815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0612599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2292609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84246977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1352206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8387864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45538616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8475849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524127522"/>
                    </a:ext>
                  </a:extLst>
                </a:gridCol>
                <a:gridCol w="1003084">
                  <a:extLst>
                    <a:ext uri="{9D8B030D-6E8A-4147-A177-3AD203B41FA5}">
                      <a16:colId xmlns:a16="http://schemas.microsoft.com/office/drawing/2014/main" val="225286085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930695652"/>
                    </a:ext>
                  </a:extLst>
                </a:gridCol>
              </a:tblGrid>
              <a:tr h="205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지점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수강생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별칭</a:t>
                      </a:r>
                      <a:endParaRPr lang="ko-KR" altLang="en-US" sz="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응시과목</a:t>
                      </a:r>
                      <a:endParaRPr lang="ko-KR" altLang="en-US" sz="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응시코드</a:t>
                      </a:r>
                      <a:endParaRPr lang="ko-KR" altLang="en-US" sz="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시험일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시험장소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진행상태</a:t>
                      </a:r>
                      <a:endParaRPr lang="en-US" altLang="ko-KR" sz="800" b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결제일시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lang="ko-KR" altLang="en-US" sz="800" b="0" u="sng" dirty="0" smtClean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</a:rPr>
                        <a:t>홍길동 </a:t>
                      </a:r>
                      <a:r>
                        <a:rPr lang="en-US" altLang="ko-KR" sz="800" b="0" u="sng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</a:rPr>
                        <a:t>(1234)</a:t>
                      </a:r>
                      <a:endParaRPr lang="ko-KR" altLang="en-US" sz="800" b="0" u="sng" dirty="0">
                        <a:solidFill>
                          <a:srgbClr val="3333FF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Photoshop CC2020 (</a:t>
                      </a:r>
                      <a:r>
                        <a:rPr lang="ko-KR" altLang="en-US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한글</a:t>
                      </a: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ASQSDJS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결제완효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smtClean="0"/>
                        <a:t>2023-08-20 14:00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홍길동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(1234)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 Premiere CC2020 (</a:t>
                      </a:r>
                      <a:r>
                        <a:rPr lang="ko-KR" altLang="en-US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한글</a:t>
                      </a: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ASQSDJS</a:t>
                      </a:r>
                      <a:endParaRPr kumimoji="0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+mn-lt"/>
                        </a:rPr>
                        <a:t>결제완료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2023-08-20 14:00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lang="ko-KR" altLang="en-US" sz="800" b="0" u="sng" dirty="0" smtClean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홍길동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(1234)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InDesign CC2020 (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ASQSDJS</a:t>
                      </a:r>
                      <a:endParaRPr kumimoji="0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2024-01-27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14:30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+mn-lt"/>
                        </a:rPr>
                        <a:t>컴퓨터강남</a:t>
                      </a:r>
                      <a:r>
                        <a:rPr lang="ko-KR" altLang="en-US" sz="800" dirty="0" smtClean="0">
                          <a:latin typeface="+mn-lt"/>
                        </a:rPr>
                        <a:t> </a:t>
                      </a:r>
                      <a:r>
                        <a:rPr lang="en-US" altLang="ko-KR" sz="800" dirty="0" smtClean="0">
                          <a:latin typeface="+mn-lt"/>
                        </a:rPr>
                        <a:t>5</a:t>
                      </a:r>
                      <a:r>
                        <a:rPr lang="ko-KR" altLang="en-US" sz="800" dirty="0" smtClean="0">
                          <a:latin typeface="+mn-lt"/>
                        </a:rPr>
                        <a:t>층 </a:t>
                      </a:r>
                      <a:r>
                        <a:rPr lang="en-US" altLang="ko-KR" sz="800" dirty="0" smtClean="0">
                          <a:latin typeface="+mn-lt"/>
                        </a:rPr>
                        <a:t>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대학생</a:t>
                      </a:r>
                      <a:r>
                        <a:rPr lang="en-US" altLang="ko-KR" sz="800" dirty="0" smtClean="0">
                          <a:latin typeface="+mn-lt"/>
                        </a:rPr>
                        <a:t>|LSE|MCD|1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접수완료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2023-08-20 14:00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</a:rPr>
                        <a:t>이길동 </a:t>
                      </a:r>
                      <a:r>
                        <a:rPr lang="en-US" altLang="ko-KR" sz="800" b="0" u="sng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</a:rPr>
                        <a:t>(1234)</a:t>
                      </a:r>
                      <a:endParaRPr lang="ko-KR" altLang="en-US" sz="800" b="0" u="sng" dirty="0">
                        <a:solidFill>
                          <a:srgbClr val="3333FF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ACP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Photoshop CC2020 (</a:t>
                      </a:r>
                      <a:r>
                        <a:rPr lang="ko-KR" altLang="en-US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한글</a:t>
                      </a: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ASQSDJS</a:t>
                      </a:r>
                      <a:endParaRPr kumimoji="0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2024-01-27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14:30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컴퓨터강남 </a:t>
                      </a:r>
                      <a:r>
                        <a:rPr lang="en-US" altLang="ko-KR" sz="800" smtClean="0">
                          <a:latin typeface="+mn-lt"/>
                        </a:rPr>
                        <a:t>5</a:t>
                      </a:r>
                      <a:r>
                        <a:rPr lang="ko-KR" altLang="en-US" sz="800" smtClean="0">
                          <a:latin typeface="+mn-lt"/>
                        </a:rPr>
                        <a:t>층 </a:t>
                      </a:r>
                      <a:r>
                        <a:rPr lang="en-US" altLang="ko-KR" sz="800" smtClean="0">
                          <a:latin typeface="+mn-lt"/>
                        </a:rPr>
                        <a:t>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기타</a:t>
                      </a:r>
                      <a:r>
                        <a:rPr lang="en-US" altLang="ko-KR" sz="800" smtClean="0">
                          <a:latin typeface="+mn-lt"/>
                        </a:rPr>
                        <a:t>|</a:t>
                      </a:r>
                      <a:r>
                        <a:rPr lang="ko-KR" altLang="en-US" sz="800" smtClean="0">
                          <a:latin typeface="+mn-lt"/>
                        </a:rPr>
                        <a:t>없음</a:t>
                      </a:r>
                      <a:r>
                        <a:rPr lang="en-US" altLang="ko-KR" sz="800" smtClean="0">
                          <a:latin typeface="+mn-lt"/>
                        </a:rPr>
                        <a:t>|</a:t>
                      </a:r>
                      <a:r>
                        <a:rPr lang="ko-KR" altLang="en-US" sz="800" smtClean="0">
                          <a:latin typeface="+mn-lt"/>
                        </a:rPr>
                        <a:t>없음</a:t>
                      </a:r>
                      <a:r>
                        <a:rPr lang="en-US" altLang="ko-KR" sz="800" smtClean="0">
                          <a:latin typeface="+mn-lt"/>
                        </a:rPr>
                        <a:t>|0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rgbClr val="FF0000"/>
                          </a:solidFill>
                          <a:latin typeface="+mn-lt"/>
                        </a:rPr>
                        <a:t>환불처리중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2023-08-20 14:00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lang="ko-KR" altLang="en-US" sz="800" b="0" u="sng" dirty="0" smtClean="0">
                        <a:solidFill>
                          <a:srgbClr val="3333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홍길동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(1234)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MCF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InDesign CC2020 (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ASQSDJS</a:t>
                      </a:r>
                      <a:endParaRPr kumimoji="0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2024-01-27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14:30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컴퓨터강남 </a:t>
                      </a:r>
                      <a:r>
                        <a:rPr lang="en-US" altLang="ko-KR" sz="800" smtClean="0">
                          <a:latin typeface="+mn-lt"/>
                        </a:rPr>
                        <a:t>5</a:t>
                      </a:r>
                      <a:r>
                        <a:rPr lang="ko-KR" altLang="en-US" sz="800" smtClean="0">
                          <a:latin typeface="+mn-lt"/>
                        </a:rPr>
                        <a:t>층 </a:t>
                      </a:r>
                      <a:r>
                        <a:rPr lang="en-US" altLang="ko-KR" sz="800" smtClean="0">
                          <a:latin typeface="+mn-lt"/>
                        </a:rPr>
                        <a:t>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대학생</a:t>
                      </a:r>
                      <a:r>
                        <a:rPr lang="en-US" altLang="ko-KR" sz="800" smtClean="0">
                          <a:latin typeface="+mn-lt"/>
                        </a:rPr>
                        <a:t>|LSE|MCD|1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환불완료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2023-08-20 14:00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66417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kumimoji="0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홍길동 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(1234)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MCF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Photoshop CC2020 (</a:t>
                      </a:r>
                      <a:r>
                        <a:rPr lang="ko-KR" altLang="en-US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한글</a:t>
                      </a:r>
                      <a:r>
                        <a:rPr lang="en-US" altLang="ko-KR" sz="8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ASQSDJS</a:t>
                      </a:r>
                      <a:endParaRPr kumimoji="0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2024-01-27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14:30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컴퓨터강남 </a:t>
                      </a:r>
                      <a:r>
                        <a:rPr lang="en-US" altLang="ko-KR" sz="800" smtClean="0">
                          <a:latin typeface="+mn-lt"/>
                        </a:rPr>
                        <a:t>5</a:t>
                      </a:r>
                      <a:r>
                        <a:rPr lang="ko-KR" altLang="en-US" sz="800" smtClean="0">
                          <a:latin typeface="+mn-lt"/>
                        </a:rPr>
                        <a:t>층 </a:t>
                      </a:r>
                      <a:r>
                        <a:rPr lang="en-US" altLang="ko-KR" sz="800" smtClean="0">
                          <a:latin typeface="+mn-lt"/>
                        </a:rPr>
                        <a:t>A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+mn-lt"/>
                        </a:rPr>
                        <a:t>기타</a:t>
                      </a:r>
                      <a:r>
                        <a:rPr lang="en-US" altLang="ko-KR" sz="800" smtClean="0">
                          <a:latin typeface="+mn-lt"/>
                        </a:rPr>
                        <a:t>|</a:t>
                      </a:r>
                      <a:r>
                        <a:rPr lang="ko-KR" altLang="en-US" sz="800" smtClean="0">
                          <a:latin typeface="+mn-lt"/>
                        </a:rPr>
                        <a:t>없음</a:t>
                      </a:r>
                      <a:r>
                        <a:rPr lang="en-US" altLang="ko-KR" sz="800" smtClean="0">
                          <a:latin typeface="+mn-lt"/>
                        </a:rPr>
                        <a:t>|</a:t>
                      </a:r>
                      <a:r>
                        <a:rPr lang="ko-KR" altLang="en-US" sz="800" smtClean="0">
                          <a:latin typeface="+mn-lt"/>
                        </a:rPr>
                        <a:t>없음</a:t>
                      </a:r>
                      <a:r>
                        <a:rPr lang="en-US" altLang="ko-KR" sz="800" smtClean="0">
                          <a:latin typeface="+mn-lt"/>
                        </a:rPr>
                        <a:t>|0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+mn-lt"/>
                        </a:rPr>
                        <a:t>응시완료</a:t>
                      </a:r>
                      <a:endParaRPr lang="ko-KR" altLang="en-US" sz="80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2023-08-20 14:00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  <a:sym typeface="Wingdings 2" panose="05020102010507070707" pitchFamily="18" charset="2"/>
                        </a:rPr>
                        <a:t>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79592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10080811" y="4050641"/>
            <a:ext cx="889136" cy="212400"/>
          </a:xfrm>
          <a:prstGeom prst="round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접수파일등록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 bwMode="auto">
          <a:xfrm>
            <a:off x="2045982" y="363158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 bwMode="auto">
          <a:xfrm>
            <a:off x="363825" y="14806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8241975" y="637691"/>
            <a:ext cx="724814" cy="7893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결제완료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접수완료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응시완료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환불처리중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defTabSz="817563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환불완료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1789" y="778970"/>
            <a:ext cx="771365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 </a:t>
            </a: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6329451" y="1449175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700" smtClean="0">
                <a:latin typeface="+mn-ea"/>
                <a:ea typeface="+mn-ea"/>
              </a:rPr>
              <a:t>별칭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6330020" y="897528"/>
            <a:ext cx="960634" cy="5267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0" rIns="0" bIns="0" rtlCol="0" anchor="ctr"/>
          <a:lstStyle/>
          <a:p>
            <a:pPr defTabSz="817563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ACP</a:t>
            </a:r>
          </a:p>
          <a:p>
            <a:pPr defTabSz="817563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MCF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2591"/>
              </p:ext>
            </p:extLst>
          </p:nvPr>
        </p:nvGraphicFramePr>
        <p:xfrm>
          <a:off x="523333" y="4263041"/>
          <a:ext cx="3153314" cy="2270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38">
                  <a:extLst>
                    <a:ext uri="{9D8B030D-6E8A-4147-A177-3AD203B41FA5}">
                      <a16:colId xmlns:a16="http://schemas.microsoft.com/office/drawing/2014/main" val="3163313742"/>
                    </a:ext>
                  </a:extLst>
                </a:gridCol>
                <a:gridCol w="2956876">
                  <a:extLst>
                    <a:ext uri="{9D8B030D-6E8A-4147-A177-3AD203B41FA5}">
                      <a16:colId xmlns:a16="http://schemas.microsoft.com/office/drawing/2014/main" val="3919196586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결제일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오늘 이전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개월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59264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학원 수강생이 아닌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학생도 엑셀에 표기되어 있으나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별도로 관리하지 않는다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판매한 학생별 자격증별로 접수 관리를 진행한다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3510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시험정보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STK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에서 접수 시 시험일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시간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장소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소속 정보 표시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3344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 버튼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자동 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연결이 안되거나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”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되었을 경우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수기로 입력할 수도 있다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다음 슬라이드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461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접수파일등록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엑셀파일 업로드 팝업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다음 슬라이드</a:t>
                      </a:r>
                      <a:r>
                        <a:rPr lang="en-US" altLang="ko-KR" sz="800" b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02349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ko-KR" sz="800" b="0" smtClean="0">
                        <a:solidFill>
                          <a:srgbClr val="C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47617"/>
                  </a:ext>
                </a:extLst>
              </a:tr>
            </a:tbl>
          </a:graphicData>
        </a:graphic>
      </p:graphicFrame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10735812" y="35117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4432069" y="1457474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algn="dist" defTabSz="817563"/>
            <a:r>
              <a:rPr lang="ko-KR" altLang="en-US" sz="700" smtClean="0">
                <a:latin typeface="+mn-ea"/>
                <a:ea typeface="+mn-ea"/>
              </a:rPr>
              <a:t>지점선택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순서도: 처리 38"/>
          <p:cNvSpPr/>
          <p:nvPr/>
        </p:nvSpPr>
        <p:spPr>
          <a:xfrm>
            <a:off x="5225144" y="2852477"/>
            <a:ext cx="3741646" cy="869103"/>
          </a:xfrm>
          <a:prstGeom prst="flowChartProcess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6924535" y="36562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9786397" y="40830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텍스트 개체 틀 6"/>
          <p:cNvSpPr txBox="1">
            <a:spLocks/>
          </p:cNvSpPr>
          <p:nvPr/>
        </p:nvSpPr>
        <p:spPr>
          <a:xfrm>
            <a:off x="1403942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지점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자격증 관리</a:t>
            </a:r>
            <a:r>
              <a:rPr kumimoji="0" lang="ko-KR" altLang="en-US" dirty="0" smtClean="0"/>
              <a:t> </a:t>
            </a:r>
            <a:r>
              <a:rPr kumimoji="0" lang="en-US" altLang="ko-KR" dirty="0" smtClean="0"/>
              <a:t>&gt; </a:t>
            </a:r>
            <a:r>
              <a:rPr kumimoji="0" lang="ko-KR" altLang="en-US" dirty="0" smtClean="0"/>
              <a:t>접수</a:t>
            </a:r>
            <a:r>
              <a:rPr kumimoji="0" lang="ko-KR" altLang="en-US" dirty="0" smtClean="0"/>
              <a:t> 관리</a:t>
            </a:r>
            <a:endParaRPr kumimoji="0"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455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32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3"/>
  <p:tag name="ARTICULATE_SLIDE_THUMBNAIL_REFRESH" val="1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144318</TotalTime>
  <Words>3254</Words>
  <Application>Microsoft Office PowerPoint</Application>
  <PresentationFormat>사용자 지정</PresentationFormat>
  <Paragraphs>1008</Paragraphs>
  <Slides>14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굴림체</vt:lpstr>
      <vt:lpstr>돋움</vt:lpstr>
      <vt:lpstr>맑은 고딕</vt:lpstr>
      <vt:lpstr>Arial</vt:lpstr>
      <vt:lpstr>Wingdings</vt:lpstr>
      <vt:lpstr>Wingdings 2</vt:lpstr>
      <vt:lpstr>1_디자인 사용자 지정</vt:lpstr>
      <vt:lpstr>Image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19477</cp:revision>
  <cp:lastPrinted>2014-05-27T01:01:31Z</cp:lastPrinted>
  <dcterms:created xsi:type="dcterms:W3CDTF">1997-04-16T00:54:02Z</dcterms:created>
  <dcterms:modified xsi:type="dcterms:W3CDTF">2024-05-29T13:10:50Z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