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337" r:id="rId2"/>
    <p:sldId id="1398" r:id="rId3"/>
    <p:sldId id="1399" r:id="rId4"/>
    <p:sldId id="1401" r:id="rId5"/>
    <p:sldId id="1409" r:id="rId6"/>
    <p:sldId id="1411" r:id="rId7"/>
    <p:sldId id="1412" r:id="rId8"/>
    <p:sldId id="1414" r:id="rId9"/>
    <p:sldId id="1406" r:id="rId10"/>
  </p:sldIdLst>
  <p:sldSz cx="13442950" cy="7561263"/>
  <p:notesSz cx="6797675" cy="9928225"/>
  <p:custDataLst>
    <p:tags r:id="rId13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19" userDrawn="1">
          <p15:clr>
            <a:srgbClr val="A4A3A4"/>
          </p15:clr>
        </p15:guide>
        <p15:guide id="3" pos="8208" userDrawn="1">
          <p15:clr>
            <a:srgbClr val="A4A3A4"/>
          </p15:clr>
        </p15:guide>
        <p15:guide id="4" orient="horz" pos="23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D1"/>
    <a:srgbClr val="FFE79B"/>
    <a:srgbClr val="003192"/>
    <a:srgbClr val="FF7C80"/>
    <a:srgbClr val="3333FF"/>
    <a:srgbClr val="FFCCCC"/>
    <a:srgbClr val="6A8FE0"/>
    <a:srgbClr val="DCE5F8"/>
    <a:srgbClr val="000000"/>
    <a:srgbClr val="357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7478" autoAdjust="0"/>
  </p:normalViewPr>
  <p:slideViewPr>
    <p:cSldViewPr>
      <p:cViewPr varScale="1">
        <p:scale>
          <a:sx n="101" d="100"/>
          <a:sy n="101" d="100"/>
        </p:scale>
        <p:origin x="1026" y="120"/>
      </p:cViewPr>
      <p:guideLst>
        <p:guide pos="2919"/>
        <p:guide pos="8208"/>
        <p:guide orient="horz" pos="238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0"/>
    </p:cViewPr>
  </p:sorterViewPr>
  <p:notesViewPr>
    <p:cSldViewPr>
      <p:cViewPr varScale="1">
        <p:scale>
          <a:sx n="52" d="100"/>
          <a:sy n="52" d="100"/>
        </p:scale>
        <p:origin x="-2982" y="-90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63" y="-36513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4160" y="-36513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" y="738188"/>
            <a:ext cx="6678613" cy="3757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554" y="4733926"/>
            <a:ext cx="4972977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63" y="9426576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4160" y="9426576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fld id="{C01BB087-90BA-4D57-A15A-CD0626A46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81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39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461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885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003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96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94854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1886975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 처리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휴복학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변경 로그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4430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1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985026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2753508"/>
              </p:ext>
            </p:extLst>
          </p:nvPr>
        </p:nvGraphicFramePr>
        <p:xfrm>
          <a:off x="528786" y="939550"/>
          <a:ext cx="818167" cy="584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총무팀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거주비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7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판촉물</a:t>
                      </a:r>
                      <a:r>
                        <a:rPr lang="en-US" altLang="ko-KR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94036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경조사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41667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채용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임직원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833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발령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092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98962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406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교육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73133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재무회계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임대차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주주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표준화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5137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 집행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590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 수단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33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개발부문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526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7971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688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792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협조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7595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마케팅 관리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68111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광고계정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3279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99555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81953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예산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4605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결과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7770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7548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환불검색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922029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수강정보변경이력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7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9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304604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2348967"/>
              </p:ext>
            </p:extLst>
          </p:nvPr>
        </p:nvGraphicFramePr>
        <p:xfrm>
          <a:off x="528786" y="939550"/>
          <a:ext cx="818167" cy="535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입금 정보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 입급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무통장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현급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957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결제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입급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793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순위관리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 매출 현황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따즈아 매출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139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r>
                        <a:rPr lang="en-US" altLang="ko-KR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489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735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광고자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50" baseline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자료 </a:t>
                      </a:r>
                      <a:r>
                        <a:rPr lang="ko-KR" altLang="en-US" sz="700" b="0" i="0" u="none" strike="noStrike" spc="-5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손익분기금액 </a:t>
                      </a:r>
                      <a:endParaRPr lang="ko-KR" altLang="en-US" sz="700" b="0" i="0" u="none" strike="noStrike" spc="-60" baseline="0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강의료입력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en-US" altLang="ko-KR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사업부수수료 입력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640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96249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510974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순매출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 통계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02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99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162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전화컨택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04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방문상담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58638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359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451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시간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398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교육통계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운영통계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강의장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수강생취업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93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37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896079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2876821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758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5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6223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국비사업본부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온라인사업부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정보공유게시판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6754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직원신문고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7846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3266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62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18197261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3987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481811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75289732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4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8383559"/>
              </p:ext>
            </p:extLst>
          </p:nvPr>
        </p:nvGraphicFramePr>
        <p:xfrm>
          <a:off x="528786" y="939550"/>
          <a:ext cx="818167" cy="656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알림관리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푸시 알림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알림톡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내역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343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권한관리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포털관리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520595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33613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68489" y="684287"/>
            <a:ext cx="10669605" cy="6768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168489" y="684287"/>
            <a:ext cx="10669605" cy="288032"/>
          </a:xfrm>
          <a:prstGeom prst="rect">
            <a:avLst/>
          </a:prstGeom>
          <a:solidFill>
            <a:srgbClr val="6788CB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0586056" y="756295"/>
            <a:ext cx="168025" cy="144016"/>
            <a:chOff x="10013701" y="4895209"/>
            <a:chExt cx="144016" cy="144016"/>
          </a:xfrm>
        </p:grpSpPr>
        <p:cxnSp>
          <p:nvCxnSpPr>
            <p:cNvPr id="13" name="직선 연결선 12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46955" y="346079"/>
            <a:ext cx="4953989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96739" y="612279"/>
            <a:ext cx="13105456" cy="684076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60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 userDrawn="1"/>
        </p:nvSpPr>
        <p:spPr>
          <a:xfrm>
            <a:off x="312763" y="900311"/>
            <a:ext cx="85792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강의시간표</a:t>
            </a: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344567" y="1289694"/>
            <a:ext cx="10913412" cy="77671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10347615" y="1408009"/>
            <a:ext cx="720000" cy="216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검색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0347615" y="1695975"/>
            <a:ext cx="720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초기화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804873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계열선택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1962588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지점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선택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4062587" y="1408009"/>
            <a:ext cx="1022400" cy="1944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강사 이름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816125"/>
              </p:ext>
            </p:extLst>
          </p:nvPr>
        </p:nvGraphicFramePr>
        <p:xfrm>
          <a:off x="344567" y="2704153"/>
          <a:ext cx="11129426" cy="4358265"/>
        </p:xfrm>
        <a:graphic>
          <a:graphicData uri="http://schemas.openxmlformats.org/drawingml/2006/table">
            <a:tbl>
              <a:tblPr/>
              <a:tblGrid>
                <a:gridCol w="50588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3708757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5991355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279359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7786244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18070110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605946217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5915540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9696389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82101484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47312913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5214288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4800436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59472440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74306491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69739975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63507468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32251617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845635310"/>
                    </a:ext>
                  </a:extLst>
                </a:gridCol>
              </a:tblGrid>
              <a:tr h="15028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층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2031"/>
                  </a:ext>
                </a:extLst>
              </a:tr>
              <a:tr h="1502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C-3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C-4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정원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1816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전문가 정규과정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(SIGNATURE)</a:t>
                      </a: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월수금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에프터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이펙트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화목화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12:00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13:00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맥스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17:00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18:00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23439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23169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6971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639957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279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9507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398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07238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 userDrawn="1"/>
        </p:nvSpPr>
        <p:spPr>
          <a:xfrm>
            <a:off x="344567" y="2489323"/>
            <a:ext cx="10913401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과목명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요일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강의시간   ■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강사명</a:t>
            </a:r>
            <a:r>
              <a:rPr lang="ko-KR" altLang="en-US" sz="700" dirty="0" smtClean="0">
                <a:solidFill>
                  <a:schemeClr val="tx1"/>
                </a:solidFill>
              </a:rPr>
              <a:t>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전체출석율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□정원 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배정현황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□개강일 </a:t>
            </a:r>
            <a:r>
              <a:rPr lang="ko-KR" altLang="en-US" sz="700" dirty="0">
                <a:solidFill>
                  <a:schemeClr val="tx1"/>
                </a:solidFill>
              </a:rPr>
              <a:t>〮 </a:t>
            </a:r>
            <a:r>
              <a:rPr lang="ko-KR" altLang="en-US" sz="700" dirty="0" smtClean="0">
                <a:solidFill>
                  <a:schemeClr val="tx1"/>
                </a:solidFill>
              </a:rPr>
              <a:t>종강일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247501" y="2261838"/>
            <a:ext cx="8198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latin typeface="+mn-ea"/>
                <a:ea typeface="+mn-ea"/>
              </a:rPr>
              <a:t>총강의수</a:t>
            </a:r>
            <a:r>
              <a:rPr lang="ko-KR" altLang="en-US" sz="700" dirty="0" smtClean="0">
                <a:latin typeface="+mn-ea"/>
                <a:ea typeface="+mn-ea"/>
              </a:rPr>
              <a:t> :192총정원수 :3942총배정수 :1639모집률 :41.58% 실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 장기결석자제외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246864" y="2122874"/>
            <a:ext cx="34483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FFC00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정원미달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0D97FF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F6D6D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정원초과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3A3A3A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폐강  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58FE2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계좌초과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125512" y="1408009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강의실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224885" y="1408009"/>
            <a:ext cx="1440000" cy="194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 smtClean="0">
                <a:solidFill>
                  <a:schemeClr val="tx1"/>
                </a:solidFill>
              </a:rPr>
              <a:t>포토샵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일러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4655521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평일</a:t>
            </a:r>
            <a:r>
              <a:rPr lang="en-US" altLang="ko-KR" sz="700" dirty="0" smtClean="0">
                <a:solidFill>
                  <a:schemeClr val="tx1"/>
                </a:solidFill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</a:rPr>
              <a:t>주말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5" name="모서리가 둥근 직사각형 34"/>
          <p:cNvSpPr/>
          <p:nvPr userDrawn="1"/>
        </p:nvSpPr>
        <p:spPr>
          <a:xfrm>
            <a:off x="6300944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시간대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r>
              <a:rPr lang="ko-KR" altLang="en-US" sz="700" dirty="0" smtClean="0">
                <a:solidFill>
                  <a:schemeClr val="tx1"/>
                </a:solidFill>
              </a:rPr>
              <a:t> 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 userDrawn="1"/>
        </p:nvSpPr>
        <p:spPr>
          <a:xfrm>
            <a:off x="5479115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요일 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4140052" y="1695112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시간 선택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 userDrawn="1"/>
        </p:nvSpPr>
        <p:spPr bwMode="auto">
          <a:xfrm>
            <a:off x="168747" y="7270880"/>
            <a:ext cx="11325600" cy="108000"/>
          </a:xfrm>
          <a:prstGeom prst="rect">
            <a:avLst/>
          </a:prstGeom>
          <a:solidFill>
            <a:srgbClr val="E6E6E6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직사각형 48"/>
          <p:cNvSpPr/>
          <p:nvPr userDrawn="1"/>
        </p:nvSpPr>
        <p:spPr bwMode="auto">
          <a:xfrm>
            <a:off x="168747" y="7270880"/>
            <a:ext cx="10440000" cy="10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026570" y="1689532"/>
            <a:ext cx="2011966" cy="215444"/>
            <a:chOff x="1600148" y="1689532"/>
            <a:chExt cx="2011966" cy="215444"/>
          </a:xfrm>
        </p:grpSpPr>
        <p:sp>
          <p:nvSpPr>
            <p:cNvPr id="43" name="모서리가 둥근 직사각형 42"/>
            <p:cNvSpPr/>
            <p:nvPr userDrawn="1"/>
          </p:nvSpPr>
          <p:spPr>
            <a:xfrm>
              <a:off x="190402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 userDrawn="1"/>
          </p:nvSpPr>
          <p:spPr>
            <a:xfrm>
              <a:off x="282175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2023.08.10 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1600148" y="1702135"/>
              <a:ext cx="3642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기간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58215" y="1732125"/>
              <a:ext cx="103796" cy="10800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90487" y="1737034"/>
              <a:ext cx="103796" cy="10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 userDrawn="1"/>
          </p:nvSpPr>
          <p:spPr>
            <a:xfrm>
              <a:off x="2647346" y="1689532"/>
              <a:ext cx="2263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742074" y="1702135"/>
            <a:ext cx="1200971" cy="200055"/>
            <a:chOff x="399177" y="1702135"/>
            <a:chExt cx="1200971" cy="200055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809785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r>
                <a:rPr kumimoji="0" lang="ko-KR" altLang="en-US" sz="700" dirty="0" smtClean="0">
                  <a:solidFill>
                    <a:schemeClr val="tx1"/>
                  </a:solidFill>
                  <a:latin typeface="+mn-lt"/>
                  <a:ea typeface="+mn-ea"/>
                </a:rPr>
                <a:t>  ▼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399177" y="1702135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개강일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75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직원창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562207" y="900241"/>
            <a:ext cx="9939557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6536938"/>
              </p:ext>
            </p:extLst>
          </p:nvPr>
        </p:nvGraphicFramePr>
        <p:xfrm>
          <a:off x="263691" y="1260351"/>
          <a:ext cx="12011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근태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설문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재증명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내학생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 userDrawn="1"/>
        </p:nvSpPr>
        <p:spPr>
          <a:xfrm>
            <a:off x="273749" y="972308"/>
            <a:ext cx="1191142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홍길동 차장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562206" y="978161"/>
            <a:ext cx="138371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컴퓨터강남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사업부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1_1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팀</a:t>
            </a:r>
            <a:endParaRPr kumimoji="0" lang="ko-KR" altLang="en-US" sz="700" kern="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67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멘토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61765" y="900241"/>
            <a:ext cx="11339999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487593" y="932355"/>
            <a:ext cx="9909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err="1" smtClean="0">
                <a:latin typeface="맑은 고딕" pitchFamily="50" charset="-127"/>
                <a:ea typeface="맑은 고딕" pitchFamily="50" charset="-127"/>
              </a:rPr>
              <a:t>박멘토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대리 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(1-1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팀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7135927"/>
              </p:ext>
            </p:extLst>
          </p:nvPr>
        </p:nvGraphicFramePr>
        <p:xfrm>
          <a:off x="263691" y="1260351"/>
          <a:ext cx="1201199" cy="313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멘토정보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MY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872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사업정보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일지정보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특별처리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수수료정보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인사정보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근태정보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9382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교육정보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설문정보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콘테스트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상담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민원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5896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만족도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71831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47437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 userDrawn="1"/>
        </p:nvSpPr>
        <p:spPr bwMode="auto">
          <a:xfrm>
            <a:off x="263691" y="952527"/>
            <a:ext cx="1201199" cy="18398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6686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8489" y="891623"/>
            <a:ext cx="11340000" cy="648940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8489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25219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 bwMode="auto">
          <a:xfrm>
            <a:off x="545901" y="1107600"/>
            <a:ext cx="10585176" cy="60574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545901" y="1107600"/>
            <a:ext cx="10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컴퓨터강남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05</a:t>
            </a:r>
            <a:r>
              <a:rPr lang="ko-KR" altLang="en-US" sz="1100" b="1" dirty="0">
                <a:solidFill>
                  <a:schemeClr val="tx1"/>
                </a:solidFill>
              </a:rPr>
              <a:t>층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강의실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정원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:14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9441652"/>
              </p:ext>
            </p:extLst>
          </p:nvPr>
        </p:nvGraphicFramePr>
        <p:xfrm>
          <a:off x="888829" y="1734768"/>
          <a:ext cx="4073899" cy="5358231"/>
        </p:xfrm>
        <a:graphic>
          <a:graphicData uri="http://schemas.openxmlformats.org/drawingml/2006/table">
            <a:tbl>
              <a:tblPr/>
              <a:tblGrid>
                <a:gridCol w="46694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타입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-1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-2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주말반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특강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보강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세미</a:t>
                      </a:r>
                      <a:endParaRPr lang="ko-KR" altLang="en-US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06.12~07.05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강의시간표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ACP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시험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정원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15(0)</a:t>
                      </a:r>
                      <a:b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배정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:0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:2023-06-03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:2023-06-25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 강사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색채학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(1,2)/B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플랫모션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보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2H 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baseline="0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인물일러스트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6D6D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ctr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게임 아이템 그리기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만들기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824902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11745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9082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68952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9372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76963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63189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2175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3784350"/>
              </p:ext>
            </p:extLst>
          </p:nvPr>
        </p:nvGraphicFramePr>
        <p:xfrm>
          <a:off x="5139563" y="1733417"/>
          <a:ext cx="5614364" cy="4430682"/>
        </p:xfrm>
        <a:graphic>
          <a:graphicData uri="http://schemas.openxmlformats.org/drawingml/2006/table">
            <a:tbl>
              <a:tblPr bandRow="1"/>
              <a:tblGrid>
                <a:gridCol w="40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378167534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1353312861"/>
                    </a:ext>
                  </a:extLst>
                </a:gridCol>
              </a:tblGrid>
              <a:tr h="25066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커리큘럼 </a:t>
                      </a:r>
                      <a:r>
                        <a:rPr lang="en-US" altLang="ko-KR" sz="600" dirty="0" smtClean="0"/>
                        <a:t>/ </a:t>
                      </a:r>
                      <a:r>
                        <a:rPr lang="ko-KR" altLang="en-US" sz="600" dirty="0" smtClean="0"/>
                        <a:t>소제목</a:t>
                      </a: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16992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597944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26792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6321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4209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6544413"/>
              </p:ext>
            </p:extLst>
          </p:nvPr>
        </p:nvGraphicFramePr>
        <p:xfrm>
          <a:off x="5139563" y="6422304"/>
          <a:ext cx="4030185" cy="65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37">
                  <a:extLst>
                    <a:ext uri="{9D8B030D-6E8A-4147-A177-3AD203B41FA5}">
                      <a16:colId xmlns:a16="http://schemas.microsoft.com/office/drawing/2014/main" val="3917458172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712560433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3232892150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1108802007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469097325"/>
                    </a:ext>
                  </a:extLst>
                </a:gridCol>
              </a:tblGrid>
              <a:tr h="64899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연결</a:t>
                      </a:r>
                      <a:endParaRPr lang="en-US" altLang="ko-KR" sz="8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과목</a:t>
                      </a:r>
                      <a:endParaRPr lang="en-US" altLang="ko-KR" sz="8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05</a:t>
                      </a:r>
                      <a:r>
                        <a:rPr lang="ko-KR" altLang="en-US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층 </a:t>
                      </a: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C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dirty="0" smtClean="0">
                        <a:solidFill>
                          <a:srgbClr val="3333FF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디지털드로잉 </a:t>
                      </a:r>
                      <a:r>
                        <a:rPr lang="en-US" altLang="ko-KR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A...</a:t>
                      </a:r>
                      <a:endParaRPr lang="en-US" altLang="ko-KR" sz="700" b="1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06.12~07-05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D 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B...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07.12~09-11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08.12~10-11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kumimoji="0" lang="ko-KR" alt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61477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 userDrawn="1"/>
        </p:nvGrpSpPr>
        <p:grpSpPr>
          <a:xfrm>
            <a:off x="10914465" y="1188342"/>
            <a:ext cx="122493" cy="122493"/>
            <a:chOff x="12054259" y="3136751"/>
            <a:chExt cx="144016" cy="144016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H="1"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4" name="자유형 83"/>
          <p:cNvSpPr/>
          <p:nvPr userDrawn="1"/>
        </p:nvSpPr>
        <p:spPr bwMode="auto">
          <a:xfrm>
            <a:off x="10844362" y="1404367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5" name="자유형 84"/>
          <p:cNvSpPr/>
          <p:nvPr userDrawn="1"/>
        </p:nvSpPr>
        <p:spPr bwMode="auto">
          <a:xfrm>
            <a:off x="10844362" y="1713063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828" y="1452707"/>
            <a:ext cx="142479" cy="182732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6771" y="1769449"/>
            <a:ext cx="128071" cy="150817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7542015" y="1460512"/>
            <a:ext cx="809460" cy="276999"/>
            <a:chOff x="9999643" y="1368086"/>
            <a:chExt cx="809460" cy="276999"/>
          </a:xfrm>
        </p:grpSpPr>
        <p:sp>
          <p:nvSpPr>
            <p:cNvPr id="78" name="TextBox 77"/>
            <p:cNvSpPr txBox="1"/>
            <p:nvPr userDrawn="1"/>
          </p:nvSpPr>
          <p:spPr>
            <a:xfrm>
              <a:off x="10196883" y="136808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6</a:t>
              </a:r>
              <a:r>
                <a:rPr kumimoji="0" lang="ko-KR" altLang="en-US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월</a:t>
              </a:r>
              <a:endParaRPr kumimoji="0"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>
              <a:off x="10593079" y="1401946"/>
              <a:ext cx="216024" cy="21602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 flipH="1">
              <a:off x="9999643" y="1397647"/>
              <a:ext cx="216024" cy="2160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20301110">
            <a:off x="2966695" y="2803780"/>
            <a:ext cx="219930" cy="26387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98619" y="1482231"/>
            <a:ext cx="117211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개강일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88971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7085227"/>
              </p:ext>
            </p:extLst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6144420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4921278" y="6975548"/>
            <a:ext cx="2175029" cy="252000"/>
            <a:chOff x="3913163" y="6985432"/>
            <a:chExt cx="2175029" cy="252000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←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→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10728583" y="697554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smtClean="0">
                <a:latin typeface="+mn-ea"/>
                <a:ea typeface="+mn-ea"/>
              </a:rPr>
              <a:t>엑셀</a:t>
            </a:r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6144420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4921278" y="6975548"/>
            <a:ext cx="2175029" cy="252000"/>
            <a:chOff x="3913163" y="6985432"/>
            <a:chExt cx="2175029" cy="252000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←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→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2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5511784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 userDrawn="1"/>
        </p:nvSpPr>
        <p:spPr bwMode="auto">
          <a:xfrm>
            <a:off x="11052579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 userDrawn="1"/>
        </p:nvSpPr>
        <p:spPr bwMode="auto">
          <a:xfrm>
            <a:off x="10787118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 userDrawn="1"/>
        </p:nvSpPr>
        <p:spPr bwMode="auto">
          <a:xfrm>
            <a:off x="10519507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1065658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엑셀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21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0"/>
            <a:ext cx="10441160" cy="6231865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0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0"/>
            <a:ext cx="10441160" cy="6323528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2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464944" cy="68006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45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2211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1649" userDrawn="1">
          <p15:clr>
            <a:srgbClr val="FBAE40"/>
          </p15:clr>
        </p15:guide>
        <p15:guide id="3" pos="559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72459624"/>
              </p:ext>
            </p:extLst>
          </p:nvPr>
        </p:nvGraphicFramePr>
        <p:xfrm>
          <a:off x="672803" y="649588"/>
          <a:ext cx="1039457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672803" y="652345"/>
            <a:ext cx="10394574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501932" y="670472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64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0" name="Rectangle 1307"/>
          <p:cNvSpPr>
            <a:spLocks noChangeArrowheads="1"/>
          </p:cNvSpPr>
          <p:nvPr userDrawn="1"/>
        </p:nvSpPr>
        <p:spPr bwMode="auto">
          <a:xfrm>
            <a:off x="153075" y="652345"/>
            <a:ext cx="11346350" cy="66763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1654137"/>
              </p:ext>
            </p:extLst>
          </p:nvPr>
        </p:nvGraphicFramePr>
        <p:xfrm>
          <a:off x="159370" y="652345"/>
          <a:ext cx="1377529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 userDrawn="1"/>
        </p:nvSpPr>
        <p:spPr bwMode="auto">
          <a:xfrm>
            <a:off x="268060" y="1156838"/>
            <a:ext cx="1124824" cy="1147763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IMG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68060" y="2628503"/>
            <a:ext cx="1212022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컴퓨터강남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] 1-1</a:t>
            </a: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팀</a:t>
            </a:r>
            <a:endParaRPr lang="en-US" altLang="ko-KR" sz="7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홍길동 대리 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(IDIDIDIDID…)</a:t>
            </a:r>
            <a:endParaRPr lang="ko-KR" altLang="en-US" sz="7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161523" y="654493"/>
            <a:ext cx="1395815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http://keg.xmx.kr/files/publishing/assets/img/logo-ligh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261" y="756067"/>
            <a:ext cx="702438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8891" y="717572"/>
            <a:ext cx="216000" cy="2160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 userDrawn="1"/>
        </p:nvSpPr>
        <p:spPr bwMode="auto">
          <a:xfrm>
            <a:off x="268060" y="3060551"/>
            <a:ext cx="1124823" cy="252000"/>
          </a:xfrm>
          <a:prstGeom prst="roundRect">
            <a:avLst>
              <a:gd name="adj" fmla="val 12202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</a:rPr>
              <a:t>마이페이지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283623" y="6968706"/>
            <a:ext cx="1124823" cy="252000"/>
          </a:xfrm>
          <a:prstGeom prst="roundRect">
            <a:avLst>
              <a:gd name="adj" fmla="val 10979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로그아웃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83623" y="6731307"/>
            <a:ext cx="1212022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latin typeface="+mn-ea"/>
                <a:ea typeface="+mn-ea"/>
              </a:rPr>
              <a:t>로그인 </a:t>
            </a: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2023.11.10 21:34</a:t>
            </a:r>
            <a:endParaRPr lang="ko-KR" altLang="en-US" sz="6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 userDrawn="1"/>
        </p:nvSpPr>
        <p:spPr bwMode="auto">
          <a:xfrm>
            <a:off x="253912" y="2387880"/>
            <a:ext cx="490900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+mn-ea"/>
                <a:ea typeface="+mn-ea"/>
              </a:rPr>
              <a:t>정규직</a:t>
            </a:r>
            <a:endParaRPr lang="ko-KR" altLang="en-US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23922" y="2350922"/>
            <a:ext cx="71297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2023.11.10</a:t>
            </a:r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Rectangle 1307"/>
          <p:cNvSpPr>
            <a:spLocks noChangeArrowheads="1"/>
          </p:cNvSpPr>
          <p:nvPr userDrawn="1"/>
        </p:nvSpPr>
        <p:spPr bwMode="auto">
          <a:xfrm>
            <a:off x="159425" y="652345"/>
            <a:ext cx="11340000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09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28785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2926075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0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586675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65187314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9473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1003547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93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4833553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38137742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3A446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endParaRPr lang="ko-KR" altLang="en-US" sz="700" b="0" dirty="0">
                        <a:solidFill>
                          <a:srgbClr val="3A44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총무팀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차량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거주비</a:t>
                      </a:r>
                      <a:endParaRPr lang="ko-KR" altLang="en-US" sz="700" b="0" i="0" u="none" strike="noStrike" dirty="0" smtClean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판촉물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소모품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경조사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512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권한관리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46443"/>
                  </a:ext>
                </a:extLst>
              </a:tr>
              <a:tr h="501203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2412479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5370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009490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9733301"/>
              </p:ext>
            </p:extLst>
          </p:nvPr>
        </p:nvGraphicFramePr>
        <p:xfrm>
          <a:off x="528786" y="939550"/>
          <a:ext cx="818167" cy="6175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en-US" altLang="ko-KR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&amp; </a:t>
                      </a:r>
                      <a:r>
                        <a:rPr lang="ko-KR" altLang="en-US" sz="700" b="0" baseline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컨택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현황 관리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670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더블 규정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327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컨텍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스크립트</a:t>
                      </a:r>
                      <a:endParaRPr lang="en-US" altLang="ko-KR" sz="700" b="0" i="0" u="none" strike="noStrike" dirty="0" smtClean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55372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원서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방문 상담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원서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강의 배정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4984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스크립트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멘토 과정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625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멘토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급여 데이터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순위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2239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50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63538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8616429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645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기획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1251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104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설정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684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강의실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966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표준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685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2131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55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3623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학과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090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642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자격증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ACP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수강생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합격관리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자격증 신청 관리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뷰티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7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강사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평가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 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686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3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499071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315980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요청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022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162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0441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월별훈련현황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면담일지관리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사물함관리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사물함코드등록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92313"/>
                  </a:ext>
                </a:extLst>
              </a:tr>
              <a:tr h="3848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070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wmf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" name="Rectangle 1307"/>
          <p:cNvSpPr>
            <a:spLocks noChangeArrowheads="1"/>
          </p:cNvSpPr>
          <p:nvPr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71" name="Group 13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69087"/>
              </p:ext>
            </p:extLst>
          </p:nvPr>
        </p:nvGraphicFramePr>
        <p:xfrm>
          <a:off x="159430" y="85725"/>
          <a:ext cx="13109788" cy="452388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2023.08.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9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570" name="Rectangle 1354"/>
          <p:cNvSpPr>
            <a:spLocks noChangeArrowheads="1"/>
          </p:cNvSpPr>
          <p:nvPr/>
        </p:nvSpPr>
        <p:spPr bwMode="auto">
          <a:xfrm>
            <a:off x="6097053" y="346079"/>
            <a:ext cx="365250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88" tIns="49094" rIns="98188" bIns="49094" anchor="ctr"/>
          <a:lstStyle/>
          <a:p>
            <a:pPr defTabSz="817563"/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  <p:sp>
        <p:nvSpPr>
          <p:cNvPr id="18" name="직사각형 1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관리자님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컴퓨터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강남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16168517"/>
              </p:ext>
            </p:extLst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2" name="Image" r:id="rId38" imgW="1371240" imgH="469800" progId="Photoshop.Image.13">
                  <p:embed/>
                </p:oleObj>
              </mc:Choice>
              <mc:Fallback>
                <p:oleObj name="Image" r:id="rId38" imgW="1371240" imgH="469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업무 혁신 플랫폼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374063" y="708297"/>
            <a:ext cx="88797" cy="100413"/>
            <a:chOff x="12230023" y="1548383"/>
            <a:chExt cx="216152" cy="244429"/>
          </a:xfrm>
        </p:grpSpPr>
        <p:sp>
          <p:nvSpPr>
            <p:cNvPr id="4" name="타원 3"/>
            <p:cNvSpPr/>
            <p:nvPr userDrawn="1"/>
          </p:nvSpPr>
          <p:spPr bwMode="auto">
            <a:xfrm>
              <a:off x="12230023" y="1661150"/>
              <a:ext cx="216152" cy="131662"/>
            </a:xfrm>
            <a:custGeom>
              <a:avLst/>
              <a:gdLst>
                <a:gd name="connsiteX0" fmla="*/ 0 w 216000"/>
                <a:gd name="connsiteY0" fmla="*/ 108012 h 216024"/>
                <a:gd name="connsiteX1" fmla="*/ 108000 w 216000"/>
                <a:gd name="connsiteY1" fmla="*/ 0 h 216024"/>
                <a:gd name="connsiteX2" fmla="*/ 216000 w 216000"/>
                <a:gd name="connsiteY2" fmla="*/ 108012 h 216024"/>
                <a:gd name="connsiteX3" fmla="*/ 108000 w 216000"/>
                <a:gd name="connsiteY3" fmla="*/ 216024 h 216024"/>
                <a:gd name="connsiteX4" fmla="*/ 0 w 216000"/>
                <a:gd name="connsiteY4" fmla="*/ 108012 h 216024"/>
                <a:gd name="connsiteX0" fmla="*/ 152 w 216152"/>
                <a:gd name="connsiteY0" fmla="*/ 108012 h 131153"/>
                <a:gd name="connsiteX1" fmla="*/ 108152 w 216152"/>
                <a:gd name="connsiteY1" fmla="*/ 0 h 131153"/>
                <a:gd name="connsiteX2" fmla="*/ 216152 w 216152"/>
                <a:gd name="connsiteY2" fmla="*/ 108012 h 131153"/>
                <a:gd name="connsiteX3" fmla="*/ 128155 w 216152"/>
                <a:gd name="connsiteY3" fmla="*/ 93152 h 131153"/>
                <a:gd name="connsiteX4" fmla="*/ 152 w 216152"/>
                <a:gd name="connsiteY4" fmla="*/ 108012 h 131153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152" h="131662">
                  <a:moveTo>
                    <a:pt x="152" y="108012"/>
                  </a:moveTo>
                  <a:cubicBezTo>
                    <a:pt x="-3182" y="92487"/>
                    <a:pt x="48505" y="0"/>
                    <a:pt x="108152" y="0"/>
                  </a:cubicBezTo>
                  <a:cubicBezTo>
                    <a:pt x="167799" y="0"/>
                    <a:pt x="216152" y="48359"/>
                    <a:pt x="216152" y="108012"/>
                  </a:cubicBezTo>
                  <a:cubicBezTo>
                    <a:pt x="216152" y="167665"/>
                    <a:pt x="167800" y="96009"/>
                    <a:pt x="128155" y="93152"/>
                  </a:cubicBezTo>
                  <a:cubicBezTo>
                    <a:pt x="34218" y="118870"/>
                    <a:pt x="3486" y="123537"/>
                    <a:pt x="152" y="108012"/>
                  </a:cubicBez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" name="타원 2"/>
            <p:cNvSpPr/>
            <p:nvPr userDrawn="1"/>
          </p:nvSpPr>
          <p:spPr bwMode="auto">
            <a:xfrm>
              <a:off x="12266091" y="1548383"/>
              <a:ext cx="144016" cy="144016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15" name="모서리가 둥근 직사각형 14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강의시간표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HOME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2023.07.21(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3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66" r:id="rId4"/>
    <p:sldLayoutId id="2147483675" r:id="rId5"/>
    <p:sldLayoutId id="2147483677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50" r:id="rId12"/>
    <p:sldLayoutId id="2147483670" r:id="rId13"/>
    <p:sldLayoutId id="2147483673" r:id="rId14"/>
    <p:sldLayoutId id="2147483665" r:id="rId15"/>
    <p:sldLayoutId id="2147483660" r:id="rId16"/>
    <p:sldLayoutId id="2147483661" r:id="rId17"/>
    <p:sldLayoutId id="2147483653" r:id="rId18"/>
    <p:sldLayoutId id="2147483654" r:id="rId19"/>
    <p:sldLayoutId id="2147483664" r:id="rId20"/>
    <p:sldLayoutId id="2147483678" r:id="rId21"/>
    <p:sldLayoutId id="2147483680" r:id="rId22"/>
    <p:sldLayoutId id="2147483676" r:id="rId23"/>
    <p:sldLayoutId id="2147483655" r:id="rId24"/>
    <p:sldLayoutId id="2147483656" r:id="rId25"/>
    <p:sldLayoutId id="2147483687" r:id="rId26"/>
    <p:sldLayoutId id="2147483682" r:id="rId27"/>
    <p:sldLayoutId id="2147483685" r:id="rId28"/>
    <p:sldLayoutId id="2147483686" r:id="rId29"/>
    <p:sldLayoutId id="2147483683" r:id="rId30"/>
    <p:sldLayoutId id="2147483681" r:id="rId31"/>
    <p:sldLayoutId id="2147483679" r:id="rId32"/>
    <p:sldLayoutId id="2147483684" r:id="rId3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7563" rtl="0" fontAlgn="base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2pPr>
      <a:lvl3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3pPr>
      <a:lvl4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4pPr>
      <a:lvl5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5pPr>
      <a:lvl6pPr marL="4572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6pPr>
      <a:lvl7pPr marL="9144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7pPr>
      <a:lvl8pPr marL="13716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8pPr>
      <a:lvl9pPr marL="18288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9pPr>
    </p:titleStyle>
    <p:bodyStyle>
      <a:lvl1pPr marL="368300" indent="-368300" algn="l" defTabSz="817563" rtl="0" fontAlgn="base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07975" algn="l" defTabSz="817563" rtl="0" fontAlgn="base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1227138" indent="-244475" algn="l" defTabSz="817563" rtl="0" fontAlgn="base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17675" indent="-244475" algn="l" defTabSz="817563" rtl="0" fontAlgn="base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2098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5pPr>
      <a:lvl6pPr marL="26670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6pPr>
      <a:lvl7pPr marL="31242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7pPr>
      <a:lvl8pPr marL="35814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8pPr>
      <a:lvl9pPr marL="40386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489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0368"/>
              </p:ext>
            </p:extLst>
          </p:nvPr>
        </p:nvGraphicFramePr>
        <p:xfrm>
          <a:off x="168747" y="756295"/>
          <a:ext cx="13033448" cy="804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2246143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08356404"/>
                    </a:ext>
                  </a:extLst>
                </a:gridCol>
                <a:gridCol w="600066">
                  <a:extLst>
                    <a:ext uri="{9D8B030D-6E8A-4147-A177-3AD203B41FA5}">
                      <a16:colId xmlns:a16="http://schemas.microsoft.com/office/drawing/2014/main" val="1564092043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2368671748"/>
                    </a:ext>
                  </a:extLst>
                </a:gridCol>
                <a:gridCol w="5160573">
                  <a:extLst>
                    <a:ext uri="{9D8B030D-6E8A-4147-A177-3AD203B41FA5}">
                      <a16:colId xmlns:a16="http://schemas.microsoft.com/office/drawing/2014/main" val="255347939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490478969"/>
                    </a:ext>
                  </a:extLst>
                </a:gridCol>
              </a:tblGrid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 경로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세부내용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59952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V0.1-240503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권순상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시크릿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관리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555171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V0.1-240521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김수진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시크릿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관리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&amp;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설명 전체 수정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93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7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권한 관리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8731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표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55281"/>
              </p:ext>
            </p:extLst>
          </p:nvPr>
        </p:nvGraphicFramePr>
        <p:xfrm>
          <a:off x="11546011" y="652340"/>
          <a:ext cx="2833612" cy="4388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관리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3depth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기준 기능별 권한 관리 메뉴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3225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칼럼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placeholder=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권한그룹명을 입력하세요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데이터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like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그리드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검색조건에 부합하는 목록이 노출됩니다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 내림차순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킬럼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인원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그룹 권한을 가진 계정 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시크릿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권한관리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팝업을 통해 해당 권한을 부여 받은 사용자 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수정인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수정일시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마지막 업데이트 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 경우 최초 등록인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정보로 적용됨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159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최초 입사 시 부여되는 기본 권한</a:t>
                      </a:r>
                      <a:endParaRPr lang="en-US" altLang="ko-KR" sz="700" b="1" baseline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최초 입사시 자동 부여되는 권한으로 </a:t>
                      </a:r>
                      <a:r>
                        <a:rPr lang="ko-KR" altLang="en-US" sz="70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배정이 되지 않은 상태일 때 디폴트로 적용되기를 희망함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부서구분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값별로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기본 권한을 설정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70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권한그룹은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사용자가 삭제 불가함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713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시크릿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7993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시크릿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기 등록된 값 기입하여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69153"/>
                  </a:ext>
                </a:extLst>
              </a:tr>
            </a:tbl>
          </a:graphicData>
        </a:graphic>
      </p:graphicFrame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설정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시크릿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권한 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3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013793" y="1071579"/>
            <a:ext cx="194421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권한 관리</a:t>
            </a:r>
          </a:p>
        </p:txBody>
      </p:sp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54497"/>
              </p:ext>
            </p:extLst>
          </p:nvPr>
        </p:nvGraphicFramePr>
        <p:xfrm>
          <a:off x="930609" y="2296445"/>
          <a:ext cx="10162790" cy="457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273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577952">
                  <a:extLst>
                    <a:ext uri="{9D8B030D-6E8A-4147-A177-3AD203B41FA5}">
                      <a16:colId xmlns:a16="http://schemas.microsoft.com/office/drawing/2014/main" val="2244384922"/>
                    </a:ext>
                  </a:extLst>
                </a:gridCol>
                <a:gridCol w="2782063">
                  <a:extLst>
                    <a:ext uri="{9D8B030D-6E8A-4147-A177-3AD203B41FA5}">
                      <a16:colId xmlns:a16="http://schemas.microsoft.com/office/drawing/2014/main" val="281523982"/>
                    </a:ext>
                  </a:extLst>
                </a:gridCol>
                <a:gridCol w="1067784">
                  <a:extLst>
                    <a:ext uri="{9D8B030D-6E8A-4147-A177-3AD203B41FA5}">
                      <a16:colId xmlns:a16="http://schemas.microsoft.com/office/drawing/2014/main" val="2420201948"/>
                    </a:ext>
                  </a:extLst>
                </a:gridCol>
                <a:gridCol w="1067784">
                  <a:extLst>
                    <a:ext uri="{9D8B030D-6E8A-4147-A177-3AD203B41FA5}">
                      <a16:colId xmlns:a16="http://schemas.microsoft.com/office/drawing/2014/main" val="3834908715"/>
                    </a:ext>
                  </a:extLst>
                </a:gridCol>
                <a:gridCol w="1392824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232540093"/>
                    </a:ext>
                  </a:extLst>
                </a:gridCol>
                <a:gridCol w="627508">
                  <a:extLst>
                    <a:ext uri="{9D8B030D-6E8A-4147-A177-3AD203B41FA5}">
                      <a16:colId xmlns:a16="http://schemas.microsoft.com/office/drawing/2014/main" val="34224084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인원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여부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수정인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수정일시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121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2024-01-03 11:00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신인멘토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신인멘토용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2024-01-02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최고관리자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권한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 최초 생성 시 자동 부여되는 권한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999,999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권한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 최초 생성 시 자동 부여되는 권한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999,999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3712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권한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 최초 생성 시 자동 부여되는 권한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999,999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권한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임원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 최초 생성 시 자동 부여되는 권한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999,999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906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권한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본사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 최초 생성 시 자동 부여되는 권한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999,999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2084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94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017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800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6107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3365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5965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732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053334"/>
                  </a:ext>
                </a:extLst>
              </a:tr>
            </a:tbl>
          </a:graphicData>
        </a:graphic>
      </p:graphicFrame>
      <p:sp>
        <p:nvSpPr>
          <p:cNvPr id="131" name="모서리가 둥근 직사각형 130"/>
          <p:cNvSpPr/>
          <p:nvPr/>
        </p:nvSpPr>
        <p:spPr bwMode="auto">
          <a:xfrm>
            <a:off x="9756888" y="1915088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10445398" y="1912171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latin typeface="+mn-ea"/>
                <a:ea typeface="+mn-ea"/>
              </a:rPr>
              <a:t>초기화</a:t>
            </a:r>
          </a:p>
        </p:txBody>
      </p:sp>
      <p:sp>
        <p:nvSpPr>
          <p:cNvPr id="144" name="모서리가 둥근 직사각형 143"/>
          <p:cNvSpPr/>
          <p:nvPr/>
        </p:nvSpPr>
        <p:spPr bwMode="auto">
          <a:xfrm>
            <a:off x="7687771" y="1912171"/>
            <a:ext cx="201595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권한그룹명을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467179" y="2613845"/>
            <a:ext cx="363644" cy="1185720"/>
            <a:chOff x="11116258" y="3058546"/>
            <a:chExt cx="363644" cy="1185720"/>
          </a:xfrm>
        </p:grpSpPr>
        <p:sp>
          <p:nvSpPr>
            <p:cNvPr id="145" name="모서리가 둥근 직사각형 144"/>
            <p:cNvSpPr/>
            <p:nvPr/>
          </p:nvSpPr>
          <p:spPr bwMode="auto">
            <a:xfrm>
              <a:off x="11116258" y="3058546"/>
              <a:ext cx="360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600" dirty="0" smtClean="0">
                  <a:latin typeface="+mn-ea"/>
                  <a:ea typeface="+mn-ea"/>
                </a:rPr>
                <a:t>관리</a:t>
              </a:r>
              <a:endParaRPr lang="ko-KR" altLang="en-US" sz="600" dirty="0">
                <a:latin typeface="+mn-ea"/>
                <a:ea typeface="+mn-ea"/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 bwMode="auto">
            <a:xfrm>
              <a:off x="11116258" y="3309976"/>
              <a:ext cx="360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</a:p>
          </p:txBody>
        </p:sp>
        <p:sp>
          <p:nvSpPr>
            <p:cNvPr id="147" name="모서리가 둥근 직사각형 146"/>
            <p:cNvSpPr/>
            <p:nvPr/>
          </p:nvSpPr>
          <p:spPr bwMode="auto">
            <a:xfrm>
              <a:off x="11116258" y="3561406"/>
              <a:ext cx="360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 bwMode="auto">
            <a:xfrm>
              <a:off x="11116258" y="3812836"/>
              <a:ext cx="360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</a:p>
          </p:txBody>
        </p:sp>
        <p:sp>
          <p:nvSpPr>
            <p:cNvPr id="153" name="모서리가 둥근 직사각형 152"/>
            <p:cNvSpPr/>
            <p:nvPr/>
          </p:nvSpPr>
          <p:spPr bwMode="auto">
            <a:xfrm>
              <a:off x="11119902" y="4064266"/>
              <a:ext cx="360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</a:p>
          </p:txBody>
        </p:sp>
      </p:grpSp>
      <p:sp>
        <p:nvSpPr>
          <p:cNvPr id="164" name="모서리가 둥근 직사각형 163"/>
          <p:cNvSpPr/>
          <p:nvPr/>
        </p:nvSpPr>
        <p:spPr bwMode="auto">
          <a:xfrm>
            <a:off x="10740823" y="6973466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등록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5" name="타원 174"/>
          <p:cNvSpPr>
            <a:spLocks noChangeAspect="1"/>
          </p:cNvSpPr>
          <p:nvPr/>
        </p:nvSpPr>
        <p:spPr bwMode="auto">
          <a:xfrm>
            <a:off x="842882" y="227001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타원 175"/>
          <p:cNvSpPr>
            <a:spLocks noChangeAspect="1"/>
          </p:cNvSpPr>
          <p:nvPr/>
        </p:nvSpPr>
        <p:spPr bwMode="auto">
          <a:xfrm>
            <a:off x="10650823" y="691946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타원 185"/>
          <p:cNvSpPr>
            <a:spLocks noChangeAspect="1"/>
          </p:cNvSpPr>
          <p:nvPr/>
        </p:nvSpPr>
        <p:spPr bwMode="auto">
          <a:xfrm>
            <a:off x="7597771" y="187915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 bwMode="auto">
          <a:xfrm>
            <a:off x="10353264" y="256908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166953" y="362909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80742"/>
              </p:ext>
            </p:extLst>
          </p:nvPr>
        </p:nvGraphicFramePr>
        <p:xfrm>
          <a:off x="930608" y="1476375"/>
          <a:ext cx="1016279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27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365994546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362154522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306092288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42882" y="144872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467179" y="3879503"/>
            <a:ext cx="360000" cy="934290"/>
            <a:chOff x="11116258" y="3058546"/>
            <a:chExt cx="360000" cy="934290"/>
          </a:xfrm>
        </p:grpSpPr>
        <p:sp>
          <p:nvSpPr>
            <p:cNvPr id="26" name="모서리가 둥근 직사각형 25"/>
            <p:cNvSpPr/>
            <p:nvPr/>
          </p:nvSpPr>
          <p:spPr bwMode="auto">
            <a:xfrm>
              <a:off x="11116258" y="3058546"/>
              <a:ext cx="360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600" dirty="0" smtClean="0">
                  <a:latin typeface="+mn-ea"/>
                  <a:ea typeface="+mn-ea"/>
                </a:rPr>
                <a:t>관리</a:t>
              </a:r>
              <a:endParaRPr lang="ko-KR" altLang="en-US" sz="600" dirty="0">
                <a:latin typeface="+mn-ea"/>
                <a:ea typeface="+mn-ea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 bwMode="auto">
            <a:xfrm>
              <a:off x="11116258" y="3309976"/>
              <a:ext cx="360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 bwMode="auto">
            <a:xfrm>
              <a:off x="11116258" y="3561406"/>
              <a:ext cx="360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 bwMode="auto">
            <a:xfrm>
              <a:off x="11116258" y="3812836"/>
              <a:ext cx="360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628660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설정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시크릿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권한 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권한그룹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설정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4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84771" y="828303"/>
            <a:ext cx="10873208" cy="6552728"/>
            <a:chOff x="384771" y="828303"/>
            <a:chExt cx="10873208" cy="6552728"/>
          </a:xfrm>
        </p:grpSpPr>
        <p:grpSp>
          <p:nvGrpSpPr>
            <p:cNvPr id="48" name="그룹 47"/>
            <p:cNvGrpSpPr/>
            <p:nvPr/>
          </p:nvGrpSpPr>
          <p:grpSpPr>
            <a:xfrm>
              <a:off x="384771" y="828303"/>
              <a:ext cx="10873208" cy="6552728"/>
              <a:chOff x="384771" y="828303"/>
              <a:chExt cx="10873208" cy="6552728"/>
            </a:xfrm>
          </p:grpSpPr>
          <p:sp>
            <p:nvSpPr>
              <p:cNvPr id="49" name="Rectangle 1307"/>
              <p:cNvSpPr>
                <a:spLocks noChangeArrowheads="1"/>
              </p:cNvSpPr>
              <p:nvPr/>
            </p:nvSpPr>
            <p:spPr bwMode="auto">
              <a:xfrm>
                <a:off x="384771" y="828303"/>
                <a:ext cx="10873208" cy="6552728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216000" tIns="144000" rIns="144000" anchor="t"/>
              <a:lstStyle/>
              <a:p>
                <a:r>
                  <a:rPr lang="ko-KR" altLang="en-US" sz="800" b="1" dirty="0" err="1" smtClean="0">
                    <a:latin typeface="맑은 고딕" pitchFamily="50" charset="-127"/>
                    <a:ea typeface="맑은 고딕" pitchFamily="50" charset="-127"/>
                  </a:rPr>
                  <a:t>권한그룹</a:t>
                </a:r>
                <a:r>
                  <a:rPr lang="ko-KR" altLang="en-US" sz="800" b="1" dirty="0" smtClean="0">
                    <a:latin typeface="맑은 고딕" pitchFamily="50" charset="-127"/>
                    <a:ea typeface="맑은 고딕" pitchFamily="50" charset="-127"/>
                  </a:rPr>
                  <a:t> 설정</a:t>
                </a:r>
                <a:endParaRPr lang="ko-KR" altLang="en-US" sz="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10969947" y="1014460"/>
                <a:ext cx="72008" cy="72016"/>
                <a:chOff x="10013701" y="4895209"/>
                <a:chExt cx="144016" cy="144016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auto">
                <a:xfrm>
                  <a:off x="10013701" y="4895209"/>
                  <a:ext cx="144016" cy="14401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6" name="직선 연결선 55"/>
                <p:cNvCxnSpPr/>
                <p:nvPr/>
              </p:nvCxnSpPr>
              <p:spPr bwMode="auto">
                <a:xfrm flipH="1">
                  <a:off x="10013701" y="4895209"/>
                  <a:ext cx="144016" cy="14401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1" name="직선 연결선 50"/>
              <p:cNvCxnSpPr/>
              <p:nvPr/>
            </p:nvCxnSpPr>
            <p:spPr bwMode="auto">
              <a:xfrm>
                <a:off x="600795" y="1302500"/>
                <a:ext cx="1044116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" name="모서리가 둥근 직사각형 51"/>
              <p:cNvSpPr/>
              <p:nvPr/>
            </p:nvSpPr>
            <p:spPr bwMode="auto">
              <a:xfrm>
                <a:off x="595461" y="6960597"/>
                <a:ext cx="360000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36000" tIns="0" rIns="36000" bIns="0" rtlCol="0" anchor="ctr"/>
              <a:lstStyle/>
              <a:p>
                <a:pPr algn="ctr" defTabSz="817563"/>
                <a:r>
                  <a:rPr lang="ko-KR" altLang="en-US" sz="700" dirty="0" smtClean="0">
                    <a:latin typeface="+mn-ea"/>
                    <a:ea typeface="+mn-ea"/>
                  </a:rPr>
                  <a:t>닫기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 bwMode="auto">
              <a:xfrm>
                <a:off x="10540764" y="6960597"/>
                <a:ext cx="504000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tx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36000" tIns="0" rIns="36000" bIns="0" rtlCol="0" anchor="ctr"/>
              <a:lstStyle/>
              <a:p>
                <a:pPr algn="ctr" defTabSz="817563"/>
                <a:r>
                  <a:rPr lang="ko-KR" altLang="en-US" sz="7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저장</a:t>
                </a:r>
                <a:endParaRPr lang="ko-KR" altLang="en-US" sz="7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2" name="모서리가 둥근 직사각형 221"/>
              <p:cNvSpPr/>
              <p:nvPr/>
            </p:nvSpPr>
            <p:spPr bwMode="auto">
              <a:xfrm>
                <a:off x="9961835" y="6960597"/>
                <a:ext cx="504000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36000" tIns="0" rIns="36000" bIns="0" rtlCol="0" anchor="ctr"/>
              <a:lstStyle/>
              <a:p>
                <a:pPr algn="ctr" defTabSz="817563"/>
                <a:r>
                  <a:rPr lang="ko-KR" altLang="en-US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복사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18" name="모서리가 둥근 직사각형 117"/>
            <p:cNvSpPr/>
            <p:nvPr/>
          </p:nvSpPr>
          <p:spPr bwMode="auto">
            <a:xfrm>
              <a:off x="986953" y="6960597"/>
              <a:ext cx="360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삭제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755072"/>
              </p:ext>
            </p:extLst>
          </p:nvPr>
        </p:nvGraphicFramePr>
        <p:xfrm>
          <a:off x="595461" y="1476375"/>
          <a:ext cx="10446496" cy="72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0581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867874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763086">
                  <a:extLst>
                    <a:ext uri="{9D8B030D-6E8A-4147-A177-3AD203B41FA5}">
                      <a16:colId xmlns:a16="http://schemas.microsoft.com/office/drawing/2014/main" val="2214212638"/>
                    </a:ext>
                  </a:extLst>
                </a:gridCol>
                <a:gridCol w="1305812">
                  <a:extLst>
                    <a:ext uri="{9D8B030D-6E8A-4147-A177-3AD203B41FA5}">
                      <a16:colId xmlns:a16="http://schemas.microsoft.com/office/drawing/2014/main" val="2792720595"/>
                    </a:ext>
                  </a:extLst>
                </a:gridCol>
                <a:gridCol w="1305812">
                  <a:extLst>
                    <a:ext uri="{9D8B030D-6E8A-4147-A177-3AD203B41FA5}">
                      <a16:colId xmlns:a16="http://schemas.microsoft.com/office/drawing/2014/main" val="2172501438"/>
                    </a:ext>
                  </a:extLst>
                </a:gridCol>
                <a:gridCol w="1305812">
                  <a:extLst>
                    <a:ext uri="{9D8B030D-6E8A-4147-A177-3AD203B41FA5}">
                      <a16:colId xmlns:a16="http://schemas.microsoft.com/office/drawing/2014/main" val="3915696409"/>
                    </a:ext>
                  </a:extLst>
                </a:gridCol>
              </a:tblGrid>
              <a:tr h="360000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mpd="sng">
                      <a:noFill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여부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 사용    ○ 미사용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109187"/>
                  </a:ext>
                </a:extLst>
              </a:tr>
            </a:tbl>
          </a:graphicData>
        </a:graphic>
      </p:graphicFrame>
      <p:sp>
        <p:nvSpPr>
          <p:cNvPr id="121" name="모서리가 둥근 직사각형 120"/>
          <p:cNvSpPr/>
          <p:nvPr/>
        </p:nvSpPr>
        <p:spPr bwMode="auto">
          <a:xfrm>
            <a:off x="1809166" y="1887225"/>
            <a:ext cx="1828703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 defTabSz="817563"/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 bwMode="auto">
          <a:xfrm>
            <a:off x="7225531" y="1887225"/>
            <a:ext cx="367241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 defTabSz="817563"/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타원 155"/>
          <p:cNvSpPr>
            <a:spLocks noChangeAspect="1"/>
          </p:cNvSpPr>
          <p:nvPr/>
        </p:nvSpPr>
        <p:spPr bwMode="auto">
          <a:xfrm>
            <a:off x="565286" y="179897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타원 156"/>
          <p:cNvSpPr>
            <a:spLocks noChangeAspect="1"/>
          </p:cNvSpPr>
          <p:nvPr/>
        </p:nvSpPr>
        <p:spPr bwMode="auto">
          <a:xfrm>
            <a:off x="3786540" y="179897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타원 157"/>
          <p:cNvSpPr>
            <a:spLocks noChangeAspect="1"/>
          </p:cNvSpPr>
          <p:nvPr/>
        </p:nvSpPr>
        <p:spPr bwMode="auto">
          <a:xfrm>
            <a:off x="6289427" y="179943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2" name="표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40698"/>
              </p:ext>
            </p:extLst>
          </p:nvPr>
        </p:nvGraphicFramePr>
        <p:xfrm>
          <a:off x="3769146" y="2435246"/>
          <a:ext cx="7173037" cy="435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1">
                  <a:extLst>
                    <a:ext uri="{9D8B030D-6E8A-4147-A177-3AD203B41FA5}">
                      <a16:colId xmlns:a16="http://schemas.microsoft.com/office/drawing/2014/main" val="2214617167"/>
                    </a:ext>
                  </a:extLst>
                </a:gridCol>
                <a:gridCol w="2852556">
                  <a:extLst>
                    <a:ext uri="{9D8B030D-6E8A-4147-A177-3AD203B41FA5}">
                      <a16:colId xmlns:a16="http://schemas.microsoft.com/office/drawing/2014/main" val="22659888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권한 설정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688169"/>
                  </a:ext>
                </a:extLst>
              </a:tr>
              <a:tr h="3996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메뉴 추가 후 권한 설정이 가능합니다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912880"/>
                  </a:ext>
                </a:extLst>
              </a:tr>
            </a:tbl>
          </a:graphicData>
        </a:graphic>
      </p:graphicFrame>
      <p:graphicFrame>
        <p:nvGraphicFramePr>
          <p:cNvPr id="184" name="표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836879"/>
              </p:ext>
            </p:extLst>
          </p:nvPr>
        </p:nvGraphicFramePr>
        <p:xfrm>
          <a:off x="595461" y="2435246"/>
          <a:ext cx="2810540" cy="43697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054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메뉴 추가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416289"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22386"/>
                  </a:ext>
                </a:extLst>
              </a:tr>
              <a:tr h="3593432"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42391"/>
                  </a:ext>
                </a:extLst>
              </a:tr>
            </a:tbl>
          </a:graphicData>
        </a:graphic>
      </p:graphicFrame>
      <p:grpSp>
        <p:nvGrpSpPr>
          <p:cNvPr id="190" name="그룹 189"/>
          <p:cNvGrpSpPr/>
          <p:nvPr/>
        </p:nvGrpSpPr>
        <p:grpSpPr>
          <a:xfrm>
            <a:off x="595461" y="2900535"/>
            <a:ext cx="2810540" cy="3790350"/>
            <a:chOff x="-369416" y="2602152"/>
            <a:chExt cx="2810540" cy="3790350"/>
          </a:xfrm>
        </p:grpSpPr>
        <p:grpSp>
          <p:nvGrpSpPr>
            <p:cNvPr id="191" name="그룹 190"/>
            <p:cNvGrpSpPr/>
            <p:nvPr/>
          </p:nvGrpSpPr>
          <p:grpSpPr>
            <a:xfrm>
              <a:off x="-369416" y="2602152"/>
              <a:ext cx="2810540" cy="2042048"/>
              <a:chOff x="18603" y="3830663"/>
              <a:chExt cx="2810540" cy="2042048"/>
            </a:xfrm>
          </p:grpSpPr>
          <p:sp>
            <p:nvSpPr>
              <p:cNvPr id="203" name="모서리가 둥근 직사각형 202"/>
              <p:cNvSpPr/>
              <p:nvPr/>
            </p:nvSpPr>
            <p:spPr bwMode="auto">
              <a:xfrm>
                <a:off x="18603" y="3830663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defTabSz="817563"/>
                <a:r>
                  <a:rPr lang="ko-KR" altLang="en-US" sz="650" dirty="0" smtClean="0">
                    <a:latin typeface="+mn-ea"/>
                    <a:ea typeface="+mn-ea"/>
                  </a:rPr>
                  <a:t>대시보드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04" name="모서리가 둥근 직사각형 203"/>
              <p:cNvSpPr/>
              <p:nvPr/>
            </p:nvSpPr>
            <p:spPr bwMode="auto">
              <a:xfrm>
                <a:off x="2294035" y="3830663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algn="ctr" defTabSz="817563"/>
                <a:r>
                  <a:rPr lang="ko-KR" altLang="en-US" sz="650" dirty="0" smtClean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05" name="모서리가 둥근 직사각형 204"/>
              <p:cNvSpPr/>
              <p:nvPr/>
            </p:nvSpPr>
            <p:spPr bwMode="auto">
              <a:xfrm>
                <a:off x="18603" y="4180416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사업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6" name="모서리가 둥근 직사각형 205"/>
              <p:cNvSpPr/>
              <p:nvPr/>
            </p:nvSpPr>
            <p:spPr bwMode="auto">
              <a:xfrm>
                <a:off x="2294035" y="4180416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07" name="모서리가 둥근 직사각형 206"/>
              <p:cNvSpPr/>
              <p:nvPr/>
            </p:nvSpPr>
            <p:spPr bwMode="auto">
              <a:xfrm>
                <a:off x="18603" y="4530169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수강생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8" name="모서리가 둥근 직사각형 207"/>
              <p:cNvSpPr/>
              <p:nvPr/>
            </p:nvSpPr>
            <p:spPr bwMode="auto">
              <a:xfrm>
                <a:off x="2294035" y="4530169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09" name="모서리가 둥근 직사각형 208"/>
              <p:cNvSpPr/>
              <p:nvPr/>
            </p:nvSpPr>
            <p:spPr bwMode="auto">
              <a:xfrm>
                <a:off x="18603" y="4879922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교육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0" name="모서리가 둥근 직사각형 209"/>
              <p:cNvSpPr/>
              <p:nvPr/>
            </p:nvSpPr>
            <p:spPr bwMode="auto">
              <a:xfrm>
                <a:off x="2294035" y="4879922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11" name="모서리가 둥근 직사각형 210"/>
              <p:cNvSpPr/>
              <p:nvPr/>
            </p:nvSpPr>
            <p:spPr bwMode="auto">
              <a:xfrm>
                <a:off x="2793143" y="3831701"/>
                <a:ext cx="36000" cy="648000"/>
              </a:xfrm>
              <a:prstGeom prst="roundRect">
                <a:avLst>
                  <a:gd name="adj" fmla="val 1005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algn="ctr" defTabSz="817563"/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12" name="모서리가 둥근 직사각형 211"/>
              <p:cNvSpPr/>
              <p:nvPr/>
            </p:nvSpPr>
            <p:spPr bwMode="auto">
              <a:xfrm>
                <a:off x="18603" y="5234958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게시판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3" name="모서리가 둥근 직사각형 212"/>
              <p:cNvSpPr/>
              <p:nvPr/>
            </p:nvSpPr>
            <p:spPr bwMode="auto">
              <a:xfrm>
                <a:off x="2294035" y="5234958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14" name="모서리가 둥근 직사각형 213"/>
              <p:cNvSpPr/>
              <p:nvPr/>
            </p:nvSpPr>
            <p:spPr bwMode="auto">
              <a:xfrm>
                <a:off x="18603" y="5584711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운영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5" name="모서리가 둥근 직사각형 214"/>
              <p:cNvSpPr/>
              <p:nvPr/>
            </p:nvSpPr>
            <p:spPr bwMode="auto">
              <a:xfrm>
                <a:off x="2294035" y="5584711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-369416" y="4704035"/>
              <a:ext cx="2707432" cy="1688467"/>
              <a:chOff x="18603" y="3830663"/>
              <a:chExt cx="2707432" cy="1688467"/>
            </a:xfrm>
          </p:grpSpPr>
          <p:sp>
            <p:nvSpPr>
              <p:cNvPr id="193" name="모서리가 둥근 직사각형 192"/>
              <p:cNvSpPr/>
              <p:nvPr/>
            </p:nvSpPr>
            <p:spPr bwMode="auto">
              <a:xfrm>
                <a:off x="18603" y="3830663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설정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4" name="모서리가 둥근 직사각형 193"/>
              <p:cNvSpPr/>
              <p:nvPr/>
            </p:nvSpPr>
            <p:spPr bwMode="auto">
              <a:xfrm>
                <a:off x="2294035" y="3830663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algn="ctr" defTabSz="817563"/>
                <a:r>
                  <a:rPr lang="ko-KR" altLang="en-US" sz="650" dirty="0" smtClean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195" name="모서리가 둥근 직사각형 194"/>
              <p:cNvSpPr/>
              <p:nvPr/>
            </p:nvSpPr>
            <p:spPr bwMode="auto">
              <a:xfrm>
                <a:off x="18603" y="4180416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지원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6" name="모서리가 둥근 직사각형 195"/>
              <p:cNvSpPr/>
              <p:nvPr/>
            </p:nvSpPr>
            <p:spPr bwMode="auto">
              <a:xfrm>
                <a:off x="2294035" y="4180416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197" name="모서리가 둥근 직사각형 196"/>
              <p:cNvSpPr/>
              <p:nvPr/>
            </p:nvSpPr>
            <p:spPr bwMode="auto">
              <a:xfrm>
                <a:off x="18603" y="4530169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매출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8" name="모서리가 둥근 직사각형 197"/>
              <p:cNvSpPr/>
              <p:nvPr/>
            </p:nvSpPr>
            <p:spPr bwMode="auto">
              <a:xfrm>
                <a:off x="2294035" y="4530169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199" name="모서리가 둥근 직사각형 198"/>
              <p:cNvSpPr/>
              <p:nvPr/>
            </p:nvSpPr>
            <p:spPr bwMode="auto">
              <a:xfrm>
                <a:off x="18603" y="4879922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통계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0" name="모서리가 둥근 직사각형 199"/>
              <p:cNvSpPr/>
              <p:nvPr/>
            </p:nvSpPr>
            <p:spPr bwMode="auto">
              <a:xfrm>
                <a:off x="2294035" y="4879922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20" name="모서리가 둥근 직사각형 219"/>
              <p:cNvSpPr/>
              <p:nvPr/>
            </p:nvSpPr>
            <p:spPr bwMode="auto">
              <a:xfrm>
                <a:off x="18603" y="5231130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직원창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1" name="모서리가 둥근 직사각형 220"/>
              <p:cNvSpPr/>
              <p:nvPr/>
            </p:nvSpPr>
            <p:spPr bwMode="auto">
              <a:xfrm>
                <a:off x="2294035" y="5231130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17" name="직사각형 216"/>
          <p:cNvSpPr/>
          <p:nvPr/>
        </p:nvSpPr>
        <p:spPr bwMode="auto">
          <a:xfrm>
            <a:off x="11005951" y="2435246"/>
            <a:ext cx="45719" cy="58591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64000" tIns="0" rIns="0" bIns="0" rtlCol="0" anchor="ctr"/>
          <a:lstStyle/>
          <a:p>
            <a:pPr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19" name="모서리가 둥근 직사각형 218"/>
          <p:cNvSpPr/>
          <p:nvPr/>
        </p:nvSpPr>
        <p:spPr bwMode="auto">
          <a:xfrm>
            <a:off x="2400995" y="2488590"/>
            <a:ext cx="89990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72000" bIns="0" rtlCol="0" anchor="ctr"/>
          <a:lstStyle/>
          <a:p>
            <a:pPr lvl="0" algn="r" defTabSz="817563"/>
            <a:r>
              <a:rPr lang="ko-KR" altLang="en-US" sz="700" dirty="0" smtClean="0">
                <a:latin typeface="+mn-ea"/>
                <a:ea typeface="+mn-ea"/>
              </a:rPr>
              <a:t>전체 메뉴 추가  </a:t>
            </a:r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〉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6" name="표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81034"/>
              </p:ext>
            </p:extLst>
          </p:nvPr>
        </p:nvGraphicFramePr>
        <p:xfrm>
          <a:off x="11546011" y="652340"/>
          <a:ext cx="2833612" cy="426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설정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설정은 페이지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접근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권한과 페이지 내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)]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의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권한 여부를 설정함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설정은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[Modal]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형태는 제외하고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[Page]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[Popup]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에 대해서만 권한을 부여함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상세 메뉴 목록은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 엑셀 파일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시크릿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권한메뉴목록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권한부여메뉴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sheet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type=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text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Maxlength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50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 가능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권한그룹코드로 구분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필수값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type= text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Maxlength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200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40557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여부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Type= radio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4491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메뉴 추가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관리자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메뉴 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1depth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 엑셀 파일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시크릿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권한메뉴목록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9936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메뉴 추가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(11)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전체 메뉴의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메뉴 및 하위 메뉴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(2depth, 3depth)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(21)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설정 목록에 추가됨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기획서 다음 페이지 참고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412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개별 메뉴 추가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메뉴 및 하위 메뉴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(2depth, 3depth)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(21)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설정 목록에 추가됨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기획서 다음 페이지 참고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39744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설정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추가된 메뉴가 없을 경우 일괄 적용 버튼은 모두 비활성화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63934"/>
                  </a:ext>
                </a:extLst>
              </a:tr>
            </a:tbl>
          </a:graphicData>
        </a:graphic>
      </p:graphicFrame>
      <p:sp>
        <p:nvSpPr>
          <p:cNvPr id="227" name="타원 226"/>
          <p:cNvSpPr>
            <a:spLocks noChangeAspect="1"/>
          </p:cNvSpPr>
          <p:nvPr/>
        </p:nvSpPr>
        <p:spPr bwMode="auto">
          <a:xfrm>
            <a:off x="565286" y="243524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8" name="타원 227"/>
          <p:cNvSpPr>
            <a:spLocks noChangeAspect="1"/>
          </p:cNvSpPr>
          <p:nvPr/>
        </p:nvSpPr>
        <p:spPr bwMode="auto">
          <a:xfrm>
            <a:off x="2295891" y="243524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" name="타원 228"/>
          <p:cNvSpPr>
            <a:spLocks noChangeAspect="1"/>
          </p:cNvSpPr>
          <p:nvPr/>
        </p:nvSpPr>
        <p:spPr bwMode="auto">
          <a:xfrm>
            <a:off x="2816778" y="285181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" name="타원 229"/>
          <p:cNvSpPr>
            <a:spLocks noChangeAspect="1"/>
          </p:cNvSpPr>
          <p:nvPr/>
        </p:nvSpPr>
        <p:spPr bwMode="auto">
          <a:xfrm>
            <a:off x="3727449" y="243524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7871567" y="2488590"/>
            <a:ext cx="2969760" cy="252000"/>
            <a:chOff x="7470585" y="2488590"/>
            <a:chExt cx="3370743" cy="252000"/>
          </a:xfrm>
          <a:solidFill>
            <a:schemeClr val="bg1">
              <a:lumMod val="85000"/>
            </a:schemeClr>
          </a:solidFill>
        </p:grpSpPr>
        <p:sp>
          <p:nvSpPr>
            <p:cNvPr id="233" name="모서리가 둥근 직사각형 232"/>
            <p:cNvSpPr/>
            <p:nvPr/>
          </p:nvSpPr>
          <p:spPr bwMode="auto">
            <a:xfrm>
              <a:off x="9752285" y="2488590"/>
              <a:ext cx="1089043" cy="252000"/>
            </a:xfrm>
            <a:prstGeom prst="roundRect">
              <a:avLst>
                <a:gd name="adj" fmla="val 10053"/>
              </a:avLst>
            </a:prstGeom>
            <a:grp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72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권한 없음 일괄 적용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34" name="모서리가 둥근 직사각형 233"/>
            <p:cNvSpPr/>
            <p:nvPr/>
          </p:nvSpPr>
          <p:spPr bwMode="auto">
            <a:xfrm>
              <a:off x="8617124" y="2488590"/>
              <a:ext cx="1089043" cy="252000"/>
            </a:xfrm>
            <a:prstGeom prst="roundRect">
              <a:avLst>
                <a:gd name="adj" fmla="val 10053"/>
              </a:avLst>
            </a:prstGeom>
            <a:grp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72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보기 권한 일괄 적용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35" name="모서리가 둥근 직사각형 234"/>
            <p:cNvSpPr/>
            <p:nvPr/>
          </p:nvSpPr>
          <p:spPr bwMode="auto">
            <a:xfrm>
              <a:off x="7470585" y="2488590"/>
              <a:ext cx="1089043" cy="252000"/>
            </a:xfrm>
            <a:prstGeom prst="roundRect">
              <a:avLst>
                <a:gd name="adj" fmla="val 10053"/>
              </a:avLst>
            </a:prstGeom>
            <a:grp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72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보기 권한 일괄 적용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453556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설정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시크릿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권한 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권한그룹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권한그룹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설정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5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84771" y="828303"/>
            <a:ext cx="10873208" cy="6552728"/>
            <a:chOff x="384771" y="828303"/>
            <a:chExt cx="10873208" cy="6552728"/>
          </a:xfrm>
        </p:grpSpPr>
        <p:grpSp>
          <p:nvGrpSpPr>
            <p:cNvPr id="48" name="그룹 47"/>
            <p:cNvGrpSpPr/>
            <p:nvPr/>
          </p:nvGrpSpPr>
          <p:grpSpPr>
            <a:xfrm>
              <a:off x="384771" y="828303"/>
              <a:ext cx="10873208" cy="6552728"/>
              <a:chOff x="384771" y="828303"/>
              <a:chExt cx="10873208" cy="6552728"/>
            </a:xfrm>
          </p:grpSpPr>
          <p:sp>
            <p:nvSpPr>
              <p:cNvPr id="49" name="Rectangle 1307"/>
              <p:cNvSpPr>
                <a:spLocks noChangeArrowheads="1"/>
              </p:cNvSpPr>
              <p:nvPr/>
            </p:nvSpPr>
            <p:spPr bwMode="auto">
              <a:xfrm>
                <a:off x="384771" y="828303"/>
                <a:ext cx="10873208" cy="6552728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216000" tIns="144000" rIns="144000" anchor="t"/>
              <a:lstStyle/>
              <a:p>
                <a:r>
                  <a:rPr lang="ko-KR" altLang="en-US" sz="800" b="1" dirty="0" err="1" smtClean="0">
                    <a:latin typeface="맑은 고딕" pitchFamily="50" charset="-127"/>
                    <a:ea typeface="맑은 고딕" pitchFamily="50" charset="-127"/>
                  </a:rPr>
                  <a:t>권한그룹</a:t>
                </a:r>
                <a:r>
                  <a:rPr lang="ko-KR" altLang="en-US" sz="800" b="1" dirty="0" smtClean="0">
                    <a:latin typeface="맑은 고딕" pitchFamily="50" charset="-127"/>
                    <a:ea typeface="맑은 고딕" pitchFamily="50" charset="-127"/>
                  </a:rPr>
                  <a:t> 설정</a:t>
                </a:r>
                <a:endParaRPr lang="ko-KR" altLang="en-US" sz="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10969947" y="1014460"/>
                <a:ext cx="72008" cy="72016"/>
                <a:chOff x="10013701" y="4895209"/>
                <a:chExt cx="144016" cy="144016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auto">
                <a:xfrm>
                  <a:off x="10013701" y="4895209"/>
                  <a:ext cx="144016" cy="14401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6" name="직선 연결선 55"/>
                <p:cNvCxnSpPr/>
                <p:nvPr/>
              </p:nvCxnSpPr>
              <p:spPr bwMode="auto">
                <a:xfrm flipH="1">
                  <a:off x="10013701" y="4895209"/>
                  <a:ext cx="144016" cy="14401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1" name="직선 연결선 50"/>
              <p:cNvCxnSpPr/>
              <p:nvPr/>
            </p:nvCxnSpPr>
            <p:spPr bwMode="auto">
              <a:xfrm>
                <a:off x="600795" y="1302500"/>
                <a:ext cx="1044116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" name="모서리가 둥근 직사각형 51"/>
              <p:cNvSpPr/>
              <p:nvPr/>
            </p:nvSpPr>
            <p:spPr bwMode="auto">
              <a:xfrm>
                <a:off x="595461" y="6960597"/>
                <a:ext cx="360000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36000" tIns="0" rIns="36000" bIns="0" rtlCol="0" anchor="ctr"/>
              <a:lstStyle/>
              <a:p>
                <a:pPr algn="ctr" defTabSz="817563"/>
                <a:r>
                  <a:rPr lang="ko-KR" altLang="en-US" sz="700" dirty="0" smtClean="0">
                    <a:latin typeface="+mn-ea"/>
                    <a:ea typeface="+mn-ea"/>
                  </a:rPr>
                  <a:t>닫기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 bwMode="auto">
              <a:xfrm>
                <a:off x="10540764" y="6960597"/>
                <a:ext cx="504000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tx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36000" tIns="0" rIns="36000" bIns="0" rtlCol="0" anchor="ctr"/>
              <a:lstStyle/>
              <a:p>
                <a:pPr algn="ctr" defTabSz="817563"/>
                <a:r>
                  <a:rPr lang="ko-KR" altLang="en-US" sz="7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저장</a:t>
                </a:r>
                <a:endParaRPr lang="ko-KR" altLang="en-US" sz="7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2" name="모서리가 둥근 직사각형 221"/>
              <p:cNvSpPr/>
              <p:nvPr/>
            </p:nvSpPr>
            <p:spPr bwMode="auto">
              <a:xfrm>
                <a:off x="9961835" y="6960597"/>
                <a:ext cx="504000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36000" tIns="0" rIns="36000" bIns="0" rtlCol="0" anchor="ctr"/>
              <a:lstStyle/>
              <a:p>
                <a:pPr algn="ctr" defTabSz="817563"/>
                <a:r>
                  <a:rPr lang="ko-KR" altLang="en-US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복사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18" name="모서리가 둥근 직사각형 117"/>
            <p:cNvSpPr/>
            <p:nvPr/>
          </p:nvSpPr>
          <p:spPr bwMode="auto">
            <a:xfrm>
              <a:off x="986953" y="6960597"/>
              <a:ext cx="360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삭제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aphicFrame>
        <p:nvGraphicFramePr>
          <p:cNvPr id="119" name="표 118"/>
          <p:cNvGraphicFramePr>
            <a:graphicFrameLocks noGrp="1"/>
          </p:cNvGraphicFramePr>
          <p:nvPr>
            <p:extLst/>
          </p:nvPr>
        </p:nvGraphicFramePr>
        <p:xfrm>
          <a:off x="595461" y="1476375"/>
          <a:ext cx="10446496" cy="72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0581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867874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763086">
                  <a:extLst>
                    <a:ext uri="{9D8B030D-6E8A-4147-A177-3AD203B41FA5}">
                      <a16:colId xmlns:a16="http://schemas.microsoft.com/office/drawing/2014/main" val="2214212638"/>
                    </a:ext>
                  </a:extLst>
                </a:gridCol>
                <a:gridCol w="1305812">
                  <a:extLst>
                    <a:ext uri="{9D8B030D-6E8A-4147-A177-3AD203B41FA5}">
                      <a16:colId xmlns:a16="http://schemas.microsoft.com/office/drawing/2014/main" val="2792720595"/>
                    </a:ext>
                  </a:extLst>
                </a:gridCol>
                <a:gridCol w="1305812">
                  <a:extLst>
                    <a:ext uri="{9D8B030D-6E8A-4147-A177-3AD203B41FA5}">
                      <a16:colId xmlns:a16="http://schemas.microsoft.com/office/drawing/2014/main" val="2172501438"/>
                    </a:ext>
                  </a:extLst>
                </a:gridCol>
                <a:gridCol w="1305812">
                  <a:extLst>
                    <a:ext uri="{9D8B030D-6E8A-4147-A177-3AD203B41FA5}">
                      <a16:colId xmlns:a16="http://schemas.microsoft.com/office/drawing/2014/main" val="3915696409"/>
                    </a:ext>
                  </a:extLst>
                </a:gridCol>
              </a:tblGrid>
              <a:tr h="360000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mpd="sng">
                      <a:noFill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여부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 사용    ○ 미사용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109187"/>
                  </a:ext>
                </a:extLst>
              </a:tr>
            </a:tbl>
          </a:graphicData>
        </a:graphic>
      </p:graphicFrame>
      <p:sp>
        <p:nvSpPr>
          <p:cNvPr id="121" name="모서리가 둥근 직사각형 120"/>
          <p:cNvSpPr/>
          <p:nvPr/>
        </p:nvSpPr>
        <p:spPr bwMode="auto">
          <a:xfrm>
            <a:off x="1809166" y="1887225"/>
            <a:ext cx="1828703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 defTabSz="817563"/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 bwMode="auto">
          <a:xfrm>
            <a:off x="7225531" y="1887225"/>
            <a:ext cx="367241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 defTabSz="817563"/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2" name="표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630134"/>
              </p:ext>
            </p:extLst>
          </p:nvPr>
        </p:nvGraphicFramePr>
        <p:xfrm>
          <a:off x="3769146" y="2435246"/>
          <a:ext cx="7173037" cy="435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3297">
                  <a:extLst>
                    <a:ext uri="{9D8B030D-6E8A-4147-A177-3AD203B41FA5}">
                      <a16:colId xmlns:a16="http://schemas.microsoft.com/office/drawing/2014/main" val="2214617167"/>
                    </a:ext>
                  </a:extLst>
                </a:gridCol>
                <a:gridCol w="1307590">
                  <a:extLst>
                    <a:ext uri="{9D8B030D-6E8A-4147-A177-3AD203B41FA5}">
                      <a16:colId xmlns:a16="http://schemas.microsoft.com/office/drawing/2014/main" val="3904471893"/>
                    </a:ext>
                  </a:extLst>
                </a:gridCol>
                <a:gridCol w="255264">
                  <a:extLst>
                    <a:ext uri="{9D8B030D-6E8A-4147-A177-3AD203B41FA5}">
                      <a16:colId xmlns:a16="http://schemas.microsoft.com/office/drawing/2014/main" val="1736057604"/>
                    </a:ext>
                  </a:extLst>
                </a:gridCol>
                <a:gridCol w="1554492">
                  <a:extLst>
                    <a:ext uri="{9D8B030D-6E8A-4147-A177-3AD203B41FA5}">
                      <a16:colId xmlns:a16="http://schemas.microsoft.com/office/drawing/2014/main" val="3284108098"/>
                    </a:ext>
                  </a:extLst>
                </a:gridCol>
                <a:gridCol w="1045682">
                  <a:extLst>
                    <a:ext uri="{9D8B030D-6E8A-4147-A177-3AD203B41FA5}">
                      <a16:colId xmlns:a16="http://schemas.microsoft.com/office/drawing/2014/main" val="2265988808"/>
                    </a:ext>
                  </a:extLst>
                </a:gridCol>
                <a:gridCol w="1045682">
                  <a:extLst>
                    <a:ext uri="{9D8B030D-6E8A-4147-A177-3AD203B41FA5}">
                      <a16:colId xmlns:a16="http://schemas.microsoft.com/office/drawing/2014/main" val="3004228385"/>
                    </a:ext>
                  </a:extLst>
                </a:gridCol>
                <a:gridCol w="1391030">
                  <a:extLst>
                    <a:ext uri="{9D8B030D-6E8A-4147-A177-3AD203B41FA5}">
                      <a16:colId xmlns:a16="http://schemas.microsoft.com/office/drawing/2014/main" val="2483362788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권한 설정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88169"/>
                  </a:ext>
                </a:extLst>
              </a:tr>
              <a:tr h="360000">
                <a:tc gridSpan="4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대시보드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9128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대시보드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 전체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사용 안함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95820"/>
                  </a:ext>
                </a:extLst>
              </a:tr>
              <a:tr h="360000">
                <a:tc gridSpan="4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898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446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배정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 전체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사용 안함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95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배정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배정턴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전체 현황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 전체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사용 안함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3493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배정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일일 예외 현황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 전체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사용 안함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601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배정턴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 전체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사용 안함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01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더블 규정 현황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 전체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사용 안함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86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당직관리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 전체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사용 안함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5812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당직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당직조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전체 현황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 전체 권한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사용 안함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27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4888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현황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 전체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사용 안함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872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현황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상세 정보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 전체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사용 안함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0281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 전체 권한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사용 안함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470094"/>
                  </a:ext>
                </a:extLst>
              </a:tr>
            </a:tbl>
          </a:graphicData>
        </a:graphic>
      </p:graphicFrame>
      <p:graphicFrame>
        <p:nvGraphicFramePr>
          <p:cNvPr id="184" name="표 183"/>
          <p:cNvGraphicFramePr>
            <a:graphicFrameLocks noGrp="1"/>
          </p:cNvGraphicFramePr>
          <p:nvPr>
            <p:extLst/>
          </p:nvPr>
        </p:nvGraphicFramePr>
        <p:xfrm>
          <a:off x="595461" y="2435246"/>
          <a:ext cx="2810540" cy="43697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054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메뉴 추가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416289"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22386"/>
                  </a:ext>
                </a:extLst>
              </a:tr>
              <a:tr h="3593432"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42391"/>
                  </a:ext>
                </a:extLst>
              </a:tr>
            </a:tbl>
          </a:graphicData>
        </a:graphic>
      </p:graphicFrame>
      <p:grpSp>
        <p:nvGrpSpPr>
          <p:cNvPr id="190" name="그룹 189"/>
          <p:cNvGrpSpPr/>
          <p:nvPr/>
        </p:nvGrpSpPr>
        <p:grpSpPr>
          <a:xfrm>
            <a:off x="595461" y="2900535"/>
            <a:ext cx="2810540" cy="3790350"/>
            <a:chOff x="-369416" y="2602152"/>
            <a:chExt cx="2810540" cy="3790350"/>
          </a:xfrm>
        </p:grpSpPr>
        <p:grpSp>
          <p:nvGrpSpPr>
            <p:cNvPr id="191" name="그룹 190"/>
            <p:cNvGrpSpPr/>
            <p:nvPr/>
          </p:nvGrpSpPr>
          <p:grpSpPr>
            <a:xfrm>
              <a:off x="-369416" y="2602152"/>
              <a:ext cx="2810540" cy="2042048"/>
              <a:chOff x="18603" y="3830663"/>
              <a:chExt cx="2810540" cy="2042048"/>
            </a:xfrm>
          </p:grpSpPr>
          <p:sp>
            <p:nvSpPr>
              <p:cNvPr id="203" name="모서리가 둥근 직사각형 202"/>
              <p:cNvSpPr/>
              <p:nvPr/>
            </p:nvSpPr>
            <p:spPr bwMode="auto">
              <a:xfrm>
                <a:off x="18603" y="3830663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defTabSz="817563"/>
                <a:r>
                  <a:rPr lang="ko-KR" altLang="en-US" sz="65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  <a:ea typeface="+mn-ea"/>
                  </a:rPr>
                  <a:t>대시보드</a:t>
                </a:r>
                <a:endParaRPr lang="ko-KR" altLang="en-US" sz="65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04" name="모서리가 둥근 직사각형 203"/>
              <p:cNvSpPr/>
              <p:nvPr/>
            </p:nvSpPr>
            <p:spPr bwMode="auto">
              <a:xfrm>
                <a:off x="2294035" y="3830663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algn="ctr" defTabSz="817563"/>
                <a:r>
                  <a:rPr lang="ko-KR" altLang="en-US" sz="65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05" name="모서리가 둥근 직사각형 204"/>
              <p:cNvSpPr/>
              <p:nvPr/>
            </p:nvSpPr>
            <p:spPr bwMode="auto">
              <a:xfrm>
                <a:off x="18603" y="4180416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사업</a:t>
                </a:r>
                <a:endParaRPr lang="ko-KR" altLang="en-US" sz="65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6" name="모서리가 둥근 직사각형 205"/>
              <p:cNvSpPr/>
              <p:nvPr/>
            </p:nvSpPr>
            <p:spPr bwMode="auto">
              <a:xfrm>
                <a:off x="2294035" y="4180416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07" name="모서리가 둥근 직사각형 206"/>
              <p:cNvSpPr/>
              <p:nvPr/>
            </p:nvSpPr>
            <p:spPr bwMode="auto">
              <a:xfrm>
                <a:off x="18603" y="4530169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수강생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8" name="모서리가 둥근 직사각형 207"/>
              <p:cNvSpPr/>
              <p:nvPr/>
            </p:nvSpPr>
            <p:spPr bwMode="auto">
              <a:xfrm>
                <a:off x="2294035" y="4530169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09" name="모서리가 둥근 직사각형 208"/>
              <p:cNvSpPr/>
              <p:nvPr/>
            </p:nvSpPr>
            <p:spPr bwMode="auto">
              <a:xfrm>
                <a:off x="18603" y="4879922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교육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0" name="모서리가 둥근 직사각형 209"/>
              <p:cNvSpPr/>
              <p:nvPr/>
            </p:nvSpPr>
            <p:spPr bwMode="auto">
              <a:xfrm>
                <a:off x="2294035" y="4879922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11" name="모서리가 둥근 직사각형 210"/>
              <p:cNvSpPr/>
              <p:nvPr/>
            </p:nvSpPr>
            <p:spPr bwMode="auto">
              <a:xfrm>
                <a:off x="2793143" y="3831701"/>
                <a:ext cx="36000" cy="648000"/>
              </a:xfrm>
              <a:prstGeom prst="roundRect">
                <a:avLst>
                  <a:gd name="adj" fmla="val 1005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algn="ctr" defTabSz="817563"/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12" name="모서리가 둥근 직사각형 211"/>
              <p:cNvSpPr/>
              <p:nvPr/>
            </p:nvSpPr>
            <p:spPr bwMode="auto">
              <a:xfrm>
                <a:off x="18603" y="5234958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게시판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3" name="모서리가 둥근 직사각형 212"/>
              <p:cNvSpPr/>
              <p:nvPr/>
            </p:nvSpPr>
            <p:spPr bwMode="auto">
              <a:xfrm>
                <a:off x="2294035" y="5234958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14" name="모서리가 둥근 직사각형 213"/>
              <p:cNvSpPr/>
              <p:nvPr/>
            </p:nvSpPr>
            <p:spPr bwMode="auto">
              <a:xfrm>
                <a:off x="18603" y="5584711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운영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5" name="모서리가 둥근 직사각형 214"/>
              <p:cNvSpPr/>
              <p:nvPr/>
            </p:nvSpPr>
            <p:spPr bwMode="auto">
              <a:xfrm>
                <a:off x="2294035" y="5584711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-369416" y="4704035"/>
              <a:ext cx="2707432" cy="1688467"/>
              <a:chOff x="18603" y="3830663"/>
              <a:chExt cx="2707432" cy="1688467"/>
            </a:xfrm>
          </p:grpSpPr>
          <p:sp>
            <p:nvSpPr>
              <p:cNvPr id="193" name="모서리가 둥근 직사각형 192"/>
              <p:cNvSpPr/>
              <p:nvPr/>
            </p:nvSpPr>
            <p:spPr bwMode="auto">
              <a:xfrm>
                <a:off x="18603" y="3830663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설정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4" name="모서리가 둥근 직사각형 193"/>
              <p:cNvSpPr/>
              <p:nvPr/>
            </p:nvSpPr>
            <p:spPr bwMode="auto">
              <a:xfrm>
                <a:off x="2294035" y="3830663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algn="ctr" defTabSz="817563"/>
                <a:r>
                  <a:rPr lang="ko-KR" altLang="en-US" sz="650" dirty="0" smtClean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195" name="모서리가 둥근 직사각형 194"/>
              <p:cNvSpPr/>
              <p:nvPr/>
            </p:nvSpPr>
            <p:spPr bwMode="auto">
              <a:xfrm>
                <a:off x="18603" y="4180416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지원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6" name="모서리가 둥근 직사각형 195"/>
              <p:cNvSpPr/>
              <p:nvPr/>
            </p:nvSpPr>
            <p:spPr bwMode="auto">
              <a:xfrm>
                <a:off x="2294035" y="4180416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197" name="모서리가 둥근 직사각형 196"/>
              <p:cNvSpPr/>
              <p:nvPr/>
            </p:nvSpPr>
            <p:spPr bwMode="auto">
              <a:xfrm>
                <a:off x="18603" y="4530169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매출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8" name="모서리가 둥근 직사각형 197"/>
              <p:cNvSpPr/>
              <p:nvPr/>
            </p:nvSpPr>
            <p:spPr bwMode="auto">
              <a:xfrm>
                <a:off x="2294035" y="4530169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199" name="모서리가 둥근 직사각형 198"/>
              <p:cNvSpPr/>
              <p:nvPr/>
            </p:nvSpPr>
            <p:spPr bwMode="auto">
              <a:xfrm>
                <a:off x="18603" y="4879922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통계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0" name="모서리가 둥근 직사각형 199"/>
              <p:cNvSpPr/>
              <p:nvPr/>
            </p:nvSpPr>
            <p:spPr bwMode="auto">
              <a:xfrm>
                <a:off x="2294035" y="4879922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20" name="모서리가 둥근 직사각형 219"/>
              <p:cNvSpPr/>
              <p:nvPr/>
            </p:nvSpPr>
            <p:spPr bwMode="auto">
              <a:xfrm>
                <a:off x="18603" y="5231130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직원창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1" name="모서리가 둥근 직사각형 220"/>
              <p:cNvSpPr/>
              <p:nvPr/>
            </p:nvSpPr>
            <p:spPr bwMode="auto">
              <a:xfrm>
                <a:off x="2294035" y="5231130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17" name="직사각형 216"/>
          <p:cNvSpPr/>
          <p:nvPr/>
        </p:nvSpPr>
        <p:spPr bwMode="auto">
          <a:xfrm>
            <a:off x="11005951" y="2435246"/>
            <a:ext cx="45719" cy="58591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64000" tIns="0" rIns="0" bIns="0" rtlCol="0" anchor="ctr"/>
          <a:lstStyle/>
          <a:p>
            <a:pPr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19" name="모서리가 둥근 직사각형 218"/>
          <p:cNvSpPr/>
          <p:nvPr/>
        </p:nvSpPr>
        <p:spPr bwMode="auto">
          <a:xfrm>
            <a:off x="2400995" y="2488590"/>
            <a:ext cx="89990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72000" bIns="0" rtlCol="0" anchor="ctr"/>
          <a:lstStyle/>
          <a:p>
            <a:pPr lvl="0" algn="r" defTabSz="817563"/>
            <a:r>
              <a:rPr lang="ko-KR" altLang="en-US" sz="700" dirty="0" smtClean="0">
                <a:latin typeface="+mn-ea"/>
                <a:ea typeface="+mn-ea"/>
              </a:rPr>
              <a:t>전체 메뉴 추가  </a:t>
            </a:r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〉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모서리가 둥근 직사각형 223"/>
          <p:cNvSpPr/>
          <p:nvPr/>
        </p:nvSpPr>
        <p:spPr bwMode="auto">
          <a:xfrm>
            <a:off x="10481328" y="2844447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5" name="모서리가 둥근 직사각형 224"/>
          <p:cNvSpPr/>
          <p:nvPr/>
        </p:nvSpPr>
        <p:spPr bwMode="auto">
          <a:xfrm>
            <a:off x="10481328" y="345372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26" name="표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6196"/>
              </p:ext>
            </p:extLst>
          </p:nvPr>
        </p:nvGraphicFramePr>
        <p:xfrm>
          <a:off x="11546011" y="652340"/>
          <a:ext cx="2833612" cy="8503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상세 메뉴 목록은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 엑셀 파일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시크릿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권한메뉴목록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sheet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indent="-85725" latinLnBrk="1">
                        <a:buFontTx/>
                        <a:buChar char="-"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86243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메뉴 추가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(21)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설정 목록에 추가된 메뉴는 선택 불가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77624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권한을 부여할 메뉴 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(1depth)]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하위로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(2depth)]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하위로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(3depth) 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(4depth)]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구성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대시보드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직원창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수강생창의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하위에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3depth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바로 표기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3depth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명칭은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부여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Type= radio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보기 권한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페이지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 only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권한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페이지의 모든 버튼에 대한 랜딩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적용 권한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권한이 없을 경우</a:t>
                      </a:r>
                      <a:endParaRPr lang="en-US" altLang="ko-KR" sz="700" baseline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180975" indent="-180975" algn="l" latinLnBrk="1">
                        <a:buAutoNum type="arabicParenR"/>
                      </a:pP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2depth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에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속하는 하위 메뉴가 모두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사용 안함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일 경우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해당 사용자가 </a:t>
                      </a:r>
                      <a:r>
                        <a:rPr lang="ko-KR" altLang="en-US" sz="70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지점관리자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로그인 시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LNB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에서 메뉴 숨김 처리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해당 사용자가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로 해당 메뉴 진입 시도 시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alert(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권한이 없습니다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])</a:t>
                      </a:r>
                    </a:p>
                    <a:p>
                      <a:pPr marL="180975" indent="-180975" algn="l" latinLnBrk="1">
                        <a:buAutoNum type="arabicParenR"/>
                      </a:pP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3depth, 4depth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의 페이지에서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보기 권한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만 있을 경우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해당 사용자가 버튼을 클릭할 때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alert(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권한이 없습니다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])</a:t>
                      </a:r>
                      <a:b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해당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사용자가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로 버튼을 클릭했을 때의 랜딩 페이지로 접근 시도 시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alert(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권한이 없습니다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0919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보기 권한 일괄 부여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보기 권한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radio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일괄 선택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749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권한 일괄 부여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권한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radio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일괄 선택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71508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(21)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설정 목록에서 해당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메뉴와 하위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 ~ 4depth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메뉴 목록을 제거함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16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종료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8143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입력 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데이터 유효성 체크 후 정상일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및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alert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팝업 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입력 정보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항목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 이상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정보를 입력해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Case2.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기타 오류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잠시 후 다시 시도해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896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배정된 사용자가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경우에만 삭제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가능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confirm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삭제하시겠습니까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]= DB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제거 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alert.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Alert=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되었습니다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아니요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Confirm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배정된 사용자가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명 이상일 경우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권한그룹에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배정된 사용자가 있을 경우에는 삭제가 불가능 합니다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Case2.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해당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권한그룹이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기본 권한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일 경우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기본 권한은 삭제가 불가능 합니다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]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2718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복사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 시에는 버튼 노출되지 않음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등록된 값을 모든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영역에 기입하여 새로운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저장 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731555"/>
                  </a:ext>
                </a:extLst>
              </a:tr>
            </a:tbl>
          </a:graphicData>
        </a:graphic>
      </p:graphicFrame>
      <p:sp>
        <p:nvSpPr>
          <p:cNvPr id="57" name="타원 56"/>
          <p:cNvSpPr>
            <a:spLocks noChangeAspect="1"/>
          </p:cNvSpPr>
          <p:nvPr/>
        </p:nvSpPr>
        <p:spPr bwMode="auto">
          <a:xfrm>
            <a:off x="3727449" y="243524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 bwMode="auto">
          <a:xfrm>
            <a:off x="10359444" y="288232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467997" y="693910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 bwMode="auto">
          <a:xfrm>
            <a:off x="1273560" y="693910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 bwMode="auto">
          <a:xfrm>
            <a:off x="9855228" y="693910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10961670" y="693910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871567" y="2488590"/>
            <a:ext cx="2969760" cy="252000"/>
            <a:chOff x="7470585" y="2488590"/>
            <a:chExt cx="3370743" cy="252000"/>
          </a:xfrm>
        </p:grpSpPr>
        <p:sp>
          <p:nvSpPr>
            <p:cNvPr id="218" name="모서리가 둥근 직사각형 217"/>
            <p:cNvSpPr/>
            <p:nvPr/>
          </p:nvSpPr>
          <p:spPr bwMode="auto">
            <a:xfrm>
              <a:off x="9752285" y="2488590"/>
              <a:ext cx="1089043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72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사용 안함 일괄 적용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 bwMode="auto">
            <a:xfrm>
              <a:off x="8617124" y="2488590"/>
              <a:ext cx="1089043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72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보기 권한 일괄 적용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 bwMode="auto">
            <a:xfrm>
              <a:off x="7470585" y="2488590"/>
              <a:ext cx="1089043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72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보기 권한 일괄 적용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68" name="타원 67"/>
          <p:cNvSpPr>
            <a:spLocks noChangeAspect="1"/>
          </p:cNvSpPr>
          <p:nvPr/>
        </p:nvSpPr>
        <p:spPr bwMode="auto">
          <a:xfrm>
            <a:off x="7770735" y="238744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 bwMode="auto">
          <a:xfrm>
            <a:off x="8841083" y="238744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 bwMode="auto">
          <a:xfrm>
            <a:off x="9856286" y="238744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 bwMode="auto">
          <a:xfrm>
            <a:off x="565286" y="243524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15485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표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15139"/>
              </p:ext>
            </p:extLst>
          </p:nvPr>
        </p:nvGraphicFramePr>
        <p:xfrm>
          <a:off x="11546011" y="652340"/>
          <a:ext cx="2833612" cy="4800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배정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권한 그룹 등록 후 해당 그룹에 사용자를 배정하는 방식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.:</a:t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하나의 사용자는 하나의 권한그룹에만 속할 수 있음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3225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부서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 공통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소속 컬럼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로그인 사용자의 계열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지점을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검색조건으로 설정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팀은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default=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전체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924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칼럼 데이터 조회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퇴직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8222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사원번호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칼럼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placeholder=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권한그룹명을 입력하세요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데이터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like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그리드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검색조건에 부합하는 목록이 노출됩니다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권한 그룹으로 권한 최초 부여 시 본 목록에 추가됨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 내림차순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킬럼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사원번호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별칭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))/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 유형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정보와 동일함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수정인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수정일시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마지막 업데이트 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 경우 최초 등록인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정보로 적용됨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입사 시 자동 부여되는 </a:t>
                      </a:r>
                      <a:r>
                        <a:rPr lang="ko-KR" altLang="en-US" sz="70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기본그룹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일 때 최초 등록됨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159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시크릿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7993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시크릿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기 등록된 값 기입하여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69153"/>
                  </a:ext>
                </a:extLst>
              </a:tr>
            </a:tbl>
          </a:graphicData>
        </a:graphic>
      </p:graphicFrame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설정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시크릿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권한 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6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013793" y="1071579"/>
            <a:ext cx="194421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권한 관리</a:t>
            </a:r>
          </a:p>
        </p:txBody>
      </p:sp>
      <p:sp>
        <p:nvSpPr>
          <p:cNvPr id="164" name="모서리가 둥근 직사각형 163"/>
          <p:cNvSpPr/>
          <p:nvPr/>
        </p:nvSpPr>
        <p:spPr bwMode="auto">
          <a:xfrm>
            <a:off x="10740823" y="6973466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배정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6" name="타원 175"/>
          <p:cNvSpPr>
            <a:spLocks noChangeAspect="1"/>
          </p:cNvSpPr>
          <p:nvPr/>
        </p:nvSpPr>
        <p:spPr bwMode="auto">
          <a:xfrm>
            <a:off x="10650823" y="691946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80123"/>
              </p:ext>
            </p:extLst>
          </p:nvPr>
        </p:nvGraphicFramePr>
        <p:xfrm>
          <a:off x="930608" y="1476375"/>
          <a:ext cx="1016279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27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365994546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362154522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306092288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배정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40144"/>
              </p:ext>
            </p:extLst>
          </p:nvPr>
        </p:nvGraphicFramePr>
        <p:xfrm>
          <a:off x="930608" y="2750671"/>
          <a:ext cx="10162791" cy="406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1436">
                  <a:extLst>
                    <a:ext uri="{9D8B030D-6E8A-4147-A177-3AD203B41FA5}">
                      <a16:colId xmlns:a16="http://schemas.microsoft.com/office/drawing/2014/main" val="1472271614"/>
                    </a:ext>
                  </a:extLst>
                </a:gridCol>
                <a:gridCol w="1700085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11979">
                  <a:extLst>
                    <a:ext uri="{9D8B030D-6E8A-4147-A177-3AD203B41FA5}">
                      <a16:colId xmlns:a16="http://schemas.microsoft.com/office/drawing/2014/main" val="579538522"/>
                    </a:ext>
                  </a:extLst>
                </a:gridCol>
                <a:gridCol w="1607898">
                  <a:extLst>
                    <a:ext uri="{9D8B030D-6E8A-4147-A177-3AD203B41FA5}">
                      <a16:colId xmlns:a16="http://schemas.microsoft.com/office/drawing/2014/main" val="281523982"/>
                    </a:ext>
                  </a:extLst>
                </a:gridCol>
                <a:gridCol w="751621">
                  <a:extLst>
                    <a:ext uri="{9D8B030D-6E8A-4147-A177-3AD203B41FA5}">
                      <a16:colId xmlns:a16="http://schemas.microsoft.com/office/drawing/2014/main" val="783210022"/>
                    </a:ext>
                  </a:extLst>
                </a:gridCol>
                <a:gridCol w="489981">
                  <a:extLst>
                    <a:ext uri="{9D8B030D-6E8A-4147-A177-3AD203B41FA5}">
                      <a16:colId xmlns:a16="http://schemas.microsoft.com/office/drawing/2014/main" val="3552583485"/>
                    </a:ext>
                  </a:extLst>
                </a:gridCol>
                <a:gridCol w="1976909">
                  <a:extLst>
                    <a:ext uri="{9D8B030D-6E8A-4147-A177-3AD203B41FA5}">
                      <a16:colId xmlns:a16="http://schemas.microsoft.com/office/drawing/2014/main" val="329852338"/>
                    </a:ext>
                  </a:extLst>
                </a:gridCol>
                <a:gridCol w="1213456">
                  <a:extLst>
                    <a:ext uri="{9D8B030D-6E8A-4147-A177-3AD203B41FA5}">
                      <a16:colId xmlns:a16="http://schemas.microsoft.com/office/drawing/2014/main" val="372110657"/>
                    </a:ext>
                  </a:extLst>
                </a:gridCol>
                <a:gridCol w="1269426">
                  <a:extLst>
                    <a:ext uri="{9D8B030D-6E8A-4147-A177-3AD203B41FA5}">
                      <a16:colId xmlns:a16="http://schemas.microsoft.com/office/drawing/2014/main" val="8456578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사원번호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 유형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수정인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수정일시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사업부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1-1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김신입</a:t>
                      </a:r>
                      <a:r>
                        <a:rPr kumimoji="0" lang="ko-KR" altLang="en-US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과장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2024-01-03 11:00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사업부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1-1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이경력</a:t>
                      </a: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en-US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대리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계약직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재직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2024-01-02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사업부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1-3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박신입</a:t>
                      </a: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 </a:t>
                      </a:r>
                      <a:r>
                        <a:rPr kumimoji="0" lang="ko-KR" altLang="en-US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팀장 </a:t>
                      </a: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부장</a:t>
                      </a: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위촉직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휴직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신인멘토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교육부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최경력</a:t>
                      </a:r>
                      <a:r>
                        <a:rPr kumimoji="0" lang="ko-KR" altLang="en-US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경력멘토</a:t>
                      </a: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경력멘토</a:t>
                      </a: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계약직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퇴사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기본 권한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사업부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1-1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황신입</a:t>
                      </a:r>
                      <a:r>
                        <a:rPr kumimoji="0" lang="ko-KR" altLang="en-US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책임멘토</a:t>
                      </a: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책임멘토</a:t>
                      </a: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계약직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재직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최고관리자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3712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906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2084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94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017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800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6107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3365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596572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 bwMode="auto">
          <a:xfrm>
            <a:off x="10446777" y="2281718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10445398" y="1952015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latin typeface="+mn-ea"/>
                <a:ea typeface="+mn-ea"/>
              </a:rPr>
              <a:t>초기화</a:t>
            </a: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8333670" y="2278801"/>
            <a:ext cx="2059939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권한그룹명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이름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사원번호를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930607" y="2281718"/>
            <a:ext cx="120480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∨</a:t>
            </a:r>
          </a:p>
        </p:txBody>
      </p:sp>
      <p:sp>
        <p:nvSpPr>
          <p:cNvPr id="43" name="타원 42"/>
          <p:cNvSpPr>
            <a:spLocks noChangeAspect="1"/>
          </p:cNvSpPr>
          <p:nvPr/>
        </p:nvSpPr>
        <p:spPr bwMode="auto">
          <a:xfrm>
            <a:off x="842882" y="272424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937923" y="1952015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계열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∨</a:t>
            </a: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2429001" y="1952015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강남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∨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3920079" y="1952015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∨</a:t>
            </a: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5403146" y="1949021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∨</a:t>
            </a:r>
          </a:p>
        </p:txBody>
      </p:sp>
      <p:sp>
        <p:nvSpPr>
          <p:cNvPr id="55" name="타원 54"/>
          <p:cNvSpPr>
            <a:spLocks noChangeAspect="1"/>
          </p:cNvSpPr>
          <p:nvPr/>
        </p:nvSpPr>
        <p:spPr bwMode="auto">
          <a:xfrm>
            <a:off x="842882" y="187552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 bwMode="auto">
          <a:xfrm>
            <a:off x="842882" y="224854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 bwMode="auto">
          <a:xfrm>
            <a:off x="8243670" y="232741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48850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설정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시크릿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권한 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권한그룹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배정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권한그룹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배정 설정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7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6" name="Rectangle 1307"/>
          <p:cNvSpPr>
            <a:spLocks noChangeArrowheads="1"/>
          </p:cNvSpPr>
          <p:nvPr/>
        </p:nvSpPr>
        <p:spPr bwMode="auto">
          <a:xfrm>
            <a:off x="528787" y="828303"/>
            <a:ext cx="9721080" cy="633670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권한그룹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배정 설정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971187" y="1014460"/>
            <a:ext cx="72008" cy="72016"/>
            <a:chOff x="10013701" y="4895209"/>
            <a:chExt cx="144016" cy="144016"/>
          </a:xfrm>
        </p:grpSpPr>
        <p:cxnSp>
          <p:nvCxnSpPr>
            <p:cNvPr id="130" name="직선 연결선 129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51" name="직선 연결선 150"/>
          <p:cNvCxnSpPr/>
          <p:nvPr/>
        </p:nvCxnSpPr>
        <p:spPr bwMode="auto">
          <a:xfrm>
            <a:off x="744811" y="1267743"/>
            <a:ext cx="929838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86284"/>
              </p:ext>
            </p:extLst>
          </p:nvPr>
        </p:nvGraphicFramePr>
        <p:xfrm>
          <a:off x="5213413" y="1793570"/>
          <a:ext cx="4829782" cy="496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2038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3537744">
                  <a:extLst>
                    <a:ext uri="{9D8B030D-6E8A-4147-A177-3AD203B41FA5}">
                      <a16:colId xmlns:a16="http://schemas.microsoft.com/office/drawing/2014/main" val="80362678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인원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7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4608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배정되지 않은 사용자는 기본 권한이 적용됩니다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09187"/>
                  </a:ext>
                </a:extLst>
              </a:tr>
            </a:tbl>
          </a:graphicData>
        </a:graphic>
      </p:graphicFrame>
      <p:graphicFrame>
        <p:nvGraphicFramePr>
          <p:cNvPr id="155" name="표 154"/>
          <p:cNvGraphicFramePr>
            <a:graphicFrameLocks noGrp="1"/>
          </p:cNvGraphicFramePr>
          <p:nvPr>
            <p:extLst/>
          </p:nvPr>
        </p:nvGraphicFramePr>
        <p:xfrm>
          <a:off x="744809" y="1416850"/>
          <a:ext cx="4133294" cy="540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6">
                  <a:extLst>
                    <a:ext uri="{9D8B030D-6E8A-4147-A177-3AD203B41FA5}">
                      <a16:colId xmlns:a16="http://schemas.microsoft.com/office/drawing/2014/main" val="311378564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447602819"/>
                    </a:ext>
                  </a:extLst>
                </a:gridCol>
                <a:gridCol w="1108956">
                  <a:extLst>
                    <a:ext uri="{9D8B030D-6E8A-4147-A177-3AD203B41FA5}">
                      <a16:colId xmlns:a16="http://schemas.microsoft.com/office/drawing/2014/main" val="2145082361"/>
                    </a:ext>
                  </a:extLst>
                </a:gridCol>
              </a:tblGrid>
              <a:tr h="3633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대상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51138"/>
                  </a:ext>
                </a:extLst>
              </a:tr>
              <a:tr h="394715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84036"/>
                  </a:ext>
                </a:extLst>
              </a:tr>
              <a:tr h="29074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902366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1-1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/>
                        <a:t>나승호</a:t>
                      </a:r>
                      <a:r>
                        <a:rPr lang="en-US" altLang="ko-KR" sz="650" dirty="0" smtClean="0"/>
                        <a:t>2</a:t>
                      </a:r>
                      <a:r>
                        <a:rPr lang="ko-KR" altLang="en-US" sz="650" dirty="0" smtClean="0"/>
                        <a:t> 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027829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>
                          <a:solidFill>
                            <a:schemeClr val="tx1"/>
                          </a:solidFill>
                        </a:rPr>
                        <a:t>나승호</a:t>
                      </a:r>
                      <a:r>
                        <a:rPr lang="en-US" altLang="ko-KR" sz="6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50" dirty="0" smtClean="0"/>
                        <a:t>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86352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>
                          <a:solidFill>
                            <a:schemeClr val="tx1"/>
                          </a:solidFill>
                        </a:rPr>
                        <a:t>홍성준</a:t>
                      </a:r>
                      <a:r>
                        <a:rPr lang="en-US" altLang="ko-KR" sz="6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50" dirty="0" smtClean="0"/>
                        <a:t>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488324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>
                          <a:solidFill>
                            <a:schemeClr val="tx1"/>
                          </a:solidFill>
                        </a:rPr>
                        <a:t>홍성준</a:t>
                      </a:r>
                      <a:r>
                        <a:rPr lang="en-US" altLang="ko-KR" sz="6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50" dirty="0" smtClean="0"/>
                        <a:t>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사업부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01936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>
                          <a:solidFill>
                            <a:schemeClr val="tx1"/>
                          </a:solidFill>
                        </a:rPr>
                        <a:t>홍성준</a:t>
                      </a:r>
                      <a:r>
                        <a:rPr lang="en-US" altLang="ko-KR" sz="6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50" dirty="0" smtClean="0"/>
                        <a:t>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사업부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41097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김슬기</a:t>
                      </a:r>
                      <a:r>
                        <a:rPr lang="en-US" altLang="ko-KR" sz="6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50" dirty="0" smtClean="0"/>
                        <a:t>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9004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/>
                        <a:t>나승호</a:t>
                      </a:r>
                      <a:r>
                        <a:rPr lang="en-US" altLang="ko-KR" sz="650" dirty="0" smtClean="0"/>
                        <a:t>4</a:t>
                      </a:r>
                      <a:r>
                        <a:rPr lang="ko-KR" altLang="en-US" sz="650" dirty="0" smtClean="0"/>
                        <a:t> 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사업부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신인멘토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684923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>
                          <a:solidFill>
                            <a:schemeClr val="tx1"/>
                          </a:solidFill>
                        </a:rPr>
                        <a:t>홍성준</a:t>
                      </a:r>
                      <a:r>
                        <a:rPr lang="en-US" altLang="ko-KR" sz="6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50" dirty="0" smtClean="0"/>
                        <a:t>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93326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smtClean="0"/>
                        <a:t>김슬기</a:t>
                      </a:r>
                      <a:r>
                        <a:rPr lang="en-US" altLang="ko-KR" sz="650" dirty="0" smtClean="0"/>
                        <a:t>5</a:t>
                      </a:r>
                      <a:r>
                        <a:rPr lang="ko-KR" altLang="en-US" sz="650" dirty="0" smtClean="0"/>
                        <a:t> 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운영부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95596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/>
                        <a:t>나승호</a:t>
                      </a:r>
                      <a:r>
                        <a:rPr lang="en-US" altLang="ko-KR" sz="650" dirty="0" smtClean="0"/>
                        <a:t>5</a:t>
                      </a:r>
                      <a:r>
                        <a:rPr lang="ko-KR" altLang="en-US" sz="650" dirty="0" smtClean="0"/>
                        <a:t> 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419427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smtClean="0"/>
                        <a:t>김슬기</a:t>
                      </a:r>
                      <a:r>
                        <a:rPr lang="en-US" altLang="ko-KR" sz="650" dirty="0" smtClean="0"/>
                        <a:t>6</a:t>
                      </a:r>
                      <a:r>
                        <a:rPr lang="ko-KR" altLang="en-US" sz="650" dirty="0" smtClean="0"/>
                        <a:t> 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최고관리자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06100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/>
                        <a:t>홍성준</a:t>
                      </a:r>
                      <a:r>
                        <a:rPr lang="en-US" altLang="ko-KR" sz="650" dirty="0" smtClean="0"/>
                        <a:t>6</a:t>
                      </a:r>
                      <a:r>
                        <a:rPr lang="ko-KR" altLang="en-US" sz="650" dirty="0" smtClean="0"/>
                        <a:t> 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369784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smtClean="0"/>
                        <a:t>김슬기</a:t>
                      </a:r>
                      <a:r>
                        <a:rPr lang="en-US" altLang="ko-KR" sz="650" dirty="0" smtClean="0"/>
                        <a:t>6</a:t>
                      </a:r>
                      <a:r>
                        <a:rPr lang="ko-KR" altLang="en-US" sz="650" dirty="0" smtClean="0"/>
                        <a:t> 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152649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/>
                        <a:t>홍성준</a:t>
                      </a:r>
                      <a:r>
                        <a:rPr lang="en-US" altLang="ko-KR" sz="650" dirty="0" smtClean="0"/>
                        <a:t>6</a:t>
                      </a:r>
                      <a:r>
                        <a:rPr lang="ko-KR" altLang="en-US" sz="650" dirty="0" smtClean="0"/>
                        <a:t> 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8032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/>
                        <a:t>홍성준</a:t>
                      </a:r>
                      <a:r>
                        <a:rPr lang="en-US" altLang="ko-KR" sz="650" dirty="0" smtClean="0"/>
                        <a:t>6</a:t>
                      </a:r>
                      <a:r>
                        <a:rPr lang="ko-KR" altLang="en-US" sz="650" dirty="0" smtClean="0"/>
                        <a:t> 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8358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166921" y="2548258"/>
            <a:ext cx="289374" cy="1619253"/>
            <a:chOff x="2875330" y="2486505"/>
            <a:chExt cx="289374" cy="1619253"/>
          </a:xfrm>
        </p:grpSpPr>
        <p:sp>
          <p:nvSpPr>
            <p:cNvPr id="157" name="모서리가 둥근 직사각형 156"/>
            <p:cNvSpPr/>
            <p:nvPr/>
          </p:nvSpPr>
          <p:spPr bwMode="auto">
            <a:xfrm>
              <a:off x="2876704" y="2486505"/>
              <a:ext cx="288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650" dirty="0" smtClean="0">
                  <a:latin typeface="+mn-ea"/>
                  <a:ea typeface="+mn-ea"/>
                </a:rPr>
                <a:t>배정</a:t>
              </a:r>
              <a:endParaRPr lang="ko-KR" altLang="en-US" sz="650" dirty="0">
                <a:latin typeface="+mn-ea"/>
                <a:ea typeface="+mn-ea"/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 bwMode="auto">
            <a:xfrm>
              <a:off x="2876704" y="2772756"/>
              <a:ext cx="288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배정</a:t>
              </a:r>
            </a:p>
          </p:txBody>
        </p:sp>
        <p:sp>
          <p:nvSpPr>
            <p:cNvPr id="159" name="모서리가 둥근 직사각형 158"/>
            <p:cNvSpPr/>
            <p:nvPr/>
          </p:nvSpPr>
          <p:spPr bwMode="auto">
            <a:xfrm>
              <a:off x="2875330" y="3067495"/>
              <a:ext cx="288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배정</a:t>
              </a:r>
            </a:p>
          </p:txBody>
        </p:sp>
        <p:sp>
          <p:nvSpPr>
            <p:cNvPr id="161" name="모서리가 둥근 직사각형 160"/>
            <p:cNvSpPr/>
            <p:nvPr/>
          </p:nvSpPr>
          <p:spPr bwMode="auto">
            <a:xfrm>
              <a:off x="2875330" y="3925758"/>
              <a:ext cx="288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배정</a:t>
              </a:r>
            </a:p>
          </p:txBody>
        </p:sp>
      </p:grpSp>
      <p:sp>
        <p:nvSpPr>
          <p:cNvPr id="162" name="모서리가 둥근 직사각형 161"/>
          <p:cNvSpPr/>
          <p:nvPr/>
        </p:nvSpPr>
        <p:spPr bwMode="auto">
          <a:xfrm>
            <a:off x="4816854" y="2538540"/>
            <a:ext cx="36000" cy="432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63" name="모서리가 둥근 직사각형 162"/>
          <p:cNvSpPr/>
          <p:nvPr/>
        </p:nvSpPr>
        <p:spPr bwMode="auto">
          <a:xfrm>
            <a:off x="3808740" y="1856521"/>
            <a:ext cx="100811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72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미배정 인원 일괄 추가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169" name="모서리가 둥근 직사각형 168"/>
          <p:cNvSpPr/>
          <p:nvPr/>
        </p:nvSpPr>
        <p:spPr bwMode="auto">
          <a:xfrm>
            <a:off x="9539195" y="1465616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195" name="표 194"/>
          <p:cNvGraphicFramePr>
            <a:graphicFrameLocks noGrp="1"/>
          </p:cNvGraphicFramePr>
          <p:nvPr>
            <p:extLst/>
          </p:nvPr>
        </p:nvGraphicFramePr>
        <p:xfrm>
          <a:off x="3543639" y="1463268"/>
          <a:ext cx="1334370" cy="33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7185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667185">
                  <a:extLst>
                    <a:ext uri="{9D8B030D-6E8A-4147-A177-3AD203B41FA5}">
                      <a16:colId xmlns:a16="http://schemas.microsoft.com/office/drawing/2014/main" val="3926151605"/>
                    </a:ext>
                  </a:extLst>
                </a:gridCol>
              </a:tblGrid>
              <a:tr h="33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grpSp>
        <p:nvGrpSpPr>
          <p:cNvPr id="196" name="그룹 195"/>
          <p:cNvGrpSpPr/>
          <p:nvPr/>
        </p:nvGrpSpPr>
        <p:grpSpPr>
          <a:xfrm>
            <a:off x="769083" y="1845220"/>
            <a:ext cx="2726353" cy="252000"/>
            <a:chOff x="6553754" y="2538531"/>
            <a:chExt cx="4948197" cy="252000"/>
          </a:xfrm>
        </p:grpSpPr>
        <p:sp>
          <p:nvSpPr>
            <p:cNvPr id="197" name="모서리가 둥근 직사각형 196"/>
            <p:cNvSpPr/>
            <p:nvPr/>
          </p:nvSpPr>
          <p:spPr bwMode="auto">
            <a:xfrm>
              <a:off x="6553754" y="2538531"/>
              <a:ext cx="1198595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계열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98" name="모서리가 둥근 직사각형 197"/>
            <p:cNvSpPr/>
            <p:nvPr/>
          </p:nvSpPr>
          <p:spPr bwMode="auto">
            <a:xfrm>
              <a:off x="7803622" y="2538531"/>
              <a:ext cx="119859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lvl="0" defTabSz="817563"/>
              <a:r>
                <a:rPr lang="ko-KR" altLang="en-US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      ∨ 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모서리가 둥근 직사각형 198"/>
            <p:cNvSpPr/>
            <p:nvPr/>
          </p:nvSpPr>
          <p:spPr bwMode="auto">
            <a:xfrm>
              <a:off x="9053489" y="2538531"/>
              <a:ext cx="1198595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부서 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00" name="모서리가 둥근 직사각형 199"/>
            <p:cNvSpPr/>
            <p:nvPr/>
          </p:nvSpPr>
          <p:spPr bwMode="auto">
            <a:xfrm>
              <a:off x="10303357" y="2538531"/>
              <a:ext cx="119859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lvl="0" defTabSz="817563"/>
              <a:r>
                <a:rPr lang="ko-KR" altLang="en-US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         ∨ 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 bwMode="auto">
          <a:xfrm>
            <a:off x="5221697" y="1465616"/>
            <a:ext cx="207584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72000" bIns="0" rtlCol="0" anchor="ctr"/>
          <a:lstStyle/>
          <a:p>
            <a:pPr lvl="0" defTabSz="817563"/>
            <a:r>
              <a:rPr lang="ko-KR" altLang="en-US" sz="7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권한그룹명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∨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31282"/>
              </p:ext>
            </p:extLst>
          </p:nvPr>
        </p:nvGraphicFramePr>
        <p:xfrm>
          <a:off x="11546011" y="652340"/>
          <a:ext cx="2833612" cy="669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배정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속할 사용자를 포함하는 기능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개인으로 추가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3692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직원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호출 시점에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제외한 전체 직원 표기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모두 포함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근속기간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별칭 가나다순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 표기 방식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계열지점명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부서명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표기 방식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별칭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직원 목록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필터링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선택 시마다 해당 값으로 하단 직원 목록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필터링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상위 항목 선택 시 하위 항목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상위 항목 변경 시 하위 항목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선택값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리셋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항목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여부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66033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 인원을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일괄 추가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(2)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검색 결과 목록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중 권한그룹명이 없는 사용자를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(21)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선택한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(31)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인원 목록에 오름차순으로 일괄 추가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배정된 이후에는 해당 권한그룹명을 목록에 표기하고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숨김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권한그룹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미 선택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(21)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에서 선택한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권한그룹이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없을 경우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인원을 배정할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권한그룹을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먼저 선택해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6077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개별 배정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(21)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선택한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(31)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정보 목록에 오름차순으로 직원 정보 추가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배정된 이후에는 해당 권한그룹명을 목록에 표기하고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숨김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권한그룹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미 선택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(21)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에서 선택한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권한그룹이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없을 경우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인원을 배정할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권한그룹을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먼저 선택해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9790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list= 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시크릿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관리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Sorting=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ㄱㄴㄷ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5863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31-1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 인원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그룹을 선택하지 않았을 때 노출 문구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8381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31-2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 인원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배정된 인원이 없을 경우 노출 문구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93767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퇴사자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일괄 제거 버튼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미선택하거나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배정된 사용자가 없을 경우 버튼 비활성화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308751"/>
                  </a:ext>
                </a:extLst>
              </a:tr>
            </a:tbl>
          </a:graphicData>
        </a:graphic>
      </p:graphicFrame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3454894" y="142596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629662" y="215632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3408119" y="187189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3703266" y="187189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4028714" y="252100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 bwMode="auto">
          <a:xfrm>
            <a:off x="5100600" y="142571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>
            <a:spLocks noChangeAspect="1"/>
          </p:cNvSpPr>
          <p:nvPr/>
        </p:nvSpPr>
        <p:spPr bwMode="auto">
          <a:xfrm>
            <a:off x="6169617" y="430128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9053073" y="1856521"/>
            <a:ext cx="918114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72000" bIns="0" rtlCol="0" anchor="ctr"/>
          <a:lstStyle/>
          <a:p>
            <a:pPr algn="ctr" defTabSz="817563"/>
            <a:r>
              <a:rPr lang="ko-KR" altLang="en-US" sz="650" dirty="0" err="1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퇴사자</a:t>
            </a:r>
            <a:r>
              <a:rPr lang="ko-KR" altLang="en-US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일괄 제거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4" name="타원 43"/>
          <p:cNvSpPr>
            <a:spLocks noChangeAspect="1"/>
          </p:cNvSpPr>
          <p:nvPr/>
        </p:nvSpPr>
        <p:spPr bwMode="auto">
          <a:xfrm>
            <a:off x="8963073" y="187228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04044" y="4719480"/>
            <a:ext cx="2496641" cy="200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lvl="0"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kumimoji="0" lang="ko-KR" altLang="en-US" sz="7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권한그룹에</a:t>
            </a:r>
            <a:r>
              <a:rPr kumimoji="0"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배정된 사용자가 없습니다</a:t>
            </a:r>
            <a:r>
              <a:rPr kumimoji="0" lang="en-US" altLang="ko-KR" sz="7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꺾인 연결선 7"/>
          <p:cNvCxnSpPr>
            <a:stCxn id="41" idx="2"/>
            <a:endCxn id="5" idx="1"/>
          </p:cNvCxnSpPr>
          <p:nvPr/>
        </p:nvCxnSpPr>
        <p:spPr bwMode="auto">
          <a:xfrm rot="10800000" flipH="1" flipV="1">
            <a:off x="6169616" y="4391284"/>
            <a:ext cx="134427" cy="428224"/>
          </a:xfrm>
          <a:prstGeom prst="bentConnector3">
            <a:avLst>
              <a:gd name="adj1" fmla="val -170055"/>
            </a:avLst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타원 44"/>
          <p:cNvSpPr>
            <a:spLocks noChangeAspect="1"/>
          </p:cNvSpPr>
          <p:nvPr/>
        </p:nvSpPr>
        <p:spPr bwMode="auto">
          <a:xfrm>
            <a:off x="6259617" y="461738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180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설정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시크릿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권한 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권한그룹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배정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권한그룹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배정 설정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8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6" name="Rectangle 1307"/>
          <p:cNvSpPr>
            <a:spLocks noChangeArrowheads="1"/>
          </p:cNvSpPr>
          <p:nvPr/>
        </p:nvSpPr>
        <p:spPr bwMode="auto">
          <a:xfrm>
            <a:off x="528787" y="828303"/>
            <a:ext cx="9721080" cy="633670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권한그룹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배정 설정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971187" y="1014460"/>
            <a:ext cx="72008" cy="72016"/>
            <a:chOff x="10013701" y="4895209"/>
            <a:chExt cx="144016" cy="144016"/>
          </a:xfrm>
        </p:grpSpPr>
        <p:cxnSp>
          <p:nvCxnSpPr>
            <p:cNvPr id="130" name="직선 연결선 129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51" name="직선 연결선 150"/>
          <p:cNvCxnSpPr/>
          <p:nvPr/>
        </p:nvCxnSpPr>
        <p:spPr bwMode="auto">
          <a:xfrm>
            <a:off x="744811" y="1267743"/>
            <a:ext cx="929838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1992"/>
              </p:ext>
            </p:extLst>
          </p:nvPr>
        </p:nvGraphicFramePr>
        <p:xfrm>
          <a:off x="5221698" y="1793570"/>
          <a:ext cx="4821498" cy="496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776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57665163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010451863"/>
                    </a:ext>
                  </a:extLst>
                </a:gridCol>
                <a:gridCol w="547800">
                  <a:extLst>
                    <a:ext uri="{9D8B030D-6E8A-4147-A177-3AD203B41FA5}">
                      <a16:colId xmlns:a16="http://schemas.microsoft.com/office/drawing/2014/main" val="3977059768"/>
                    </a:ext>
                  </a:extLst>
                </a:gridCol>
                <a:gridCol w="685689">
                  <a:extLst>
                    <a:ext uri="{9D8B030D-6E8A-4147-A177-3AD203B41FA5}">
                      <a16:colId xmlns:a16="http://schemas.microsoft.com/office/drawing/2014/main" val="1646252649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인원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7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9,999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1-1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1091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재직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7496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퇴직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227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6354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2753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5889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827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5760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251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5758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6607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5446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628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8987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1914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618196"/>
                  </a:ext>
                </a:extLst>
              </a:tr>
            </a:tbl>
          </a:graphicData>
        </a:graphic>
      </p:graphicFrame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15650"/>
              </p:ext>
            </p:extLst>
          </p:nvPr>
        </p:nvGraphicFramePr>
        <p:xfrm>
          <a:off x="744809" y="1416850"/>
          <a:ext cx="4133294" cy="75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6">
                  <a:extLst>
                    <a:ext uri="{9D8B030D-6E8A-4147-A177-3AD203B41FA5}">
                      <a16:colId xmlns:a16="http://schemas.microsoft.com/office/drawing/2014/main" val="311378564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447602819"/>
                    </a:ext>
                  </a:extLst>
                </a:gridCol>
                <a:gridCol w="1108956">
                  <a:extLst>
                    <a:ext uri="{9D8B030D-6E8A-4147-A177-3AD203B41FA5}">
                      <a16:colId xmlns:a16="http://schemas.microsoft.com/office/drawing/2014/main" val="2145082361"/>
                    </a:ext>
                  </a:extLst>
                </a:gridCol>
              </a:tblGrid>
              <a:tr h="3633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대상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51138"/>
                  </a:ext>
                </a:extLst>
              </a:tr>
              <a:tr h="394715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84036"/>
                  </a:ext>
                </a:extLst>
              </a:tr>
            </a:tbl>
          </a:graphicData>
        </a:graphic>
      </p:graphicFrame>
      <p:grpSp>
        <p:nvGrpSpPr>
          <p:cNvPr id="196" name="그룹 195"/>
          <p:cNvGrpSpPr/>
          <p:nvPr/>
        </p:nvGrpSpPr>
        <p:grpSpPr>
          <a:xfrm>
            <a:off x="769082" y="1845220"/>
            <a:ext cx="2037702" cy="252000"/>
            <a:chOff x="6553754" y="2538531"/>
            <a:chExt cx="3698330" cy="252000"/>
          </a:xfrm>
        </p:grpSpPr>
        <p:sp>
          <p:nvSpPr>
            <p:cNvPr id="197" name="모서리가 둥근 직사각형 196"/>
            <p:cNvSpPr/>
            <p:nvPr/>
          </p:nvSpPr>
          <p:spPr bwMode="auto">
            <a:xfrm>
              <a:off x="6553754" y="2538531"/>
              <a:ext cx="1198595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계열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98" name="모서리가 둥근 직사각형 197"/>
            <p:cNvSpPr/>
            <p:nvPr/>
          </p:nvSpPr>
          <p:spPr bwMode="auto">
            <a:xfrm>
              <a:off x="7803622" y="2538531"/>
              <a:ext cx="119859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lvl="0" defTabSz="817563"/>
              <a:r>
                <a:rPr lang="ko-KR" altLang="en-US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      ∨ 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모서리가 둥근 직사각형 198"/>
            <p:cNvSpPr/>
            <p:nvPr/>
          </p:nvSpPr>
          <p:spPr bwMode="auto">
            <a:xfrm>
              <a:off x="9053489" y="2538531"/>
              <a:ext cx="1198595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부서 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aphicFrame>
        <p:nvGraphicFramePr>
          <p:cNvPr id="203" name="표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856913"/>
              </p:ext>
            </p:extLst>
          </p:nvPr>
        </p:nvGraphicFramePr>
        <p:xfrm>
          <a:off x="3534503" y="1454175"/>
          <a:ext cx="1344208" cy="33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2104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672104">
                  <a:extLst>
                    <a:ext uri="{9D8B030D-6E8A-4147-A177-3AD203B41FA5}">
                      <a16:colId xmlns:a16="http://schemas.microsoft.com/office/drawing/2014/main" val="3926151605"/>
                    </a:ext>
                  </a:extLst>
                </a:gridCol>
              </a:tblGrid>
              <a:tr h="33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개인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243" name="모서리가 둥근 직사각형 242"/>
          <p:cNvSpPr/>
          <p:nvPr/>
        </p:nvSpPr>
        <p:spPr bwMode="auto">
          <a:xfrm>
            <a:off x="769083" y="2270160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ko-KR" altLang="en-US" sz="650" dirty="0" err="1" smtClean="0">
                <a:latin typeface="+mn-ea"/>
                <a:ea typeface="+mn-ea"/>
              </a:rPr>
              <a:t>컴퓨터강남</a:t>
            </a:r>
            <a:r>
              <a:rPr lang="ko-KR" altLang="en-US" sz="650" dirty="0" smtClean="0">
                <a:latin typeface="+mn-ea"/>
                <a:ea typeface="+mn-ea"/>
              </a:rPr>
              <a:t> </a:t>
            </a:r>
            <a:r>
              <a:rPr lang="en-US" altLang="ko-KR" sz="650" dirty="0" smtClean="0">
                <a:latin typeface="+mn-ea"/>
                <a:ea typeface="+mn-ea"/>
              </a:rPr>
              <a:t>&gt; </a:t>
            </a:r>
            <a:r>
              <a:rPr lang="ko-KR" altLang="en-US" sz="650" dirty="0" smtClean="0">
                <a:latin typeface="+mn-ea"/>
                <a:ea typeface="+mn-ea"/>
              </a:rPr>
              <a:t>사업부 </a:t>
            </a:r>
            <a:r>
              <a:rPr lang="en-US" altLang="ko-KR" sz="650" dirty="0" smtClean="0">
                <a:latin typeface="+mn-ea"/>
                <a:ea typeface="+mn-ea"/>
              </a:rPr>
              <a:t>&gt; 1-1</a:t>
            </a:r>
            <a:r>
              <a:rPr lang="ko-KR" altLang="en-US" sz="650" dirty="0" smtClean="0">
                <a:latin typeface="+mn-ea"/>
                <a:ea typeface="+mn-ea"/>
              </a:rPr>
              <a:t>팀 </a:t>
            </a:r>
            <a:r>
              <a:rPr lang="en-US" altLang="ko-KR" sz="650" dirty="0" smtClean="0">
                <a:latin typeface="+mn-ea"/>
                <a:ea typeface="+mn-ea"/>
              </a:rPr>
              <a:t>(105</a:t>
            </a:r>
            <a:r>
              <a:rPr lang="ko-KR" altLang="en-US" sz="650" dirty="0" smtClean="0">
                <a:latin typeface="+mn-ea"/>
                <a:ea typeface="+mn-ea"/>
              </a:rPr>
              <a:t>명</a:t>
            </a:r>
            <a:r>
              <a:rPr lang="en-US" altLang="ko-KR" sz="650" dirty="0" smtClean="0">
                <a:latin typeface="+mn-ea"/>
                <a:ea typeface="+mn-ea"/>
              </a:rPr>
              <a:t>)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44" name="모서리가 둥근 직사각형 243"/>
          <p:cNvSpPr/>
          <p:nvPr/>
        </p:nvSpPr>
        <p:spPr bwMode="auto">
          <a:xfrm>
            <a:off x="4343641" y="2270160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45" name="모서리가 둥근 직사각형 244"/>
          <p:cNvSpPr/>
          <p:nvPr/>
        </p:nvSpPr>
        <p:spPr bwMode="auto">
          <a:xfrm>
            <a:off x="769083" y="2619913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" name="모서리가 둥근 직사각형 245"/>
          <p:cNvSpPr/>
          <p:nvPr/>
        </p:nvSpPr>
        <p:spPr bwMode="auto">
          <a:xfrm>
            <a:off x="4343641" y="2619913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47" name="모서리가 둥근 직사각형 246"/>
          <p:cNvSpPr/>
          <p:nvPr/>
        </p:nvSpPr>
        <p:spPr bwMode="auto">
          <a:xfrm>
            <a:off x="769083" y="2969666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" name="모서리가 둥근 직사각형 247"/>
          <p:cNvSpPr/>
          <p:nvPr/>
        </p:nvSpPr>
        <p:spPr bwMode="auto">
          <a:xfrm>
            <a:off x="4343641" y="2969666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49" name="모서리가 둥근 직사각형 248"/>
          <p:cNvSpPr/>
          <p:nvPr/>
        </p:nvSpPr>
        <p:spPr bwMode="auto">
          <a:xfrm>
            <a:off x="769083" y="3319419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0" name="모서리가 둥근 직사각형 249"/>
          <p:cNvSpPr/>
          <p:nvPr/>
        </p:nvSpPr>
        <p:spPr bwMode="auto">
          <a:xfrm>
            <a:off x="4343641" y="3319419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52" name="모서리가 둥근 직사각형 251"/>
          <p:cNvSpPr/>
          <p:nvPr/>
        </p:nvSpPr>
        <p:spPr bwMode="auto">
          <a:xfrm>
            <a:off x="769083" y="3674455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3" name="모서리가 둥근 직사각형 252"/>
          <p:cNvSpPr/>
          <p:nvPr/>
        </p:nvSpPr>
        <p:spPr bwMode="auto">
          <a:xfrm>
            <a:off x="4343641" y="3674455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54" name="모서리가 둥근 직사각형 253"/>
          <p:cNvSpPr/>
          <p:nvPr/>
        </p:nvSpPr>
        <p:spPr bwMode="auto">
          <a:xfrm>
            <a:off x="769083" y="4024208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5" name="모서리가 둥근 직사각형 254"/>
          <p:cNvSpPr/>
          <p:nvPr/>
        </p:nvSpPr>
        <p:spPr bwMode="auto">
          <a:xfrm>
            <a:off x="4343641" y="4024208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33" name="모서리가 둥근 직사각형 232"/>
          <p:cNvSpPr/>
          <p:nvPr/>
        </p:nvSpPr>
        <p:spPr bwMode="auto">
          <a:xfrm>
            <a:off x="769083" y="4372043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" name="모서리가 둥근 직사각형 233"/>
          <p:cNvSpPr/>
          <p:nvPr/>
        </p:nvSpPr>
        <p:spPr bwMode="auto">
          <a:xfrm>
            <a:off x="4343641" y="4372043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35" name="모서리가 둥근 직사각형 234"/>
          <p:cNvSpPr/>
          <p:nvPr/>
        </p:nvSpPr>
        <p:spPr bwMode="auto">
          <a:xfrm>
            <a:off x="769083" y="4721796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6" name="모서리가 둥근 직사각형 235"/>
          <p:cNvSpPr/>
          <p:nvPr/>
        </p:nvSpPr>
        <p:spPr bwMode="auto">
          <a:xfrm>
            <a:off x="4343641" y="4721796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37" name="모서리가 둥근 직사각형 236"/>
          <p:cNvSpPr/>
          <p:nvPr/>
        </p:nvSpPr>
        <p:spPr bwMode="auto">
          <a:xfrm>
            <a:off x="769083" y="5071549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" name="모서리가 둥근 직사각형 237"/>
          <p:cNvSpPr/>
          <p:nvPr/>
        </p:nvSpPr>
        <p:spPr bwMode="auto">
          <a:xfrm>
            <a:off x="4343641" y="5071549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39" name="모서리가 둥근 직사각형 238"/>
          <p:cNvSpPr/>
          <p:nvPr/>
        </p:nvSpPr>
        <p:spPr bwMode="auto">
          <a:xfrm>
            <a:off x="769083" y="5421302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" name="모서리가 둥근 직사각형 239"/>
          <p:cNvSpPr/>
          <p:nvPr/>
        </p:nvSpPr>
        <p:spPr bwMode="auto">
          <a:xfrm>
            <a:off x="4343641" y="5421302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41" name="모서리가 둥근 직사각형 240"/>
          <p:cNvSpPr/>
          <p:nvPr/>
        </p:nvSpPr>
        <p:spPr bwMode="auto">
          <a:xfrm>
            <a:off x="769083" y="5764616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" name="모서리가 둥근 직사각형 241"/>
          <p:cNvSpPr/>
          <p:nvPr/>
        </p:nvSpPr>
        <p:spPr bwMode="auto">
          <a:xfrm>
            <a:off x="4343641" y="5764616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56" name="모서리가 둥근 직사각형 255"/>
          <p:cNvSpPr/>
          <p:nvPr/>
        </p:nvSpPr>
        <p:spPr bwMode="auto">
          <a:xfrm>
            <a:off x="4816854" y="2214882"/>
            <a:ext cx="36000" cy="432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57" name="모서리가 둥근 직사각형 256"/>
          <p:cNvSpPr/>
          <p:nvPr/>
        </p:nvSpPr>
        <p:spPr bwMode="auto">
          <a:xfrm>
            <a:off x="769083" y="6102840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8" name="모서리가 둥근 직사각형 257"/>
          <p:cNvSpPr/>
          <p:nvPr/>
        </p:nvSpPr>
        <p:spPr bwMode="auto">
          <a:xfrm>
            <a:off x="4343641" y="6102840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59" name="모서리가 둥근 직사각형 258"/>
          <p:cNvSpPr/>
          <p:nvPr/>
        </p:nvSpPr>
        <p:spPr bwMode="auto">
          <a:xfrm>
            <a:off x="769083" y="6441064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0" name="모서리가 둥근 직사각형 259"/>
          <p:cNvSpPr/>
          <p:nvPr/>
        </p:nvSpPr>
        <p:spPr bwMode="auto">
          <a:xfrm>
            <a:off x="4343641" y="6441064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5221697" y="1465616"/>
            <a:ext cx="207584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72000" bIns="0" rtlCol="0" anchor="ctr"/>
          <a:lstStyle/>
          <a:p>
            <a:pPr lvl="0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사업부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∨ </a:t>
            </a: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9539195" y="1465616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 bwMode="auto">
          <a:xfrm>
            <a:off x="5100600" y="187189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 bwMode="auto">
          <a:xfrm>
            <a:off x="5100600" y="142571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9449195" y="142571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60534"/>
              </p:ext>
            </p:extLst>
          </p:nvPr>
        </p:nvGraphicFramePr>
        <p:xfrm>
          <a:off x="11546011" y="652340"/>
          <a:ext cx="2833612" cy="7268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팀으로 추가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4666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호출 시점에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상태인 모든 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순번 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부서의 모든 팀을 표기한 후 다음 부서의 팀을 이어서 표기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표기방식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계열지점명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부서명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시점에 퇴사를 제외한 상태의 전체 팀원 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75321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목록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필터링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선택 시마다 해당 값으로 하단 팀 목록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필터링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상위 항목 선택 시 하위 항목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상위 항목 변경 시 하위 항목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선택값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리셋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항목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등록된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2294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(31)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인원 변경 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(92)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없이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(21)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권한그룹명을 변경하여 선택 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Confirm=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권한그룹에서 변경된 배정 정보를 저장하시겠습니까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]= (31)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배정 정보를 저장한 후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변경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아니요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변경된 배정 정보 버리고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변경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1527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정보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목록에 추가된 총 인원 수 표기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추가된 순서대로 오름차순 적용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별칭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계열명지점명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부서명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으로 표기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직원의 재직 상태 표기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17478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퇴사자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일괄 제거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(31)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인원 목록에서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상태인 배정 인원을 일괄 제거하고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(11)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및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1184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Click=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정보 목록에서 해당 사용자 제거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96228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종료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5863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배정된 인원이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명일 경우에도 저장 가능함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유효성 체크 후 정상일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및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alert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팝업 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입력 정보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항목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 이상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정보를 입력해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Case2.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기타 오류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잠시 후 다시 시도해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878614"/>
                  </a:ext>
                </a:extLst>
              </a:tr>
            </a:tbl>
          </a:graphicData>
        </a:graphic>
      </p:graphicFrame>
      <p:sp>
        <p:nvSpPr>
          <p:cNvPr id="62" name="타원 61"/>
          <p:cNvSpPr>
            <a:spLocks noChangeAspect="1"/>
          </p:cNvSpPr>
          <p:nvPr/>
        </p:nvSpPr>
        <p:spPr bwMode="auto">
          <a:xfrm>
            <a:off x="4132326" y="142571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654809" y="223026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 bwMode="auto">
          <a:xfrm>
            <a:off x="2754016" y="188122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 bwMode="auto">
          <a:xfrm>
            <a:off x="9468936" y="219904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9053073" y="1856521"/>
            <a:ext cx="91811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72000" bIns="0" rtlCol="0" anchor="ctr"/>
          <a:lstStyle/>
          <a:p>
            <a:pPr algn="ctr" defTabSz="817563"/>
            <a:r>
              <a:rPr lang="ko-KR" altLang="en-US" sz="650" dirty="0" err="1" smtClean="0">
                <a:solidFill>
                  <a:schemeClr val="tx1"/>
                </a:solidFill>
                <a:latin typeface="+mn-ea"/>
                <a:ea typeface="+mn-ea"/>
              </a:rPr>
              <a:t>퇴사자</a:t>
            </a:r>
            <a:r>
              <a:rPr lang="ko-KR" altLang="en-US" sz="650" dirty="0" smtClean="0">
                <a:solidFill>
                  <a:schemeClr val="tx1"/>
                </a:solidFill>
                <a:latin typeface="+mn-ea"/>
                <a:ea typeface="+mn-ea"/>
              </a:rPr>
              <a:t> 일괄 제거</a:t>
            </a:r>
            <a:endParaRPr lang="ko-KR" altLang="en-US" sz="6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8" name="타원 67"/>
          <p:cNvSpPr>
            <a:spLocks noChangeAspect="1"/>
          </p:cNvSpPr>
          <p:nvPr/>
        </p:nvSpPr>
        <p:spPr bwMode="auto">
          <a:xfrm>
            <a:off x="8963073" y="187228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269034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700" smtClean="0">
            <a:latin typeface="+mn-ea"/>
            <a:ea typeface="+mn-ea"/>
          </a:defRPr>
        </a:defPPr>
      </a:lstStyle>
    </a:spDef>
    <a:lnDef>
      <a:spPr bwMode="auto">
        <a:noFill/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0" rIns="0" rtlCol="0">
        <a:spAutoFit/>
      </a:bodyPr>
      <a:lstStyle>
        <a:defPPr>
          <a:lnSpc>
            <a:spcPct val="150000"/>
          </a:lnSpc>
          <a:defRPr sz="7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138689</TotalTime>
  <Words>2832</Words>
  <Application>Microsoft Office PowerPoint</Application>
  <PresentationFormat>사용자 지정</PresentationFormat>
  <Paragraphs>817</Paragraphs>
  <Slides>9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굴림체</vt:lpstr>
      <vt:lpstr>돋움</vt:lpstr>
      <vt:lpstr>돋음</vt:lpstr>
      <vt:lpstr>맑은 고딕</vt:lpstr>
      <vt:lpstr>Arial</vt:lpstr>
      <vt:lpstr>Wingdings</vt:lpstr>
      <vt:lpstr>기본 디자인</vt:lpstr>
      <vt:lpstr>Image</vt:lpstr>
      <vt:lpstr>PowerPoint 프레젠테이션</vt:lpstr>
      <vt:lpstr>히스토리</vt:lpstr>
      <vt:lpstr>PowerPoint 프레젠테이션</vt:lpstr>
      <vt:lpstr>설정 &gt; 시크릿 &gt; 권한 관리</vt:lpstr>
      <vt:lpstr>설정 &gt; 시크릿 &gt; 권한 관리 &gt; 권한그룹 설정</vt:lpstr>
      <vt:lpstr>설정 &gt; 시크릿 &gt; 권한 관리 &gt; 권한그룹 관리 &gt; 권한그룹 설정</vt:lpstr>
      <vt:lpstr>설정 &gt; 시크릿 &gt; 권한 관리</vt:lpstr>
      <vt:lpstr>설정 &gt; 시크릿 &gt; 권한 관리 &gt; 권한그룹 배정 &gt; 권한그룹 배정 설정</vt:lpstr>
      <vt:lpstr>설정 &gt; 시크릿 &gt; 권한 관리 &gt; 권한그룹 배정 &gt; 권한그룹 배정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Windows 사용자</cp:lastModifiedBy>
  <cp:revision>26802</cp:revision>
  <cp:lastPrinted>2014-05-27T01:01:31Z</cp:lastPrinted>
  <dcterms:created xsi:type="dcterms:W3CDTF">1997-04-16T00:54:02Z</dcterms:created>
  <dcterms:modified xsi:type="dcterms:W3CDTF">2024-05-24T02:56:56Z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