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98" r:id="rId2"/>
    <p:sldId id="1394" r:id="rId3"/>
    <p:sldId id="1380" r:id="rId4"/>
    <p:sldId id="1399" r:id="rId5"/>
    <p:sldId id="1400" r:id="rId6"/>
  </p:sldIdLst>
  <p:sldSz cx="13442950" cy="7561263"/>
  <p:notesSz cx="6797675" cy="9928225"/>
  <p:custDataLst>
    <p:tags r:id="rId9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1"/>
    <a:srgbClr val="FFE79B"/>
    <a:srgbClr val="003192"/>
    <a:srgbClr val="FF7C80"/>
    <a:srgbClr val="3333FF"/>
    <a:srgbClr val="FFCCCC"/>
    <a:srgbClr val="6A8FE0"/>
    <a:srgbClr val="DCE5F8"/>
    <a:srgbClr val="000000"/>
    <a:srgbClr val="357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7478" autoAdjust="0"/>
  </p:normalViewPr>
  <p:slideViewPr>
    <p:cSldViewPr>
      <p:cViewPr varScale="1">
        <p:scale>
          <a:sx n="101" d="100"/>
          <a:sy n="101" d="100"/>
        </p:scale>
        <p:origin x="1026" y="120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30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68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7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69087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2023.08.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1" name="Image" r:id="rId37" imgW="1371240" imgH="469800" progId="Photoshop.Image.13">
                  <p:embed/>
                </p:oleObj>
              </mc:Choice>
              <mc:Fallback>
                <p:oleObj name="Image" r:id="rId37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2" r:id="rId26"/>
    <p:sldLayoutId id="2147483685" r:id="rId27"/>
    <p:sldLayoutId id="2147483686" r:id="rId28"/>
    <p:sldLayoutId id="2147483683" r:id="rId29"/>
    <p:sldLayoutId id="2147483681" r:id="rId30"/>
    <p:sldLayoutId id="2147483679" r:id="rId31"/>
    <p:sldLayoutId id="2147483684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05813"/>
              </p:ext>
            </p:extLst>
          </p:nvPr>
        </p:nvGraphicFramePr>
        <p:xfrm>
          <a:off x="168747" y="756295"/>
          <a:ext cx="12553397" cy="80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v0.1-240415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김수진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기준으로 작성됨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(2024-04-16)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89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온라인 상품 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9110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57025"/>
              </p:ext>
            </p:extLst>
          </p:nvPr>
        </p:nvGraphicFramePr>
        <p:xfrm>
          <a:off x="930608" y="1908423"/>
          <a:ext cx="10162789" cy="48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756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59900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5628366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3021745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5797628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483490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개월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무료패키지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UE18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전체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대리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2023-11-16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무료 이용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UE14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 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2023-11-15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_IT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UE15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 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2023-11-14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프리패스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)_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UE14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프리패스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(365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)_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UE23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2023-11-12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KB41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2023-11-11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KB39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2023-11-11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19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46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653089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상품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온라인 상품 관리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5397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108" name="모서리가 둥근 직사각형 107"/>
          <p:cNvSpPr/>
          <p:nvPr/>
        </p:nvSpPr>
        <p:spPr bwMode="auto">
          <a:xfrm>
            <a:off x="3433067" y="1469807"/>
            <a:ext cx="93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계열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0105899" y="697710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10105899" y="690071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8515670" y="1469807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상품명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쿠폰헤더코드를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930608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436201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515962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930608" y="18364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54563"/>
              </p:ext>
            </p:extLst>
          </p:nvPr>
        </p:nvGraphicFramePr>
        <p:xfrm>
          <a:off x="11520711" y="652340"/>
          <a:ext cx="2833612" cy="559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관리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플랫폼 담당자로부터 전달받은 쿠폰 정보를 등록하는 메뉴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가격 데이터를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공유 받음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등록된 상품은 아래의 메뉴에서 활용됨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(1)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견적서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과목 추가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등록 완료 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수강정보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신청 내역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발급 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통해 쿠폰헤더코드를 보내고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미사용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상태 및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미발급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상태의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난수번호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받음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난수번호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는 이 때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따즈아에서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발급상태로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전환됨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호출 시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사용기한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]. [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사용미사용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 대한 체크는 없는지 확인 필요함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잔여 쿠폰이 없을 경우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받아오지 못함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민트바나나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쿠폰 생성 메뉴의 항목 확인 필요함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본 기획서는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따즈아의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쿠폰 등록 프로세스를 기반으로 작성되었음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등록일 기준 검색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186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칼럼에서 입력한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포함하는 항목으로 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입력 후 버튼 클릭 시 하단 그리드 내 검색조건에 부합하는 목록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미입력한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상태로도 검색 가능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 (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전체 목록 로드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NO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상품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837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상품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내 기존 저장된 값을 기입하여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31300"/>
                  </a:ext>
                </a:extLst>
              </a:tr>
            </a:tbl>
          </a:graphicData>
        </a:graphic>
      </p:graphicFrame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0519899" y="34353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4572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온라인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 설정 팝업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3" name="Rectangle 1307"/>
          <p:cNvSpPr>
            <a:spLocks noChangeArrowheads="1"/>
          </p:cNvSpPr>
          <p:nvPr/>
        </p:nvSpPr>
        <p:spPr bwMode="auto">
          <a:xfrm>
            <a:off x="2272273" y="1260351"/>
            <a:ext cx="5184576" cy="489654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온라인 상품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7096809" y="1446508"/>
            <a:ext cx="72008" cy="72016"/>
            <a:chOff x="10013701" y="4895209"/>
            <a:chExt cx="144016" cy="144016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직선 연결선 56"/>
          <p:cNvCxnSpPr/>
          <p:nvPr/>
        </p:nvCxnSpPr>
        <p:spPr bwMode="auto">
          <a:xfrm>
            <a:off x="2488297" y="1734548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69680"/>
              </p:ext>
            </p:extLst>
          </p:nvPr>
        </p:nvGraphicFramePr>
        <p:xfrm>
          <a:off x="2482963" y="1908423"/>
          <a:ext cx="4757334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1178898889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9957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 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미사용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77002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2482963" y="575485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6739926" y="575485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1438"/>
              </p:ext>
            </p:extLst>
          </p:nvPr>
        </p:nvGraphicFramePr>
        <p:xfrm>
          <a:off x="2482963" y="3751125"/>
          <a:ext cx="475733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7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856463464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1323232258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107455410"/>
                    </a:ext>
                  </a:extLst>
                </a:gridCol>
              </a:tblGrid>
              <a:tr h="36000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대상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735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74479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2474"/>
              </p:ext>
            </p:extLst>
          </p:nvPr>
        </p:nvGraphicFramePr>
        <p:xfrm>
          <a:off x="11520711" y="652340"/>
          <a:ext cx="2833612" cy="659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설정 팝업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 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의 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버튼을 클릭하여 호출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 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의 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버튼을 클릭하여 호출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text.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length= 100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086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text.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length= 25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6646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number.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Max= 99,999,999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7385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Input= radio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1685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쿠폰을 노출할 계열 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체크 해제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체크 시 모든 계열사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checked.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항목은 팝업 호출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계열명과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순서를 불러옴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7471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온라인 상품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4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필수 입력 정보 체크 후 정상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저장 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정보로 저장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185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시에만 버튼 노출 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상품을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유효성 체크 및 해당 게시물의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삭제 불가한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상품을 보유한 수강생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재학생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존재할 경우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수강생에게 지급된 상품은 삭제가 불가능합니다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47923"/>
                  </a:ext>
                </a:extLst>
              </a:tr>
            </a:tbl>
          </a:graphicData>
        </a:graphic>
      </p:graphicFrame>
      <p:sp>
        <p:nvSpPr>
          <p:cNvPr id="143" name="모서리가 둥근 직사각형 142"/>
          <p:cNvSpPr/>
          <p:nvPr/>
        </p:nvSpPr>
        <p:spPr bwMode="auto">
          <a:xfrm>
            <a:off x="3413534" y="2320034"/>
            <a:ext cx="363185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3413534" y="2671364"/>
            <a:ext cx="130701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5738378" y="2671364"/>
            <a:ext cx="130701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6" name="타원 145"/>
          <p:cNvSpPr>
            <a:spLocks noChangeAspect="1"/>
          </p:cNvSpPr>
          <p:nvPr/>
        </p:nvSpPr>
        <p:spPr bwMode="auto">
          <a:xfrm>
            <a:off x="2392963" y="231112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>
            <a:spLocks noChangeAspect="1"/>
          </p:cNvSpPr>
          <p:nvPr/>
        </p:nvSpPr>
        <p:spPr bwMode="auto">
          <a:xfrm>
            <a:off x="2392963" y="26737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>
            <a:spLocks noChangeAspect="1"/>
          </p:cNvSpPr>
          <p:nvPr/>
        </p:nvSpPr>
        <p:spPr bwMode="auto">
          <a:xfrm>
            <a:off x="4778888" y="26713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>
            <a:spLocks noChangeAspect="1"/>
          </p:cNvSpPr>
          <p:nvPr/>
        </p:nvSpPr>
        <p:spPr bwMode="auto">
          <a:xfrm>
            <a:off x="2392963" y="4135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 bwMode="auto">
          <a:xfrm>
            <a:off x="2392963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>
            <a:spLocks noChangeAspect="1"/>
          </p:cNvSpPr>
          <p:nvPr/>
        </p:nvSpPr>
        <p:spPr bwMode="auto">
          <a:xfrm>
            <a:off x="6649926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13534" y="4187178"/>
            <a:ext cx="3792645" cy="569211"/>
            <a:chOff x="2564493" y="4840344"/>
            <a:chExt cx="3942816" cy="569211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381855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 컴퓨터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199217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게임</a:t>
              </a: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5010671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650" dirty="0">
                  <a:latin typeface="+mn-ea"/>
                  <a:ea typeface="+mn-ea"/>
                </a:rPr>
                <a:t>□ IT</a:t>
              </a: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822125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</a:t>
              </a:r>
              <a:r>
                <a:rPr lang="ko-KR" altLang="en-US" sz="650" dirty="0" err="1">
                  <a:latin typeface="+mn-ea"/>
                  <a:ea typeface="+mn-ea"/>
                </a:rPr>
                <a:t>뷰티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2564493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>
                  <a:latin typeface="+mn-ea"/>
                  <a:ea typeface="+mn-ea"/>
                </a:rPr>
                <a:t>□ </a:t>
              </a:r>
              <a:r>
                <a:rPr lang="ko-KR" altLang="en-US" sz="650" smtClean="0">
                  <a:latin typeface="+mn-ea"/>
                  <a:ea typeface="+mn-ea"/>
                </a:rPr>
                <a:t>전체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3381855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승무원</a:t>
              </a:r>
            </a:p>
          </p:txBody>
        </p:sp>
        <p:sp>
          <p:nvSpPr>
            <p:cNvPr id="160" name="모서리가 둥근 직사각형 159"/>
            <p:cNvSpPr/>
            <p:nvPr/>
          </p:nvSpPr>
          <p:spPr bwMode="auto">
            <a:xfrm>
              <a:off x="4199217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650">
                  <a:latin typeface="+mn-ea"/>
                  <a:ea typeface="+mn-ea"/>
                </a:rPr>
                <a:t>□  </a:t>
              </a:r>
              <a:r>
                <a:rPr lang="ko-KR" altLang="en-US" sz="650" smtClean="0">
                  <a:latin typeface="+mn-ea"/>
                  <a:ea typeface="+mn-ea"/>
                </a:rPr>
                <a:t>엔터</a:t>
              </a:r>
              <a:endParaRPr lang="en-US" altLang="ko-KR" sz="650" dirty="0">
                <a:latin typeface="+mn-ea"/>
                <a:ea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2564493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요리</a:t>
              </a:r>
            </a:p>
          </p:txBody>
        </p:sp>
      </p:grp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392963" y="306293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2907365" y="575485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삭제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204365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2165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00107"/>
              </p:ext>
            </p:extLst>
          </p:nvPr>
        </p:nvGraphicFramePr>
        <p:xfrm>
          <a:off x="930607" y="2216258"/>
          <a:ext cx="10333775" cy="43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8013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70575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489688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769094">
                  <a:extLst>
                    <a:ext uri="{9D8B030D-6E8A-4147-A177-3AD203B41FA5}">
                      <a16:colId xmlns:a16="http://schemas.microsoft.com/office/drawing/2014/main" val="1562836674"/>
                    </a:ext>
                  </a:extLst>
                </a:gridCol>
                <a:gridCol w="1536250">
                  <a:extLst>
                    <a:ext uri="{9D8B030D-6E8A-4147-A177-3AD203B41FA5}">
                      <a16:colId xmlns:a16="http://schemas.microsoft.com/office/drawing/2014/main" val="1230217456"/>
                    </a:ext>
                  </a:extLst>
                </a:gridCol>
                <a:gridCol w="640594">
                  <a:extLst>
                    <a:ext uri="{9D8B030D-6E8A-4147-A177-3AD203B41FA5}">
                      <a16:colId xmlns:a16="http://schemas.microsoft.com/office/drawing/2014/main" val="3579762876"/>
                    </a:ext>
                  </a:extLst>
                </a:gridCol>
                <a:gridCol w="828851">
                  <a:extLst>
                    <a:ext uri="{9D8B030D-6E8A-4147-A177-3AD203B41FA5}">
                      <a16:colId xmlns:a16="http://schemas.microsoft.com/office/drawing/2014/main" val="661080586"/>
                    </a:ext>
                  </a:extLst>
                </a:gridCol>
                <a:gridCol w="69318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704909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985513">
                  <a:extLst>
                    <a:ext uri="{9D8B030D-6E8A-4147-A177-3AD203B41FA5}">
                      <a16:colId xmlns:a16="http://schemas.microsoft.com/office/drawing/2014/main" val="2327605002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739727459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496851725"/>
                    </a:ext>
                  </a:extLst>
                </a:gridCol>
                <a:gridCol w="693186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환불금액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지현우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이기동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5555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UE2261395368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이종훈 사원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(3-1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발급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류기동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미발급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이치현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4548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전체패키지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UE2161399921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민현우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6598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UE2261395998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이미애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UE2261391233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142349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정동화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9874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환물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142348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이지은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5693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미발급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19007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상품 신청 내역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온라인 상품 신청 내역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5397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 bwMode="auto">
          <a:xfrm>
            <a:off x="8305652" y="1469807"/>
            <a:ext cx="204811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원서번호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이름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연락처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과목을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846253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215652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833793" y="21442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73403" y="3057908"/>
            <a:ext cx="379402" cy="1388159"/>
            <a:chOff x="6577459" y="2750073"/>
            <a:chExt cx="379402" cy="138815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577459" y="2750073"/>
              <a:ext cx="379402" cy="118269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재발급</a:t>
              </a:r>
              <a:endPara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577459" y="4019963"/>
              <a:ext cx="379402" cy="118269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재발급</a:t>
              </a:r>
              <a:endPara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86149"/>
              </p:ext>
            </p:extLst>
          </p:nvPr>
        </p:nvGraphicFramePr>
        <p:xfrm>
          <a:off x="11520711" y="652340"/>
          <a:ext cx="2833612" cy="9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신청 내역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과목 신청 목록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원서번호에서 다수의 상품을 신청한 경우 상품 각각의 행으로 목록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등록일 기준 검색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186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(2)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계열의 지점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4593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(3)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팀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079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(4)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팀에 소속된 직원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74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쿠폰 상태 검색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Select=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발급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미발급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Default=(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미선택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732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칼럼에서 입력한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포함하는 항목으로 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입력 후 버튼 클릭 시 하단 그리드 내 검색조건에 부합하는 목록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미입력한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상태로도 검색 가능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 ((2)~(5)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필터를 반영한 전체 목록 로드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1377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NO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기록이 있는 경우에만 값 표기됨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보기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정보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원서보기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기능 동일함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381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Click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상품이 가진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쿠폰헤더코드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 진행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alert.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수신된 쿠폰번호를 칼럼에 기입하고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정상적으로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발급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수강생포털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수강내역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과목 추가 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 상태일 경우 쿠폰 번호가 없더라도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쿠폰이 없을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수신되지 않았을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 쿠폰이 없습니다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경우 동일한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헤더코드로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측에서 쿠폰 생성을 진행해 주어야 함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코드가 없을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존재하지 않을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쿠폰헤더코드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오류입니다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오류 케이스 수신되는지 정책 확인 필요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그 외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케이스 확인 필요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Case3.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72807"/>
                  </a:ext>
                </a:extLst>
              </a:tr>
            </a:tbl>
          </a:graphicData>
        </a:graphic>
      </p:graphicFrame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5960119" y="30098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1608424" y="24141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33068" y="1469807"/>
            <a:ext cx="4690956" cy="252000"/>
            <a:chOff x="3433067" y="1469807"/>
            <a:chExt cx="5014819" cy="252000"/>
          </a:xfrm>
        </p:grpSpPr>
        <p:sp>
          <p:nvSpPr>
            <p:cNvPr id="108" name="모서리가 둥근 직사각형 107"/>
            <p:cNvSpPr/>
            <p:nvPr/>
          </p:nvSpPr>
          <p:spPr bwMode="auto">
            <a:xfrm>
              <a:off x="3433067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계열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4443745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지점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545336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팀  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647936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멘토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751188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err="1" smtClean="0">
                  <a:latin typeface="+mn-ea"/>
                  <a:ea typeface="+mn-ea"/>
                </a:rPr>
                <a:t>쿠폰상태</a:t>
              </a:r>
              <a:r>
                <a:rPr lang="ko-KR" altLang="en-US" sz="700" dirty="0" smtClean="0">
                  <a:latin typeface="+mn-ea"/>
                  <a:ea typeface="+mn-ea"/>
                </a:rPr>
                <a:t>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3436201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4413393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5283658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6308530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7241619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7908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138145</TotalTime>
  <Words>1258</Words>
  <Application>Microsoft Office PowerPoint</Application>
  <PresentationFormat>사용자 지정</PresentationFormat>
  <Paragraphs>452</Paragraphs>
  <Slides>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히스토리</vt:lpstr>
      <vt:lpstr>PowerPoint 프레젠테이션</vt:lpstr>
      <vt:lpstr>지원 &gt; 온라인 &gt; 상품 관리</vt:lpstr>
      <vt:lpstr>지원 &gt; 온라인 &gt; 상품 관리 &gt; 상품 설정 팝업</vt:lpstr>
      <vt:lpstr>지원 &gt; 온라인 &gt; 상품 신청 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26441</cp:revision>
  <cp:lastPrinted>2014-05-27T01:01:31Z</cp:lastPrinted>
  <dcterms:created xsi:type="dcterms:W3CDTF">1997-04-16T00:54:02Z</dcterms:created>
  <dcterms:modified xsi:type="dcterms:W3CDTF">2024-05-22T09:47:35Z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