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184" r:id="rId2"/>
    <p:sldId id="1185" r:id="rId3"/>
    <p:sldId id="1130" r:id="rId4"/>
    <p:sldId id="1301" r:id="rId5"/>
    <p:sldId id="1302" r:id="rId6"/>
    <p:sldId id="1279" r:id="rId7"/>
  </p:sldIdLst>
  <p:sldSz cx="13442950" cy="7561263"/>
  <p:notesSz cx="6797675" cy="9928225"/>
  <p:custDataLst>
    <p:tags r:id="rId10"/>
  </p:custDataLst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3" userDrawn="1">
          <p15:clr>
            <a:srgbClr val="A4A3A4"/>
          </p15:clr>
        </p15:guide>
        <p15:guide id="2" pos="242" userDrawn="1">
          <p15:clr>
            <a:srgbClr val="A4A3A4"/>
          </p15:clr>
        </p15:guide>
        <p15:guide id="3" pos="7092" userDrawn="1">
          <p15:clr>
            <a:srgbClr val="A4A3A4"/>
          </p15:clr>
        </p15:guide>
        <p15:guide id="4" pos="11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2060"/>
    <a:srgbClr val="BFBFBF"/>
    <a:srgbClr val="3333FF"/>
    <a:srgbClr val="7878DE"/>
    <a:srgbClr val="34347A"/>
    <a:srgbClr val="7F7F7F"/>
    <a:srgbClr val="3A4460"/>
    <a:srgbClr val="F7F7F7"/>
    <a:srgbClr val="C8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24" autoAdjust="0"/>
    <p:restoredTop sz="97461" autoAdjust="0"/>
  </p:normalViewPr>
  <p:slideViewPr>
    <p:cSldViewPr>
      <p:cViewPr varScale="1">
        <p:scale>
          <a:sx n="118" d="100"/>
          <a:sy n="118" d="100"/>
        </p:scale>
        <p:origin x="162" y="114"/>
      </p:cViewPr>
      <p:guideLst>
        <p:guide orient="horz" pos="4763"/>
        <p:guide pos="242"/>
        <p:guide pos="7092"/>
        <p:guide pos="115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80"/>
    </p:cViewPr>
  </p:sorterViewPr>
  <p:notesViewPr>
    <p:cSldViewPr>
      <p:cViewPr varScale="1">
        <p:scale>
          <a:sx n="52" d="100"/>
          <a:sy n="52" d="100"/>
        </p:scale>
        <p:origin x="-2982" y="-90"/>
      </p:cViewPr>
      <p:guideLst>
        <p:guide orient="horz" pos="3128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01866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63" y="-36513"/>
            <a:ext cx="29557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t" anchorCtr="0" compatLnSpc="1">
            <a:prstTxWarp prst="textNoShape">
              <a:avLst/>
            </a:prstTxWarp>
          </a:bodyPr>
          <a:lstStyle>
            <a:lvl1pPr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4160" y="-36513"/>
            <a:ext cx="295578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t" anchorCtr="0" compatLnSpc="1">
            <a:prstTxWarp prst="textNoShape">
              <a:avLst/>
            </a:prstTxWarp>
          </a:bodyPr>
          <a:lstStyle>
            <a:lvl1pPr algn="r"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7150" y="738188"/>
            <a:ext cx="6678613" cy="37576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554" y="4733926"/>
            <a:ext cx="4972977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5" tIns="46388" rIns="92775" bIns="46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63" y="9426576"/>
            <a:ext cx="29557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b" anchorCtr="0" compatLnSpc="1">
            <a:prstTxWarp prst="textNoShape">
              <a:avLst/>
            </a:prstTxWarp>
          </a:bodyPr>
          <a:lstStyle>
            <a:lvl1pPr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4160" y="9426576"/>
            <a:ext cx="295578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b" anchorCtr="0" compatLnSpc="1">
            <a:prstTxWarp prst="textNoShape">
              <a:avLst/>
            </a:prstTxWarp>
          </a:bodyPr>
          <a:lstStyle>
            <a:lvl1pPr algn="r" defTabSz="768350">
              <a:defRPr i="1">
                <a:solidFill>
                  <a:schemeClr val="tx1"/>
                </a:solidFill>
              </a:defRPr>
            </a:lvl1pPr>
          </a:lstStyle>
          <a:p>
            <a:fld id="{C01BB087-90BA-4D57-A15A-CD0626A4656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070256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150" y="738188"/>
            <a:ext cx="6678613" cy="3757612"/>
          </a:xfrm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  <p:sp>
        <p:nvSpPr>
          <p:cNvPr id="2" name="머리글 개체 틀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372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" y="-1"/>
            <a:ext cx="13442950" cy="7561263"/>
          </a:xfrm>
          <a:prstGeom prst="rect">
            <a:avLst/>
          </a:prstGeom>
          <a:gradFill flip="none" rotWithShape="1">
            <a:gsLst>
              <a:gs pos="45000">
                <a:schemeClr val="bg1"/>
              </a:gs>
              <a:gs pos="100000">
                <a:srgbClr val="DEDED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0962497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35109740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매출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환불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순매출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영업 통계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0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302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3992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162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전화컨택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90431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방문상담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58638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견적서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359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8451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시간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6398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교육통계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인사통계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퇴사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운영통계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강의장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수강생취업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93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379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68960790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28768219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계열게시판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37580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452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부서게시판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126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06223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국비사업본부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7469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온라인사업부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정보공유게시판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플랫폼게시판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6754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직원신문고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57846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3266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621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18197261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설문관리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설문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설문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3987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설문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문항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시험관리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시험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4297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시험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문항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481811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75289732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642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8383559"/>
              </p:ext>
            </p:extLst>
          </p:nvPr>
        </p:nvGraphicFramePr>
        <p:xfrm>
          <a:off x="528786" y="939550"/>
          <a:ext cx="818167" cy="6563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알림관리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푸시 알림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알림톡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 내역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9343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권한관리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포털관리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520595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336135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168489" y="684287"/>
            <a:ext cx="10669605" cy="67687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168489" y="684287"/>
            <a:ext cx="10669605" cy="288032"/>
          </a:xfrm>
          <a:prstGeom prst="rect">
            <a:avLst/>
          </a:prstGeom>
          <a:solidFill>
            <a:srgbClr val="6788CB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10586056" y="756295"/>
            <a:ext cx="168025" cy="144016"/>
            <a:chOff x="10013701" y="4895209"/>
            <a:chExt cx="144016" cy="144016"/>
          </a:xfrm>
        </p:grpSpPr>
        <p:cxnSp>
          <p:nvCxnSpPr>
            <p:cNvPr id="13" name="직선 연결선 12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1765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시간표관리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18495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 userDrawn="1"/>
        </p:nvSpPr>
        <p:spPr>
          <a:xfrm>
            <a:off x="312763" y="900311"/>
            <a:ext cx="85792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강의시간표</a:t>
            </a:r>
          </a:p>
        </p:txBody>
      </p:sp>
      <p:sp>
        <p:nvSpPr>
          <p:cNvPr id="20" name="직사각형 19"/>
          <p:cNvSpPr/>
          <p:nvPr userDrawn="1"/>
        </p:nvSpPr>
        <p:spPr bwMode="auto">
          <a:xfrm>
            <a:off x="344567" y="1289694"/>
            <a:ext cx="10913412" cy="77671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817563"/>
            <a:endParaRPr lang="ko-KR" altLang="en-US"/>
          </a:p>
        </p:txBody>
      </p:sp>
      <p:sp>
        <p:nvSpPr>
          <p:cNvPr id="21" name="모서리가 둥근 직사각형 20"/>
          <p:cNvSpPr/>
          <p:nvPr userDrawn="1"/>
        </p:nvSpPr>
        <p:spPr>
          <a:xfrm>
            <a:off x="10347615" y="1408009"/>
            <a:ext cx="720000" cy="216000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검색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10347615" y="1695975"/>
            <a:ext cx="720000" cy="216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초기화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 userDrawn="1"/>
        </p:nvSpPr>
        <p:spPr>
          <a:xfrm>
            <a:off x="804873" y="1408009"/>
            <a:ext cx="1021583" cy="211561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계열선택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kumimoji="0" lang="ko-KR" altLang="en-US" sz="70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 userDrawn="1"/>
        </p:nvSpPr>
        <p:spPr>
          <a:xfrm>
            <a:off x="1962588" y="1408009"/>
            <a:ext cx="1021583" cy="211561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지점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선택     </a:t>
            </a:r>
            <a:r>
              <a:rPr kumimoji="0" lang="ko-KR" altLang="en-US" sz="70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 userDrawn="1"/>
        </p:nvSpPr>
        <p:spPr>
          <a:xfrm>
            <a:off x="4062587" y="1408009"/>
            <a:ext cx="1022400" cy="1944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강사 이름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5816125"/>
              </p:ext>
            </p:extLst>
          </p:nvPr>
        </p:nvGraphicFramePr>
        <p:xfrm>
          <a:off x="344567" y="2704153"/>
          <a:ext cx="11129426" cy="4358265"/>
        </p:xfrm>
        <a:graphic>
          <a:graphicData uri="http://schemas.openxmlformats.org/drawingml/2006/table">
            <a:tbl>
              <a:tblPr/>
              <a:tblGrid>
                <a:gridCol w="505883">
                  <a:extLst>
                    <a:ext uri="{9D8B030D-6E8A-4147-A177-3AD203B41FA5}">
                      <a16:colId xmlns:a16="http://schemas.microsoft.com/office/drawing/2014/main" val="62772251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05830529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919384253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84111991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63708757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25991355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22793592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477862446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818070110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605946217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59155402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49696389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82101484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473129136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85214288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648004362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59472440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743064912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697399758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635074688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32251617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845635310"/>
                    </a:ext>
                  </a:extLst>
                </a:gridCol>
              </a:tblGrid>
              <a:tr h="150285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강의실</a:t>
                      </a:r>
                      <a:r>
                        <a:rPr lang="ko-KR" altLang="en-US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층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층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층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652031"/>
                  </a:ext>
                </a:extLst>
              </a:tr>
              <a:tr h="15028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A-1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B-2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C-2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C-3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C-4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0740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정원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1816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9:00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9625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모션그래픽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전문가 정규과정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(SIGNATURE)</a:t>
                      </a:r>
                    </a:p>
                    <a:p>
                      <a:pPr algn="ctr" fontAlgn="t"/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월수금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강사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에프터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이펙트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화목화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강사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6646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10:00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26720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84776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11:00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50863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71317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12:00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59916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23214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13:00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60011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맥스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81496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14:00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129251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01930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15:00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84551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3876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16:00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670710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16697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17:00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40975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89612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18:00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823439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23169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19:00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76971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639957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20:00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27910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95070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21:00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398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072381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 userDrawn="1"/>
        </p:nvSpPr>
        <p:spPr>
          <a:xfrm>
            <a:off x="344567" y="2489323"/>
            <a:ext cx="10913401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■</a:t>
            </a:r>
            <a:r>
              <a:rPr lang="ko-KR" altLang="en-US" sz="700" dirty="0" smtClean="0">
                <a:solidFill>
                  <a:schemeClr val="tx1"/>
                </a:solidFill>
              </a:rPr>
              <a:t>과목명   </a:t>
            </a:r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■</a:t>
            </a:r>
            <a:r>
              <a:rPr lang="ko-KR" altLang="en-US" sz="700" dirty="0" smtClean="0">
                <a:solidFill>
                  <a:schemeClr val="tx1"/>
                </a:solidFill>
              </a:rPr>
              <a:t>요일   </a:t>
            </a:r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■</a:t>
            </a:r>
            <a:r>
              <a:rPr lang="ko-KR" altLang="en-US" sz="700" dirty="0" smtClean="0">
                <a:solidFill>
                  <a:schemeClr val="tx1"/>
                </a:solidFill>
              </a:rPr>
              <a:t>강의시간   ■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강사명</a:t>
            </a:r>
            <a:r>
              <a:rPr lang="ko-KR" altLang="en-US" sz="700" dirty="0" smtClean="0">
                <a:solidFill>
                  <a:schemeClr val="tx1"/>
                </a:solidFill>
              </a:rPr>
              <a:t>   □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전체출석율</a:t>
            </a:r>
            <a:r>
              <a:rPr lang="ko-KR" altLang="en-US" sz="700" dirty="0" smtClean="0">
                <a:solidFill>
                  <a:schemeClr val="tx1"/>
                </a:solidFill>
              </a:rPr>
              <a:t>    □정원    □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배정현황</a:t>
            </a:r>
            <a:r>
              <a:rPr lang="ko-KR" altLang="en-US" sz="700" dirty="0" smtClean="0">
                <a:solidFill>
                  <a:schemeClr val="tx1"/>
                </a:solidFill>
              </a:rPr>
              <a:t>    □개강일 </a:t>
            </a:r>
            <a:r>
              <a:rPr lang="ko-KR" altLang="en-US" sz="700" dirty="0">
                <a:solidFill>
                  <a:schemeClr val="tx1"/>
                </a:solidFill>
              </a:rPr>
              <a:t>〮 </a:t>
            </a:r>
            <a:r>
              <a:rPr lang="ko-KR" altLang="en-US" sz="700" dirty="0" smtClean="0">
                <a:solidFill>
                  <a:schemeClr val="tx1"/>
                </a:solidFill>
              </a:rPr>
              <a:t>종강일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247501" y="2261838"/>
            <a:ext cx="819833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err="1" smtClean="0">
                <a:latin typeface="+mn-ea"/>
                <a:ea typeface="+mn-ea"/>
              </a:rPr>
              <a:t>총강의수</a:t>
            </a:r>
            <a:r>
              <a:rPr lang="ko-KR" altLang="en-US" sz="700" dirty="0" smtClean="0">
                <a:latin typeface="+mn-ea"/>
                <a:ea typeface="+mn-ea"/>
              </a:rPr>
              <a:t> :192총정원수 :3942총배정수 :1639모집률 :41.58% 실 </a:t>
            </a:r>
            <a:r>
              <a:rPr lang="ko-KR" altLang="en-US" sz="700" dirty="0" err="1" smtClean="0">
                <a:latin typeface="+mn-ea"/>
                <a:ea typeface="+mn-ea"/>
              </a:rPr>
              <a:t>출결율</a:t>
            </a:r>
            <a:r>
              <a:rPr lang="ko-KR" altLang="en-US" sz="700" dirty="0" smtClean="0">
                <a:latin typeface="+mn-ea"/>
                <a:ea typeface="+mn-ea"/>
              </a:rPr>
              <a:t>(</a:t>
            </a:r>
            <a:r>
              <a:rPr lang="ko-KR" altLang="en-US" sz="700" dirty="0" err="1" smtClean="0">
                <a:latin typeface="+mn-ea"/>
                <a:ea typeface="+mn-ea"/>
              </a:rPr>
              <a:t>전체출석률</a:t>
            </a:r>
            <a:r>
              <a:rPr lang="ko-KR" altLang="en-US" sz="700" dirty="0" smtClean="0">
                <a:latin typeface="+mn-ea"/>
                <a:ea typeface="+mn-ea"/>
              </a:rPr>
              <a:t> : 0.78% | </a:t>
            </a:r>
            <a:r>
              <a:rPr lang="ko-KR" altLang="en-US" sz="700" dirty="0" err="1" smtClean="0">
                <a:latin typeface="+mn-ea"/>
                <a:ea typeface="+mn-ea"/>
              </a:rPr>
              <a:t>전체결석률</a:t>
            </a:r>
            <a:r>
              <a:rPr lang="ko-KR" altLang="en-US" sz="700" dirty="0" smtClean="0">
                <a:latin typeface="+mn-ea"/>
                <a:ea typeface="+mn-ea"/>
              </a:rPr>
              <a:t> : 99.22%) 장기결석자제외 </a:t>
            </a:r>
            <a:r>
              <a:rPr lang="ko-KR" altLang="en-US" sz="700" dirty="0" err="1" smtClean="0">
                <a:latin typeface="+mn-ea"/>
                <a:ea typeface="+mn-ea"/>
              </a:rPr>
              <a:t>출결율</a:t>
            </a:r>
            <a:r>
              <a:rPr lang="ko-KR" altLang="en-US" sz="700" dirty="0" smtClean="0">
                <a:latin typeface="+mn-ea"/>
                <a:ea typeface="+mn-ea"/>
              </a:rPr>
              <a:t>(</a:t>
            </a:r>
            <a:r>
              <a:rPr lang="ko-KR" altLang="en-US" sz="700" dirty="0" err="1" smtClean="0">
                <a:latin typeface="+mn-ea"/>
                <a:ea typeface="+mn-ea"/>
              </a:rPr>
              <a:t>전체출석률</a:t>
            </a:r>
            <a:r>
              <a:rPr lang="ko-KR" altLang="en-US" sz="700" dirty="0" smtClean="0">
                <a:latin typeface="+mn-ea"/>
                <a:ea typeface="+mn-ea"/>
              </a:rPr>
              <a:t> : 0.78% | </a:t>
            </a:r>
            <a:r>
              <a:rPr lang="ko-KR" altLang="en-US" sz="700" dirty="0" err="1" smtClean="0">
                <a:latin typeface="+mn-ea"/>
                <a:ea typeface="+mn-ea"/>
              </a:rPr>
              <a:t>전체결석률</a:t>
            </a:r>
            <a:r>
              <a:rPr lang="ko-KR" altLang="en-US" sz="700" dirty="0" smtClean="0">
                <a:latin typeface="+mn-ea"/>
                <a:ea typeface="+mn-ea"/>
              </a:rPr>
              <a:t> : 99.22%)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246864" y="2122874"/>
            <a:ext cx="34483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rgbClr val="FFC000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err="1" smtClean="0">
                <a:latin typeface="+mn-ea"/>
                <a:ea typeface="+mn-ea"/>
              </a:rPr>
              <a:t>정원미달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0D97FF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err="1" smtClean="0">
                <a:latin typeface="+mn-ea"/>
                <a:ea typeface="+mn-ea"/>
              </a:rPr>
              <a:t>정원마감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FF6D6D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err="1" smtClean="0">
                <a:latin typeface="+mn-ea"/>
                <a:ea typeface="+mn-ea"/>
              </a:rPr>
              <a:t>정원초과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3A3A3A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smtClean="0">
                <a:latin typeface="+mn-ea"/>
                <a:ea typeface="+mn-ea"/>
              </a:rPr>
              <a:t>폐강  </a:t>
            </a:r>
            <a:r>
              <a:rPr lang="ko-KR" altLang="en-US" sz="700" dirty="0" smtClean="0">
                <a:solidFill>
                  <a:srgbClr val="00B050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smtClean="0">
                <a:latin typeface="+mn-ea"/>
                <a:ea typeface="+mn-ea"/>
              </a:rPr>
              <a:t>재직</a:t>
            </a:r>
            <a:r>
              <a:rPr lang="en-US" altLang="ko-KR" sz="700" dirty="0" smtClean="0">
                <a:latin typeface="+mn-ea"/>
                <a:ea typeface="+mn-ea"/>
              </a:rPr>
              <a:t>/</a:t>
            </a:r>
            <a:r>
              <a:rPr lang="ko-KR" altLang="en-US" sz="700" dirty="0" err="1" smtClean="0">
                <a:latin typeface="+mn-ea"/>
                <a:ea typeface="+mn-ea"/>
              </a:rPr>
              <a:t>계좌마감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F58FE2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smtClean="0">
                <a:latin typeface="+mn-ea"/>
                <a:ea typeface="+mn-ea"/>
              </a:rPr>
              <a:t>재직</a:t>
            </a:r>
            <a:r>
              <a:rPr lang="en-US" altLang="ko-KR" sz="700" dirty="0" smtClean="0">
                <a:latin typeface="+mn-ea"/>
                <a:ea typeface="+mn-ea"/>
              </a:rPr>
              <a:t>/</a:t>
            </a:r>
            <a:r>
              <a:rPr lang="ko-KR" altLang="en-US" sz="700" dirty="0" err="1" smtClean="0">
                <a:latin typeface="+mn-ea"/>
                <a:ea typeface="+mn-ea"/>
              </a:rPr>
              <a:t>계좌초과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0" name="모서리가 둥근 직사각형 29"/>
          <p:cNvSpPr/>
          <p:nvPr userDrawn="1"/>
        </p:nvSpPr>
        <p:spPr>
          <a:xfrm>
            <a:off x="3125512" y="1408009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강의실 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2" name="모서리가 둥근 직사각형 31"/>
          <p:cNvSpPr/>
          <p:nvPr userDrawn="1"/>
        </p:nvSpPr>
        <p:spPr>
          <a:xfrm>
            <a:off x="5224885" y="1408009"/>
            <a:ext cx="1440000" cy="1944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700" dirty="0" smtClean="0">
                <a:solidFill>
                  <a:schemeClr val="tx1"/>
                </a:solidFill>
              </a:rPr>
              <a:t>포토샵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일러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 userDrawn="1"/>
        </p:nvSpPr>
        <p:spPr>
          <a:xfrm>
            <a:off x="4655521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평일</a:t>
            </a:r>
            <a:r>
              <a:rPr lang="en-US" altLang="ko-KR" sz="700" dirty="0" smtClean="0">
                <a:solidFill>
                  <a:schemeClr val="tx1"/>
                </a:solidFill>
              </a:rPr>
              <a:t>/</a:t>
            </a:r>
            <a:r>
              <a:rPr lang="ko-KR" altLang="en-US" sz="700" dirty="0" smtClean="0">
                <a:solidFill>
                  <a:schemeClr val="tx1"/>
                </a:solidFill>
              </a:rPr>
              <a:t>주말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5" name="모서리가 둥근 직사각형 34"/>
          <p:cNvSpPr/>
          <p:nvPr userDrawn="1"/>
        </p:nvSpPr>
        <p:spPr>
          <a:xfrm>
            <a:off x="6300944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시간대 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r>
              <a:rPr lang="ko-KR" altLang="en-US" sz="700" dirty="0" smtClean="0">
                <a:solidFill>
                  <a:schemeClr val="tx1"/>
                </a:solidFill>
              </a:rPr>
              <a:t>  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 userDrawn="1"/>
        </p:nvSpPr>
        <p:spPr>
          <a:xfrm>
            <a:off x="5479115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요일  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4140052" y="1695112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시간 선택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 userDrawn="1"/>
        </p:nvSpPr>
        <p:spPr bwMode="auto">
          <a:xfrm>
            <a:off x="168747" y="7270880"/>
            <a:ext cx="11325600" cy="108000"/>
          </a:xfrm>
          <a:prstGeom prst="rect">
            <a:avLst/>
          </a:prstGeom>
          <a:solidFill>
            <a:srgbClr val="E6E6E6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9" name="직사각형 48"/>
          <p:cNvSpPr/>
          <p:nvPr userDrawn="1"/>
        </p:nvSpPr>
        <p:spPr bwMode="auto">
          <a:xfrm>
            <a:off x="168747" y="7270880"/>
            <a:ext cx="10440000" cy="108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2026570" y="1689532"/>
            <a:ext cx="2011966" cy="215444"/>
            <a:chOff x="1600148" y="1689532"/>
            <a:chExt cx="2011966" cy="215444"/>
          </a:xfrm>
        </p:grpSpPr>
        <p:sp>
          <p:nvSpPr>
            <p:cNvPr id="43" name="모서리가 둥근 직사각형 42"/>
            <p:cNvSpPr/>
            <p:nvPr userDrawn="1"/>
          </p:nvSpPr>
          <p:spPr>
            <a:xfrm>
              <a:off x="1904021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2023.07.12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4" name="모서리가 둥근 직사각형 43"/>
            <p:cNvSpPr/>
            <p:nvPr userDrawn="1"/>
          </p:nvSpPr>
          <p:spPr>
            <a:xfrm>
              <a:off x="2821751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2023.08.10 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1600148" y="1702135"/>
              <a:ext cx="36420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기간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pic>
          <p:nvPicPr>
            <p:cNvPr id="46" name="그림 4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558215" y="1732125"/>
              <a:ext cx="103796" cy="108000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490487" y="1737034"/>
              <a:ext cx="103796" cy="10800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 userDrawn="1"/>
          </p:nvSpPr>
          <p:spPr>
            <a:xfrm>
              <a:off x="2647346" y="1689532"/>
              <a:ext cx="2263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ea typeface="+mn-ea"/>
                </a:rPr>
                <a:t>-</a:t>
              </a:r>
              <a:endParaRPr lang="ko-KR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742074" y="1702135"/>
            <a:ext cx="1200971" cy="200055"/>
            <a:chOff x="399177" y="1702135"/>
            <a:chExt cx="1200971" cy="200055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809785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700" dirty="0" smtClean="0">
                  <a:solidFill>
                    <a:schemeClr val="tx1"/>
                  </a:solidFill>
                </a:rPr>
                <a:t>2023.07.12</a:t>
              </a:r>
              <a:r>
                <a:rPr kumimoji="0" lang="ko-KR" altLang="en-US" sz="700" dirty="0" smtClean="0">
                  <a:solidFill>
                    <a:schemeClr val="tx1"/>
                  </a:solidFill>
                  <a:latin typeface="+mn-lt"/>
                  <a:ea typeface="+mn-ea"/>
                </a:rPr>
                <a:t>  ▼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 userDrawn="1"/>
          </p:nvSpPr>
          <p:spPr>
            <a:xfrm>
              <a:off x="399177" y="1702135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개강일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758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국비관리 추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76431" y="900276"/>
            <a:ext cx="1388536" cy="6480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61765" y="611801"/>
            <a:ext cx="11339999" cy="5765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273749" y="972308"/>
            <a:ext cx="1191142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수강생 검색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1562206" y="978161"/>
            <a:ext cx="65915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정수혜</a:t>
            </a:r>
            <a:r>
              <a:rPr kumimoji="0" lang="en-US" altLang="ko-KR" sz="8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kumimoji="0" lang="ko-KR" altLang="en-US" sz="8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여</a:t>
            </a:r>
            <a:r>
              <a:rPr kumimoji="0" lang="en-US" altLang="ko-KR" sz="8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" name="모서리가 둥근 직사각형 2"/>
          <p:cNvSpPr/>
          <p:nvPr userDrawn="1"/>
        </p:nvSpPr>
        <p:spPr bwMode="auto">
          <a:xfrm>
            <a:off x="2998917" y="1003068"/>
            <a:ext cx="482198" cy="144016"/>
          </a:xfrm>
          <a:prstGeom prst="roundRect">
            <a:avLst>
              <a:gd name="adj" fmla="val 50000"/>
            </a:avLst>
          </a:prstGeom>
          <a:solidFill>
            <a:srgbClr val="F9EE63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재학중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2" name="모서리가 둥근 직사각형 21"/>
          <p:cNvSpPr/>
          <p:nvPr userDrawn="1"/>
        </p:nvSpPr>
        <p:spPr bwMode="auto">
          <a:xfrm>
            <a:off x="3527269" y="1007873"/>
            <a:ext cx="529910" cy="144016"/>
          </a:xfrm>
          <a:prstGeom prst="roundRect">
            <a:avLst>
              <a:gd name="adj" fmla="val 50000"/>
            </a:avLst>
          </a:prstGeom>
          <a:solidFill>
            <a:srgbClr val="C8EC14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관리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03255" y="699527"/>
            <a:ext cx="119866" cy="108981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44010262"/>
              </p:ext>
            </p:extLst>
          </p:nvPr>
        </p:nvGraphicFramePr>
        <p:xfrm>
          <a:off x="263691" y="1260351"/>
          <a:ext cx="1201199" cy="1879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99">
                  <a:extLst>
                    <a:ext uri="{9D8B030D-6E8A-4147-A177-3AD203B41FA5}">
                      <a16:colId xmlns:a16="http://schemas.microsoft.com/office/drawing/2014/main" val="91421099"/>
                    </a:ext>
                  </a:extLst>
                </a:gridCol>
              </a:tblGrid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학생정보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663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국비관리 현황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663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15355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수강정보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663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입금정보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663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일지정보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663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서류 관리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663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393824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휴학신청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663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7091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자격증관리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663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906538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커뮤니티                   </a:t>
                      </a:r>
                      <a:r>
                        <a:rPr lang="ko-KR" altLang="en-US" sz="700" b="0" u="none" strike="noStrike" dirty="0" smtClean="0">
                          <a:solidFill>
                            <a:schemeClr val="tx1"/>
                          </a:solidFill>
                          <a:effectLst/>
                          <a:sym typeface="Wingdings 3" panose="05040102010807070707" pitchFamily="18" charset="2"/>
                        </a:rPr>
                        <a:t>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663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" name="모서리가 둥근 직사각형 22"/>
          <p:cNvSpPr/>
          <p:nvPr userDrawn="1"/>
        </p:nvSpPr>
        <p:spPr bwMode="auto">
          <a:xfrm>
            <a:off x="4103333" y="1003068"/>
            <a:ext cx="529910" cy="14401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사업부 더블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6862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76431" y="900276"/>
            <a:ext cx="1388536" cy="6480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61765" y="611801"/>
            <a:ext cx="11339999" cy="5765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273749" y="972308"/>
            <a:ext cx="1191142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수강생 검색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1562206" y="978161"/>
            <a:ext cx="65915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정수혜</a:t>
            </a:r>
            <a:r>
              <a:rPr kumimoji="0" lang="en-US" altLang="ko-KR" sz="8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kumimoji="0" lang="ko-KR" altLang="en-US" sz="8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여</a:t>
            </a:r>
            <a:r>
              <a:rPr kumimoji="0" lang="en-US" altLang="ko-KR" sz="8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895782"/>
              </p:ext>
            </p:extLst>
          </p:nvPr>
        </p:nvGraphicFramePr>
        <p:xfrm>
          <a:off x="263691" y="1260351"/>
          <a:ext cx="1201199" cy="1879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99">
                  <a:extLst>
                    <a:ext uri="{9D8B030D-6E8A-4147-A177-3AD203B41FA5}">
                      <a16:colId xmlns:a16="http://schemas.microsoft.com/office/drawing/2014/main" val="91421099"/>
                    </a:ext>
                  </a:extLst>
                </a:gridCol>
              </a:tblGrid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학생정보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663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국비관리 현황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663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수강정보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663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입금정보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663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일지정보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663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393824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서류 관리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663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067793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휴학신청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663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69306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커뮤니티                  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sym typeface="Wingdings 3" panose="05040102010807070707" pitchFamily="18" charset="2"/>
                        </a:rPr>
                        <a:t>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663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만족도 조사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6663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087236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 userDrawn="1"/>
        </p:nvSpPr>
        <p:spPr bwMode="auto">
          <a:xfrm>
            <a:off x="2422390" y="1003068"/>
            <a:ext cx="482198" cy="144016"/>
          </a:xfrm>
          <a:prstGeom prst="roundRect">
            <a:avLst>
              <a:gd name="adj" fmla="val 50000"/>
            </a:avLst>
          </a:prstGeom>
          <a:solidFill>
            <a:srgbClr val="F9EE63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err="1" smtClean="0">
                <a:latin typeface="+mn-ea"/>
                <a:ea typeface="+mn-ea"/>
              </a:rPr>
              <a:t>수강중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2" name="모서리가 둥근 직사각형 21"/>
          <p:cNvSpPr/>
          <p:nvPr userDrawn="1"/>
        </p:nvSpPr>
        <p:spPr bwMode="auto">
          <a:xfrm>
            <a:off x="2950742" y="1007873"/>
            <a:ext cx="529910" cy="144016"/>
          </a:xfrm>
          <a:prstGeom prst="roundRect">
            <a:avLst>
              <a:gd name="adj" fmla="val 50000"/>
            </a:avLst>
          </a:prstGeom>
          <a:solidFill>
            <a:srgbClr val="C8EC14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관리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03255" y="699527"/>
            <a:ext cx="119866" cy="108981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77711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-1" y="612280"/>
            <a:ext cx="13442950" cy="6948983"/>
          </a:xfrm>
          <a:prstGeom prst="rect">
            <a:avLst/>
          </a:prstGeom>
          <a:gradFill flip="none" rotWithShape="1">
            <a:gsLst>
              <a:gs pos="45000">
                <a:schemeClr val="bg1"/>
              </a:gs>
              <a:gs pos="100000">
                <a:srgbClr val="DEDED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46955" y="346079"/>
            <a:ext cx="4953989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00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8489" y="891623"/>
            <a:ext cx="11340000" cy="6489408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8489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시간표관리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25219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70" name="직사각형 69"/>
          <p:cNvSpPr/>
          <p:nvPr userDrawn="1"/>
        </p:nvSpPr>
        <p:spPr bwMode="auto">
          <a:xfrm>
            <a:off x="545901" y="1107600"/>
            <a:ext cx="10585176" cy="605745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545901" y="1107600"/>
            <a:ext cx="10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컴퓨터강남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 05</a:t>
            </a:r>
            <a:r>
              <a:rPr lang="ko-KR" altLang="en-US" sz="1100" b="1" dirty="0">
                <a:solidFill>
                  <a:schemeClr val="tx1"/>
                </a:solidFill>
              </a:rPr>
              <a:t>층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C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강의실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정원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:14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29441652"/>
              </p:ext>
            </p:extLst>
          </p:nvPr>
        </p:nvGraphicFramePr>
        <p:xfrm>
          <a:off x="888829" y="1734768"/>
          <a:ext cx="4073899" cy="5358231"/>
        </p:xfrm>
        <a:graphic>
          <a:graphicData uri="http://schemas.openxmlformats.org/drawingml/2006/table">
            <a:tbl>
              <a:tblPr/>
              <a:tblGrid>
                <a:gridCol w="466943">
                  <a:extLst>
                    <a:ext uri="{9D8B030D-6E8A-4147-A177-3AD203B41FA5}">
                      <a16:colId xmlns:a16="http://schemas.microsoft.com/office/drawing/2014/main" val="627722514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4058305294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2919384253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184111991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845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타입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평일</a:t>
                      </a:r>
                      <a:r>
                        <a:rPr lang="en-US" altLang="ko-KR" sz="700" b="1" i="0" u="none" strike="noStrike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-1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평일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-2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주말반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특강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보강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세미</a:t>
                      </a:r>
                      <a:endParaRPr lang="ko-KR" altLang="en-US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0740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09:00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96256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06.12~07.05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6646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267208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847764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강의시간표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50863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06.12~07.05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71317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599165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23214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60011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en-US" altLang="ko-KR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ACP</a:t>
                      </a:r>
                      <a:r>
                        <a:rPr lang="ko-KR" altLang="en-US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시험</a:t>
                      </a:r>
                      <a:r>
                        <a:rPr lang="en-US" altLang="ko-KR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altLang="ko-KR" sz="7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정원 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15(0)</a:t>
                      </a:r>
                      <a:b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endParaRPr lang="en-US" altLang="ko-KR" sz="7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배정</a:t>
                      </a:r>
                      <a:r>
                        <a:rPr lang="en-US" altLang="ko-KR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:0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altLang="ko-KR" sz="700" b="1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:2023-06-03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종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:2023-06-25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81496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14:00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홍길동 강사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06.12~07.05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색채학</a:t>
                      </a:r>
                      <a:r>
                        <a:rPr lang="en-US" altLang="ko-KR" sz="700" b="1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(1,2)/B</a:t>
                      </a:r>
                      <a:endParaRPr lang="en-US" altLang="ko-KR" sz="7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화목화목금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14:00~16:00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06.13~07.07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129251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01930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84551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3876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16:00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플랫모션</a:t>
                      </a:r>
                      <a:r>
                        <a:rPr lang="en-US" altLang="ko-KR" sz="700" b="1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/B</a:t>
                      </a:r>
                      <a:endParaRPr lang="en-US" altLang="ko-KR" sz="7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화목화목금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14:00~16:00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06.13~07.07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보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2H </a:t>
                      </a:r>
                      <a:r>
                        <a:rPr lang="ko-KR" altLang="en-US" sz="700" b="1" i="0" u="none" strike="noStrike" baseline="0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baseline="0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인물일러스트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특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6D6D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 2H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ctr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게임 아이템 그리기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특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3D 2H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굿즈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만들기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670710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816697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040975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896124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824902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11745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19:00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9082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68952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493725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876963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21:00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63189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72175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73784350"/>
              </p:ext>
            </p:extLst>
          </p:nvPr>
        </p:nvGraphicFramePr>
        <p:xfrm>
          <a:off x="5139563" y="1733417"/>
          <a:ext cx="5614364" cy="4430682"/>
        </p:xfrm>
        <a:graphic>
          <a:graphicData uri="http://schemas.openxmlformats.org/drawingml/2006/table">
            <a:tbl>
              <a:tblPr bandRow="1"/>
              <a:tblGrid>
                <a:gridCol w="401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3781675344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1353312861"/>
                    </a:ext>
                  </a:extLst>
                </a:gridCol>
              </a:tblGrid>
              <a:tr h="25066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6992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600" b="1" kern="1200" cap="none" spc="0" dirty="0">
                        <a:ln w="0"/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481" marR="14665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18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481" marR="14665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/>
                        <a:t>커리큘럼 </a:t>
                      </a:r>
                      <a:r>
                        <a:rPr lang="en-US" altLang="ko-KR" sz="600" dirty="0" smtClean="0"/>
                        <a:t>/ </a:t>
                      </a:r>
                      <a:r>
                        <a:rPr lang="ko-KR" altLang="en-US" sz="600" dirty="0" smtClean="0"/>
                        <a:t>소제목</a:t>
                      </a: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b="1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6992" marR="16992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26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28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29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597944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267928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763213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742091"/>
                  </a:ext>
                </a:extLst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26544413"/>
              </p:ext>
            </p:extLst>
          </p:nvPr>
        </p:nvGraphicFramePr>
        <p:xfrm>
          <a:off x="5139563" y="6422304"/>
          <a:ext cx="4030185" cy="65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037">
                  <a:extLst>
                    <a:ext uri="{9D8B030D-6E8A-4147-A177-3AD203B41FA5}">
                      <a16:colId xmlns:a16="http://schemas.microsoft.com/office/drawing/2014/main" val="3917458172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2712560433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3232892150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1108802007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2469097325"/>
                    </a:ext>
                  </a:extLst>
                </a:gridCol>
              </a:tblGrid>
              <a:tr h="648999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연결</a:t>
                      </a:r>
                      <a:endParaRPr lang="en-US" altLang="ko-KR" sz="800" b="1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과목</a:t>
                      </a:r>
                      <a:endParaRPr lang="en-US" altLang="ko-KR" sz="8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dirty="0" smtClean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05</a:t>
                      </a:r>
                      <a:r>
                        <a:rPr lang="ko-KR" altLang="en-US" sz="700" b="1" i="0" dirty="0" smtClean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층 </a:t>
                      </a:r>
                      <a:r>
                        <a:rPr lang="en-US" altLang="ko-KR" sz="700" b="1" i="0" dirty="0" smtClean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C</a:t>
                      </a:r>
                      <a:r>
                        <a:rPr lang="en-US" altLang="ko-KR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dirty="0" smtClean="0">
                        <a:solidFill>
                          <a:srgbClr val="3333FF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디지털드로잉 </a:t>
                      </a:r>
                      <a:r>
                        <a:rPr lang="en-US" altLang="ko-KR" sz="700" b="1" i="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A...</a:t>
                      </a:r>
                      <a:endParaRPr lang="en-US" altLang="ko-KR" sz="700" b="1" dirty="0" smtClean="0">
                        <a:solidFill>
                          <a:srgbClr val="C00000"/>
                        </a:solidFill>
                        <a:latin typeface="+mj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06.12~07-05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05</a:t>
                      </a:r>
                      <a:r>
                        <a:rPr lang="ko-KR" altLang="en-US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층 </a:t>
                      </a:r>
                      <a:r>
                        <a:rPr lang="en-US" altLang="ko-KR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D </a:t>
                      </a:r>
                      <a:r>
                        <a:rPr lang="ko-KR" altLang="en-US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700" b="1" i="0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디지털드로잉 </a:t>
                      </a:r>
                      <a:r>
                        <a:rPr lang="en-US" altLang="ko-KR" sz="700" b="1" i="0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B...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07.12~09-11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05</a:t>
                      </a:r>
                      <a:r>
                        <a:rPr lang="ko-KR" altLang="en-US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층 </a:t>
                      </a:r>
                      <a:r>
                        <a:rPr lang="en-US" altLang="ko-KR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C </a:t>
                      </a:r>
                      <a:r>
                        <a:rPr lang="ko-KR" altLang="en-US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kern="1200" dirty="0" smtClean="0">
                        <a:solidFill>
                          <a:srgbClr val="C00000"/>
                        </a:solidFill>
                        <a:effectLst/>
                        <a:latin typeface="+mn-lt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7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디지털드로잉 </a:t>
                      </a:r>
                      <a:r>
                        <a:rPr lang="en-US" altLang="ko-KR" sz="7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C...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08.12~10-11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endParaRPr kumimoji="0" lang="ko-KR" alt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061477"/>
                  </a:ext>
                </a:extLst>
              </a:tr>
            </a:tbl>
          </a:graphicData>
        </a:graphic>
      </p:graphicFrame>
      <p:grpSp>
        <p:nvGrpSpPr>
          <p:cNvPr id="81" name="그룹 80"/>
          <p:cNvGrpSpPr/>
          <p:nvPr userDrawn="1"/>
        </p:nvGrpSpPr>
        <p:grpSpPr>
          <a:xfrm>
            <a:off x="10914465" y="1188342"/>
            <a:ext cx="122493" cy="122493"/>
            <a:chOff x="12054259" y="3136751"/>
            <a:chExt cx="144016" cy="144016"/>
          </a:xfrm>
        </p:grpSpPr>
        <p:cxnSp>
          <p:nvCxnSpPr>
            <p:cNvPr id="82" name="직선 연결선 81"/>
            <p:cNvCxnSpPr/>
            <p:nvPr/>
          </p:nvCxnSpPr>
          <p:spPr bwMode="auto">
            <a:xfrm>
              <a:off x="12054259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 flipH="1">
              <a:off x="12054259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4" name="자유형 83"/>
          <p:cNvSpPr/>
          <p:nvPr userDrawn="1"/>
        </p:nvSpPr>
        <p:spPr bwMode="auto">
          <a:xfrm>
            <a:off x="10844362" y="1404367"/>
            <a:ext cx="288032" cy="301923"/>
          </a:xfrm>
          <a:custGeom>
            <a:avLst/>
            <a:gdLst>
              <a:gd name="connsiteX0" fmla="*/ 57988 w 331914"/>
              <a:gd name="connsiteY0" fmla="*/ 0 h 347921"/>
              <a:gd name="connsiteX1" fmla="*/ 331914 w 331914"/>
              <a:gd name="connsiteY1" fmla="*/ 0 h 347921"/>
              <a:gd name="connsiteX2" fmla="*/ 331914 w 331914"/>
              <a:gd name="connsiteY2" fmla="*/ 347921 h 347921"/>
              <a:gd name="connsiteX3" fmla="*/ 57988 w 331914"/>
              <a:gd name="connsiteY3" fmla="*/ 347921 h 347921"/>
              <a:gd name="connsiteX4" fmla="*/ 0 w 331914"/>
              <a:gd name="connsiteY4" fmla="*/ 289933 h 347921"/>
              <a:gd name="connsiteX5" fmla="*/ 0 w 331914"/>
              <a:gd name="connsiteY5" fmla="*/ 57988 h 347921"/>
              <a:gd name="connsiteX6" fmla="*/ 57988 w 331914"/>
              <a:gd name="connsiteY6" fmla="*/ 0 h 34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914" h="347921">
                <a:moveTo>
                  <a:pt x="57988" y="0"/>
                </a:moveTo>
                <a:lnTo>
                  <a:pt x="331914" y="0"/>
                </a:lnTo>
                <a:lnTo>
                  <a:pt x="331914" y="347921"/>
                </a:lnTo>
                <a:lnTo>
                  <a:pt x="57988" y="347921"/>
                </a:lnTo>
                <a:cubicBezTo>
                  <a:pt x="25962" y="347921"/>
                  <a:pt x="0" y="321959"/>
                  <a:pt x="0" y="289933"/>
                </a:cubicBezTo>
                <a:lnTo>
                  <a:pt x="0" y="57988"/>
                </a:lnTo>
                <a:cubicBezTo>
                  <a:pt x="0" y="25962"/>
                  <a:pt x="25962" y="0"/>
                  <a:pt x="5798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5" name="자유형 84"/>
          <p:cNvSpPr/>
          <p:nvPr userDrawn="1"/>
        </p:nvSpPr>
        <p:spPr bwMode="auto">
          <a:xfrm>
            <a:off x="10844362" y="1713063"/>
            <a:ext cx="288032" cy="301923"/>
          </a:xfrm>
          <a:custGeom>
            <a:avLst/>
            <a:gdLst>
              <a:gd name="connsiteX0" fmla="*/ 57988 w 331914"/>
              <a:gd name="connsiteY0" fmla="*/ 0 h 347921"/>
              <a:gd name="connsiteX1" fmla="*/ 331914 w 331914"/>
              <a:gd name="connsiteY1" fmla="*/ 0 h 347921"/>
              <a:gd name="connsiteX2" fmla="*/ 331914 w 331914"/>
              <a:gd name="connsiteY2" fmla="*/ 347921 h 347921"/>
              <a:gd name="connsiteX3" fmla="*/ 57988 w 331914"/>
              <a:gd name="connsiteY3" fmla="*/ 347921 h 347921"/>
              <a:gd name="connsiteX4" fmla="*/ 0 w 331914"/>
              <a:gd name="connsiteY4" fmla="*/ 289933 h 347921"/>
              <a:gd name="connsiteX5" fmla="*/ 0 w 331914"/>
              <a:gd name="connsiteY5" fmla="*/ 57988 h 347921"/>
              <a:gd name="connsiteX6" fmla="*/ 57988 w 331914"/>
              <a:gd name="connsiteY6" fmla="*/ 0 h 34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914" h="347921">
                <a:moveTo>
                  <a:pt x="57988" y="0"/>
                </a:moveTo>
                <a:lnTo>
                  <a:pt x="331914" y="0"/>
                </a:lnTo>
                <a:lnTo>
                  <a:pt x="331914" y="347921"/>
                </a:lnTo>
                <a:lnTo>
                  <a:pt x="57988" y="347921"/>
                </a:lnTo>
                <a:cubicBezTo>
                  <a:pt x="25962" y="347921"/>
                  <a:pt x="0" y="321959"/>
                  <a:pt x="0" y="289933"/>
                </a:cubicBezTo>
                <a:lnTo>
                  <a:pt x="0" y="57988"/>
                </a:lnTo>
                <a:cubicBezTo>
                  <a:pt x="0" y="25962"/>
                  <a:pt x="25962" y="0"/>
                  <a:pt x="5798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86" name="그림 8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4828" y="1452707"/>
            <a:ext cx="142479" cy="182732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46771" y="1769449"/>
            <a:ext cx="128071" cy="150817"/>
          </a:xfrm>
          <a:prstGeom prst="rect">
            <a:avLst/>
          </a:prstGeom>
        </p:spPr>
      </p:pic>
      <p:grpSp>
        <p:nvGrpSpPr>
          <p:cNvPr id="7" name="그룹 6"/>
          <p:cNvGrpSpPr/>
          <p:nvPr userDrawn="1"/>
        </p:nvGrpSpPr>
        <p:grpSpPr>
          <a:xfrm>
            <a:off x="7542015" y="1460512"/>
            <a:ext cx="809460" cy="276999"/>
            <a:chOff x="9999643" y="1368086"/>
            <a:chExt cx="809460" cy="276999"/>
          </a:xfrm>
        </p:grpSpPr>
        <p:sp>
          <p:nvSpPr>
            <p:cNvPr id="78" name="TextBox 77"/>
            <p:cNvSpPr txBox="1"/>
            <p:nvPr userDrawn="1"/>
          </p:nvSpPr>
          <p:spPr>
            <a:xfrm>
              <a:off x="10196883" y="136808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dirty="0" smtClean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6</a:t>
              </a:r>
              <a:r>
                <a:rPr kumimoji="0" lang="ko-KR" altLang="en-US" sz="1200" dirty="0" smtClean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월</a:t>
              </a:r>
              <a:endParaRPr kumimoji="0"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 userDrawn="1"/>
          </p:nvPicPr>
          <p:blipFill rotWithShape="1">
            <a:blip r:embed="rId4"/>
            <a:srcRect l="28814" t="36809" r="25758" b="32905"/>
            <a:stretch/>
          </p:blipFill>
          <p:spPr>
            <a:xfrm>
              <a:off x="10593079" y="1401946"/>
              <a:ext cx="216024" cy="216025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 userDrawn="1"/>
          </p:nvPicPr>
          <p:blipFill rotWithShape="1">
            <a:blip r:embed="rId4"/>
            <a:srcRect l="28814" t="36809" r="25758" b="32905"/>
            <a:stretch/>
          </p:blipFill>
          <p:spPr>
            <a:xfrm flipH="1">
              <a:off x="9999643" y="1397647"/>
              <a:ext cx="216024" cy="216025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20301110">
            <a:off x="2966695" y="2803780"/>
            <a:ext cx="219930" cy="263877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798619" y="1482231"/>
            <a:ext cx="1172116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개강일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1889717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1307"/>
          <p:cNvSpPr>
            <a:spLocks noChangeArrowheads="1"/>
          </p:cNvSpPr>
          <p:nvPr userDrawn="1"/>
        </p:nvSpPr>
        <p:spPr bwMode="auto">
          <a:xfrm>
            <a:off x="159425" y="650449"/>
            <a:ext cx="11340000" cy="667634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1307"/>
          <p:cNvSpPr>
            <a:spLocks noChangeArrowheads="1"/>
          </p:cNvSpPr>
          <p:nvPr userDrawn="1"/>
        </p:nvSpPr>
        <p:spPr bwMode="auto">
          <a:xfrm>
            <a:off x="159425" y="650449"/>
            <a:ext cx="13114778" cy="667634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640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75866759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65187314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9473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 userDrawn="1"/>
        </p:nvSpPr>
        <p:spPr bwMode="auto">
          <a:xfrm>
            <a:off x="793853" y="1003547"/>
            <a:ext cx="288032" cy="14791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관리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1931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0094907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65282214"/>
              </p:ext>
            </p:extLst>
          </p:nvPr>
        </p:nvGraphicFramePr>
        <p:xfrm>
          <a:off x="528786" y="939550"/>
          <a:ext cx="818167" cy="6340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DB</a:t>
                      </a:r>
                      <a:r>
                        <a:rPr lang="en-US" altLang="ko-KR" sz="700" b="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&amp; </a:t>
                      </a:r>
                      <a:r>
                        <a:rPr lang="ko-KR" altLang="en-US" sz="700" b="0" baseline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컨택</a:t>
                      </a:r>
                      <a:r>
                        <a:rPr lang="ko-KR" altLang="en-US" sz="700" b="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DB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현황 관리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배정턴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더블 규정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93271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스크립트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55372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원서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인터뷰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멘토 과정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방문 상담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 배정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원서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멘토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콘테스트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비율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인센티브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급여 데이터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순위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28499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506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14990719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43159800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 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요청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35022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7162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 수령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50441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국비관리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월별훈련현황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면담일지관리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사물함관리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사물함코드등록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</a:t>
                      </a:r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신청등록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392313"/>
                  </a:ext>
                </a:extLst>
              </a:tr>
              <a:tr h="3848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070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2948540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59011830"/>
              </p:ext>
            </p:extLst>
          </p:nvPr>
        </p:nvGraphicFramePr>
        <p:xfrm>
          <a:off x="528786" y="939550"/>
          <a:ext cx="818167" cy="6563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특별 처리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휴복학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환불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위험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37873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재증명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 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37534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이력 변경 로그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4236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513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99850266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2753508"/>
              </p:ext>
            </p:extLst>
          </p:nvPr>
        </p:nvGraphicFramePr>
        <p:xfrm>
          <a:off x="528786" y="939550"/>
          <a:ext cx="818167" cy="584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0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총무팀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거주비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7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판촉물</a:t>
                      </a:r>
                      <a:r>
                        <a:rPr lang="en-US" altLang="ko-KR" sz="700" b="0" i="0" u="none" strike="noStrike" spc="-7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spc="-7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소모품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94036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경조사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41667"/>
                  </a:ext>
                </a:extLst>
              </a:tr>
              <a:tr h="161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인사팀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조직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채용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임직원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48331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 발령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092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989627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재증명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14061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교육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73133"/>
                  </a:ext>
                </a:extLst>
              </a:tr>
              <a:tr h="1610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재무회계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전사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임대차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주주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등기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 결의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 결의 표준화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051379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자금 집행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5903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결재 수단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손익계산서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133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개발부문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245262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7971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96882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4792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협조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675956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마케팅 관리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68111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광고계정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132790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99555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581953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예산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746050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결과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77706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감사실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7548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환불검색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감사실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922029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수강정보변경이력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472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298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93046046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02348967"/>
              </p:ext>
            </p:extLst>
          </p:nvPr>
        </p:nvGraphicFramePr>
        <p:xfrm>
          <a:off x="528786" y="939550"/>
          <a:ext cx="818167" cy="5352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입금 정보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126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단말기 입급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무통장 입금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현급 입금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7957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결제 </a:t>
                      </a:r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입급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793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순위관리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7469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국비 매출 현황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따즈아 매출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0139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3489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7355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광고자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50" baseline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자료 </a:t>
                      </a:r>
                      <a:r>
                        <a:rPr lang="ko-KR" altLang="en-US" sz="700" b="0" i="0" u="none" strike="noStrike" spc="-5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손익분기금액 </a:t>
                      </a:r>
                      <a:endParaRPr lang="ko-KR" altLang="en-US" sz="700" b="0" i="0" u="none" strike="noStrike" spc="-60" baseline="0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강의료입력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광고비입력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r>
                        <a:rPr lang="en-US" altLang="ko-KR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재료비입력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사업부수수료 입력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640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3" name="Rectangle 1307"/>
          <p:cNvSpPr>
            <a:spLocks noChangeArrowheads="1"/>
          </p:cNvSpPr>
          <p:nvPr/>
        </p:nvSpPr>
        <p:spPr bwMode="auto">
          <a:xfrm>
            <a:off x="159425" y="935621"/>
            <a:ext cx="11340000" cy="63911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71" name="Group 13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966785"/>
              </p:ext>
            </p:extLst>
          </p:nvPr>
        </p:nvGraphicFramePr>
        <p:xfrm>
          <a:off x="159430" y="85725"/>
          <a:ext cx="13109788" cy="445269"/>
        </p:xfrm>
        <a:graphic>
          <a:graphicData uri="http://schemas.openxmlformats.org/drawingml/2006/table">
            <a:tbl>
              <a:tblPr/>
              <a:tblGrid>
                <a:gridCol w="1185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88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KEG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업무 혁신 플랫폼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2024.02.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   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0.4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화면이름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   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59" name="Rectangle 1343"/>
          <p:cNvSpPr>
            <a:spLocks noGrp="1" noChangeArrowheads="1"/>
          </p:cNvSpPr>
          <p:nvPr>
            <p:ph type="title"/>
          </p:nvPr>
        </p:nvSpPr>
        <p:spPr bwMode="auto">
          <a:xfrm>
            <a:off x="1346955" y="346079"/>
            <a:ext cx="4953989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88" tIns="49094" rIns="98188" bIns="49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10570" name="Rectangle 1354"/>
          <p:cNvSpPr>
            <a:spLocks noChangeArrowheads="1"/>
          </p:cNvSpPr>
          <p:nvPr/>
        </p:nvSpPr>
        <p:spPr bwMode="auto">
          <a:xfrm>
            <a:off x="6097053" y="346079"/>
            <a:ext cx="365250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188" tIns="49094" rIns="98188" bIns="49094" anchor="ctr"/>
          <a:lstStyle/>
          <a:p>
            <a:pPr defTabSz="817563"/>
            <a:endParaRPr lang="ko-KR" altLang="en-US" sz="1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043" y="6990697"/>
            <a:ext cx="1190625" cy="336092"/>
          </a:xfrm>
          <a:prstGeom prst="rect">
            <a:avLst/>
          </a:prstGeom>
        </p:spPr>
      </p:pic>
      <p:sp>
        <p:nvSpPr>
          <p:cNvPr id="18" name="직사각형 17"/>
          <p:cNvSpPr/>
          <p:nvPr userDrawn="1"/>
        </p:nvSpPr>
        <p:spPr>
          <a:xfrm>
            <a:off x="10339320" y="658477"/>
            <a:ext cx="107914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관리자님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컴퓨터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강남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216168517"/>
              </p:ext>
            </p:extLst>
          </p:nvPr>
        </p:nvGraphicFramePr>
        <p:xfrm>
          <a:off x="181228" y="688072"/>
          <a:ext cx="477929" cy="16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9" name="Image" r:id="rId28" imgW="1371240" imgH="469800" progId="Photoshop.Image.13">
                  <p:embed/>
                </p:oleObj>
              </mc:Choice>
              <mc:Fallback>
                <p:oleObj name="Image" r:id="rId28" imgW="1371240" imgH="469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81228" y="688072"/>
                        <a:ext cx="477929" cy="16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611859" y="614617"/>
            <a:ext cx="976549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업무 혁신 플랫폼</a:t>
            </a:r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1374063" y="708297"/>
            <a:ext cx="88797" cy="100413"/>
            <a:chOff x="12230023" y="1548383"/>
            <a:chExt cx="216152" cy="244429"/>
          </a:xfrm>
        </p:grpSpPr>
        <p:sp>
          <p:nvSpPr>
            <p:cNvPr id="4" name="타원 3"/>
            <p:cNvSpPr/>
            <p:nvPr userDrawn="1"/>
          </p:nvSpPr>
          <p:spPr bwMode="auto">
            <a:xfrm>
              <a:off x="12230023" y="1661150"/>
              <a:ext cx="216152" cy="131662"/>
            </a:xfrm>
            <a:custGeom>
              <a:avLst/>
              <a:gdLst>
                <a:gd name="connsiteX0" fmla="*/ 0 w 216000"/>
                <a:gd name="connsiteY0" fmla="*/ 108012 h 216024"/>
                <a:gd name="connsiteX1" fmla="*/ 108000 w 216000"/>
                <a:gd name="connsiteY1" fmla="*/ 0 h 216024"/>
                <a:gd name="connsiteX2" fmla="*/ 216000 w 216000"/>
                <a:gd name="connsiteY2" fmla="*/ 108012 h 216024"/>
                <a:gd name="connsiteX3" fmla="*/ 108000 w 216000"/>
                <a:gd name="connsiteY3" fmla="*/ 216024 h 216024"/>
                <a:gd name="connsiteX4" fmla="*/ 0 w 216000"/>
                <a:gd name="connsiteY4" fmla="*/ 108012 h 216024"/>
                <a:gd name="connsiteX0" fmla="*/ 152 w 216152"/>
                <a:gd name="connsiteY0" fmla="*/ 108012 h 131153"/>
                <a:gd name="connsiteX1" fmla="*/ 108152 w 216152"/>
                <a:gd name="connsiteY1" fmla="*/ 0 h 131153"/>
                <a:gd name="connsiteX2" fmla="*/ 216152 w 216152"/>
                <a:gd name="connsiteY2" fmla="*/ 108012 h 131153"/>
                <a:gd name="connsiteX3" fmla="*/ 128155 w 216152"/>
                <a:gd name="connsiteY3" fmla="*/ 93152 h 131153"/>
                <a:gd name="connsiteX4" fmla="*/ 152 w 216152"/>
                <a:gd name="connsiteY4" fmla="*/ 108012 h 131153"/>
                <a:gd name="connsiteX0" fmla="*/ 152 w 216152"/>
                <a:gd name="connsiteY0" fmla="*/ 108012 h 131662"/>
                <a:gd name="connsiteX1" fmla="*/ 108152 w 216152"/>
                <a:gd name="connsiteY1" fmla="*/ 0 h 131662"/>
                <a:gd name="connsiteX2" fmla="*/ 216152 w 216152"/>
                <a:gd name="connsiteY2" fmla="*/ 108012 h 131662"/>
                <a:gd name="connsiteX3" fmla="*/ 128155 w 216152"/>
                <a:gd name="connsiteY3" fmla="*/ 93152 h 131662"/>
                <a:gd name="connsiteX4" fmla="*/ 152 w 216152"/>
                <a:gd name="connsiteY4" fmla="*/ 108012 h 131662"/>
                <a:gd name="connsiteX0" fmla="*/ 152 w 216152"/>
                <a:gd name="connsiteY0" fmla="*/ 108012 h 131662"/>
                <a:gd name="connsiteX1" fmla="*/ 108152 w 216152"/>
                <a:gd name="connsiteY1" fmla="*/ 0 h 131662"/>
                <a:gd name="connsiteX2" fmla="*/ 216152 w 216152"/>
                <a:gd name="connsiteY2" fmla="*/ 108012 h 131662"/>
                <a:gd name="connsiteX3" fmla="*/ 128155 w 216152"/>
                <a:gd name="connsiteY3" fmla="*/ 93152 h 131662"/>
                <a:gd name="connsiteX4" fmla="*/ 152 w 216152"/>
                <a:gd name="connsiteY4" fmla="*/ 108012 h 13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152" h="131662">
                  <a:moveTo>
                    <a:pt x="152" y="108012"/>
                  </a:moveTo>
                  <a:cubicBezTo>
                    <a:pt x="-3182" y="92487"/>
                    <a:pt x="48505" y="0"/>
                    <a:pt x="108152" y="0"/>
                  </a:cubicBezTo>
                  <a:cubicBezTo>
                    <a:pt x="167799" y="0"/>
                    <a:pt x="216152" y="48359"/>
                    <a:pt x="216152" y="108012"/>
                  </a:cubicBezTo>
                  <a:cubicBezTo>
                    <a:pt x="216152" y="167665"/>
                    <a:pt x="167800" y="96009"/>
                    <a:pt x="128155" y="93152"/>
                  </a:cubicBezTo>
                  <a:cubicBezTo>
                    <a:pt x="34218" y="118870"/>
                    <a:pt x="3486" y="123537"/>
                    <a:pt x="152" y="108012"/>
                  </a:cubicBezTo>
                  <a:close/>
                </a:path>
              </a:pathLst>
            </a:custGeom>
            <a:solidFill>
              <a:schemeClr val="tx2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17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2E2E2E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" name="타원 2"/>
            <p:cNvSpPr/>
            <p:nvPr userDrawn="1"/>
          </p:nvSpPr>
          <p:spPr bwMode="auto">
            <a:xfrm>
              <a:off x="12266091" y="1548383"/>
              <a:ext cx="144016" cy="144016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17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2E2E2E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</p:grpSp>
      <p:sp>
        <p:nvSpPr>
          <p:cNvPr id="15" name="모서리가 둥근 직사각형 14"/>
          <p:cNvSpPr/>
          <p:nvPr userDrawn="1"/>
        </p:nvSpPr>
        <p:spPr>
          <a:xfrm>
            <a:off x="9610475" y="671807"/>
            <a:ext cx="752470" cy="180000"/>
          </a:xfrm>
          <a:prstGeom prst="roundRect">
            <a:avLst>
              <a:gd name="adj" fmla="val 29431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강의시간표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1570218" y="675730"/>
            <a:ext cx="504000" cy="180000"/>
          </a:xfrm>
          <a:prstGeom prst="roundRect">
            <a:avLst>
              <a:gd name="adj" fmla="val 29431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HOME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074218" y="633765"/>
            <a:ext cx="797013" cy="233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2023.07.21(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금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7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26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75" r:id="rId4"/>
    <p:sldLayoutId id="2147483667" r:id="rId5"/>
    <p:sldLayoutId id="2147483669" r:id="rId6"/>
    <p:sldLayoutId id="2147483671" r:id="rId7"/>
    <p:sldLayoutId id="2147483672" r:id="rId8"/>
    <p:sldLayoutId id="2147483650" r:id="rId9"/>
    <p:sldLayoutId id="2147483670" r:id="rId10"/>
    <p:sldLayoutId id="2147483673" r:id="rId11"/>
    <p:sldLayoutId id="2147483665" r:id="rId12"/>
    <p:sldLayoutId id="2147483660" r:id="rId13"/>
    <p:sldLayoutId id="2147483661" r:id="rId14"/>
    <p:sldLayoutId id="2147483653" r:id="rId15"/>
    <p:sldLayoutId id="2147483654" r:id="rId16"/>
    <p:sldLayoutId id="2147483664" r:id="rId17"/>
    <p:sldLayoutId id="2147483680" r:id="rId18"/>
    <p:sldLayoutId id="2147483681" r:id="rId19"/>
    <p:sldLayoutId id="2147483676" r:id="rId20"/>
    <p:sldLayoutId id="2147483655" r:id="rId21"/>
    <p:sldLayoutId id="2147483656" r:id="rId22"/>
    <p:sldLayoutId id="2147483679" r:id="rId2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7563" rtl="0" fontAlgn="base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2pPr>
      <a:lvl3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3pPr>
      <a:lvl4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4pPr>
      <a:lvl5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5pPr>
      <a:lvl6pPr marL="4572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6pPr>
      <a:lvl7pPr marL="9144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7pPr>
      <a:lvl8pPr marL="13716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8pPr>
      <a:lvl9pPr marL="18288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9pPr>
    </p:titleStyle>
    <p:bodyStyle>
      <a:lvl1pPr marL="368300" indent="-368300" algn="l" defTabSz="817563" rtl="0" fontAlgn="base">
        <a:spcBef>
          <a:spcPct val="20000"/>
        </a:spcBef>
        <a:spcAft>
          <a:spcPct val="0"/>
        </a:spcAft>
        <a:buChar char="•"/>
        <a:defRPr kumimoji="1" sz="3400">
          <a:solidFill>
            <a:schemeClr val="tx1"/>
          </a:solidFill>
          <a:latin typeface="+mn-lt"/>
          <a:ea typeface="+mn-ea"/>
          <a:cs typeface="+mn-cs"/>
        </a:defRPr>
      </a:lvl1pPr>
      <a:lvl2pPr marL="798513" indent="-307975" algn="l" defTabSz="817563" rtl="0" fontAlgn="base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+mn-lt"/>
          <a:ea typeface="+mn-ea"/>
        </a:defRPr>
      </a:lvl2pPr>
      <a:lvl3pPr marL="1227138" indent="-244475" algn="l" defTabSz="817563" rtl="0" fontAlgn="base">
        <a:spcBef>
          <a:spcPct val="20000"/>
        </a:spcBef>
        <a:spcAft>
          <a:spcPct val="0"/>
        </a:spcAft>
        <a:buChar char="•"/>
        <a:defRPr kumimoji="1" sz="2600">
          <a:solidFill>
            <a:schemeClr val="tx1"/>
          </a:solidFill>
          <a:latin typeface="+mn-lt"/>
          <a:ea typeface="+mn-ea"/>
        </a:defRPr>
      </a:lvl3pPr>
      <a:lvl4pPr marL="1717675" indent="-244475" algn="l" defTabSz="817563" rtl="0" fontAlgn="base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2098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5pPr>
      <a:lvl6pPr marL="26670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6pPr>
      <a:lvl7pPr marL="31242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7pPr>
      <a:lvl8pPr marL="35814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8pPr>
      <a:lvl9pPr marL="40386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048869" y="1548383"/>
            <a:ext cx="7345213" cy="2916535"/>
          </a:xfrm>
          <a:prstGeom prst="rect">
            <a:avLst/>
          </a:prstGeom>
          <a:solidFill>
            <a:srgbClr val="4C3C6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4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KEG</a:t>
            </a:r>
            <a:r>
              <a:rPr lang="ko-KR" altLang="en-US" sz="4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업무 혁신 플랫폼 </a:t>
            </a:r>
            <a:r>
              <a:rPr lang="ko-KR" altLang="en-US" sz="4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</a:t>
            </a:r>
            <a:endParaRPr lang="en-US" altLang="ko-KR" sz="4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271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150600" y="4680943"/>
            <a:ext cx="5141750" cy="698500"/>
          </a:xfrm>
          <a:noFill/>
          <a:ln/>
        </p:spPr>
        <p:txBody>
          <a:bodyPr/>
          <a:lstStyle/>
          <a:p>
            <a:pPr algn="ctr"/>
            <a:r>
              <a:rPr lang="ko-KR" altLang="en-US" sz="3200" dirty="0"/>
              <a:t>화면설계서</a:t>
            </a:r>
            <a:endParaRPr lang="ko-KR" altLang="en-US" sz="3200" dirty="0">
              <a:ea typeface="HY견고딕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94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1</a:t>
            </a:fld>
            <a:endParaRPr lang="ko-KR" altLang="en-US" sz="800" dirty="0"/>
          </a:p>
        </p:txBody>
      </p:sp>
      <p:sp>
        <p:nvSpPr>
          <p:cNvPr id="1154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화면설계서</a:t>
            </a:r>
            <a:r>
              <a:rPr lang="ko-KR" altLang="en-US" dirty="0" smtClean="0"/>
              <a:t> 작업 내역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F082178-DBC1-4D1E-8303-1223BA144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998026"/>
              </p:ext>
            </p:extLst>
          </p:nvPr>
        </p:nvGraphicFramePr>
        <p:xfrm>
          <a:off x="1033475" y="1188343"/>
          <a:ext cx="11376000" cy="4145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97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2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Ver.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2024.02.05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휴학 신청 내용 반영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2024.02.27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휴학 신청 프로세스 변경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972329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761369"/>
                  </a:ext>
                </a:extLst>
              </a:tr>
              <a:tr h="160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30733"/>
                  </a:ext>
                </a:extLst>
              </a:tr>
              <a:tr h="160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638383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211347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480423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166328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264476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525537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730169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218123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302329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68909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957392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342407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224376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57914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888827" y="819011"/>
            <a:ext cx="2288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Document History</a:t>
            </a:r>
            <a:endParaRPr lang="ko-KR" alt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090374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29610" y="2556495"/>
            <a:ext cx="6783731" cy="168580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noAutofit/>
          </a:bodyPr>
          <a:lstStyle/>
          <a:p>
            <a:pPr algn="ctr" defTabSz="817563"/>
            <a:r>
              <a:rPr lang="ko-KR" altLang="en-US" sz="5400" b="1" dirty="0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수강생창</a:t>
            </a:r>
            <a:endParaRPr lang="ko-KR" altLang="en-US" sz="5400" b="1" dirty="0">
              <a:solidFill>
                <a:srgbClr val="FFFF9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648578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수강생 </a:t>
            </a:r>
            <a:r>
              <a:rPr lang="en-US" altLang="ko-KR" dirty="0"/>
              <a:t>&gt; </a:t>
            </a:r>
            <a:r>
              <a:rPr lang="ko-KR" altLang="en-US" dirty="0" smtClean="0"/>
              <a:t>수강생창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자격증 관리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3</a:t>
            </a:fld>
            <a:endParaRPr lang="ko-KR" altLang="en-US" sz="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233748"/>
              </p:ext>
            </p:extLst>
          </p:nvPr>
        </p:nvGraphicFramePr>
        <p:xfrm>
          <a:off x="11520710" y="645990"/>
          <a:ext cx="2038313" cy="432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9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자격증 데이터 출처</a:t>
                      </a:r>
                      <a:endParaRPr lang="en-US" altLang="ko-KR" sz="7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운영 </a:t>
                      </a: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자격증 관리</a:t>
                      </a:r>
                      <a:endParaRPr lang="en-US" altLang="ko-KR" sz="7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 </a:t>
                      </a:r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수강생포털 </a:t>
                      </a: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자격증 </a:t>
                      </a:r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판매</a:t>
                      </a: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 환불은 </a:t>
                      </a: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“</a:t>
                      </a:r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손재현</a:t>
                      </a: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” </a:t>
                      </a:r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담당</a:t>
                      </a: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</a:br>
                      <a:endParaRPr lang="ko-KR" altLang="en-US" sz="7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자격증 판매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 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운영 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자격증 관리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7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7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참고 </a:t>
                      </a:r>
                      <a:r>
                        <a:rPr lang="en-US" altLang="ko-KR" sz="7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7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수강생포털과 내용 같음</a:t>
                      </a:r>
                      <a:r>
                        <a:rPr lang="en-US" altLang="ko-KR" sz="7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7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endParaRPr lang="en-US" altLang="ko-KR" sz="700" smtClean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+mn-ea"/>
                        </a:rPr>
                        <a:t>1-2  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+mn-ea"/>
                        </a:rPr>
                        <a:t>자격증 구매내역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+mn-ea"/>
                        </a:rPr>
                        <a:t/>
                      </a:r>
                      <a:br>
                        <a:rPr lang="en-US" altLang="ko-KR" sz="700" smtClean="0">
                          <a:solidFill>
                            <a:schemeClr val="tx1"/>
                          </a:solidFill>
                          <a:latin typeface="+mn-ea"/>
                        </a:rPr>
                      </a:b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+mn-ea"/>
                        </a:rPr>
                        <a:t>- 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+mn-ea"/>
                        </a:rPr>
                        <a:t>수강생의 자격증 구매한 내역</a:t>
                      </a:r>
                      <a:endParaRPr lang="en-US" altLang="ko-KR" sz="70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응시 가능 자격증 리스트 내역</a:t>
                      </a:r>
                      <a:endParaRPr lang="en-US" altLang="ko-KR" sz="700" b="1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 출처</a:t>
                      </a:r>
                      <a:endParaRPr lang="en-US" altLang="ko-KR" sz="700" b="1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운영</a:t>
                      </a:r>
                      <a:r>
                        <a:rPr lang="en-US" altLang="ko-KR" sz="700" b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자격증관리</a:t>
                      </a:r>
                      <a:endParaRPr lang="en-US" altLang="ko-KR" sz="700" b="1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1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   0228 </a:t>
                      </a:r>
                      <a:r>
                        <a:rPr lang="ko-KR" altLang="en-US" sz="700" b="1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추가 </a:t>
                      </a:r>
                      <a:r>
                        <a:rPr lang="en-US" altLang="ko-KR" sz="700" b="1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지점 기준 판매할 응시과목 나열</a:t>
                      </a:r>
                      <a:r>
                        <a:rPr lang="en-US" altLang="ko-KR" sz="700" b="1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700" b="1" smtClean="0">
                        <a:solidFill>
                          <a:schemeClr val="accent2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7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응시료 </a:t>
                      </a:r>
                      <a:r>
                        <a:rPr lang="en-US" altLang="ko-KR" sz="7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1</a:t>
                      </a:r>
                      <a:r>
                        <a:rPr lang="ko-KR" altLang="en-US" sz="7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과목 구매 시 금액</a:t>
                      </a:r>
                      <a:endParaRPr lang="en-US" altLang="ko-KR" sz="7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700" b="1" baseline="0" smtClean="0">
                        <a:solidFill>
                          <a:schemeClr val="accent2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</a:t>
                      </a:r>
                      <a:r>
                        <a:rPr lang="ko-KR" altLang="en-US" sz="7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재응시 금액 </a:t>
                      </a:r>
                      <a:r>
                        <a:rPr lang="en-US" altLang="ko-KR" sz="7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재응시 할 경우 비용</a:t>
                      </a:r>
                      <a:endParaRPr lang="en-US" altLang="ko-KR" sz="700" b="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본 사이트에서 재응시 할 경우에만 해당비용으로 결재 가능</a:t>
                      </a:r>
                      <a:endParaRPr lang="en-US" altLang="ko-KR" sz="700" b="0" baseline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700" b="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2-3 </a:t>
                      </a:r>
                      <a:r>
                        <a:rPr lang="ko-KR" altLang="en-US" sz="7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재응시여부</a:t>
                      </a:r>
                      <a:endParaRPr lang="en-US" altLang="ko-KR" sz="700" b="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700" b="1" baseline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구매한 응시과목이라면 </a:t>
                      </a:r>
                      <a:r>
                        <a:rPr lang="en-US" altLang="ko-KR" sz="700" b="1" baseline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700" b="1" baseline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재응시</a:t>
                      </a:r>
                      <a:r>
                        <a:rPr lang="en-US" altLang="ko-KR" sz="700" b="1" baseline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＂</a:t>
                      </a:r>
                      <a:r>
                        <a:rPr lang="ko-KR" altLang="en-US" sz="700" b="1" baseline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를 표시해 준다</a:t>
                      </a:r>
                      <a:r>
                        <a:rPr lang="en-US" altLang="ko-KR" sz="700" b="1" baseline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자격증 결제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- 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체크한 자격증 리스트에 대해서 한꺼번에 응시가능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팝업 출력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-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“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과목을 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 이상 선택해야 합니다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.” 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메세지</a:t>
                      </a:r>
                    </a:p>
                    <a:p>
                      <a:pPr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- 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수강생포털에서는 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PG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결제 연결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-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수강생창에서는 단말기 결제 연결</a:t>
                      </a:r>
                      <a:endParaRPr lang="en-US" altLang="ko-KR" sz="70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+mn-ea"/>
                        </a:rPr>
                        <a:t>    </a:t>
                      </a:r>
                      <a:r>
                        <a:rPr lang="en-US" altLang="ko-KR" sz="700" smtClean="0">
                          <a:solidFill>
                            <a:srgbClr val="C00000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700" smtClean="0">
                          <a:solidFill>
                            <a:srgbClr val="C00000"/>
                          </a:solidFill>
                          <a:latin typeface="+mn-ea"/>
                        </a:rPr>
                        <a:t>다음슬라이드</a:t>
                      </a:r>
                      <a:r>
                        <a:rPr lang="en-US" altLang="ko-KR" sz="700" smtClean="0">
                          <a:solidFill>
                            <a:srgbClr val="C00000"/>
                          </a:solidFill>
                          <a:latin typeface="+mn-ea"/>
                        </a:rPr>
                        <a:t>)</a:t>
                      </a:r>
                      <a:endParaRPr lang="en-US" altLang="ko-KR" sz="700" smtClean="0">
                        <a:solidFill>
                          <a:srgbClr val="C00000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64999" y="2725059"/>
            <a:ext cx="1199892" cy="2016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72000" tIns="36000" bIns="36000" rtlCol="0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 smtClean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자격증 관리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2923" y="13012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 관리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52922" y="1665061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 판매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825626" y="1980431"/>
          <a:ext cx="9432924" cy="144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4620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766853">
                  <a:extLst>
                    <a:ext uri="{9D8B030D-6E8A-4147-A177-3AD203B41FA5}">
                      <a16:colId xmlns:a16="http://schemas.microsoft.com/office/drawing/2014/main" val="204663137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209708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133737906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338468952"/>
                    </a:ext>
                  </a:extLst>
                </a:gridCol>
                <a:gridCol w="1248329">
                  <a:extLst>
                    <a:ext uri="{9D8B030D-6E8A-4147-A177-3AD203B41FA5}">
                      <a16:colId xmlns:a16="http://schemas.microsoft.com/office/drawing/2014/main" val="1002814051"/>
                    </a:ext>
                  </a:extLst>
                </a:gridCol>
                <a:gridCol w="1248329">
                  <a:extLst>
                    <a:ext uri="{9D8B030D-6E8A-4147-A177-3AD203B41FA5}">
                      <a16:colId xmlns:a16="http://schemas.microsoft.com/office/drawing/2014/main" val="3337796249"/>
                    </a:ext>
                  </a:extLst>
                </a:gridCol>
                <a:gridCol w="1248329">
                  <a:extLst>
                    <a:ext uri="{9D8B030D-6E8A-4147-A177-3AD203B41FA5}">
                      <a16:colId xmlns:a16="http://schemas.microsoft.com/office/drawing/2014/main" val="331684133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lang="en-US" sz="7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1676" marR="71676" marT="37331" marB="37331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계열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별칭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자격증명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응시과목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응시 금액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재응시 금액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재응시여부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1676" marR="71676" marT="74663" marB="74663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맑은 고딕" pitchFamily="50" charset="-127"/>
                        </a:rPr>
                        <a:t>컴퓨터강남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맑은 고딕" pitchFamily="50" charset="-127"/>
                        </a:rPr>
                        <a:t>ACP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Adobe Certified Professional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Premiere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70,000</a:t>
                      </a:r>
                      <a:endParaRPr lang="ko-KR" altLang="en-US" sz="7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30,000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905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1676" marR="71676" marT="74663" marB="74663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itchFamily="50" charset="-127"/>
                          <a:cs typeface="+mn-cs"/>
                        </a:rPr>
                        <a:t>컴퓨터강남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ACP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Illustrator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70,000</a:t>
                      </a:r>
                      <a:endParaRPr lang="ko-KR" altLang="en-US" sz="7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30,000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맑은 고딕" pitchFamily="50" charset="-127"/>
                          <a:cs typeface="+mn-cs"/>
                        </a:rPr>
                        <a:t>재응시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3225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1676" marR="71676" marT="74663" marB="74663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itchFamily="50" charset="-127"/>
                          <a:cs typeface="+mn-cs"/>
                        </a:rPr>
                        <a:t>컴퓨터강남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ACP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Adobe Certified Professional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Photoshop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70,000</a:t>
                      </a:r>
                      <a:endParaRPr lang="ko-KR" altLang="en-US" sz="7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30,000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8433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□</a:t>
                      </a:r>
                      <a:endParaRPr lang="ko-KR" altLang="en-US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itchFamily="50" charset="-127"/>
                          <a:cs typeface="+mn-cs"/>
                        </a:rPr>
                        <a:t>컴퓨터강남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ACP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InDesign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70,000</a:t>
                      </a:r>
                      <a:endParaRPr lang="ko-KR" altLang="en-US" sz="7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30,000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49385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1825626" y="4428703"/>
          <a:ext cx="9432925" cy="23271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7337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3869087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46631376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209708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74934157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1337379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33846895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002814051"/>
                    </a:ext>
                  </a:extLst>
                </a:gridCol>
                <a:gridCol w="737963">
                  <a:extLst>
                    <a:ext uri="{9D8B030D-6E8A-4147-A177-3AD203B41FA5}">
                      <a16:colId xmlns:a16="http://schemas.microsoft.com/office/drawing/2014/main" val="1844741733"/>
                    </a:ext>
                  </a:extLst>
                </a:gridCol>
                <a:gridCol w="1206253">
                  <a:extLst>
                    <a:ext uri="{9D8B030D-6E8A-4147-A177-3AD203B41FA5}">
                      <a16:colId xmlns:a16="http://schemas.microsoft.com/office/drawing/2014/main" val="100005362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705717948"/>
                    </a:ext>
                  </a:extLst>
                </a:gridCol>
                <a:gridCol w="504628">
                  <a:extLst>
                    <a:ext uri="{9D8B030D-6E8A-4147-A177-3AD203B41FA5}">
                      <a16:colId xmlns:a16="http://schemas.microsoft.com/office/drawing/2014/main" val="161140350"/>
                    </a:ext>
                  </a:extLst>
                </a:gridCol>
              </a:tblGrid>
              <a:tr h="274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별칭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응시과목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결제금액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추천강사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할인코드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시험일시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시험장소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74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컴퓨터강남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ACP</a:t>
                      </a:r>
                      <a:endParaRPr lang="ko-KR" altLang="en-US" sz="8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InDesign CC2020 (</a:t>
                      </a:r>
                      <a:r>
                        <a:rPr lang="ko-KR" altLang="en-US" sz="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한글</a:t>
                      </a:r>
                      <a:r>
                        <a:rPr lang="en-US" altLang="ko-KR" sz="8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en-US" altLang="ko-KR" sz="9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) </a:t>
                      </a:r>
                      <a:r>
                        <a:rPr lang="en-US" altLang="ko-KR" sz="700" b="0" i="0" u="none" strike="noStrike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비대면</a:t>
                      </a:r>
                      <a:r>
                        <a:rPr lang="en-US" altLang="ko-KR" sz="700" b="0" i="0" u="none" strike="noStrike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900" b="0" i="0" u="none" strike="noStrike" smtClean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effectLst/>
                          <a:latin typeface="+mn-ea"/>
                          <a:ea typeface="+mn-ea"/>
                        </a:rPr>
                        <a:t>130,000</a:t>
                      </a: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2024-01-02</a:t>
                      </a: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smtClean="0">
                          <a:solidFill>
                            <a:srgbClr val="0066FF"/>
                          </a:solidFill>
                          <a:effectLst/>
                          <a:latin typeface="+mn-ea"/>
                          <a:ea typeface="+mn-ea"/>
                        </a:rPr>
                        <a:t>홍추천</a:t>
                      </a:r>
                      <a:r>
                        <a:rPr lang="en-US" altLang="ko-KR" sz="800" u="sng" smtClean="0">
                          <a:solidFill>
                            <a:srgbClr val="0066F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u="sng" smtClean="0">
                          <a:solidFill>
                            <a:srgbClr val="0066FF"/>
                          </a:solidFill>
                          <a:effectLst/>
                          <a:latin typeface="+mn-ea"/>
                          <a:ea typeface="+mn-ea"/>
                        </a:rPr>
                        <a:t> 강사</a:t>
                      </a:r>
                      <a:endParaRPr lang="en-US" altLang="ko-KR" sz="800" u="sng" dirty="0">
                        <a:solidFill>
                          <a:srgbClr val="0066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HQT0699PSB</a:t>
                      </a:r>
                      <a:endParaRPr lang="en-US" altLang="ko-KR" sz="8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결제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888468"/>
                  </a:ext>
                </a:extLst>
              </a:tr>
              <a:tr h="274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컴퓨터강남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ACP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Photoshop CC2020 (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HQT0699PSB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>
                            <a:lumMod val="6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환불처리중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905784"/>
                  </a:ext>
                </a:extLst>
              </a:tr>
              <a:tr h="274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컴퓨터강남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ACP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Illustrator CC2020 (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effectLst/>
                          <a:latin typeface="+mn-ea"/>
                          <a:ea typeface="+mn-ea"/>
                        </a:rPr>
                        <a:t>70,000</a:t>
                      </a: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2024-12-27</a:t>
                      </a: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HQT0699PSB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>
                            <a:lumMod val="6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환불처리중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322560"/>
                  </a:ext>
                </a:extLst>
              </a:tr>
              <a:tr h="274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컴퓨터강남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ACP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Illustrator CC2020 (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effectLst/>
                          <a:latin typeface="+mn-ea"/>
                          <a:ea typeface="+mn-ea"/>
                        </a:rPr>
                        <a:t>70,000</a:t>
                      </a: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2024-12-25</a:t>
                      </a: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HQT0699PSB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>
                            <a:lumMod val="6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결제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057295"/>
                  </a:ext>
                </a:extLst>
              </a:tr>
              <a:tr h="274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컴퓨터강남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ACP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Illustrator CC2020 (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effectLst/>
                          <a:latin typeface="+mn-ea"/>
                          <a:ea typeface="+mn-ea"/>
                        </a:rPr>
                        <a:t>190,000</a:t>
                      </a: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2024-11-20</a:t>
                      </a: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sng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HQT0699PSB</a:t>
                      </a:r>
                      <a:endParaRPr kumimoji="0" lang="en-US" altLang="ko-KR" sz="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rgbClr val="FFFFFF">
                            <a:lumMod val="6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환불완료</a:t>
                      </a:r>
                      <a:endParaRPr lang="ko-KR" altLang="en-US" sz="8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858748"/>
                  </a:ext>
                </a:extLst>
              </a:tr>
              <a:tr h="274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컴퓨터강남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ACP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Illustrator CC2020 (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HQT0699PSB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>
                            <a:lumMod val="6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2024-01-13 14:30</a:t>
                      </a:r>
                      <a:endParaRPr lang="en-US" altLang="ko-KR" sz="8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SBS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아카데미컴퓨터아트학원 본관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층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접수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409591"/>
                  </a:ext>
                </a:extLst>
              </a:tr>
              <a:tr h="274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컴퓨터강남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ACP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Illustrator CC2020 (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HQT0699PSB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>
                            <a:lumMod val="6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2024-01-13 14:30</a:t>
                      </a:r>
                      <a:endParaRPr lang="en-US" altLang="ko-KR" sz="8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SBS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아카데미컴퓨터아트학원 본관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층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응시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합격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1355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2179177" y="2277495"/>
            <a:ext cx="102326" cy="23468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anose="05020102010507070707" pitchFamily="18" charset="2"/>
              </a:rPr>
              <a:t>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79177" y="2566008"/>
            <a:ext cx="102326" cy="23468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anose="05020102010507070707" pitchFamily="18" charset="2"/>
              </a:rPr>
              <a:t>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79177" y="3149668"/>
            <a:ext cx="102326" cy="23468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anose="05020102010507070707" pitchFamily="18" charset="2"/>
              </a:rPr>
              <a:t>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0249867" y="1641750"/>
            <a:ext cx="980481" cy="2124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자격증 결제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0957760" y="4712683"/>
            <a:ext cx="199739" cy="300082"/>
            <a:chOff x="6584721" y="3564292"/>
            <a:chExt cx="199739" cy="300082"/>
          </a:xfrm>
        </p:grpSpPr>
        <p:sp>
          <p:nvSpPr>
            <p:cNvPr id="47" name="TextBox 46"/>
            <p:cNvSpPr txBox="1"/>
            <p:nvPr/>
          </p:nvSpPr>
          <p:spPr>
            <a:xfrm>
              <a:off x="6616967" y="3564292"/>
              <a:ext cx="167493" cy="30008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sym typeface="Wingdings 2" panose="05020102010507070707" pitchFamily="18" charset="2"/>
                </a:rPr>
                <a:t>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6584721" y="3636476"/>
              <a:ext cx="130224" cy="127295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0965852" y="5519247"/>
            <a:ext cx="199739" cy="300082"/>
            <a:chOff x="6584721" y="3564292"/>
            <a:chExt cx="199739" cy="300082"/>
          </a:xfrm>
        </p:grpSpPr>
        <p:sp>
          <p:nvSpPr>
            <p:cNvPr id="50" name="TextBox 49"/>
            <p:cNvSpPr txBox="1"/>
            <p:nvPr/>
          </p:nvSpPr>
          <p:spPr>
            <a:xfrm>
              <a:off x="6616967" y="3564292"/>
              <a:ext cx="167493" cy="30008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sym typeface="Wingdings 2" panose="05020102010507070707" pitchFamily="18" charset="2"/>
                </a:rPr>
                <a:t>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6584721" y="3636476"/>
              <a:ext cx="130224" cy="127295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</p:grpSp>
      <p:sp>
        <p:nvSpPr>
          <p:cNvPr id="52" name="모서리가 둥근 직사각형 51"/>
          <p:cNvSpPr/>
          <p:nvPr/>
        </p:nvSpPr>
        <p:spPr>
          <a:xfrm>
            <a:off x="10249867" y="4100001"/>
            <a:ext cx="980481" cy="2124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환불 신청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>
            <a:spLocks noChangeAspect="1"/>
          </p:cNvSpPr>
          <p:nvPr/>
        </p:nvSpPr>
        <p:spPr bwMode="auto">
          <a:xfrm>
            <a:off x="1572922" y="170166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 bwMode="auto">
          <a:xfrm>
            <a:off x="10659207" y="149221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572921" y="3852639"/>
            <a:ext cx="9901081" cy="3528391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317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sp>
        <p:nvSpPr>
          <p:cNvPr id="67" name="TextBox 66"/>
          <p:cNvSpPr txBox="1"/>
          <p:nvPr/>
        </p:nvSpPr>
        <p:spPr>
          <a:xfrm>
            <a:off x="1752922" y="4079595"/>
            <a:ext cx="939681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 구매내역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572922" y="413240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0533096" y="188166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2-3</a:t>
            </a:r>
            <a:endParaRPr lang="en-US" altLang="ko-KR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4182583-756C-47EB-8B9C-04210122B7CF}"/>
              </a:ext>
            </a:extLst>
          </p:cNvPr>
          <p:cNvGrpSpPr/>
          <p:nvPr/>
        </p:nvGrpSpPr>
        <p:grpSpPr>
          <a:xfrm>
            <a:off x="1807853" y="2285462"/>
            <a:ext cx="109164" cy="1134969"/>
            <a:chOff x="2585992" y="1683282"/>
            <a:chExt cx="238645" cy="2361712"/>
          </a:xfrm>
        </p:grpSpPr>
        <p:cxnSp>
          <p:nvCxnSpPr>
            <p:cNvPr id="31" name="직선 연결선 74">
              <a:extLst>
                <a:ext uri="{FF2B5EF4-FFF2-40B4-BE49-F238E27FC236}">
                  <a16:creationId xmlns:a16="http://schemas.microsoft.com/office/drawing/2014/main" id="{7831619D-30B7-4FAC-85AF-5A210C5495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7744" y="1683282"/>
              <a:ext cx="0" cy="2360447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33" name="직선 연결선 74">
              <a:extLst>
                <a:ext uri="{FF2B5EF4-FFF2-40B4-BE49-F238E27FC236}">
                  <a16:creationId xmlns:a16="http://schemas.microsoft.com/office/drawing/2014/main" id="{2108DD04-B980-48E6-9F1B-5EBA379D19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1683282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35" name="직선 연결선 74">
              <a:extLst>
                <a:ext uri="{FF2B5EF4-FFF2-40B4-BE49-F238E27FC236}">
                  <a16:creationId xmlns:a16="http://schemas.microsoft.com/office/drawing/2014/main" id="{D8362B38-8A08-4ED6-A0F5-D6493F6A96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4044994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36" name="타원 35"/>
          <p:cNvSpPr>
            <a:spLocks noChangeAspect="1"/>
          </p:cNvSpPr>
          <p:nvPr/>
        </p:nvSpPr>
        <p:spPr bwMode="auto">
          <a:xfrm>
            <a:off x="8030290" y="187677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/>
          <p:cNvSpPr>
            <a:spLocks noChangeAspect="1"/>
          </p:cNvSpPr>
          <p:nvPr/>
        </p:nvSpPr>
        <p:spPr bwMode="auto">
          <a:xfrm>
            <a:off x="9313763" y="188166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타원 54"/>
          <p:cNvSpPr>
            <a:spLocks noChangeAspect="1"/>
          </p:cNvSpPr>
          <p:nvPr/>
        </p:nvSpPr>
        <p:spPr bwMode="auto">
          <a:xfrm>
            <a:off x="1615731" y="274172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180377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1752922" y="3959260"/>
            <a:ext cx="939681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 구매내역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52922" y="1665061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 판매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수강생 </a:t>
            </a:r>
            <a:r>
              <a:rPr lang="en-US" altLang="ko-KR" dirty="0"/>
              <a:t>&gt; </a:t>
            </a:r>
            <a:r>
              <a:rPr lang="ko-KR" altLang="en-US" dirty="0" smtClean="0"/>
              <a:t>수강생창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자격증 관리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4</a:t>
            </a:fld>
            <a:endParaRPr lang="ko-KR" altLang="en-US" sz="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685107"/>
              </p:ext>
            </p:extLst>
          </p:nvPr>
        </p:nvGraphicFramePr>
        <p:xfrm>
          <a:off x="11520711" y="645990"/>
          <a:ext cx="2095162" cy="5607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자격증 데이터 출처</a:t>
                      </a:r>
                      <a:endParaRPr lang="en-US" altLang="ko-KR" sz="7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운영 </a:t>
                      </a: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자격증 관리</a:t>
                      </a:r>
                      <a:endParaRPr lang="en-US" altLang="ko-KR" sz="7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 </a:t>
                      </a:r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수강생포털 </a:t>
                      </a: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자격증 </a:t>
                      </a:r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판매</a:t>
                      </a: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 환불은 </a:t>
                      </a: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“</a:t>
                      </a:r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손재현</a:t>
                      </a: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” </a:t>
                      </a:r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담당</a:t>
                      </a: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</a:br>
                      <a:endParaRPr lang="ko-KR" altLang="en-US" sz="7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자격증 </a:t>
                      </a:r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응시 과목 내역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응시 내역이 출력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재응시 과목 내역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재응시한 내역이 출력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결제영역 </a:t>
                      </a: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단말기</a:t>
                      </a: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일시불 결제만 지원</a:t>
                      </a: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카드 결제요청</a:t>
                      </a: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&gt; </a:t>
                      </a:r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단말기 </a:t>
                      </a: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push</a:t>
                      </a:r>
                      <a:b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    </a:t>
                      </a:r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결제취소 </a:t>
                      </a: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단말기 </a:t>
                      </a: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cancel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현금 </a:t>
                      </a: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개인</a:t>
                      </a: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사업자</a:t>
                      </a: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b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     </a:t>
                      </a:r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결제요청 </a:t>
                      </a: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&gt; </a:t>
                      </a:r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단말기 </a:t>
                      </a: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push</a:t>
                      </a:r>
                      <a:b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     </a:t>
                      </a:r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결제취소 </a:t>
                      </a: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단말기 </a:t>
                      </a: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cancel</a:t>
                      </a:r>
                      <a:b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온라인 결제요청 </a:t>
                      </a: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링크 발송</a:t>
                      </a: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       </a:t>
                      </a:r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결제취소 </a:t>
                      </a: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 페이지 진입 시</a:t>
                      </a: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       “</a:t>
                      </a:r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결제할 수 없습니다</a:t>
                      </a: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“ </a:t>
                      </a:r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메세지</a:t>
                      </a:r>
                      <a:endParaRPr kumimoji="0" lang="en-US" altLang="ko-KR" sz="7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       </a:t>
                      </a:r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표시 후 페이지 닫힘</a:t>
                      </a: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0" lang="ko-KR" altLang="en-US" sz="700" b="1" i="1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지점</a:t>
                      </a:r>
                      <a:r>
                        <a:rPr kumimoji="0" lang="en-US" altLang="ko-KR" sz="700" b="1" i="1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ko-KR" altLang="en-US" sz="700" b="1" i="1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사업</a:t>
                      </a:r>
                      <a:r>
                        <a:rPr kumimoji="0" lang="en-US" altLang="ko-KR" sz="700" b="1" i="1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ko-KR" altLang="en-US" sz="700" b="1" i="1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원서</a:t>
                      </a:r>
                      <a:r>
                        <a:rPr kumimoji="0" lang="en-US" altLang="ko-KR" sz="700" b="1" i="1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_05.pptx   45page </a:t>
                      </a:r>
                      <a:r>
                        <a:rPr kumimoji="0" lang="ko-KR" altLang="en-US" sz="700" b="1" i="1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참조</a:t>
                      </a:r>
                      <a:endParaRPr kumimoji="0" lang="en-US" altLang="ko-KR" sz="700" b="1" i="1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비대면</a:t>
                      </a:r>
                      <a:endParaRPr lang="en-US" altLang="ko-KR" sz="700" b="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7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학원에 방문하지 않고 온라인으로 시험을 볼수 있는 응시권</a:t>
                      </a:r>
                      <a:endParaRPr lang="en-US" altLang="ko-KR" sz="700" b="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700" b="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700" b="0" baseline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 운영 </a:t>
                      </a:r>
                      <a:r>
                        <a:rPr lang="en-US" altLang="ko-KR" sz="700" b="0" baseline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baseline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자격증관리 메뉴</a:t>
                      </a:r>
                      <a:r>
                        <a:rPr lang="en-US" altLang="ko-KR" sz="700" b="0" baseline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700" b="0" baseline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자격증 </a:t>
                      </a:r>
                      <a:r>
                        <a:rPr lang="ko-KR" altLang="en-US" sz="700" b="0" baseline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목록 수정 비대면 설정에서</a:t>
                      </a:r>
                      <a:r>
                        <a:rPr lang="en-US" altLang="ko-KR" sz="700" b="0" baseline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  “</a:t>
                      </a:r>
                      <a:r>
                        <a:rPr lang="ko-KR" altLang="en-US" sz="700" b="0" baseline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허용</a:t>
                      </a:r>
                      <a:r>
                        <a:rPr lang="en-US" altLang="ko-KR" sz="700" b="0" baseline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700" b="0" baseline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일 경우 체크박스 표시</a:t>
                      </a:r>
                      <a:r>
                        <a:rPr lang="en-US" altLang="ko-KR" sz="700" b="0" baseline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  “</a:t>
                      </a:r>
                      <a:r>
                        <a:rPr lang="ko-KR" altLang="en-US" sz="700" b="0" baseline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불가</a:t>
                      </a:r>
                      <a:r>
                        <a:rPr lang="en-US" altLang="ko-KR" sz="700" b="0" baseline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700" b="0" baseline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일 경우 표시하지 않는다</a:t>
                      </a:r>
                      <a:r>
                        <a:rPr lang="en-US" altLang="ko-KR" sz="700" b="0" baseline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추천강사</a:t>
                      </a:r>
                      <a:endParaRPr kumimoji="0" lang="en-US" altLang="ko-KR" sz="7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현재 수강중인 과목 및 종강한 강사 </a:t>
                      </a:r>
                      <a:endParaRPr kumimoji="0" lang="en-US" altLang="ko-KR" sz="7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리스트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전체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가 출력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표시방법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“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강사명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일러스트기본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 DISTINCT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강사명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과목명은 최근 것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TOP 1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연결</a:t>
                      </a:r>
                      <a:endParaRPr lang="en-US" altLang="ko-KR" sz="700" b="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합계</a:t>
                      </a:r>
                      <a:endParaRPr lang="en-US" altLang="ko-KR" sz="700" b="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7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 </a:t>
                      </a:r>
                      <a:r>
                        <a:rPr lang="en-US" altLang="ko-KR" sz="7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자격증관리 메뉴</a:t>
                      </a:r>
                      <a:endParaRPr lang="en-US" altLang="ko-KR" sz="700" b="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700" b="1" i="1" u="sng" baseline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="1" i="1" u="sng" baseline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1" i="1" u="sng" baseline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운영</a:t>
                      </a:r>
                      <a:r>
                        <a:rPr lang="en-US" altLang="ko-KR" sz="700" b="1" i="1" u="sng" baseline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1" i="1" u="sng" baseline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자격증</a:t>
                      </a:r>
                      <a:r>
                        <a:rPr lang="en-US" altLang="ko-KR" sz="700" b="1" i="1" u="sng" baseline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1" i="1" u="sng" baseline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자격증관리</a:t>
                      </a:r>
                      <a:r>
                        <a:rPr lang="en-US" altLang="ko-KR" sz="700" b="1" i="1" u="sng" baseline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_05.pptx   3page</a:t>
                      </a:r>
                      <a:r>
                        <a:rPr lang="ko-KR" altLang="en-US" sz="700" b="1" i="1" u="sng" baseline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참조</a:t>
                      </a:r>
                      <a:r>
                        <a:rPr lang="en-US" altLang="ko-KR" sz="700" b="0" baseline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설정된 과목수 이상 </a:t>
                      </a:r>
                      <a:r>
                        <a:rPr lang="ko-KR" altLang="en-US" sz="7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목록이 있을 경우 초과된 과목은 </a:t>
                      </a:r>
                      <a:r>
                        <a:rPr lang="ko-KR" altLang="en-US" sz="7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</a:t>
                      </a:r>
                      <a:r>
                        <a:rPr lang="ko-KR" altLang="en-US" sz="7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응시료로 계산한다</a:t>
                      </a:r>
                      <a:r>
                        <a:rPr lang="en-US" altLang="ko-KR" sz="7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37739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18049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64999" y="2725059"/>
            <a:ext cx="1199892" cy="2016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72000" tIns="36000" bIns="36000" rtlCol="0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 smtClean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자격증 관리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2923" y="13012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 관리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825626" y="1980431"/>
          <a:ext cx="9432924" cy="144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4620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766853">
                  <a:extLst>
                    <a:ext uri="{9D8B030D-6E8A-4147-A177-3AD203B41FA5}">
                      <a16:colId xmlns:a16="http://schemas.microsoft.com/office/drawing/2014/main" val="204663137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209708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133737906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338468952"/>
                    </a:ext>
                  </a:extLst>
                </a:gridCol>
                <a:gridCol w="1248329">
                  <a:extLst>
                    <a:ext uri="{9D8B030D-6E8A-4147-A177-3AD203B41FA5}">
                      <a16:colId xmlns:a16="http://schemas.microsoft.com/office/drawing/2014/main" val="1002814051"/>
                    </a:ext>
                  </a:extLst>
                </a:gridCol>
                <a:gridCol w="1248329">
                  <a:extLst>
                    <a:ext uri="{9D8B030D-6E8A-4147-A177-3AD203B41FA5}">
                      <a16:colId xmlns:a16="http://schemas.microsoft.com/office/drawing/2014/main" val="3337796249"/>
                    </a:ext>
                  </a:extLst>
                </a:gridCol>
                <a:gridCol w="1248329">
                  <a:extLst>
                    <a:ext uri="{9D8B030D-6E8A-4147-A177-3AD203B41FA5}">
                      <a16:colId xmlns:a16="http://schemas.microsoft.com/office/drawing/2014/main" val="331684133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lang="en-US" sz="7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1676" marR="71676" marT="37331" marB="37331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계열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별칭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자격증명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응시과목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응시 금액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재응시 금액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재응시여부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1676" marR="71676" marT="74663" marB="74663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맑은 고딕" pitchFamily="50" charset="-127"/>
                        </a:rPr>
                        <a:t>컴퓨터강남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맑은 고딕" pitchFamily="50" charset="-127"/>
                        </a:rPr>
                        <a:t>ACP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Adobe Certified Professional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Premiere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70,000</a:t>
                      </a:r>
                      <a:endParaRPr lang="ko-KR" altLang="en-US" sz="7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30,000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905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1676" marR="71676" marT="74663" marB="74663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itchFamily="50" charset="-127"/>
                          <a:cs typeface="+mn-cs"/>
                        </a:rPr>
                        <a:t>컴퓨터강남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ACP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Illustrator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70,000</a:t>
                      </a:r>
                      <a:endParaRPr lang="ko-KR" altLang="en-US" sz="7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30,000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맑은 고딕" pitchFamily="50" charset="-127"/>
                          <a:cs typeface="+mn-cs"/>
                        </a:rPr>
                        <a:t>재응시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3225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1676" marR="71676" marT="74663" marB="74663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itchFamily="50" charset="-127"/>
                          <a:cs typeface="+mn-cs"/>
                        </a:rPr>
                        <a:t>컴퓨터강남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ACP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Adobe Certified Professional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Photoshop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70,000</a:t>
                      </a:r>
                      <a:endParaRPr lang="ko-KR" altLang="en-US" sz="7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30,000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8433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□</a:t>
                      </a:r>
                      <a:endParaRPr lang="ko-KR" altLang="en-US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itchFamily="50" charset="-127"/>
                          <a:cs typeface="+mn-cs"/>
                        </a:rPr>
                        <a:t>컴퓨터강남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ACP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InDesign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70,000</a:t>
                      </a:r>
                      <a:endParaRPr lang="ko-KR" altLang="en-US" sz="7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30,000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49385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1825626" y="4428703"/>
          <a:ext cx="9432925" cy="23271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7337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3869087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46631376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209708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74934157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1337379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33846895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002814051"/>
                    </a:ext>
                  </a:extLst>
                </a:gridCol>
                <a:gridCol w="737963">
                  <a:extLst>
                    <a:ext uri="{9D8B030D-6E8A-4147-A177-3AD203B41FA5}">
                      <a16:colId xmlns:a16="http://schemas.microsoft.com/office/drawing/2014/main" val="1844741733"/>
                    </a:ext>
                  </a:extLst>
                </a:gridCol>
                <a:gridCol w="1206253">
                  <a:extLst>
                    <a:ext uri="{9D8B030D-6E8A-4147-A177-3AD203B41FA5}">
                      <a16:colId xmlns:a16="http://schemas.microsoft.com/office/drawing/2014/main" val="100005362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705717948"/>
                    </a:ext>
                  </a:extLst>
                </a:gridCol>
                <a:gridCol w="504628">
                  <a:extLst>
                    <a:ext uri="{9D8B030D-6E8A-4147-A177-3AD203B41FA5}">
                      <a16:colId xmlns:a16="http://schemas.microsoft.com/office/drawing/2014/main" val="161140350"/>
                    </a:ext>
                  </a:extLst>
                </a:gridCol>
              </a:tblGrid>
              <a:tr h="274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별칭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응시과목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결제금액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추천강사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할인코드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시험일시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시험장소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74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컴퓨터강남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ACP</a:t>
                      </a:r>
                      <a:endParaRPr lang="ko-KR" altLang="en-US" sz="8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InDesign CC2020 (</a:t>
                      </a:r>
                      <a:r>
                        <a:rPr lang="ko-KR" altLang="en-US" sz="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한글</a:t>
                      </a:r>
                      <a:r>
                        <a:rPr lang="en-US" altLang="ko-KR" sz="8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en-US" altLang="ko-KR" sz="9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) </a:t>
                      </a:r>
                      <a:r>
                        <a:rPr lang="en-US" altLang="ko-KR" sz="700" b="0" i="0" u="none" strike="noStrike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비대면</a:t>
                      </a:r>
                      <a:r>
                        <a:rPr lang="en-US" altLang="ko-KR" sz="700" b="0" i="0" u="none" strike="noStrike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900" b="0" i="0" u="none" strike="noStrike" smtClean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effectLst/>
                          <a:latin typeface="+mn-ea"/>
                          <a:ea typeface="+mn-ea"/>
                        </a:rPr>
                        <a:t>130,000</a:t>
                      </a: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2024-01-02</a:t>
                      </a: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smtClean="0">
                          <a:solidFill>
                            <a:srgbClr val="0066FF"/>
                          </a:solidFill>
                          <a:effectLst/>
                          <a:latin typeface="+mn-ea"/>
                          <a:ea typeface="+mn-ea"/>
                        </a:rPr>
                        <a:t>홍추천</a:t>
                      </a:r>
                      <a:r>
                        <a:rPr lang="en-US" altLang="ko-KR" sz="800" u="sng" smtClean="0">
                          <a:solidFill>
                            <a:srgbClr val="0066F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u="sng" smtClean="0">
                          <a:solidFill>
                            <a:srgbClr val="0066FF"/>
                          </a:solidFill>
                          <a:effectLst/>
                          <a:latin typeface="+mn-ea"/>
                          <a:ea typeface="+mn-ea"/>
                        </a:rPr>
                        <a:t> 강사</a:t>
                      </a:r>
                      <a:endParaRPr lang="en-US" altLang="ko-KR" sz="800" u="sng" dirty="0">
                        <a:solidFill>
                          <a:srgbClr val="0066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HQT0699PSB</a:t>
                      </a:r>
                      <a:endParaRPr lang="en-US" altLang="ko-KR" sz="8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결제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888468"/>
                  </a:ext>
                </a:extLst>
              </a:tr>
              <a:tr h="274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컴퓨터강남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ACP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Photoshop CC2020 (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HQT0699PSB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>
                            <a:lumMod val="6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환불처리중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905784"/>
                  </a:ext>
                </a:extLst>
              </a:tr>
              <a:tr h="274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컴퓨터강남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ACP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Illustrator CC2020 (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effectLst/>
                          <a:latin typeface="+mn-ea"/>
                          <a:ea typeface="+mn-ea"/>
                        </a:rPr>
                        <a:t>70,000</a:t>
                      </a: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2024-12-27</a:t>
                      </a: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HQT0699PSB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>
                            <a:lumMod val="6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환불처리중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322560"/>
                  </a:ext>
                </a:extLst>
              </a:tr>
              <a:tr h="274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컴퓨터강남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ACP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Illustrator CC2020 (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effectLst/>
                          <a:latin typeface="+mn-ea"/>
                          <a:ea typeface="+mn-ea"/>
                        </a:rPr>
                        <a:t>70,000</a:t>
                      </a: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2024-12-25</a:t>
                      </a: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HQT0699PSB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>
                            <a:lumMod val="6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결제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057295"/>
                  </a:ext>
                </a:extLst>
              </a:tr>
              <a:tr h="274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컴퓨터강남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ACP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Illustrator CC2020 (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effectLst/>
                          <a:latin typeface="+mn-ea"/>
                          <a:ea typeface="+mn-ea"/>
                        </a:rPr>
                        <a:t>190,000</a:t>
                      </a: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2024-11-20</a:t>
                      </a: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sng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HQT0699PSB</a:t>
                      </a:r>
                      <a:endParaRPr kumimoji="0" lang="en-US" altLang="ko-KR" sz="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rgbClr val="FFFFFF">
                            <a:lumMod val="6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환불완료</a:t>
                      </a:r>
                      <a:endParaRPr lang="ko-KR" altLang="en-US" sz="8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858748"/>
                  </a:ext>
                </a:extLst>
              </a:tr>
              <a:tr h="274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컴퓨터강남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ACP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Illustrator CC2020 (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HQT0699PSB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>
                            <a:lumMod val="6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2024-01-13 14:30</a:t>
                      </a:r>
                      <a:endParaRPr lang="en-US" altLang="ko-KR" sz="8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SBS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아카데미컴퓨터아트학원 본관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층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접수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409591"/>
                  </a:ext>
                </a:extLst>
              </a:tr>
              <a:tr h="274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컴퓨터강남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ACP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Illustrator CC2020 (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HQT0699PSB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>
                            <a:lumMod val="6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2024-01-13 14:30</a:t>
                      </a:r>
                      <a:endParaRPr lang="en-US" altLang="ko-KR" sz="8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SBS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아카데미컴퓨터아트학원 본관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층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응시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합격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1355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2179177" y="2277495"/>
            <a:ext cx="102326" cy="23468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anose="05020102010507070707" pitchFamily="18" charset="2"/>
              </a:rPr>
              <a:t>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79177" y="2436304"/>
            <a:ext cx="102326" cy="23468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anose="05020102010507070707" pitchFamily="18" charset="2"/>
              </a:rPr>
              <a:t>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79177" y="3019964"/>
            <a:ext cx="102326" cy="23468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anose="05020102010507070707" pitchFamily="18" charset="2"/>
              </a:rPr>
              <a:t>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0957760" y="4712683"/>
            <a:ext cx="199739" cy="300082"/>
            <a:chOff x="6584721" y="3564292"/>
            <a:chExt cx="199739" cy="300082"/>
          </a:xfrm>
        </p:grpSpPr>
        <p:sp>
          <p:nvSpPr>
            <p:cNvPr id="47" name="TextBox 46"/>
            <p:cNvSpPr txBox="1"/>
            <p:nvPr/>
          </p:nvSpPr>
          <p:spPr>
            <a:xfrm>
              <a:off x="6616967" y="3564292"/>
              <a:ext cx="167493" cy="30008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sym typeface="Wingdings 2" panose="05020102010507070707" pitchFamily="18" charset="2"/>
                </a:rPr>
                <a:t>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6584721" y="3636476"/>
              <a:ext cx="130224" cy="127295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0965852" y="5519247"/>
            <a:ext cx="199739" cy="300082"/>
            <a:chOff x="6584721" y="3564292"/>
            <a:chExt cx="199739" cy="300082"/>
          </a:xfrm>
        </p:grpSpPr>
        <p:sp>
          <p:nvSpPr>
            <p:cNvPr id="50" name="TextBox 49"/>
            <p:cNvSpPr txBox="1"/>
            <p:nvPr/>
          </p:nvSpPr>
          <p:spPr>
            <a:xfrm>
              <a:off x="6616967" y="3564292"/>
              <a:ext cx="167493" cy="30008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sym typeface="Wingdings 2" panose="05020102010507070707" pitchFamily="18" charset="2"/>
                </a:rPr>
                <a:t>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6584721" y="3636476"/>
              <a:ext cx="130224" cy="127295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</p:grpSp>
      <p:sp>
        <p:nvSpPr>
          <p:cNvPr id="52" name="모서리가 둥근 직사각형 51"/>
          <p:cNvSpPr/>
          <p:nvPr/>
        </p:nvSpPr>
        <p:spPr>
          <a:xfrm>
            <a:off x="10249867" y="4100001"/>
            <a:ext cx="980481" cy="2124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환불 신청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572921" y="1578293"/>
            <a:ext cx="9901081" cy="5802737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317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0249867" y="1641750"/>
            <a:ext cx="980481" cy="2124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자격증 결제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 bwMode="auto">
          <a:xfrm>
            <a:off x="9938787" y="166890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076794" y="2354652"/>
            <a:ext cx="6872144" cy="430798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0" bIns="0" numCol="1" rtlCol="0" anchor="t" anchorCtr="0" compatLnSpc="1">
            <a:prstTxWarp prst="textNoShape">
              <a:avLst/>
            </a:prstTxWarp>
          </a:bodyPr>
          <a:lstStyle/>
          <a:p>
            <a:pPr defTabSz="817563"/>
            <a:r>
              <a:rPr lang="ko-KR" altLang="en-US" b="1">
                <a:latin typeface="+mn-ea"/>
                <a:ea typeface="+mn-ea"/>
              </a:rPr>
              <a:t>자격증 </a:t>
            </a:r>
            <a:r>
              <a:rPr lang="ko-KR" altLang="en-US" b="1" smtClean="0">
                <a:latin typeface="+mn-ea"/>
                <a:ea typeface="+mn-ea"/>
              </a:rPr>
              <a:t>결제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rgbClr val="2E2E2E"/>
              </a:solidFill>
              <a:effectLst/>
              <a:latin typeface="+mn-ea"/>
              <a:ea typeface="+mn-ea"/>
            </a:endParaRPr>
          </a:p>
          <a:p>
            <a:pPr marL="0" marR="0" indent="0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b="1" dirty="0">
              <a:latin typeface="+mn-ea"/>
              <a:ea typeface="+mn-ea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9710812" y="2425707"/>
            <a:ext cx="122400" cy="122493"/>
            <a:chOff x="11747278" y="3136751"/>
            <a:chExt cx="144019" cy="144016"/>
          </a:xfrm>
        </p:grpSpPr>
        <p:cxnSp>
          <p:nvCxnSpPr>
            <p:cNvPr id="29" name="직선 연결선 28"/>
            <p:cNvCxnSpPr/>
            <p:nvPr/>
          </p:nvCxnSpPr>
          <p:spPr bwMode="auto">
            <a:xfrm>
              <a:off x="11747278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직선 연결선 29"/>
            <p:cNvCxnSpPr/>
            <p:nvPr/>
          </p:nvCxnSpPr>
          <p:spPr bwMode="auto">
            <a:xfrm flipH="1">
              <a:off x="11747282" y="3136751"/>
              <a:ext cx="144015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230329"/>
              </p:ext>
            </p:extLst>
          </p:nvPr>
        </p:nvGraphicFramePr>
        <p:xfrm>
          <a:off x="3184518" y="2821421"/>
          <a:ext cx="6576085" cy="86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8623">
                  <a:extLst>
                    <a:ext uri="{9D8B030D-6E8A-4147-A177-3AD203B41FA5}">
                      <a16:colId xmlns:a16="http://schemas.microsoft.com/office/drawing/2014/main" val="3074468030"/>
                    </a:ext>
                  </a:extLst>
                </a:gridCol>
                <a:gridCol w="791479">
                  <a:extLst>
                    <a:ext uri="{9D8B030D-6E8A-4147-A177-3AD203B41FA5}">
                      <a16:colId xmlns:a16="http://schemas.microsoft.com/office/drawing/2014/main" val="191760991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426488981"/>
                    </a:ext>
                  </a:extLst>
                </a:gridCol>
                <a:gridCol w="1571714">
                  <a:extLst>
                    <a:ext uri="{9D8B030D-6E8A-4147-A177-3AD203B41FA5}">
                      <a16:colId xmlns:a16="http://schemas.microsoft.com/office/drawing/2014/main" val="1950088332"/>
                    </a:ext>
                  </a:extLst>
                </a:gridCol>
                <a:gridCol w="660534">
                  <a:extLst>
                    <a:ext uri="{9D8B030D-6E8A-4147-A177-3AD203B41FA5}">
                      <a16:colId xmlns:a16="http://schemas.microsoft.com/office/drawing/2014/main" val="266493247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022010766"/>
                    </a:ext>
                  </a:extLst>
                </a:gridCol>
                <a:gridCol w="1367551">
                  <a:extLst>
                    <a:ext uri="{9D8B030D-6E8A-4147-A177-3AD203B41FA5}">
                      <a16:colId xmlns:a16="http://schemas.microsoft.com/office/drawing/2014/main" val="334965972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71676" marR="71676" marT="37331" marB="3733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별칭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응시과목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응시료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비대면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추천강사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17653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1676" marR="71676" marT="74663" marB="7466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컴퓨터강남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ACP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 Premiere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70,000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  강사선택                       ∨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8004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1676" marR="71676" marT="74663" marB="7466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컴퓨터강남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ACP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 Illustrator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70,000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072191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680132"/>
              </p:ext>
            </p:extLst>
          </p:nvPr>
        </p:nvGraphicFramePr>
        <p:xfrm>
          <a:off x="3184518" y="4502601"/>
          <a:ext cx="5208534" cy="57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6279">
                  <a:extLst>
                    <a:ext uri="{9D8B030D-6E8A-4147-A177-3AD203B41FA5}">
                      <a16:colId xmlns:a16="http://schemas.microsoft.com/office/drawing/2014/main" val="3074468030"/>
                    </a:ext>
                  </a:extLst>
                </a:gridCol>
                <a:gridCol w="773823">
                  <a:extLst>
                    <a:ext uri="{9D8B030D-6E8A-4147-A177-3AD203B41FA5}">
                      <a16:colId xmlns:a16="http://schemas.microsoft.com/office/drawing/2014/main" val="191760991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426488981"/>
                    </a:ext>
                  </a:extLst>
                </a:gridCol>
                <a:gridCol w="1524614">
                  <a:extLst>
                    <a:ext uri="{9D8B030D-6E8A-4147-A177-3AD203B41FA5}">
                      <a16:colId xmlns:a16="http://schemas.microsoft.com/office/drawing/2014/main" val="1950088332"/>
                    </a:ext>
                  </a:extLst>
                </a:gridCol>
                <a:gridCol w="707634">
                  <a:extLst>
                    <a:ext uri="{9D8B030D-6E8A-4147-A177-3AD203B41FA5}">
                      <a16:colId xmlns:a16="http://schemas.microsoft.com/office/drawing/2014/main" val="266493247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6670175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71676" marR="71676" marT="37331" marB="3733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지점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별칭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응시과목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응시료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비대면응시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17653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1676" marR="71676" marT="74663" marB="7466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컴퓨터강남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ACP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Photoshop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30,000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07219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184517" y="2662761"/>
            <a:ext cx="24747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>
                <a:latin typeface="맑은 고딕" pitchFamily="50" charset="-127"/>
                <a:ea typeface="맑은 고딕" pitchFamily="50" charset="-127"/>
              </a:rPr>
              <a:t>응시 </a:t>
            </a:r>
            <a:r>
              <a:rPr lang="ko-KR" altLang="en-US" sz="700" b="1" smtClean="0">
                <a:latin typeface="맑은 고딕" pitchFamily="50" charset="-127"/>
                <a:ea typeface="맑은 고딕" pitchFamily="50" charset="-127"/>
              </a:rPr>
              <a:t>과목 내역</a:t>
            </a:r>
            <a:endParaRPr lang="ko-KR" altLang="en-US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84518" y="4302546"/>
            <a:ext cx="25615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smtClean="0">
                <a:latin typeface="맑은 고딕" pitchFamily="50" charset="-127"/>
                <a:ea typeface="맑은 고딕" pitchFamily="50" charset="-127"/>
              </a:rPr>
              <a:t>재응시 과목 </a:t>
            </a:r>
            <a:r>
              <a:rPr lang="ko-KR" altLang="en-US" sz="700" b="1" smtClean="0">
                <a:latin typeface="맑은 고딕" pitchFamily="50" charset="-127"/>
                <a:ea typeface="맑은 고딕" pitchFamily="50" charset="-127"/>
              </a:rPr>
              <a:t>내역</a:t>
            </a:r>
            <a:endParaRPr lang="ko-KR" altLang="en-US" sz="7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239419"/>
              </p:ext>
            </p:extLst>
          </p:nvPr>
        </p:nvGraphicFramePr>
        <p:xfrm>
          <a:off x="3184517" y="3828300"/>
          <a:ext cx="6576087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30973">
                  <a:extLst>
                    <a:ext uri="{9D8B030D-6E8A-4147-A177-3AD203B41FA5}">
                      <a16:colId xmlns:a16="http://schemas.microsoft.com/office/drawing/2014/main" val="39642506"/>
                    </a:ext>
                  </a:extLst>
                </a:gridCol>
                <a:gridCol w="1345114">
                  <a:extLst>
                    <a:ext uri="{9D8B030D-6E8A-4147-A177-3AD203B41FA5}">
                      <a16:colId xmlns:a16="http://schemas.microsoft.com/office/drawing/2014/main" val="15859114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800" b="1" u="none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71676" marR="71676" marT="74663" marB="746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2 </a:t>
                      </a:r>
                      <a:r>
                        <a:rPr lang="ko-KR" altLang="en-US" sz="800" b="1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과목 </a:t>
                      </a:r>
                      <a:r>
                        <a:rPr lang="en-US" altLang="ko-KR" sz="800" b="1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:      130,000</a:t>
                      </a:r>
                      <a:endParaRPr lang="ko-KR" altLang="en-US" sz="8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850263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206593"/>
              </p:ext>
            </p:extLst>
          </p:nvPr>
        </p:nvGraphicFramePr>
        <p:xfrm>
          <a:off x="3184516" y="5235142"/>
          <a:ext cx="6576088" cy="2712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30974">
                  <a:extLst>
                    <a:ext uri="{9D8B030D-6E8A-4147-A177-3AD203B41FA5}">
                      <a16:colId xmlns:a16="http://schemas.microsoft.com/office/drawing/2014/main" val="39642506"/>
                    </a:ext>
                  </a:extLst>
                </a:gridCol>
                <a:gridCol w="1345114">
                  <a:extLst>
                    <a:ext uri="{9D8B030D-6E8A-4147-A177-3AD203B41FA5}">
                      <a16:colId xmlns:a16="http://schemas.microsoft.com/office/drawing/2014/main" val="1585911449"/>
                    </a:ext>
                  </a:extLst>
                </a:gridCol>
              </a:tblGrid>
              <a:tr h="2024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800" b="1" u="none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71676" marR="71676" marT="74663" marB="746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1 </a:t>
                      </a:r>
                      <a:r>
                        <a:rPr lang="ko-KR" altLang="en-US" sz="800" b="1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과목 </a:t>
                      </a:r>
                      <a:r>
                        <a:rPr lang="en-US" altLang="ko-KR" sz="800" b="1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:       30,000</a:t>
                      </a:r>
                      <a:endParaRPr lang="ko-KR" altLang="en-US" sz="8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850263"/>
                  </a:ext>
                </a:extLst>
              </a:tr>
            </a:tbl>
          </a:graphicData>
        </a:graphic>
      </p:graphicFrame>
      <p:sp>
        <p:nvSpPr>
          <p:cNvPr id="56" name="타원 55"/>
          <p:cNvSpPr>
            <a:spLocks noChangeAspect="1"/>
          </p:cNvSpPr>
          <p:nvPr/>
        </p:nvSpPr>
        <p:spPr bwMode="auto">
          <a:xfrm>
            <a:off x="3854055" y="243014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4182583-756C-47EB-8B9C-04210122B7CF}"/>
              </a:ext>
            </a:extLst>
          </p:cNvPr>
          <p:cNvGrpSpPr/>
          <p:nvPr/>
        </p:nvGrpSpPr>
        <p:grpSpPr>
          <a:xfrm>
            <a:off x="3064460" y="2677405"/>
            <a:ext cx="99066" cy="1447538"/>
            <a:chOff x="2585992" y="1683282"/>
            <a:chExt cx="238645" cy="2361712"/>
          </a:xfrm>
        </p:grpSpPr>
        <p:cxnSp>
          <p:nvCxnSpPr>
            <p:cNvPr id="58" name="직선 연결선 74">
              <a:extLst>
                <a:ext uri="{FF2B5EF4-FFF2-40B4-BE49-F238E27FC236}">
                  <a16:creationId xmlns:a16="http://schemas.microsoft.com/office/drawing/2014/main" id="{7831619D-30B7-4FAC-85AF-5A210C5495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7744" y="1683282"/>
              <a:ext cx="0" cy="2360447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59" name="직선 연결선 74">
              <a:extLst>
                <a:ext uri="{FF2B5EF4-FFF2-40B4-BE49-F238E27FC236}">
                  <a16:creationId xmlns:a16="http://schemas.microsoft.com/office/drawing/2014/main" id="{2108DD04-B980-48E6-9F1B-5EBA379D19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1683282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61" name="직선 연결선 74">
              <a:extLst>
                <a:ext uri="{FF2B5EF4-FFF2-40B4-BE49-F238E27FC236}">
                  <a16:creationId xmlns:a16="http://schemas.microsoft.com/office/drawing/2014/main" id="{D8362B38-8A08-4ED6-A0F5-D6493F6A96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4044994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84182583-756C-47EB-8B9C-04210122B7CF}"/>
              </a:ext>
            </a:extLst>
          </p:cNvPr>
          <p:cNvGrpSpPr/>
          <p:nvPr/>
        </p:nvGrpSpPr>
        <p:grpSpPr>
          <a:xfrm>
            <a:off x="3064459" y="4270951"/>
            <a:ext cx="120057" cy="1248296"/>
            <a:chOff x="2585992" y="1683282"/>
            <a:chExt cx="238645" cy="2361712"/>
          </a:xfrm>
        </p:grpSpPr>
        <p:cxnSp>
          <p:nvCxnSpPr>
            <p:cNvPr id="63" name="직선 연결선 74">
              <a:extLst>
                <a:ext uri="{FF2B5EF4-FFF2-40B4-BE49-F238E27FC236}">
                  <a16:creationId xmlns:a16="http://schemas.microsoft.com/office/drawing/2014/main" id="{7831619D-30B7-4FAC-85AF-5A210C5495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7744" y="1683282"/>
              <a:ext cx="0" cy="2360447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64" name="직선 연결선 74">
              <a:extLst>
                <a:ext uri="{FF2B5EF4-FFF2-40B4-BE49-F238E27FC236}">
                  <a16:creationId xmlns:a16="http://schemas.microsoft.com/office/drawing/2014/main" id="{2108DD04-B980-48E6-9F1B-5EBA379D19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1683282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65" name="직선 연결선 74">
              <a:extLst>
                <a:ext uri="{FF2B5EF4-FFF2-40B4-BE49-F238E27FC236}">
                  <a16:creationId xmlns:a16="http://schemas.microsoft.com/office/drawing/2014/main" id="{D8362B38-8A08-4ED6-A0F5-D6493F6A96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4044994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66" name="타원 65"/>
          <p:cNvSpPr>
            <a:spLocks noChangeAspect="1"/>
          </p:cNvSpPr>
          <p:nvPr/>
        </p:nvSpPr>
        <p:spPr bwMode="auto">
          <a:xfrm>
            <a:off x="3014798" y="335495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타원 67"/>
          <p:cNvSpPr>
            <a:spLocks noChangeAspect="1"/>
          </p:cNvSpPr>
          <p:nvPr/>
        </p:nvSpPr>
        <p:spPr bwMode="auto">
          <a:xfrm>
            <a:off x="3027032" y="482638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8419364" y="3281761"/>
            <a:ext cx="1318553" cy="23468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sp>
        <p:nvSpPr>
          <p:cNvPr id="71" name="타원 70"/>
          <p:cNvSpPr>
            <a:spLocks noChangeAspect="1"/>
          </p:cNvSpPr>
          <p:nvPr/>
        </p:nvSpPr>
        <p:spPr bwMode="auto">
          <a:xfrm>
            <a:off x="8960899" y="269572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8044510" y="3123715"/>
            <a:ext cx="199739" cy="300082"/>
            <a:chOff x="6584721" y="3564292"/>
            <a:chExt cx="199739" cy="300082"/>
          </a:xfrm>
        </p:grpSpPr>
        <p:sp>
          <p:nvSpPr>
            <p:cNvPr id="73" name="TextBox 72"/>
            <p:cNvSpPr txBox="1"/>
            <p:nvPr/>
          </p:nvSpPr>
          <p:spPr>
            <a:xfrm>
              <a:off x="6616967" y="3564292"/>
              <a:ext cx="167493" cy="30008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sym typeface="Wingdings 2" panose="05020102010507070707" pitchFamily="18" charset="2"/>
                </a:rPr>
                <a:t>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6584721" y="3636476"/>
              <a:ext cx="130224" cy="127295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8044510" y="4786412"/>
            <a:ext cx="199739" cy="300082"/>
            <a:chOff x="6584721" y="3564292"/>
            <a:chExt cx="199739" cy="300082"/>
          </a:xfrm>
        </p:grpSpPr>
        <p:sp>
          <p:nvSpPr>
            <p:cNvPr id="76" name="TextBox 75"/>
            <p:cNvSpPr txBox="1"/>
            <p:nvPr/>
          </p:nvSpPr>
          <p:spPr>
            <a:xfrm>
              <a:off x="6616967" y="3564292"/>
              <a:ext cx="167493" cy="30008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sym typeface="Wingdings 2" panose="05020102010507070707" pitchFamily="18" charset="2"/>
                </a:rPr>
                <a:t>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6584721" y="3636476"/>
              <a:ext cx="130224" cy="127295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</p:grpSp>
      <p:sp>
        <p:nvSpPr>
          <p:cNvPr id="78" name="타원 77"/>
          <p:cNvSpPr>
            <a:spLocks noChangeAspect="1"/>
          </p:cNvSpPr>
          <p:nvPr/>
        </p:nvSpPr>
        <p:spPr bwMode="auto">
          <a:xfrm>
            <a:off x="8016579" y="270506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8044510" y="3414936"/>
            <a:ext cx="199739" cy="273280"/>
            <a:chOff x="6584721" y="3564292"/>
            <a:chExt cx="199739" cy="273280"/>
          </a:xfrm>
        </p:grpSpPr>
        <p:sp>
          <p:nvSpPr>
            <p:cNvPr id="80" name="TextBox 79"/>
            <p:cNvSpPr txBox="1"/>
            <p:nvPr/>
          </p:nvSpPr>
          <p:spPr>
            <a:xfrm>
              <a:off x="6616967" y="3564292"/>
              <a:ext cx="167493" cy="27328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sym typeface="Wingdings 2" panose="05020102010507070707" pitchFamily="18" charset="2"/>
                </a:rPr>
                <a:t> 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6584721" y="3636476"/>
              <a:ext cx="130224" cy="127295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</p:grpSp>
      <p:cxnSp>
        <p:nvCxnSpPr>
          <p:cNvPr id="83" name="꺾인 연결선 82"/>
          <p:cNvCxnSpPr>
            <a:stCxn id="45" idx="2"/>
            <a:endCxn id="27" idx="3"/>
          </p:cNvCxnSpPr>
          <p:nvPr/>
        </p:nvCxnSpPr>
        <p:spPr bwMode="auto">
          <a:xfrm rot="5400000">
            <a:off x="9017276" y="2785812"/>
            <a:ext cx="2654495" cy="791170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4" name="그림 83">
            <a:extLst>
              <a:ext uri="{FF2B5EF4-FFF2-40B4-BE49-F238E27FC236}">
                <a16:creationId xmlns:a16="http://schemas.microsoft.com/office/drawing/2014/main" id="{147EB2F0-F527-5426-1334-0737B5346AE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89729" y="1737847"/>
            <a:ext cx="356241" cy="310439"/>
          </a:xfrm>
          <a:prstGeom prst="rect">
            <a:avLst/>
          </a:prstGeom>
        </p:spPr>
      </p:pic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744448"/>
              </p:ext>
            </p:extLst>
          </p:nvPr>
        </p:nvGraphicFramePr>
        <p:xfrm>
          <a:off x="4062047" y="5577998"/>
          <a:ext cx="4887420" cy="86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75721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804132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963857">
                  <a:extLst>
                    <a:ext uri="{9D8B030D-6E8A-4147-A177-3AD203B41FA5}">
                      <a16:colId xmlns:a16="http://schemas.microsoft.com/office/drawing/2014/main" val="2360530576"/>
                    </a:ext>
                  </a:extLst>
                </a:gridCol>
                <a:gridCol w="814570">
                  <a:extLst>
                    <a:ext uri="{9D8B030D-6E8A-4147-A177-3AD203B41FA5}">
                      <a16:colId xmlns:a16="http://schemas.microsoft.com/office/drawing/2014/main" val="2652306796"/>
                    </a:ext>
                  </a:extLst>
                </a:gridCol>
                <a:gridCol w="814570">
                  <a:extLst>
                    <a:ext uri="{9D8B030D-6E8A-4147-A177-3AD203B41FA5}">
                      <a16:colId xmlns:a16="http://schemas.microsoft.com/office/drawing/2014/main" val="3204965122"/>
                    </a:ext>
                  </a:extLst>
                </a:gridCol>
                <a:gridCol w="814570">
                  <a:extLst>
                    <a:ext uri="{9D8B030D-6E8A-4147-A177-3AD203B41FA5}">
                      <a16:colId xmlns:a16="http://schemas.microsoft.com/office/drawing/2014/main" val="41204607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금액</a:t>
                      </a:r>
                    </a:p>
                  </a:txBody>
                  <a:tcPr marL="108000" marR="7200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u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160,000 </a:t>
                      </a:r>
                      <a:r>
                        <a:rPr lang="ko-KR" altLang="en-US" sz="65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108000" marR="72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0999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</a:t>
                      </a:r>
                    </a:p>
                  </a:txBody>
                  <a:tcPr marL="108000" marR="72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7378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833958"/>
                  </a:ext>
                </a:extLst>
              </a:tr>
            </a:tbl>
          </a:graphicData>
        </a:graphic>
      </p:graphicFrame>
      <p:sp>
        <p:nvSpPr>
          <p:cNvPr id="86" name="모서리가 둥근 직사각형 85"/>
          <p:cNvSpPr/>
          <p:nvPr/>
        </p:nvSpPr>
        <p:spPr bwMode="auto">
          <a:xfrm>
            <a:off x="5657712" y="6081974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>
                <a:latin typeface="+mn-ea"/>
                <a:ea typeface="+mn-ea"/>
              </a:rPr>
              <a:t>일시불  ∨</a:t>
            </a: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6280528" y="6081974"/>
            <a:ext cx="792000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650" smtClean="0">
                <a:solidFill>
                  <a:schemeClr val="tx1"/>
                </a:solidFill>
                <a:latin typeface="+mn-ea"/>
              </a:rPr>
              <a:t>160,000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8394016" y="6080625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50" b="1" dirty="0">
                <a:solidFill>
                  <a:schemeClr val="bg1"/>
                </a:solidFill>
                <a:latin typeface="+mn-ea"/>
                <a:ea typeface="+mn-ea"/>
              </a:rPr>
              <a:t>결제요청</a:t>
            </a:r>
          </a:p>
        </p:txBody>
      </p:sp>
      <p:sp>
        <p:nvSpPr>
          <p:cNvPr id="90" name="모서리가 둥근 직사각형 89"/>
          <p:cNvSpPr/>
          <p:nvPr/>
        </p:nvSpPr>
        <p:spPr bwMode="auto">
          <a:xfrm>
            <a:off x="3463949" y="6080625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>
                <a:latin typeface="+mn-ea"/>
                <a:ea typeface="+mn-ea"/>
              </a:rPr>
              <a:t>닫기</a:t>
            </a: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42998"/>
              </p:ext>
            </p:extLst>
          </p:nvPr>
        </p:nvGraphicFramePr>
        <p:xfrm>
          <a:off x="5662331" y="5615738"/>
          <a:ext cx="1728000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카드 결제</a:t>
                      </a: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현금 결제</a:t>
                      </a:r>
                      <a:endParaRPr lang="ko-KR" altLang="en-US" sz="7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온라인 결제</a:t>
                      </a:r>
                      <a:endParaRPr lang="ko-KR" altLang="en-US" sz="7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84182583-756C-47EB-8B9C-04210122B7CF}"/>
              </a:ext>
            </a:extLst>
          </p:cNvPr>
          <p:cNvGrpSpPr/>
          <p:nvPr/>
        </p:nvGrpSpPr>
        <p:grpSpPr>
          <a:xfrm>
            <a:off x="3064459" y="5559890"/>
            <a:ext cx="98561" cy="882108"/>
            <a:chOff x="2585992" y="1683282"/>
            <a:chExt cx="238645" cy="2361712"/>
          </a:xfrm>
        </p:grpSpPr>
        <p:cxnSp>
          <p:nvCxnSpPr>
            <p:cNvPr id="105" name="직선 연결선 74">
              <a:extLst>
                <a:ext uri="{FF2B5EF4-FFF2-40B4-BE49-F238E27FC236}">
                  <a16:creationId xmlns:a16="http://schemas.microsoft.com/office/drawing/2014/main" id="{7831619D-30B7-4FAC-85AF-5A210C5495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7744" y="1683282"/>
              <a:ext cx="0" cy="2360447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106" name="직선 연결선 74">
              <a:extLst>
                <a:ext uri="{FF2B5EF4-FFF2-40B4-BE49-F238E27FC236}">
                  <a16:creationId xmlns:a16="http://schemas.microsoft.com/office/drawing/2014/main" id="{2108DD04-B980-48E6-9F1B-5EBA379D19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1683282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107" name="직선 연결선 74">
              <a:extLst>
                <a:ext uri="{FF2B5EF4-FFF2-40B4-BE49-F238E27FC236}">
                  <a16:creationId xmlns:a16="http://schemas.microsoft.com/office/drawing/2014/main" id="{D8362B38-8A08-4ED6-A0F5-D6493F6A96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4044994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108" name="타원 107"/>
          <p:cNvSpPr>
            <a:spLocks noChangeAspect="1"/>
          </p:cNvSpPr>
          <p:nvPr/>
        </p:nvSpPr>
        <p:spPr bwMode="auto">
          <a:xfrm>
            <a:off x="3025747" y="589984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 bwMode="auto">
          <a:xfrm>
            <a:off x="9044991" y="6086760"/>
            <a:ext cx="49688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algn="ctr" defTabSz="817563"/>
            <a:r>
              <a:rPr lang="ko-KR" altLang="en-US" sz="650" smtClean="0">
                <a:latin typeface="+mn-ea"/>
                <a:ea typeface="+mn-ea"/>
              </a:rPr>
              <a:t>결제취소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110" name="타원 109"/>
          <p:cNvSpPr>
            <a:spLocks noChangeAspect="1"/>
          </p:cNvSpPr>
          <p:nvPr/>
        </p:nvSpPr>
        <p:spPr bwMode="auto">
          <a:xfrm>
            <a:off x="4592189" y="559081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960595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수강생 </a:t>
            </a:r>
            <a:r>
              <a:rPr lang="en-US" altLang="ko-KR" dirty="0"/>
              <a:t>&gt; </a:t>
            </a:r>
            <a:r>
              <a:rPr lang="ko-KR" altLang="en-US" dirty="0" smtClean="0"/>
              <a:t>수강생창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자격증 관리</a:t>
            </a:r>
            <a:endParaRPr lang="ko-KR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5</a:t>
            </a:fld>
            <a:endParaRPr lang="ko-KR" altLang="en-US" sz="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292595"/>
              </p:ext>
            </p:extLst>
          </p:nvPr>
        </p:nvGraphicFramePr>
        <p:xfrm>
          <a:off x="11520710" y="645990"/>
          <a:ext cx="2038313" cy="5684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9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자격증 데이터 출처</a:t>
                      </a:r>
                      <a:endParaRPr lang="en-US" altLang="ko-KR" sz="7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운영 </a:t>
                      </a: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자격증 관리</a:t>
                      </a:r>
                      <a:endParaRPr lang="en-US" altLang="ko-KR" sz="7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 </a:t>
                      </a:r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수강생포털 </a:t>
                      </a: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자격증 </a:t>
                      </a:r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판매</a:t>
                      </a: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* 환불은 </a:t>
                      </a: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“</a:t>
                      </a:r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손재현</a:t>
                      </a: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” </a:t>
                      </a:r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담당</a:t>
                      </a: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</a:br>
                      <a:endParaRPr lang="ko-KR" altLang="en-US" sz="7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자격증 </a:t>
                      </a:r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구매내역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자격증 </a:t>
                      </a:r>
                      <a:r>
                        <a:rPr lang="ko-KR" altLang="en-US" sz="7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결제한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자격증 구매내역 리스트</a:t>
                      </a:r>
                      <a:endParaRPr lang="en-US" altLang="ko-KR" sz="700" b="1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결제금액 </a:t>
                      </a: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결제일</a:t>
                      </a:r>
                      <a:endParaRPr lang="en-US" altLang="ko-KR" sz="700" b="1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</a:t>
                      </a:r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접수코드 </a:t>
                      </a: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(ATC CODE)</a:t>
                      </a:r>
                      <a:b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ACP </a:t>
                      </a:r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대면 </a:t>
                      </a: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지점별 </a:t>
                      </a: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개의 접수코드</a:t>
                      </a: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 </a:t>
                      </a:r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sbsart_sc1</a:t>
                      </a:r>
                      <a:b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ACP </a:t>
                      </a:r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비대면 </a:t>
                      </a: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자격증별 접수코드 필요</a:t>
                      </a: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</a:t>
                      </a:r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ATY0848KSB</a:t>
                      </a:r>
                    </a:p>
                    <a:p>
                      <a:pPr latinLnBrk="1"/>
                      <a:r>
                        <a:rPr lang="en-US" altLang="ko-KR" sz="700" b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  &gt; STK</a:t>
                      </a:r>
                      <a:r>
                        <a:rPr lang="ko-KR" altLang="en-US" sz="700" b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에서 발급해 준 </a:t>
                      </a:r>
                      <a:r>
                        <a:rPr lang="en-US" altLang="ko-KR" sz="700" b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300~500</a:t>
                      </a:r>
                      <a:r>
                        <a:rPr lang="ko-KR" altLang="en-US" sz="700" b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개를 미리 저장하였다가 학생 구매 시 발급</a:t>
                      </a:r>
                      <a:r>
                        <a:rPr lang="en-US" altLang="ko-KR" sz="700" b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700" b="1" smtClean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MCF </a:t>
                      </a:r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대면 </a:t>
                      </a: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지점별 </a:t>
                      </a: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개의 접수코드</a:t>
                      </a: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</a:t>
                      </a:r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 koreaisit   </a:t>
                      </a:r>
                      <a:b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700" b="1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2-3 </a:t>
                      </a:r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시험일시</a:t>
                      </a: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시험장소 정보</a:t>
                      </a: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2-4 </a:t>
                      </a:r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비대면 표시</a:t>
                      </a:r>
                      <a:endParaRPr lang="en-US" altLang="ko-KR" sz="700" b="1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진행상태</a:t>
                      </a:r>
                      <a:r>
                        <a:rPr lang="en-US" altLang="ko-KR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700" b="1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 </a:t>
                      </a:r>
                      <a:r>
                        <a:rPr lang="ko-KR" altLang="en-US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박스 </a:t>
                      </a:r>
                      <a:r>
                        <a:rPr lang="en-US" altLang="ko-KR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 </a:t>
                      </a:r>
                      <a:r>
                        <a:rPr lang="ko-KR" altLang="en-US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진행할 </a:t>
                      </a:r>
                      <a:r>
                        <a:rPr lang="ko-KR" altLang="en-US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과목을 선택</a:t>
                      </a:r>
                      <a:r>
                        <a:rPr lang="en-US" altLang="ko-KR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환불처리중 </a:t>
                      </a:r>
                      <a:r>
                        <a:rPr lang="ko-KR" altLang="en-US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상태만 선택박스 나옴</a:t>
                      </a:r>
                      <a:endParaRPr lang="en-US" altLang="ko-KR" sz="700" b="1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합격 </a:t>
                      </a:r>
                      <a:r>
                        <a:rPr lang="en-US" altLang="ko-KR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응시 후 합격 여부가 확인된 상태</a:t>
                      </a:r>
                      <a:endParaRPr lang="en-US" altLang="ko-KR" sz="700" b="1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불합격 </a:t>
                      </a:r>
                      <a:r>
                        <a:rPr lang="en-US" altLang="ko-KR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응시 후 합격 여부가 확인된 상태</a:t>
                      </a:r>
                      <a:r>
                        <a:rPr lang="en-US" altLang="ko-KR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700" b="1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  </a:t>
                      </a:r>
                      <a:r>
                        <a:rPr lang="ko-KR" altLang="en-US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응시완료인 경우에만 보임</a:t>
                      </a:r>
                      <a:r>
                        <a:rPr lang="en-US" altLang="ko-KR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미정 </a:t>
                      </a:r>
                      <a:r>
                        <a:rPr lang="en-US" altLang="ko-KR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합격여부 확인 안됨</a:t>
                      </a:r>
                      <a:r>
                        <a:rPr lang="en-US" altLang="ko-KR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합격 </a:t>
                      </a:r>
                      <a:r>
                        <a:rPr lang="en-US" altLang="ko-KR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합격 확인</a:t>
                      </a:r>
                      <a:r>
                        <a:rPr lang="en-US" altLang="ko-KR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불합격 </a:t>
                      </a:r>
                      <a:r>
                        <a:rPr lang="en-US" altLang="ko-KR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불합격 확인</a:t>
                      </a:r>
                      <a:r>
                        <a:rPr lang="en-US" altLang="ko-KR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대면의 경우 시험 당인 확인 가능함</a:t>
                      </a:r>
                      <a:r>
                        <a:rPr lang="en-US" altLang="ko-KR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br>
                        <a:rPr lang="en-US" altLang="ko-KR" sz="7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1" baseline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     onchange </a:t>
                      </a:r>
                      <a:r>
                        <a:rPr lang="ko-KR" altLang="en-US" sz="700" b="1" baseline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이벤트시 바로 저장</a:t>
                      </a:r>
                      <a:endParaRPr lang="en-US" altLang="ko-KR" sz="700" b="1" baseline="0" smtClean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7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환불신청 버튼</a:t>
                      </a:r>
                      <a:endParaRPr lang="en-US" altLang="ko-KR" sz="700" b="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700" b="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멘토가 환불처리 진행</a:t>
                      </a:r>
                      <a:endParaRPr lang="en-US" altLang="ko-KR" sz="700" b="0" baseline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7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상태가 있어야 활성</a:t>
                      </a:r>
                      <a:endParaRPr lang="en-US" altLang="ko-KR" sz="700" b="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7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접수의 경우 취소되면 결제상태로 돌아가고 이후 환불신청 가능</a:t>
                      </a:r>
                      <a:endParaRPr lang="en-US" altLang="ko-KR" sz="700" b="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환불진행 버튼</a:t>
                      </a:r>
                      <a:r>
                        <a:rPr lang="en-US" altLang="ko-KR" sz="7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환불 프로세스 시작</a:t>
                      </a:r>
                      <a:endParaRPr lang="en-US" altLang="ko-KR" sz="700" b="0" baseline="0" smtClean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25723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64999" y="2725059"/>
            <a:ext cx="1199892" cy="2016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72000" tIns="36000" bIns="36000" rtlCol="0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 smtClean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자격증 관리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2923" y="13012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 관리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52922" y="1665061"/>
            <a:ext cx="734496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자격증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58602"/>
              </p:ext>
            </p:extLst>
          </p:nvPr>
        </p:nvGraphicFramePr>
        <p:xfrm>
          <a:off x="1825626" y="1980431"/>
          <a:ext cx="9432924" cy="144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4620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766853">
                  <a:extLst>
                    <a:ext uri="{9D8B030D-6E8A-4147-A177-3AD203B41FA5}">
                      <a16:colId xmlns:a16="http://schemas.microsoft.com/office/drawing/2014/main" val="204663137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209708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133737906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338468952"/>
                    </a:ext>
                  </a:extLst>
                </a:gridCol>
                <a:gridCol w="1248329">
                  <a:extLst>
                    <a:ext uri="{9D8B030D-6E8A-4147-A177-3AD203B41FA5}">
                      <a16:colId xmlns:a16="http://schemas.microsoft.com/office/drawing/2014/main" val="1002814051"/>
                    </a:ext>
                  </a:extLst>
                </a:gridCol>
                <a:gridCol w="1248329">
                  <a:extLst>
                    <a:ext uri="{9D8B030D-6E8A-4147-A177-3AD203B41FA5}">
                      <a16:colId xmlns:a16="http://schemas.microsoft.com/office/drawing/2014/main" val="3337796249"/>
                    </a:ext>
                  </a:extLst>
                </a:gridCol>
                <a:gridCol w="1248329">
                  <a:extLst>
                    <a:ext uri="{9D8B030D-6E8A-4147-A177-3AD203B41FA5}">
                      <a16:colId xmlns:a16="http://schemas.microsoft.com/office/drawing/2014/main" val="331684133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lang="en-US" sz="7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1676" marR="71676" marT="37331" marB="37331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계열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별칭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자격증명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응시과목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응시 금액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재응시 금액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재응시여부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1676" marR="71676" marT="74663" marB="74663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맑은 고딕" pitchFamily="50" charset="-127"/>
                        </a:rPr>
                        <a:t>컴퓨터강남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맑은 고딕" pitchFamily="50" charset="-127"/>
                        </a:rPr>
                        <a:t>ACP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Adobe Certified Professional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Premiere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70,000</a:t>
                      </a:r>
                      <a:endParaRPr lang="ko-KR" altLang="en-US" sz="7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30,000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905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1676" marR="71676" marT="74663" marB="74663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itchFamily="50" charset="-127"/>
                          <a:cs typeface="+mn-cs"/>
                        </a:rPr>
                        <a:t>컴퓨터강남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ACP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Illustrator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70,000</a:t>
                      </a:r>
                      <a:endParaRPr lang="ko-KR" altLang="en-US" sz="7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30,000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맑은 고딕" pitchFamily="50" charset="-127"/>
                          <a:cs typeface="+mn-cs"/>
                        </a:rPr>
                        <a:t>재응시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3225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1676" marR="71676" marT="74663" marB="74663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itchFamily="50" charset="-127"/>
                          <a:cs typeface="+mn-cs"/>
                        </a:rPr>
                        <a:t>컴퓨터강남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ACP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Adobe Certified Professional</a:t>
                      </a:r>
                      <a:endParaRPr lang="ko-KR" altLang="en-US" sz="7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Photoshop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70,000</a:t>
                      </a:r>
                      <a:endParaRPr lang="ko-KR" altLang="en-US" sz="7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30,000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8433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□</a:t>
                      </a:r>
                      <a:endParaRPr lang="ko-KR" altLang="en-US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itchFamily="50" charset="-127"/>
                          <a:cs typeface="+mn-cs"/>
                        </a:rPr>
                        <a:t>컴퓨터강남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ACP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Adobe Certified Professional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InDesign CC2020 (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70,000</a:t>
                      </a:r>
                      <a:endParaRPr lang="ko-KR" altLang="en-US" sz="7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30,000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49385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757665"/>
              </p:ext>
            </p:extLst>
          </p:nvPr>
        </p:nvGraphicFramePr>
        <p:xfrm>
          <a:off x="1825626" y="4428703"/>
          <a:ext cx="9432925" cy="23271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7337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3869087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46631376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209708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74934157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1337379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33846895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002814051"/>
                    </a:ext>
                  </a:extLst>
                </a:gridCol>
                <a:gridCol w="737963">
                  <a:extLst>
                    <a:ext uri="{9D8B030D-6E8A-4147-A177-3AD203B41FA5}">
                      <a16:colId xmlns:a16="http://schemas.microsoft.com/office/drawing/2014/main" val="1844741733"/>
                    </a:ext>
                  </a:extLst>
                </a:gridCol>
                <a:gridCol w="1206253">
                  <a:extLst>
                    <a:ext uri="{9D8B030D-6E8A-4147-A177-3AD203B41FA5}">
                      <a16:colId xmlns:a16="http://schemas.microsoft.com/office/drawing/2014/main" val="100005362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705717948"/>
                    </a:ext>
                  </a:extLst>
                </a:gridCol>
                <a:gridCol w="504628">
                  <a:extLst>
                    <a:ext uri="{9D8B030D-6E8A-4147-A177-3AD203B41FA5}">
                      <a16:colId xmlns:a16="http://schemas.microsoft.com/office/drawing/2014/main" val="161140350"/>
                    </a:ext>
                  </a:extLst>
                </a:gridCol>
              </a:tblGrid>
              <a:tr h="274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별칭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응시과목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결제금액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추천강사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접수코드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시험일시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시험장소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74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컴퓨터강남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ACP</a:t>
                      </a:r>
                      <a:endParaRPr lang="ko-KR" altLang="en-US" sz="800" b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InDesign CC2020 (</a:t>
                      </a:r>
                      <a:r>
                        <a:rPr lang="ko-KR" altLang="en-US" sz="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한글</a:t>
                      </a:r>
                      <a:r>
                        <a:rPr lang="en-US" altLang="ko-KR" sz="8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en-US" altLang="ko-KR" sz="9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) </a:t>
                      </a:r>
                      <a:r>
                        <a:rPr lang="en-US" altLang="ko-KR" sz="700" b="0" i="0" u="none" strike="noStrike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비대면</a:t>
                      </a:r>
                      <a:r>
                        <a:rPr lang="en-US" altLang="ko-KR" sz="700" b="0" i="0" u="none" strike="noStrike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900" b="0" i="0" u="none" strike="noStrike" smtClean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effectLst/>
                          <a:latin typeface="+mn-ea"/>
                          <a:ea typeface="+mn-ea"/>
                        </a:rPr>
                        <a:t>130,000</a:t>
                      </a: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2024-01-02</a:t>
                      </a: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smtClean="0">
                          <a:solidFill>
                            <a:srgbClr val="0066FF"/>
                          </a:solidFill>
                          <a:effectLst/>
                          <a:latin typeface="+mn-ea"/>
                          <a:ea typeface="+mn-ea"/>
                        </a:rPr>
                        <a:t>홍추천</a:t>
                      </a:r>
                      <a:r>
                        <a:rPr lang="en-US" altLang="ko-KR" sz="800" u="sng" smtClean="0">
                          <a:solidFill>
                            <a:srgbClr val="0066F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u="sng" smtClean="0">
                          <a:solidFill>
                            <a:srgbClr val="0066FF"/>
                          </a:solidFill>
                          <a:effectLst/>
                          <a:latin typeface="+mn-ea"/>
                          <a:ea typeface="+mn-ea"/>
                        </a:rPr>
                        <a:t> 강사</a:t>
                      </a:r>
                      <a:endParaRPr lang="en-US" altLang="ko-KR" sz="800" u="sng" dirty="0">
                        <a:solidFill>
                          <a:srgbClr val="0066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HQT0699PSB</a:t>
                      </a:r>
                      <a:endParaRPr lang="en-US" altLang="ko-KR" sz="8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결제완료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888468"/>
                  </a:ext>
                </a:extLst>
              </a:tr>
              <a:tr h="274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컴퓨터강남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ACP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Photoshop CC2020 (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koreaisit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>
                            <a:lumMod val="6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환불처리중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905784"/>
                  </a:ext>
                </a:extLst>
              </a:tr>
              <a:tr h="274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컴퓨터강남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ACP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Illustrator CC2020 (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effectLst/>
                          <a:latin typeface="+mn-ea"/>
                          <a:ea typeface="+mn-ea"/>
                        </a:rPr>
                        <a:t>70,000</a:t>
                      </a: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2024-12-27</a:t>
                      </a: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koreaisit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>
                            <a:lumMod val="6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환불처리중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322560"/>
                  </a:ext>
                </a:extLst>
              </a:tr>
              <a:tr h="274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컴퓨터강남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ACP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Illustrator CC2020 (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effectLst/>
                          <a:latin typeface="+mn-ea"/>
                          <a:ea typeface="+mn-ea"/>
                        </a:rPr>
                        <a:t>70,000</a:t>
                      </a: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2024-12-25</a:t>
                      </a: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koreaisit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>
                            <a:lumMod val="6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결제완료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057295"/>
                  </a:ext>
                </a:extLst>
              </a:tr>
              <a:tr h="274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컴퓨터강남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ACP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Illustrator CC2020 (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effectLst/>
                          <a:latin typeface="+mn-ea"/>
                          <a:ea typeface="+mn-ea"/>
                        </a:rPr>
                        <a:t>190,000</a:t>
                      </a: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2024-11-20</a:t>
                      </a: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sng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koreaisit</a:t>
                      </a:r>
                      <a:endParaRPr kumimoji="0" lang="en-US" altLang="ko-KR" sz="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rgbClr val="FFFFFF">
                            <a:lumMod val="6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환불완료</a:t>
                      </a:r>
                      <a:endParaRPr lang="ko-KR" altLang="en-US" sz="8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858748"/>
                  </a:ext>
                </a:extLst>
              </a:tr>
              <a:tr h="274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컴퓨터강남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ACP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Illustrator CC2020 (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koreaisit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>
                            <a:lumMod val="6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2024-01-13 14:30</a:t>
                      </a:r>
                      <a:endParaRPr lang="en-US" altLang="ko-KR" sz="8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SBS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아카데미컴퓨터아트학원 본관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층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접수완료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409591"/>
                  </a:ext>
                </a:extLst>
              </a:tr>
              <a:tr h="274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컴퓨터강남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ACP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Illustrator CC2020 (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koreaisit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>
                            <a:lumMod val="6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2024-01-13 14:30</a:t>
                      </a:r>
                      <a:endParaRPr lang="en-US" altLang="ko-KR" sz="8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SBS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아카데미컴퓨터아트학원 본관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층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응시완료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1355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2179177" y="2277495"/>
            <a:ext cx="102326" cy="23468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anose="05020102010507070707" pitchFamily="18" charset="2"/>
              </a:rPr>
              <a:t>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79177" y="2566008"/>
            <a:ext cx="102326" cy="23468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anose="05020102010507070707" pitchFamily="18" charset="2"/>
              </a:rPr>
              <a:t>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79177" y="3149668"/>
            <a:ext cx="102326" cy="23468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anose="05020102010507070707" pitchFamily="18" charset="2"/>
              </a:rPr>
              <a:t>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0249867" y="1641750"/>
            <a:ext cx="980481" cy="2124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자격증 결제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0981974" y="4991295"/>
            <a:ext cx="199739" cy="300082"/>
            <a:chOff x="6584721" y="3564292"/>
            <a:chExt cx="199739" cy="300082"/>
          </a:xfrm>
        </p:grpSpPr>
        <p:sp>
          <p:nvSpPr>
            <p:cNvPr id="47" name="TextBox 46"/>
            <p:cNvSpPr txBox="1"/>
            <p:nvPr/>
          </p:nvSpPr>
          <p:spPr>
            <a:xfrm>
              <a:off x="6616967" y="3564292"/>
              <a:ext cx="167493" cy="30008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sym typeface="Wingdings 2" panose="05020102010507070707" pitchFamily="18" charset="2"/>
                </a:rPr>
                <a:t>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6584721" y="3636476"/>
              <a:ext cx="130224" cy="127295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0977730" y="5257638"/>
            <a:ext cx="199739" cy="300082"/>
            <a:chOff x="6584721" y="3564292"/>
            <a:chExt cx="199739" cy="300082"/>
          </a:xfrm>
        </p:grpSpPr>
        <p:sp>
          <p:nvSpPr>
            <p:cNvPr id="50" name="TextBox 49"/>
            <p:cNvSpPr txBox="1"/>
            <p:nvPr/>
          </p:nvSpPr>
          <p:spPr>
            <a:xfrm>
              <a:off x="6616967" y="3564292"/>
              <a:ext cx="167493" cy="30008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sym typeface="Wingdings 2" panose="05020102010507070707" pitchFamily="18" charset="2"/>
                </a:rPr>
                <a:t>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6584721" y="3636476"/>
              <a:ext cx="130224" cy="127295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/>
            <a:lstStyle/>
            <a:p>
              <a:pPr algn="ctr" defTabSz="817563"/>
              <a:endParaRPr lang="ko-KR" altLang="en-US" sz="800"/>
            </a:p>
          </p:txBody>
        </p:sp>
      </p:grpSp>
      <p:sp>
        <p:nvSpPr>
          <p:cNvPr id="52" name="모서리가 둥근 직사각형 51"/>
          <p:cNvSpPr/>
          <p:nvPr/>
        </p:nvSpPr>
        <p:spPr>
          <a:xfrm>
            <a:off x="10249867" y="4041207"/>
            <a:ext cx="980481" cy="2124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환불 진행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536899" y="1578293"/>
            <a:ext cx="9937103" cy="2308307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317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sp>
        <p:nvSpPr>
          <p:cNvPr id="67" name="TextBox 66"/>
          <p:cNvSpPr txBox="1"/>
          <p:nvPr/>
        </p:nvSpPr>
        <p:spPr>
          <a:xfrm>
            <a:off x="1752922" y="4079595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 구내 내역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4182583-756C-47EB-8B9C-04210122B7CF}"/>
              </a:ext>
            </a:extLst>
          </p:cNvPr>
          <p:cNvGrpSpPr/>
          <p:nvPr/>
        </p:nvGrpSpPr>
        <p:grpSpPr>
          <a:xfrm>
            <a:off x="1776093" y="4712683"/>
            <a:ext cx="49533" cy="2043210"/>
            <a:chOff x="2585992" y="1683282"/>
            <a:chExt cx="238645" cy="2361712"/>
          </a:xfrm>
        </p:grpSpPr>
        <p:cxnSp>
          <p:nvCxnSpPr>
            <p:cNvPr id="69" name="직선 연결선 74">
              <a:extLst>
                <a:ext uri="{FF2B5EF4-FFF2-40B4-BE49-F238E27FC236}">
                  <a16:creationId xmlns:a16="http://schemas.microsoft.com/office/drawing/2014/main" id="{7831619D-30B7-4FAC-85AF-5A210C5495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7744" y="1683282"/>
              <a:ext cx="0" cy="2360447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70" name="직선 연결선 74">
              <a:extLst>
                <a:ext uri="{FF2B5EF4-FFF2-40B4-BE49-F238E27FC236}">
                  <a16:creationId xmlns:a16="http://schemas.microsoft.com/office/drawing/2014/main" id="{2108DD04-B980-48E6-9F1B-5EBA379D19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1683282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71" name="직선 연결선 74">
              <a:extLst>
                <a:ext uri="{FF2B5EF4-FFF2-40B4-BE49-F238E27FC236}">
                  <a16:creationId xmlns:a16="http://schemas.microsoft.com/office/drawing/2014/main" id="{D8362B38-8A08-4ED6-A0F5-D6493F6A96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92" y="4044994"/>
              <a:ext cx="238645" cy="0"/>
            </a:xfrm>
            <a:prstGeom prst="line">
              <a:avLst/>
            </a:prstGeom>
            <a:solidFill>
              <a:srgbClr val="009688">
                <a:alpha val="69804"/>
              </a:srgbClr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72" name="타원 71"/>
          <p:cNvSpPr>
            <a:spLocks noChangeAspect="1"/>
          </p:cNvSpPr>
          <p:nvPr/>
        </p:nvSpPr>
        <p:spPr bwMode="auto">
          <a:xfrm>
            <a:off x="1586498" y="562872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타원 72"/>
          <p:cNvSpPr>
            <a:spLocks noChangeAspect="1"/>
          </p:cNvSpPr>
          <p:nvPr/>
        </p:nvSpPr>
        <p:spPr bwMode="auto">
          <a:xfrm>
            <a:off x="1572922" y="414413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타원 73"/>
          <p:cNvSpPr>
            <a:spLocks noChangeAspect="1"/>
          </p:cNvSpPr>
          <p:nvPr/>
        </p:nvSpPr>
        <p:spPr bwMode="auto">
          <a:xfrm>
            <a:off x="4993283" y="475851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타원 74"/>
          <p:cNvSpPr>
            <a:spLocks noChangeAspect="1"/>
          </p:cNvSpPr>
          <p:nvPr/>
        </p:nvSpPr>
        <p:spPr bwMode="auto">
          <a:xfrm>
            <a:off x="5702882" y="433841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/>
          <p:cNvSpPr>
            <a:spLocks noChangeAspect="1"/>
          </p:cNvSpPr>
          <p:nvPr/>
        </p:nvSpPr>
        <p:spPr bwMode="auto">
          <a:xfrm>
            <a:off x="7585571" y="432971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타원 76"/>
          <p:cNvSpPr>
            <a:spLocks noChangeAspect="1"/>
          </p:cNvSpPr>
          <p:nvPr/>
        </p:nvSpPr>
        <p:spPr bwMode="auto">
          <a:xfrm>
            <a:off x="8800685" y="432971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타원 77"/>
          <p:cNvSpPr>
            <a:spLocks noChangeAspect="1"/>
          </p:cNvSpPr>
          <p:nvPr/>
        </p:nvSpPr>
        <p:spPr bwMode="auto">
          <a:xfrm>
            <a:off x="10262471" y="433841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타원 78"/>
          <p:cNvSpPr>
            <a:spLocks noChangeAspect="1"/>
          </p:cNvSpPr>
          <p:nvPr/>
        </p:nvSpPr>
        <p:spPr bwMode="auto">
          <a:xfrm>
            <a:off x="10916076" y="433841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46446"/>
              </p:ext>
            </p:extLst>
          </p:nvPr>
        </p:nvGraphicFramePr>
        <p:xfrm>
          <a:off x="8509311" y="2624683"/>
          <a:ext cx="288032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51">
                  <a:extLst>
                    <a:ext uri="{9D8B030D-6E8A-4147-A177-3AD203B41FA5}">
                      <a16:colId xmlns:a16="http://schemas.microsoft.com/office/drawing/2014/main" val="819220655"/>
                    </a:ext>
                  </a:extLst>
                </a:gridCol>
                <a:gridCol w="2715269">
                  <a:extLst>
                    <a:ext uri="{9D8B030D-6E8A-4147-A177-3AD203B41FA5}">
                      <a16:colId xmlns:a16="http://schemas.microsoft.com/office/drawing/2014/main" val="2618813350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진행상태</a:t>
                      </a:r>
                      <a:endParaRPr lang="en-US" altLang="ko-KR" sz="800" b="0" smtClean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결제완료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수강생이 결제하여 구매한 상태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       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:STK 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접수 후 취소할 경우 결제 상태가 된다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접수완료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자격증 사이트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STK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에 접수한 상태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응시완료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학원 방문하여 시험 본 상태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감독관 체크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b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       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시험일이 지나면 자동 응시로 변경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1" smtClean="0">
                          <a:solidFill>
                            <a:srgbClr val="C00000"/>
                          </a:solidFill>
                          <a:latin typeface="+mn-ea"/>
                        </a:rPr>
                        <a:t>스케쥴러</a:t>
                      </a:r>
                      <a:r>
                        <a:rPr lang="en-US" altLang="ko-KR" sz="800" b="1" smtClean="0">
                          <a:solidFill>
                            <a:srgbClr val="C00000"/>
                          </a:solidFill>
                          <a:latin typeface="+mn-ea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+mn-ea"/>
                        </a:rPr>
                        <a:t>환불처리중 </a:t>
                      </a:r>
                      <a:r>
                        <a:rPr lang="en-US" altLang="ko-KR" sz="800" b="1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+mn-ea"/>
                        </a:rPr>
                        <a:t>수강생이 환불을 요청한 상태</a:t>
                      </a:r>
                      <a:endParaRPr lang="en-US" altLang="ko-KR" sz="800" b="1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+mn-ea"/>
                        </a:rPr>
                        <a:t>환불완료 </a:t>
                      </a:r>
                      <a:r>
                        <a:rPr lang="en-US" altLang="ko-KR" sz="800" b="1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ea"/>
                        </a:rPr>
                        <a:t>환불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ea"/>
                        </a:rPr>
                        <a:t>프로세스에서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ea"/>
                        </a:rPr>
                        <a:t>원장이 승인한 상태</a:t>
                      </a:r>
                      <a:endParaRPr lang="en-US" altLang="ko-KR" sz="80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385580"/>
                  </a:ext>
                </a:extLst>
              </a:tr>
            </a:tbl>
          </a:graphicData>
        </a:graphic>
      </p:graphicFrame>
      <p:sp>
        <p:nvSpPr>
          <p:cNvPr id="81" name="타원 80"/>
          <p:cNvSpPr>
            <a:spLocks noChangeAspect="1"/>
          </p:cNvSpPr>
          <p:nvPr/>
        </p:nvSpPr>
        <p:spPr bwMode="auto">
          <a:xfrm>
            <a:off x="10650107" y="388169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10738658" y="6456218"/>
            <a:ext cx="475506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smtClean="0">
                <a:latin typeface="+mn-ea"/>
                <a:ea typeface="+mn-ea"/>
              </a:rPr>
              <a:t>미정  </a:t>
            </a:r>
            <a:r>
              <a:rPr lang="ko-KR" altLang="en-US" sz="650" dirty="0" smtClean="0">
                <a:latin typeface="+mn-ea"/>
                <a:ea typeface="+mn-ea"/>
              </a:rPr>
              <a:t>∨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84" name="타원 83"/>
          <p:cNvSpPr>
            <a:spLocks noChangeAspect="1"/>
          </p:cNvSpPr>
          <p:nvPr/>
        </p:nvSpPr>
        <p:spPr bwMode="auto">
          <a:xfrm>
            <a:off x="11209630" y="649221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604483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26754&quot;&gt;&lt;/object&gt;&lt;object type=&quot;2&quot; unique_id=&quot;26755&quot;&gt;&lt;object type=&quot;3&quot; unique_id=&quot;26756&quot;&gt;&lt;property id=&quot;20148&quot; value=&quot;5&quot;/&gt;&lt;property id=&quot;20300&quot; value=&quot;Slide 1 - &amp;quot;Front 화면설계서&amp;quot;&quot;/&gt;&lt;property id=&quot;20307&quot; value=&quot;701&quot;/&gt;&lt;/object&gt;&lt;object type=&quot;3&quot; unique_id=&quot;26757&quot;&gt;&lt;property id=&quot;20148&quot; value=&quot;5&quot;/&gt;&lt;property id=&quot;20300&quot; value=&quot;Slide 2 - &amp;quot;사이트맵&amp;quot;&quot;/&gt;&lt;property id=&quot;20307&quot; value=&quot;791&quot;/&gt;&lt;/object&gt;&lt;object type=&quot;3&quot; unique_id=&quot;26758&quot;&gt;&lt;property id=&quot;20148&quot; value=&quot;5&quot;/&gt;&lt;property id=&quot;20300&quot; value=&quot;Slide 3 - &amp;quot;메인 페이지(상단)&amp;quot;&quot;/&gt;&lt;property id=&quot;20307&quot; value=&quot;872&quot;/&gt;&lt;/object&gt;&lt;object type=&quot;3&quot; unique_id=&quot;26834&quot;&gt;&lt;property id=&quot;20148&quot; value=&quot;5&quot;/&gt;&lt;property id=&quot;20300&quot; value=&quot;Slide 10 - &amp;quot;메인 페이지(상단)&amp;quot;&quot;/&gt;&lt;property id=&quot;20307&quot; value=&quot;873&quot;/&gt;&lt;/object&gt;&lt;object type=&quot;3&quot; unique_id=&quot;26883&quot;&gt;&lt;property id=&quot;20148&quot; value=&quot;5&quot;/&gt;&lt;property id=&quot;20300&quot; value=&quot;Slide 11 - &amp;quot;메인 페이지(상단)&amp;quot;&quot;/&gt;&lt;property id=&quot;20307&quot; value=&quot;874&quot;/&gt;&lt;/object&gt;&lt;object type=&quot;3&quot; unique_id=&quot;27073&quot;&gt;&lt;property id=&quot;20148&quot; value=&quot;5&quot;/&gt;&lt;property id=&quot;20300&quot; value=&quot;Slide 14 - &amp;quot;메인 페이지(상단)&amp;quot;&quot;/&gt;&lt;property id=&quot;20307&quot; value=&quot;875&quot;/&gt;&lt;/object&gt;&lt;object type=&quot;3&quot; unique_id=&quot;27354&quot;&gt;&lt;property id=&quot;20148&quot; value=&quot;5&quot;/&gt;&lt;property id=&quot;20300&quot; value=&quot;Slide 13 - &amp;quot;메인 페이지(상단)&amp;quot;&quot;/&gt;&lt;property id=&quot;20307&quot; value=&quot;876&quot;/&gt;&lt;/object&gt;&lt;object type=&quot;3&quot; unique_id=&quot;27436&quot;&gt;&lt;property id=&quot;20148&quot; value=&quot;5&quot;/&gt;&lt;property id=&quot;20300&quot; value=&quot;Slide 12 - &amp;quot;메인 페이지(상단)&amp;quot;&quot;/&gt;&lt;property id=&quot;20307&quot; value=&quot;877&quot;/&gt;&lt;/object&gt;&lt;object type=&quot;3&quot; unique_id=&quot;27467&quot;&gt;&lt;property id=&quot;20148&quot; value=&quot;5&quot;/&gt;&lt;property id=&quot;20300&quot; value=&quot;Slide 16 - &amp;quot;메인 페이지(상단)&amp;quot;&quot;/&gt;&lt;property id=&quot;20307&quot; value=&quot;878&quot;/&gt;&lt;/object&gt;&lt;object type=&quot;3&quot; unique_id=&quot;31149&quot;&gt;&lt;property id=&quot;20148&quot; value=&quot;5&quot;/&gt;&lt;property id=&quot;20300&quot; value=&quot;Slide 17 - &amp;quot;메인 페이지(상단)&amp;quot;&quot;/&gt;&lt;property id=&quot;20307&quot; value=&quot;879&quot;/&gt;&lt;/object&gt;&lt;object type=&quot;3&quot; unique_id=&quot;31174&quot;&gt;&lt;property id=&quot;20148&quot; value=&quot;5&quot;/&gt;&lt;property id=&quot;20300&quot; value=&quot;Slide 4&quot;/&gt;&lt;property id=&quot;20307&quot; value=&quot;880&quot;/&gt;&lt;/object&gt;&lt;object type=&quot;3&quot; unique_id=&quot;31175&quot;&gt;&lt;property id=&quot;20148&quot; value=&quot;5&quot;/&gt;&lt;property id=&quot;20300&quot; value=&quot;Slide 5&quot;/&gt;&lt;property id=&quot;20307&quot; value=&quot;881&quot;/&gt;&lt;/object&gt;&lt;object type=&quot;3&quot; unique_id=&quot;31316&quot;&gt;&lt;property id=&quot;20148&quot; value=&quot;5&quot;/&gt;&lt;property id=&quot;20300&quot; value=&quot;Slide 7&quot;/&gt;&lt;property id=&quot;20307&quot; value=&quot;882&quot;/&gt;&lt;/object&gt;&lt;object type=&quot;3&quot; unique_id=&quot;31362&quot;&gt;&lt;property id=&quot;20148&quot; value=&quot;5&quot;/&gt;&lt;property id=&quot;20300&quot; value=&quot;Slide 6 - &amp;quot;메인 페이지(상단)&amp;quot;&quot;/&gt;&lt;property id=&quot;20307&quot; value=&quot;883&quot;/&gt;&lt;/object&gt;&lt;object type=&quot;3&quot; unique_id=&quot;31507&quot;&gt;&lt;property id=&quot;20148&quot; value=&quot;5&quot;/&gt;&lt;property id=&quot;20300&quot; value=&quot;Slide 9 - &amp;quot;메인 페이지(상단)&amp;quot;&quot;/&gt;&lt;property id=&quot;20307&quot; value=&quot;884&quot;/&gt;&lt;/object&gt;&lt;object type=&quot;3&quot; unique_id=&quot;32051&quot;&gt;&lt;property id=&quot;20148&quot; value=&quot;5&quot;/&gt;&lt;property id=&quot;20300&quot; value=&quot;Slide 8&quot;/&gt;&lt;property id=&quot;20307&quot; value=&quot;885&quot;/&gt;&lt;/object&gt;&lt;object type=&quot;3&quot; unique_id=&quot;32070&quot;&gt;&lt;property id=&quot;20148&quot; value=&quot;5&quot;/&gt;&lt;property id=&quot;20300&quot; value=&quot;Slide 15 - &amp;quot;메인 페이지(상단)&amp;quot;&quot;/&gt;&lt;property id=&quot;20307&quot; value=&quot;886&quot;/&gt;&lt;/object&gt;&lt;/object&gt;&lt;/object&gt;&lt;/database&gt;"/>
  <p:tag name="SECTOMILLISECCONVERTED" val="1"/>
  <p:tag name="TAG_BACKING_FORM_KEY" val="660076-f:\01.project\비상\02.기획문서\비상_cms_저작관리_화면설계서_v6.5_20140714_최종7.pptx"/>
  <p:tag name="ARTICULATE_PRESENTER_VERSION" val="7"/>
  <p:tag name="ARTICULATE_USED_PAGE_ORIENTATION" val="1"/>
  <p:tag name="ARTICULATE_USED_PAGE_SIZE" val="7"/>
  <p:tag name="ARTICULATE_REFERENCE_ID" val="2f4c4bf5-048c-472d-b884-a25474e5233c"/>
  <p:tag name="ARTICULATE_PROJECT_OPEN" val="0"/>
  <p:tag name="ARTICULATE_SLIDE_COUNT" val="7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701"/>
  <p:tag name="ARTICULATE_USED_LAYOUT" val="1"/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32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heme/theme1.xml><?xml version="1.0" encoding="utf-8"?>
<a:theme xmlns:a="http://schemas.openxmlformats.org/drawingml/2006/main" name="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wrap="none" lIns="0" tIns="0" rIns="0" bIns="0" anchor="ctr"/>
      <a:lstStyle>
        <a:defPPr defTabSz="817563">
          <a:defRPr sz="80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8175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rgbClr val="2E2E2E"/>
            </a:solidFill>
            <a:effectLst/>
            <a:latin typeface="굴림체" pitchFamily="49" charset="-127"/>
            <a:ea typeface="굴림체" pitchFamily="49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70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117808</TotalTime>
  <Words>781</Words>
  <Application>Microsoft Office PowerPoint</Application>
  <PresentationFormat>사용자 지정</PresentationFormat>
  <Paragraphs>536</Paragraphs>
  <Slides>6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8" baseType="lpstr">
      <vt:lpstr>HY견고딕</vt:lpstr>
      <vt:lpstr>굴림</vt:lpstr>
      <vt:lpstr>굴림체</vt:lpstr>
      <vt:lpstr>돋움</vt:lpstr>
      <vt:lpstr>돋음</vt:lpstr>
      <vt:lpstr>맑은 고딕</vt:lpstr>
      <vt:lpstr>Arial</vt:lpstr>
      <vt:lpstr>Wingdings</vt:lpstr>
      <vt:lpstr>Wingdings 2</vt:lpstr>
      <vt:lpstr>Wingdings 3</vt:lpstr>
      <vt:lpstr>기본 디자인</vt:lpstr>
      <vt:lpstr>Image</vt:lpstr>
      <vt:lpstr>화면설계서</vt:lpstr>
      <vt:lpstr>화면설계서 작업 내역</vt:lpstr>
      <vt:lpstr>PowerPoint 프레젠테이션</vt:lpstr>
      <vt:lpstr>수강생 &gt; 수강생창 &gt; 자격증 관리</vt:lpstr>
      <vt:lpstr>수강생 &gt; 수강생창 &gt; 자격증 관리</vt:lpstr>
      <vt:lpstr>수강생 &gt; 수강생창 &gt; 자격증 관리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류지언</dc:creator>
  <cp:lastModifiedBy>Windows 사용자</cp:lastModifiedBy>
  <cp:revision>19202</cp:revision>
  <cp:lastPrinted>2014-05-27T01:01:31Z</cp:lastPrinted>
  <dcterms:created xsi:type="dcterms:W3CDTF">1997-04-16T00:54:02Z</dcterms:created>
  <dcterms:modified xsi:type="dcterms:W3CDTF">2024-03-13T10:34:19Z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rojectFull">
    <vt:lpwstr>F:\01.Project\비상\02.기획문서\비상_CMS_저작관리_화면설계서_V6.5_20140714_최종7.ppta</vt:lpwstr>
  </property>
  <property fmtid="{D5CDD505-2E9C-101B-9397-08002B2CF9AE}" pid="4" name="ArticulateGUID">
    <vt:lpwstr>A4621325-33E3-4797-B440-446690DBF25A</vt:lpwstr>
  </property>
  <property fmtid="{D5CDD505-2E9C-101B-9397-08002B2CF9AE}" pid="5" name="ArticulatePath">
    <vt:lpwstr>비상_CMS_저작관리_화면설계서_V6.5_20140714_최종7</vt:lpwstr>
  </property>
  <property fmtid="{D5CDD505-2E9C-101B-9397-08002B2CF9AE}" pid="6" name="ArticulateProjectVersion">
    <vt:lpwstr>7</vt:lpwstr>
  </property>
</Properties>
</file>