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56" r:id="rId3"/>
    <p:sldId id="257" r:id="rId4"/>
    <p:sldId id="258" r:id="rId5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简单演示下 HDP 控制台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GP在TalkingData的应用 </a:t>
            </a:r>
            <a:r>
              <a:rPr lang="en-US"/>
              <a:t>https://greenplum.cn/2019/03/27/greenplum-talkingdata/</a:t>
            </a:r>
            <a:endParaRPr lang="en-US"/>
          </a:p>
          <a:p>
            <a:r>
              <a:rPr lang="" altLang="en-US"/>
              <a:t>文件包括：csv、txt、excel……</a:t>
            </a:r>
            <a:endParaRPr lang="" altLang="en-US"/>
          </a:p>
          <a:p>
            <a:r>
              <a:rPr lang="" altLang="en-US"/>
              <a:t>NoSQL包括：Cassandra、HBase、MongoDB、Hive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大数据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大数据平台与应用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Kafka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分布式发布、订阅消息处理平台</a:t>
            </a:r>
            <a:endParaRPr lang="en-US" altLang="en-US"/>
          </a:p>
          <a:p>
            <a:r>
              <a:rPr lang="en-US" altLang="en-US"/>
              <a:t>高性能，接近磁盘写入速度的消息写入性能</a:t>
            </a:r>
            <a:endParaRPr lang="en-US" altLang="en-US"/>
          </a:p>
          <a:p>
            <a:r>
              <a:rPr lang="en-US" altLang="en-US"/>
              <a:t>用于异步消息通信（</a:t>
            </a:r>
            <a:r>
              <a:rPr lang="en-US" altLang="en-US">
                <a:sym typeface="+mn-ea"/>
              </a:rPr>
              <a:t>大数据、微服务架构</a:t>
            </a:r>
            <a:r>
              <a:rPr lang="en-US" altLang="en-US"/>
              <a:t>）</a:t>
            </a:r>
            <a:endParaRPr lang="en-US" altLang="en-US"/>
          </a:p>
          <a:p>
            <a:pPr lvl="1"/>
            <a:r>
              <a:rPr lang="en-US" altLang="en-US" sz="1800"/>
              <a:t>缓冲日志</a:t>
            </a:r>
            <a:endParaRPr lang="en-US" altLang="en-US" sz="1800"/>
          </a:p>
          <a:p>
            <a:pPr lvl="1"/>
            <a:r>
              <a:rPr lang="en-US" altLang="en-US" sz="1800"/>
              <a:t>埋点指标</a:t>
            </a:r>
            <a:endParaRPr lang="en-US" altLang="en-US" sz="1800"/>
          </a:p>
          <a:p>
            <a:pPr lvl="1"/>
            <a:r>
              <a:rPr lang="en-US" altLang="en-US" sz="1800"/>
              <a:t>业务通知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Spark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非结构化数据处理</a:t>
            </a:r>
            <a:endParaRPr lang="en-US" altLang="en-US"/>
          </a:p>
          <a:p>
            <a:pPr lvl="1"/>
            <a:r>
              <a:rPr lang="en-US" altLang="en-US" sz="1800"/>
              <a:t>HDFS</a:t>
            </a:r>
            <a:endParaRPr lang="en-US" altLang="en-US" sz="1800"/>
          </a:p>
          <a:p>
            <a:pPr lvl="1"/>
            <a:r>
              <a:rPr lang="en-US" altLang="en-US" sz="1800"/>
              <a:t>S3/对像存储</a:t>
            </a:r>
            <a:endParaRPr lang="en-US" altLang="en-US"/>
          </a:p>
          <a:p>
            <a:r>
              <a:rPr lang="en-US" altLang="en-US"/>
              <a:t>大数据分析</a:t>
            </a:r>
            <a:endParaRPr lang="en-US" altLang="en-US"/>
          </a:p>
          <a:p>
            <a:pPr lvl="1"/>
            <a:r>
              <a:rPr lang="en-US" altLang="en-US" sz="1800"/>
              <a:t>Spark SQL</a:t>
            </a:r>
            <a:endParaRPr lang="en-US" altLang="en-US"/>
          </a:p>
          <a:p>
            <a:pPr lvl="1"/>
            <a:r>
              <a:rPr lang="en-US" altLang="en-US"/>
              <a:t>图分析</a:t>
            </a:r>
            <a:endParaRPr lang="en-US" altLang="en-US"/>
          </a:p>
          <a:p>
            <a:pPr lvl="1"/>
            <a:r>
              <a:rPr lang="en-US" altLang="en-US"/>
              <a:t>NoSQL数据库分析</a:t>
            </a:r>
            <a:endParaRPr lang="en-US" altLang="en-US"/>
          </a:p>
          <a:p>
            <a:r>
              <a:rPr lang="en-US" altLang="en-US"/>
              <a:t>机器学习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Spark ML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Greenplum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MPP（大规模并行处理）架构</a:t>
            </a:r>
            <a:endParaRPr lang="en-US"/>
          </a:p>
          <a:p>
            <a:r>
              <a:rPr lang="en-US"/>
              <a:t>良好的弹性和线性扩展能力，内置并行存储、并行通讯、并行计算和优化技术</a:t>
            </a:r>
            <a:endParaRPr lang="en-US"/>
          </a:p>
          <a:p>
            <a:r>
              <a:rPr lang="en-US"/>
              <a:t>兼容 SQL 标准</a:t>
            </a:r>
            <a:r>
              <a:rPr lang="en-US" altLang="en-US"/>
              <a:t>（基于开源PostgreSQL数据库）</a:t>
            </a:r>
            <a:endParaRPr lang="en-US" altLang="en-US"/>
          </a:p>
          <a:p>
            <a:r>
              <a:rPr lang="en-US" altLang="en-US"/>
              <a:t>具备强大、高效、安全的PB级结构化、半结构化和非结构化数据存储、处理和实时分析能力</a:t>
            </a:r>
            <a:endParaRPr lang="en-US" altLang="en-US"/>
          </a:p>
          <a:p>
            <a:r>
              <a:rPr lang="en-US" altLang="en-US"/>
              <a:t>使用PostGIS实现地理信息应用</a:t>
            </a:r>
            <a:endParaRPr lang="en-US" altLang="en-US"/>
          </a:p>
          <a:p>
            <a:r>
              <a:rPr lang="" altLang="en-US"/>
              <a:t>支持外部表，可通过Greenplum访问其它关系型数据库、文件、HDFS/S3、NoSQL等</a:t>
            </a:r>
            <a:endParaRPr lang="en-US" altLang="en-US"/>
          </a:p>
          <a:p>
            <a:r>
              <a:rPr lang="" altLang="en-US"/>
              <a:t>支持行存储与列存储</a:t>
            </a:r>
            <a:endParaRPr lang="" altLang="en-US"/>
          </a:p>
          <a:p>
            <a:pPr lvl="1"/>
            <a:r>
              <a:rPr lang="" altLang="en-US" sz="1800"/>
              <a:t>行存储：更新，适合OLTP</a:t>
            </a:r>
            <a:endParaRPr lang="" altLang="en-US" sz="1800"/>
          </a:p>
          <a:p>
            <a:pPr lvl="1"/>
            <a:r>
              <a:rPr lang="" altLang="en-US" sz="1800"/>
              <a:t>列存储：Append only、压缩，适合OLAP</a:t>
            </a:r>
            <a:endParaRPr lang="en-US" altLang="en-US"/>
          </a:p>
          <a:p>
            <a:endParaRPr lang="en-US" altLang="en-US"/>
          </a:p>
          <a:p>
            <a:r>
              <a:rPr lang="en-US" altLang="en-US" i="1"/>
              <a:t>对于大部分企业，强烈推荐使用Greenplum搭建数据仓库！</a:t>
            </a:r>
            <a:endParaRPr lang="en-US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演示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HDFS使用：-mkdir, -put, -ls</a:t>
            </a:r>
            <a:endParaRPr lang="en-US" altLang="en-US"/>
          </a:p>
          <a:p>
            <a:r>
              <a:rPr lang="en-US" altLang="en-US"/>
              <a:t>Spark：</a:t>
            </a:r>
            <a:r>
              <a:rPr lang="en-US" altLang="en-US">
                <a:sym typeface="+mn-ea"/>
              </a:rPr>
              <a:t>使用sbt构建Spark项目，spark-submit 提供Jar程序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Kafka：主题发布、消费，通过Kafka-manager查看Kafka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Elastic Stack：filebeat收集日志并通过Kibana统一查看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Greenplum：</a:t>
            </a:r>
            <a:r>
              <a:rPr lang="" altLang="en-US">
                <a:sym typeface="+mn-ea"/>
              </a:rPr>
              <a:t>DDL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Anwser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r"/>
            <a:r>
              <a:rPr lang="en-US" altLang="en-US"/>
              <a:t>杨景</a:t>
            </a:r>
            <a:endParaRPr lang="en-US" altLang="en-US"/>
          </a:p>
          <a:p>
            <a:pPr algn="r"/>
            <a:r>
              <a:rPr lang="en-US" altLang="en-US"/>
              <a:t>https://www.yangbajing.me</a:t>
            </a:r>
            <a:endParaRPr lang="en-US" altLang="en-US"/>
          </a:p>
          <a:p>
            <a:pPr algn="r"/>
            <a:r>
              <a:rPr lang="en-US" altLang="en-US"/>
              <a:t>https://github.com/yangbajing</a:t>
            </a:r>
            <a:endParaRPr lang="en-US" altLang="en-US"/>
          </a:p>
          <a:p>
            <a:pPr algn="r"/>
            <a:r>
              <a:rPr lang="en-US" altLang="en-US"/>
              <a:t>yang.xunjing@qq.com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什么是大数据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大数据的4V特点</a:t>
            </a:r>
            <a:endParaRPr lang="en-US" altLang="en-US"/>
          </a:p>
          <a:p>
            <a:pPr lvl="1"/>
            <a:r>
              <a:rPr lang="en-US" altLang="en-US"/>
              <a:t>Volume（大量）</a:t>
            </a:r>
            <a:endParaRPr lang="en-US" altLang="en-US"/>
          </a:p>
          <a:p>
            <a:pPr lvl="2"/>
            <a:r>
              <a:rPr lang="en-US" altLang="en-US"/>
              <a:t>单机不能处理</a:t>
            </a:r>
            <a:endParaRPr lang="en-US" altLang="en-US"/>
          </a:p>
          <a:p>
            <a:pPr lvl="1"/>
            <a:r>
              <a:rPr lang="en-US" altLang="en-US"/>
              <a:t>Velocity（高速）</a:t>
            </a:r>
            <a:endParaRPr lang="en-US" altLang="en-US"/>
          </a:p>
          <a:p>
            <a:pPr lvl="2"/>
            <a:r>
              <a:rPr lang="en-US" altLang="en-US" sz="1600"/>
              <a:t>加速分析进度</a:t>
            </a:r>
            <a:endParaRPr lang="en-US" altLang="en-US" sz="1600"/>
          </a:p>
          <a:p>
            <a:pPr lvl="2"/>
            <a:r>
              <a:rPr lang="en-US" altLang="en-US" sz="1600"/>
              <a:t>流计算</a:t>
            </a:r>
            <a:endParaRPr lang="en-US" altLang="en-US"/>
          </a:p>
          <a:p>
            <a:pPr lvl="1"/>
            <a:r>
              <a:rPr lang="en-US" altLang="en-US"/>
              <a:t>Variety（多样）</a:t>
            </a:r>
            <a:endParaRPr lang="en-US" altLang="en-US"/>
          </a:p>
          <a:p>
            <a:pPr lvl="2"/>
            <a:r>
              <a:rPr lang="en-US" altLang="en-US"/>
              <a:t>大量非结构化数据（HDFS、S3、对象存储）</a:t>
            </a:r>
            <a:endParaRPr lang="en-US" altLang="en-US"/>
          </a:p>
          <a:p>
            <a:pPr lvl="2"/>
            <a:r>
              <a:rPr lang="en-US" altLang="en-US"/>
              <a:t>传统数据仓库主要存储结构化数据</a:t>
            </a:r>
            <a:endParaRPr lang="en-US" altLang="en-US"/>
          </a:p>
          <a:p>
            <a:pPr lvl="1"/>
            <a:r>
              <a:rPr lang="en-US" altLang="en-US"/>
              <a:t>Value（价值）</a:t>
            </a:r>
            <a:endParaRPr lang="en-US" altLang="en-US"/>
          </a:p>
          <a:p>
            <a:pPr lvl="2"/>
            <a:r>
              <a:rPr lang="en-US" altLang="en-US"/>
              <a:t>单个数据价值很低，需要在海量数据里提取有价值的内容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大数据发行版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87525"/>
            <a:ext cx="10515600" cy="4351338"/>
          </a:xfrm>
        </p:spPr>
        <p:txBody>
          <a:bodyPr>
            <a:normAutofit lnSpcReduction="10000"/>
          </a:bodyPr>
          <a:p>
            <a:r>
              <a:rPr lang="en-US" altLang="en-US"/>
              <a:t>CDH</a:t>
            </a:r>
            <a:endParaRPr lang="en-US" altLang="en-US"/>
          </a:p>
          <a:p>
            <a:pPr lvl="1"/>
            <a:r>
              <a:rPr lang="en-US" altLang="en-US"/>
              <a:t>最成型的发行版本，拥有最多的部署案例</a:t>
            </a:r>
            <a:endParaRPr lang="en-US" altLang="en-US"/>
          </a:p>
          <a:p>
            <a:pPr lvl="1"/>
            <a:r>
              <a:rPr lang="en-US" altLang="en-US"/>
              <a:t>提供强大的部署、管理和监控工具</a:t>
            </a:r>
            <a:endParaRPr lang="en-US" altLang="en-US"/>
          </a:p>
          <a:p>
            <a:pPr lvl="1"/>
            <a:r>
              <a:rPr lang="en-US" altLang="en-US"/>
              <a:t>包含有一些私有组件，非100%开源</a:t>
            </a:r>
            <a:endParaRPr lang="en-US" altLang="en-US"/>
          </a:p>
          <a:p>
            <a:r>
              <a:rPr lang="en-US" altLang="en-US"/>
              <a:t>HDP</a:t>
            </a:r>
            <a:endParaRPr lang="en-US" altLang="en-US"/>
          </a:p>
          <a:p>
            <a:pPr lvl="1"/>
            <a:r>
              <a:rPr lang="en-US" altLang="en-US"/>
              <a:t>Apache Ambari的商业版本，100%开源</a:t>
            </a:r>
            <a:endParaRPr lang="en-US" altLang="en-US"/>
          </a:p>
          <a:p>
            <a:pPr lvl="1"/>
            <a:r>
              <a:rPr lang="en-US" altLang="en-US"/>
              <a:t>Ambari为大数据平台管理工具</a:t>
            </a:r>
            <a:endParaRPr lang="en-US" altLang="en-US"/>
          </a:p>
          <a:p>
            <a:pPr lvl="1"/>
            <a:r>
              <a:rPr lang="en-US" altLang="en-US"/>
              <a:t>HDP打包了具体的各种大数据工具</a:t>
            </a:r>
            <a:endParaRPr lang="en-US" altLang="en-US"/>
          </a:p>
          <a:p>
            <a:r>
              <a:rPr lang="en-US" altLang="en-US"/>
              <a:t>华三HDP</a:t>
            </a:r>
            <a:endParaRPr lang="en-US" altLang="en-US"/>
          </a:p>
          <a:p>
            <a:pPr lvl="1"/>
            <a:r>
              <a:rPr lang="en-US" altLang="en-US"/>
              <a:t>基于开源的Apache Ambari与HDP包</a:t>
            </a:r>
            <a:endParaRPr lang="en-US" altLang="en-US"/>
          </a:p>
          <a:p>
            <a:pPr lvl="1"/>
            <a:r>
              <a:rPr lang="en-US" altLang="en-US"/>
              <a:t>依托近年</a:t>
            </a:r>
            <a:r>
              <a:rPr lang="en-US" altLang="en-US">
                <a:sym typeface="+mn-ea"/>
              </a:rPr>
              <a:t>软件</a:t>
            </a:r>
            <a:r>
              <a:rPr lang="en-US" altLang="en-US"/>
              <a:t>国产化运动，占领了半数以下的政府大数据市场</a:t>
            </a:r>
            <a:endParaRPr lang="en-US" altLang="en-US"/>
          </a:p>
          <a:p>
            <a:r>
              <a:rPr lang="en-US" altLang="en-US" i="1"/>
              <a:t>现在CDH与HDP已经合并为一家公司</a:t>
            </a:r>
            <a:endParaRPr lang="en-US" altLang="en-US" i="1"/>
          </a:p>
          <a:p>
            <a:pPr lvl="1"/>
            <a:r>
              <a:rPr lang="en-US" altLang="en-US" i="1"/>
              <a:t>大数据发行版业务并不好，大厂报团取暖</a:t>
            </a:r>
            <a:endParaRPr lang="en-US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大数据 != Hadoop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只要数据大到单机不能处理，我们都可以认为这就是大数据</a:t>
            </a:r>
            <a:endParaRPr lang="en-US" altLang="en-US"/>
          </a:p>
          <a:p>
            <a:r>
              <a:rPr lang="en-US" altLang="en-US"/>
              <a:t>Hadoop之外有很多大数据工具，而且它们对大多数企业来说比Hadoop更适合</a:t>
            </a:r>
            <a:endParaRPr lang="en-US" altLang="en-US"/>
          </a:p>
          <a:p>
            <a:r>
              <a:rPr lang="en-US" altLang="en-US"/>
              <a:t>大数据分析：Spark</a:t>
            </a:r>
            <a:endParaRPr lang="en-US" altLang="en-US"/>
          </a:p>
          <a:p>
            <a:r>
              <a:rPr lang="en-US" altLang="en-US"/>
              <a:t>流计算：Flink</a:t>
            </a:r>
            <a:endParaRPr lang="en-US" altLang="en-US"/>
          </a:p>
          <a:p>
            <a:r>
              <a:rPr lang="en-US" altLang="en-US"/>
              <a:t>键值存储：Cassandra、Clickhouse</a:t>
            </a:r>
            <a:endParaRPr lang="en-US" altLang="en-US"/>
          </a:p>
          <a:p>
            <a:r>
              <a:rPr lang="en-US" altLang="en-US"/>
              <a:t>文档存储：Mongodb、Couchdb</a:t>
            </a:r>
            <a:endParaRPr lang="en-US" altLang="en-US"/>
          </a:p>
          <a:p>
            <a:r>
              <a:rPr lang="en-US" altLang="en-US"/>
              <a:t>MPP/OLAP：Greenplum</a:t>
            </a:r>
            <a:endParaRPr lang="en-US" altLang="en-US"/>
          </a:p>
          <a:p>
            <a:r>
              <a:rPr lang="en-US" altLang="en-US">
                <a:sym typeface="+mn-ea"/>
              </a:rPr>
              <a:t>消息处理：</a:t>
            </a:r>
            <a:r>
              <a:rPr lang="en-US" altLang="en-US"/>
              <a:t>Kafka/Pulsar</a:t>
            </a:r>
            <a:endParaRPr lang="en-US" altLang="en-US"/>
          </a:p>
          <a:p>
            <a:r>
              <a:rPr lang="en-US" altLang="en-US"/>
              <a:t>缓存：Redis</a:t>
            </a:r>
            <a:endParaRPr lang="en-US" altLang="en-US"/>
          </a:p>
          <a:p>
            <a:r>
              <a:rPr lang="en-US" altLang="en-US">
                <a:sym typeface="+mn-ea"/>
              </a:rPr>
              <a:t>搜索：Elasticsearch、Solr</a:t>
            </a:r>
            <a:endParaRPr lang="en-US" altLang="en-US"/>
          </a:p>
          <a:p>
            <a:r>
              <a:rPr lang="en-US" altLang="en-US"/>
              <a:t>日志收集：ELK（Elasticsearch、Logstash/Beats、Kibana）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大数据发行版与按需使用大数据工具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大数据发行版</a:t>
            </a:r>
            <a:endParaRPr lang="en-US" altLang="en-US"/>
          </a:p>
          <a:p>
            <a:pPr lvl="1"/>
            <a:r>
              <a:rPr lang="en-US" altLang="en-US"/>
              <a:t>统一管理控制台</a:t>
            </a:r>
            <a:endParaRPr lang="en-US" altLang="en-US"/>
          </a:p>
          <a:p>
            <a:pPr lvl="1"/>
            <a:r>
              <a:rPr lang="en-US" altLang="en-US"/>
              <a:t>自带监控、维护工具</a:t>
            </a:r>
            <a:endParaRPr lang="en-US" altLang="en-US"/>
          </a:p>
          <a:p>
            <a:pPr lvl="1"/>
            <a:r>
              <a:rPr lang="en-US" altLang="en-US"/>
              <a:t>商业支持</a:t>
            </a:r>
            <a:endParaRPr lang="en-US" altLang="en-US"/>
          </a:p>
          <a:p>
            <a:pPr lvl="1"/>
            <a:r>
              <a:rPr lang="en-US" altLang="en-US"/>
              <a:t>包含很多不需要使用的功能</a:t>
            </a:r>
            <a:endParaRPr lang="en-US" altLang="en-US"/>
          </a:p>
          <a:p>
            <a:pPr lvl="1"/>
            <a:r>
              <a:rPr lang="en-US" altLang="en-US"/>
              <a:t>整体庞大、学习成本高</a:t>
            </a:r>
            <a:endParaRPr lang="en-US" altLang="en-US"/>
          </a:p>
          <a:p>
            <a:pPr lvl="1"/>
            <a:r>
              <a:rPr lang="en-US" altLang="en-US"/>
              <a:t>包含的各大数据工具版本固化，不能选择想要使用的版本</a:t>
            </a:r>
            <a:endParaRPr lang="en-US" altLang="en-US"/>
          </a:p>
          <a:p>
            <a:pPr lvl="1"/>
            <a:r>
              <a:rPr lang="en-US" altLang="en-US"/>
              <a:t>IT集成、项目公司适合此种模式，易于验收、具备商业支持</a:t>
            </a:r>
            <a:r>
              <a:rPr lang="en-US" altLang="en-US">
                <a:sym typeface="+mn-ea"/>
              </a:rPr>
              <a:t>、风险转移</a:t>
            </a:r>
            <a:endParaRPr lang="en-US" altLang="en-US"/>
          </a:p>
          <a:p>
            <a:r>
              <a:rPr lang="en-US" altLang="en-US"/>
              <a:t>按需使用大数据工具</a:t>
            </a:r>
            <a:endParaRPr lang="en-US" altLang="en-US"/>
          </a:p>
          <a:p>
            <a:pPr lvl="1"/>
            <a:r>
              <a:rPr lang="en-US" altLang="en-US"/>
              <a:t>按需使用，渐进式增强</a:t>
            </a:r>
            <a:endParaRPr lang="en-US" altLang="en-US"/>
          </a:p>
          <a:p>
            <a:pPr lvl="1"/>
            <a:r>
              <a:rPr lang="en-US" altLang="en-US"/>
              <a:t>可自行升级最新或选择需要的版本</a:t>
            </a:r>
            <a:endParaRPr lang="en-US" altLang="en-US"/>
          </a:p>
          <a:p>
            <a:pPr lvl="1"/>
            <a:r>
              <a:rPr lang="en-US" altLang="en-US"/>
              <a:t>互联网企业更适合此种模式，成本可控，随着业务的发展逐步完善大数据平台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数据仓库</a:t>
            </a:r>
            <a:br>
              <a:rPr lang="en-US" altLang="en-US"/>
            </a:br>
            <a:r>
              <a:rPr lang="en-US" altLang="en-US" sz="1800" b="0"/>
              <a:t>大数据下的数据仓库</a:t>
            </a:r>
            <a:endParaRPr lang="en-US" altLang="en-US" sz="18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数据仓库是决策支持系统和联机分析应用数据源的</a:t>
            </a:r>
            <a:r>
              <a:rPr lang="en-US" altLang="en-US" b="1"/>
              <a:t>结构化</a:t>
            </a:r>
            <a:r>
              <a:rPr lang="en-US" altLang="en-US"/>
              <a:t>数据环境</a:t>
            </a:r>
            <a:endParaRPr lang="en-US" altLang="en-US"/>
          </a:p>
          <a:p>
            <a:r>
              <a:rPr lang="en-US" altLang="en-US"/>
              <a:t>经典数据仓库模型仍然非常有用</a:t>
            </a:r>
            <a:endParaRPr lang="en-US" altLang="en-US"/>
          </a:p>
          <a:p>
            <a:pPr lvl="1"/>
            <a:r>
              <a:rPr lang="en-US" altLang="en-US"/>
              <a:t>ODS：操作数据层，保存原始数据；</a:t>
            </a:r>
            <a:endParaRPr lang="en-US" altLang="en-US"/>
          </a:p>
          <a:p>
            <a:pPr lvl="2"/>
            <a:r>
              <a:rPr lang="en-US" altLang="en-US" sz="1600"/>
              <a:t>HDFS/Hive</a:t>
            </a:r>
            <a:endParaRPr lang="en-US" altLang="en-US" sz="1600"/>
          </a:p>
          <a:p>
            <a:pPr lvl="2"/>
            <a:r>
              <a:rPr lang="en-US" altLang="en-US" sz="1600"/>
              <a:t>S3、对像存储/Cassandra、Clickhouse</a:t>
            </a:r>
            <a:endParaRPr lang="en-US" altLang="en-US"/>
          </a:p>
          <a:p>
            <a:pPr lvl="1"/>
            <a:r>
              <a:rPr lang="en-US" altLang="en-US"/>
              <a:t>DWD：数据仓库明细层，根据主题定义好事实与维度表，保存最细粒度的事实数据；</a:t>
            </a:r>
            <a:endParaRPr lang="en-US" altLang="en-US"/>
          </a:p>
          <a:p>
            <a:pPr lvl="2"/>
            <a:r>
              <a:rPr lang="en-US" altLang="en-US"/>
              <a:t>MPP（Greemplum、Mongodb）</a:t>
            </a:r>
            <a:endParaRPr lang="en-US" altLang="en-US"/>
          </a:p>
          <a:p>
            <a:pPr lvl="1"/>
            <a:r>
              <a:rPr lang="en-US" altLang="en-US"/>
              <a:t>DM：数据集市/轻度汇总层，在DWD层的基础之上根据不同的业务需求做轻度汇总；</a:t>
            </a:r>
            <a:endParaRPr lang="en-US" altLang="en-US"/>
          </a:p>
          <a:p>
            <a:pPr lvl="2"/>
            <a:r>
              <a:rPr lang="en-US" altLang="en-US" sz="1600"/>
              <a:t>OLAP（Greemplum、Elasticsearch）</a:t>
            </a:r>
            <a:endParaRPr lang="en-US" altLang="en-US"/>
          </a:p>
          <a:p>
            <a:r>
              <a:rPr lang="en-US" altLang="en-US"/>
              <a:t>实时数仓</a:t>
            </a:r>
            <a:endParaRPr lang="en-US" altLang="en-US"/>
          </a:p>
          <a:p>
            <a:pPr lvl="1"/>
            <a:r>
              <a:rPr lang="en-US" altLang="en-US"/>
              <a:t>消息系统缓冲数据（Kafka/</a:t>
            </a:r>
            <a:r>
              <a:rPr lang="en-US" altLang="en-US">
                <a:sym typeface="+mn-ea"/>
              </a:rPr>
              <a:t>Pulsar</a:t>
            </a:r>
            <a:r>
              <a:rPr lang="en-US" altLang="en-US"/>
              <a:t>）</a:t>
            </a:r>
            <a:endParaRPr lang="en-US" altLang="en-US"/>
          </a:p>
          <a:p>
            <a:pPr lvl="1"/>
            <a:r>
              <a:rPr lang="en-US" altLang="en-US"/>
              <a:t>流计算引擎实时计算（Flink/Storm）</a:t>
            </a:r>
            <a:endParaRPr lang="en-US" altLang="en-US"/>
          </a:p>
          <a:p>
            <a:r>
              <a:rPr lang="en-US" altLang="en-US"/>
              <a:t>TODO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eepinScreenshot_select-area_20200303105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4081780"/>
            <a:ext cx="4581525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数据湖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数据湖是现代数据体系结构中的一个常见元素。对于组织试图收集和挖掘的海量数据，它们扮演着摄取中心的角色。</a:t>
            </a:r>
            <a:endParaRPr lang="en-US"/>
          </a:p>
          <a:p>
            <a:r>
              <a:rPr lang="en-US" altLang="en-US"/>
              <a:t>大数据与数据仓库的整合</a:t>
            </a:r>
            <a:endParaRPr lang="en-US" altLang="en-US"/>
          </a:p>
          <a:p>
            <a:r>
              <a:rPr lang="en-US" altLang="en-US"/>
              <a:t>Spark开发商Databricks开源了Delta Lake，意图取代凌乱的传统数据湖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快速</a:t>
            </a:r>
            <a:r>
              <a:rPr lang="en-US" altLang="en-US"/>
              <a:t>大数据</a:t>
            </a:r>
            <a:br>
              <a:rPr lang="en-US" altLang="en-US"/>
            </a:br>
            <a:r>
              <a:rPr lang="en-US" altLang="en-US" sz="1800" b="0">
                <a:sym typeface="+mn-ea"/>
              </a:rPr>
              <a:t>需要一套快速可用的大数据工具集</a:t>
            </a:r>
            <a:endParaRPr lang="en-US" altLang="en-US" sz="1800" b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Elasticsearch/ELK：搜索/</a:t>
            </a:r>
            <a:r>
              <a:rPr lang="en-US" altLang="en-US">
                <a:sym typeface="+mn-ea"/>
              </a:rPr>
              <a:t>OLAP/DM，日志统一处理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Kafka：消息系统</a:t>
            </a:r>
            <a:endParaRPr lang="en-US" altLang="en-US"/>
          </a:p>
          <a:p>
            <a:r>
              <a:rPr lang="en-US" altLang="en-US">
                <a:sym typeface="+mn-ea"/>
              </a:rPr>
              <a:t>Spark：大数据分析</a:t>
            </a:r>
            <a:endParaRPr lang="en-US" altLang="en-US"/>
          </a:p>
          <a:p>
            <a:r>
              <a:rPr lang="en-US" altLang="en-US">
                <a:sym typeface="+mn-ea"/>
              </a:rPr>
              <a:t>Greenplum：OLAP/DM/DWD</a:t>
            </a:r>
            <a:endParaRPr lang="en-US" altLang="en-US">
              <a:sym typeface="+mn-ea"/>
            </a:endParaRPr>
          </a:p>
          <a:p>
            <a:r>
              <a:rPr lang="en-US" altLang="en-US"/>
              <a:t>HDFS、</a:t>
            </a:r>
            <a:r>
              <a:rPr lang="en-US" altLang="en-US">
                <a:sym typeface="+mn-ea"/>
              </a:rPr>
              <a:t>对像存储（OSS）</a:t>
            </a:r>
            <a:r>
              <a:rPr lang="en-US" altLang="en-US"/>
              <a:t>：非结构化数据</a:t>
            </a:r>
            <a:endParaRPr lang="en-US" altLang="en-US"/>
          </a:p>
          <a:p>
            <a:pPr lvl="1"/>
            <a:r>
              <a:rPr lang="en-US" altLang="en-US" sz="1800"/>
              <a:t>HDFS：</a:t>
            </a:r>
            <a:r>
              <a:rPr lang="en-US" altLang="en-US"/>
              <a:t>私有部署、原始数据</a:t>
            </a:r>
            <a:endParaRPr lang="en-US" altLang="en-US"/>
          </a:p>
          <a:p>
            <a:pPr lvl="1"/>
            <a:r>
              <a:rPr lang="en-US" altLang="en-US"/>
              <a:t>OSS：云服务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Elasticsearch/Elastic Stack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Elasticsearch：基于开源Lucene打造的一站式搜索、分析引擎。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中文分词插件：</a:t>
            </a:r>
            <a:r>
              <a:rPr lang="en-US" altLang="en-US"/>
              <a:t>elasticsearch-analysis-hanlp、elasticsearch-analysis-ik</a:t>
            </a:r>
            <a:endParaRPr lang="en-US" altLang="en-US"/>
          </a:p>
          <a:p>
            <a:r>
              <a:rPr lang="en-US" altLang="en-US"/>
              <a:t>Kibana：可视化导航、查询Elasticsearch</a:t>
            </a:r>
            <a:endParaRPr lang="en-US" altLang="en-US"/>
          </a:p>
          <a:p>
            <a:r>
              <a:rPr lang="en-US" altLang="en-US"/>
              <a:t>Logstash：集中、转换和存储数据</a:t>
            </a:r>
            <a:endParaRPr lang="en-US" altLang="en-US"/>
          </a:p>
          <a:p>
            <a:r>
              <a:rPr lang="en-US" altLang="en-US"/>
              <a:t>Beats：轻量型数据采集器</a:t>
            </a:r>
            <a:endParaRPr lang="en-US" altLang="en-US"/>
          </a:p>
          <a:p>
            <a:pPr lvl="1"/>
            <a:r>
              <a:rPr lang="en-US" altLang="en-US"/>
              <a:t>服务不多时使用filebeat采集日志数据直接发送到Elasticsearch</a:t>
            </a:r>
            <a:endParaRPr lang="en-US" altLang="en-US"/>
          </a:p>
          <a:p>
            <a:pPr lvl="1"/>
            <a:r>
              <a:rPr lang="en-US" altLang="en-US"/>
              <a:t>服务很多时可使用Logstash缓冲日志数据，减轻Elasticsearch的写入压力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Presentation</Application>
  <PresentationFormat>宽屏</PresentationFormat>
  <Paragraphs>158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宋体</vt:lpstr>
      <vt:lpstr>微软雅黑</vt:lpstr>
      <vt:lpstr>Arial Unicode MS</vt:lpstr>
      <vt:lpstr>Times New Roman</vt:lpstr>
      <vt:lpstr>Office Theme</vt:lpstr>
      <vt:lpstr>大数据</vt:lpstr>
      <vt:lpstr>什么是大数据</vt:lpstr>
      <vt:lpstr>大数据发行版</vt:lpstr>
      <vt:lpstr>大数据 != Hadoop</vt:lpstr>
      <vt:lpstr>大数据发行版与按需使用大数据工具</vt:lpstr>
      <vt:lpstr>数据仓库 大数据下的数据仓库</vt:lpstr>
      <vt:lpstr>数据湖</vt:lpstr>
      <vt:lpstr>快速大数据 需要一套快速可用的大数据工具集</vt:lpstr>
      <vt:lpstr>Elasticsearch/Elastic Stack</vt:lpstr>
      <vt:lpstr>Kafka</vt:lpstr>
      <vt:lpstr>Spark</vt:lpstr>
      <vt:lpstr>Greenplum</vt:lpstr>
      <vt:lpstr>实例</vt:lpstr>
      <vt:lpstr>Anwser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yangjing</dc:creator>
  <cp:lastModifiedBy>羊八井</cp:lastModifiedBy>
  <cp:revision>75</cp:revision>
  <dcterms:created xsi:type="dcterms:W3CDTF">2020-03-04T06:12:07Z</dcterms:created>
  <dcterms:modified xsi:type="dcterms:W3CDTF">2020-03-04T06:12:07Z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