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68" r:id="rId5"/>
    <p:sldId id="269" r:id="rId6"/>
    <p:sldId id="270" r:id="rId7"/>
    <p:sldId id="277" r:id="rId8"/>
    <p:sldId id="271" r:id="rId9"/>
    <p:sldId id="257" r:id="rId10"/>
    <p:sldId id="259" r:id="rId11"/>
    <p:sldId id="261" r:id="rId12"/>
    <p:sldId id="262" r:id="rId13"/>
    <p:sldId id="263" r:id="rId14"/>
    <p:sldId id="264" r:id="rId15"/>
    <p:sldId id="265" r:id="rId16"/>
    <p:sldId id="276" r:id="rId17"/>
    <p:sldId id="258" r:id="rId18"/>
    <p:sldId id="272" r:id="rId19"/>
    <p:sldId id="273" r:id="rId20"/>
    <p:sldId id="274" r:id="rId21"/>
    <p:sldId id="275"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8" autoAdjust="0"/>
    <p:restoredTop sz="94660"/>
  </p:normalViewPr>
  <p:slideViewPr>
    <p:cSldViewPr snapToGrid="0">
      <p:cViewPr varScale="1">
        <p:scale>
          <a:sx n="139" d="100"/>
          <a:sy n="139" d="100"/>
        </p:scale>
        <p:origin x="100"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041400"/>
            <a:ext cx="6858000" cy="2387600"/>
          </a:xfrm>
        </p:spPr>
        <p:txBody>
          <a:bodyPr anchor="b"/>
          <a:lstStyle>
            <a:lvl1pPr algn="ctr">
              <a:defRPr sz="4050"/>
            </a:lvl1pPr>
          </a:lstStyle>
          <a:p>
            <a:r>
              <a:rPr lang="ja-JP" altLang="en-US"/>
              <a:t>マスター タイトルの書式設定</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83F10594-1B62-4B90-920A-44E63AFA5E18}" type="datetimeFigureOut">
              <a:rPr kumimoji="1" lang="ja-JP" altLang="en-US" smtClean="0"/>
              <a:t>2018/6/11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440519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3F10594-1B62-4B90-920A-44E63AFA5E18}" type="datetimeFigureOut">
              <a:rPr kumimoji="1" lang="ja-JP" altLang="en-US" smtClean="0"/>
              <a:t>2018/6/11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1745668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3F10594-1B62-4B90-920A-44E63AFA5E18}" type="datetimeFigureOut">
              <a:rPr kumimoji="1" lang="ja-JP" altLang="en-US" smtClean="0"/>
              <a:t>2018/6/11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101603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3F10594-1B62-4B90-920A-44E63AFA5E18}" type="datetimeFigureOut">
              <a:rPr kumimoji="1" lang="ja-JP" altLang="en-US" smtClean="0"/>
              <a:t>2018/6/11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3748598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ja-JP" altLang="en-US"/>
              <a:t>マスター タイトルの書式設定</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3F10594-1B62-4B90-920A-44E63AFA5E18}" type="datetimeFigureOut">
              <a:rPr kumimoji="1" lang="ja-JP" altLang="en-US" smtClean="0"/>
              <a:t>2018/6/11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17886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83F10594-1B62-4B90-920A-44E63AFA5E18}" type="datetimeFigureOut">
              <a:rPr kumimoji="1" lang="ja-JP" altLang="en-US" smtClean="0"/>
              <a:t>2018/6/11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170883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83F10594-1B62-4B90-920A-44E63AFA5E18}" type="datetimeFigureOut">
              <a:rPr kumimoji="1" lang="ja-JP" altLang="en-US" smtClean="0"/>
              <a:t>2018/6/11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568246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83F10594-1B62-4B90-920A-44E63AFA5E18}" type="datetimeFigureOut">
              <a:rPr kumimoji="1" lang="ja-JP" altLang="en-US" smtClean="0"/>
              <a:t>2018/6/11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22317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10594-1B62-4B90-920A-44E63AFA5E18}" type="datetimeFigureOut">
              <a:rPr kumimoji="1" lang="ja-JP" altLang="en-US" smtClean="0"/>
              <a:t>2018/6/11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82178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ja-JP" altLang="en-US"/>
              <a:t>マスター タイトルの書式設定</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3F10594-1B62-4B90-920A-44E63AFA5E18}" type="datetimeFigureOut">
              <a:rPr kumimoji="1" lang="ja-JP" altLang="en-US" smtClean="0"/>
              <a:t>2018/6/11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95227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ja-JP" altLang="en-US"/>
              <a:t>マスター タイトルの書式設定</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3F10594-1B62-4B90-920A-44E63AFA5E18}" type="datetimeFigureOut">
              <a:rPr kumimoji="1" lang="ja-JP" altLang="en-US" smtClean="0"/>
              <a:t>2018/6/11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841303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3F10594-1B62-4B90-920A-44E63AFA5E18}" type="datetimeFigureOut">
              <a:rPr kumimoji="1" lang="ja-JP" altLang="en-US" smtClean="0"/>
              <a:t>2018/6/11</a:t>
            </a:fld>
            <a:endParaRPr kumimoji="1" lang="ja-JP" alt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19591823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spcBef>
          <a:spcPct val="0"/>
        </a:spcBef>
        <a:buNone/>
        <a:defRPr kumimoji="1"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Bandit</a:t>
            </a:r>
            <a:r>
              <a:rPr kumimoji="1" lang="ja-JP" altLang="en-US" dirty="0"/>
              <a:t>紹介</a:t>
            </a:r>
          </a:p>
        </p:txBody>
      </p:sp>
    </p:spTree>
    <p:extLst>
      <p:ext uri="{BB962C8B-B14F-4D97-AF65-F5344CB8AC3E}">
        <p14:creationId xmlns:p14="http://schemas.microsoft.com/office/powerpoint/2010/main" val="3672349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2ABFD-F587-4E9E-9110-38E30AA1A1AB}"/>
              </a:ext>
            </a:extLst>
          </p:cNvPr>
          <p:cNvSpPr>
            <a:spLocks noGrp="1"/>
          </p:cNvSpPr>
          <p:nvPr>
            <p:ph type="title"/>
          </p:nvPr>
        </p:nvSpPr>
        <p:spPr/>
        <p:txBody>
          <a:bodyPr/>
          <a:lstStyle/>
          <a:p>
            <a:r>
              <a:rPr kumimoji="1" lang="ja-JP" altLang="en-US" dirty="0"/>
              <a:t>２．試行する</a:t>
            </a:r>
          </a:p>
        </p:txBody>
      </p:sp>
      <p:cxnSp>
        <p:nvCxnSpPr>
          <p:cNvPr id="5" name="直線矢印コネクタ 4">
            <a:extLst>
              <a:ext uri="{FF2B5EF4-FFF2-40B4-BE49-F238E27FC236}">
                <a16:creationId xmlns:a16="http://schemas.microsoft.com/office/drawing/2014/main" id="{DC8C9F58-C6F1-48A3-92E1-72BE68AEC7CB}"/>
              </a:ext>
            </a:extLst>
          </p:cNvPr>
          <p:cNvCxnSpPr>
            <a:cxnSpLocks/>
          </p:cNvCxnSpPr>
          <p:nvPr/>
        </p:nvCxnSpPr>
        <p:spPr>
          <a:xfrm flipV="1">
            <a:off x="1586484" y="2468880"/>
            <a:ext cx="0" cy="27515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4D66B2A2-CC29-4640-8A8F-96351FCE7285}"/>
              </a:ext>
            </a:extLst>
          </p:cNvPr>
          <p:cNvCxnSpPr>
            <a:cxnSpLocks/>
          </p:cNvCxnSpPr>
          <p:nvPr/>
        </p:nvCxnSpPr>
        <p:spPr>
          <a:xfrm>
            <a:off x="1586484" y="5220458"/>
            <a:ext cx="605942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DCA6B79A-FBB8-4588-B7A2-60D3A61599D8}"/>
              </a:ext>
            </a:extLst>
          </p:cNvPr>
          <p:cNvSpPr/>
          <p:nvPr/>
        </p:nvSpPr>
        <p:spPr>
          <a:xfrm>
            <a:off x="2837932" y="2468880"/>
            <a:ext cx="477782" cy="2530915"/>
          </a:xfrm>
          <a:prstGeom prst="rect">
            <a:avLst/>
          </a:prstGeom>
          <a:gradFill flip="none" rotWithShape="1">
            <a:gsLst>
              <a:gs pos="0">
                <a:schemeClr val="accent1">
                  <a:lumMod val="0"/>
                  <a:lumOff val="100000"/>
                </a:schemeClr>
              </a:gs>
              <a:gs pos="50000">
                <a:schemeClr val="accent1">
                  <a:lumMod val="100000"/>
                </a:schemeClr>
              </a:gs>
              <a:gs pos="100000">
                <a:schemeClr val="accent1">
                  <a:lumMod val="0"/>
                  <a:lumOff val="10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B0EE794-C27F-4FEF-98AF-C89AF8FDA6B8}"/>
              </a:ext>
            </a:extLst>
          </p:cNvPr>
          <p:cNvSpPr/>
          <p:nvPr/>
        </p:nvSpPr>
        <p:spPr>
          <a:xfrm>
            <a:off x="4572000" y="2468880"/>
            <a:ext cx="477782" cy="2530915"/>
          </a:xfrm>
          <a:prstGeom prst="rect">
            <a:avLst/>
          </a:prstGeom>
          <a:gradFill flip="none" rotWithShape="1">
            <a:gsLst>
              <a:gs pos="0">
                <a:schemeClr val="accent1">
                  <a:lumMod val="0"/>
                  <a:lumOff val="100000"/>
                </a:schemeClr>
              </a:gs>
              <a:gs pos="50000">
                <a:schemeClr val="accent1">
                  <a:lumMod val="100000"/>
                </a:schemeClr>
              </a:gs>
              <a:gs pos="100000">
                <a:schemeClr val="accent1">
                  <a:lumMod val="0"/>
                  <a:lumOff val="10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C55B1EE-4BE9-4C69-8A4C-7BBF58429593}"/>
              </a:ext>
            </a:extLst>
          </p:cNvPr>
          <p:cNvSpPr/>
          <p:nvPr/>
        </p:nvSpPr>
        <p:spPr>
          <a:xfrm>
            <a:off x="6306068" y="2468880"/>
            <a:ext cx="477782" cy="2530915"/>
          </a:xfrm>
          <a:prstGeom prst="rect">
            <a:avLst/>
          </a:prstGeom>
          <a:gradFill flip="none" rotWithShape="1">
            <a:gsLst>
              <a:gs pos="0">
                <a:schemeClr val="accent1">
                  <a:lumMod val="0"/>
                  <a:lumOff val="100000"/>
                </a:schemeClr>
              </a:gs>
              <a:gs pos="50000">
                <a:schemeClr val="accent1">
                  <a:lumMod val="100000"/>
                </a:schemeClr>
              </a:gs>
              <a:gs pos="100000">
                <a:schemeClr val="accent1">
                  <a:lumMod val="0"/>
                  <a:lumOff val="10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6309BD04-52CA-4177-A404-5D437111E4E3}"/>
              </a:ext>
            </a:extLst>
          </p:cNvPr>
          <p:cNvCxnSpPr/>
          <p:nvPr/>
        </p:nvCxnSpPr>
        <p:spPr>
          <a:xfrm>
            <a:off x="2189005" y="4100051"/>
            <a:ext cx="4896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1CEDED1-4196-4793-A306-A2DEBF788D6C}"/>
              </a:ext>
            </a:extLst>
          </p:cNvPr>
          <p:cNvCxnSpPr/>
          <p:nvPr/>
        </p:nvCxnSpPr>
        <p:spPr>
          <a:xfrm>
            <a:off x="3910633" y="3429000"/>
            <a:ext cx="4896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9BE2439-E5EB-40F1-B856-ACC1C8A01E72}"/>
              </a:ext>
            </a:extLst>
          </p:cNvPr>
          <p:cNvCxnSpPr/>
          <p:nvPr/>
        </p:nvCxnSpPr>
        <p:spPr>
          <a:xfrm>
            <a:off x="5634547" y="3675790"/>
            <a:ext cx="4896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41C33C86-88F6-4F8C-A420-3FF8FE243824}"/>
              </a:ext>
            </a:extLst>
          </p:cNvPr>
          <p:cNvSpPr txBox="1"/>
          <p:nvPr/>
        </p:nvSpPr>
        <p:spPr>
          <a:xfrm>
            <a:off x="983964" y="2468880"/>
            <a:ext cx="580608" cy="461665"/>
          </a:xfrm>
          <a:prstGeom prst="rect">
            <a:avLst/>
          </a:prstGeom>
          <a:noFill/>
        </p:spPr>
        <p:txBody>
          <a:bodyPr wrap="none" rtlCol="0">
            <a:spAutoFit/>
          </a:bodyPr>
          <a:lstStyle/>
          <a:p>
            <a:r>
              <a:rPr kumimoji="1" lang="en-US" altLang="ja-JP" sz="2400" dirty="0"/>
              <a:t>KPI</a:t>
            </a:r>
            <a:endParaRPr kumimoji="1" lang="ja-JP" altLang="en-US" sz="2400" dirty="0"/>
          </a:p>
        </p:txBody>
      </p:sp>
      <p:sp>
        <p:nvSpPr>
          <p:cNvPr id="18" name="テキスト ボックス 17">
            <a:extLst>
              <a:ext uri="{FF2B5EF4-FFF2-40B4-BE49-F238E27FC236}">
                <a16:creationId xmlns:a16="http://schemas.microsoft.com/office/drawing/2014/main" id="{FDE06861-E426-4021-A09B-842B0DA29190}"/>
              </a:ext>
            </a:extLst>
          </p:cNvPr>
          <p:cNvSpPr txBox="1"/>
          <p:nvPr/>
        </p:nvSpPr>
        <p:spPr>
          <a:xfrm>
            <a:off x="2417830" y="5448926"/>
            <a:ext cx="1317990" cy="461665"/>
          </a:xfrm>
          <a:prstGeom prst="rect">
            <a:avLst/>
          </a:prstGeom>
          <a:noFill/>
        </p:spPr>
        <p:txBody>
          <a:bodyPr wrap="none" rtlCol="0">
            <a:spAutoFit/>
          </a:bodyPr>
          <a:lstStyle/>
          <a:p>
            <a:pPr algn="ctr"/>
            <a:r>
              <a:rPr kumimoji="1" lang="ja-JP" altLang="en-US" sz="2400" dirty="0"/>
              <a:t>選択肢１</a:t>
            </a:r>
          </a:p>
        </p:txBody>
      </p:sp>
      <p:sp>
        <p:nvSpPr>
          <p:cNvPr id="19" name="テキスト ボックス 18">
            <a:extLst>
              <a:ext uri="{FF2B5EF4-FFF2-40B4-BE49-F238E27FC236}">
                <a16:creationId xmlns:a16="http://schemas.microsoft.com/office/drawing/2014/main" id="{CD0943A9-7EE9-46C7-8A79-4DB87DD678D7}"/>
              </a:ext>
            </a:extLst>
          </p:cNvPr>
          <p:cNvSpPr txBox="1"/>
          <p:nvPr/>
        </p:nvSpPr>
        <p:spPr>
          <a:xfrm>
            <a:off x="4148600" y="5448925"/>
            <a:ext cx="1317990" cy="461665"/>
          </a:xfrm>
          <a:prstGeom prst="rect">
            <a:avLst/>
          </a:prstGeom>
          <a:noFill/>
        </p:spPr>
        <p:txBody>
          <a:bodyPr wrap="none" rtlCol="0">
            <a:spAutoFit/>
          </a:bodyPr>
          <a:lstStyle/>
          <a:p>
            <a:pPr algn="ctr"/>
            <a:r>
              <a:rPr kumimoji="1" lang="ja-JP" altLang="en-US" sz="2400" dirty="0"/>
              <a:t>選択肢２</a:t>
            </a:r>
          </a:p>
        </p:txBody>
      </p:sp>
      <p:sp>
        <p:nvSpPr>
          <p:cNvPr id="20" name="テキスト ボックス 19">
            <a:extLst>
              <a:ext uri="{FF2B5EF4-FFF2-40B4-BE49-F238E27FC236}">
                <a16:creationId xmlns:a16="http://schemas.microsoft.com/office/drawing/2014/main" id="{CFE2F319-06B1-4A6D-884A-6D568F4DC96B}"/>
              </a:ext>
            </a:extLst>
          </p:cNvPr>
          <p:cNvSpPr txBox="1"/>
          <p:nvPr/>
        </p:nvSpPr>
        <p:spPr>
          <a:xfrm>
            <a:off x="5879370" y="5448924"/>
            <a:ext cx="1317990" cy="461665"/>
          </a:xfrm>
          <a:prstGeom prst="rect">
            <a:avLst/>
          </a:prstGeom>
          <a:noFill/>
        </p:spPr>
        <p:txBody>
          <a:bodyPr wrap="none" rtlCol="0">
            <a:spAutoFit/>
          </a:bodyPr>
          <a:lstStyle/>
          <a:p>
            <a:pPr algn="ctr"/>
            <a:r>
              <a:rPr kumimoji="1" lang="ja-JP" altLang="en-US" sz="2400" dirty="0"/>
              <a:t>選択肢３</a:t>
            </a:r>
          </a:p>
        </p:txBody>
      </p:sp>
      <p:sp>
        <p:nvSpPr>
          <p:cNvPr id="4" name="二等辺三角形 3">
            <a:extLst>
              <a:ext uri="{FF2B5EF4-FFF2-40B4-BE49-F238E27FC236}">
                <a16:creationId xmlns:a16="http://schemas.microsoft.com/office/drawing/2014/main" id="{5F52DF2C-2522-4CA4-AAB7-90D6F8FE30AA}"/>
              </a:ext>
            </a:extLst>
          </p:cNvPr>
          <p:cNvSpPr/>
          <p:nvPr/>
        </p:nvSpPr>
        <p:spPr>
          <a:xfrm>
            <a:off x="2350282" y="3839593"/>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8763967E-E1FB-4AB9-BD64-DE1BA6985A39}"/>
              </a:ext>
            </a:extLst>
          </p:cNvPr>
          <p:cNvSpPr/>
          <p:nvPr/>
        </p:nvSpPr>
        <p:spPr>
          <a:xfrm>
            <a:off x="2350282" y="3991993"/>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a:extLst>
              <a:ext uri="{FF2B5EF4-FFF2-40B4-BE49-F238E27FC236}">
                <a16:creationId xmlns:a16="http://schemas.microsoft.com/office/drawing/2014/main" id="{7647508F-5D22-42C5-8A57-38AFD8C73F7C}"/>
              </a:ext>
            </a:extLst>
          </p:cNvPr>
          <p:cNvSpPr/>
          <p:nvPr/>
        </p:nvSpPr>
        <p:spPr>
          <a:xfrm>
            <a:off x="2350282" y="4296793"/>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F8B354FE-E0FE-4911-AFDC-793E5C35AD06}"/>
              </a:ext>
            </a:extLst>
          </p:cNvPr>
          <p:cNvSpPr/>
          <p:nvPr/>
        </p:nvSpPr>
        <p:spPr>
          <a:xfrm>
            <a:off x="2350282" y="4098391"/>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a:extLst>
              <a:ext uri="{FF2B5EF4-FFF2-40B4-BE49-F238E27FC236}">
                <a16:creationId xmlns:a16="http://schemas.microsoft.com/office/drawing/2014/main" id="{0BC443E4-BC67-43EE-841B-A29E7122061D}"/>
              </a:ext>
            </a:extLst>
          </p:cNvPr>
          <p:cNvSpPr/>
          <p:nvPr/>
        </p:nvSpPr>
        <p:spPr>
          <a:xfrm>
            <a:off x="2350282" y="3733195"/>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a:extLst>
              <a:ext uri="{FF2B5EF4-FFF2-40B4-BE49-F238E27FC236}">
                <a16:creationId xmlns:a16="http://schemas.microsoft.com/office/drawing/2014/main" id="{696162AF-C598-4FA5-AD79-FE75A5275B97}"/>
              </a:ext>
            </a:extLst>
          </p:cNvPr>
          <p:cNvSpPr/>
          <p:nvPr/>
        </p:nvSpPr>
        <p:spPr>
          <a:xfrm>
            <a:off x="4071908" y="3120592"/>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a:extLst>
              <a:ext uri="{FF2B5EF4-FFF2-40B4-BE49-F238E27FC236}">
                <a16:creationId xmlns:a16="http://schemas.microsoft.com/office/drawing/2014/main" id="{1B0C64CC-8B7E-4A23-8BB5-15EE883B9271}"/>
              </a:ext>
            </a:extLst>
          </p:cNvPr>
          <p:cNvSpPr/>
          <p:nvPr/>
        </p:nvSpPr>
        <p:spPr>
          <a:xfrm>
            <a:off x="4071908" y="3272992"/>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64824164-3D44-40DF-8B29-EE3CFA3FC64A}"/>
              </a:ext>
            </a:extLst>
          </p:cNvPr>
          <p:cNvSpPr/>
          <p:nvPr/>
        </p:nvSpPr>
        <p:spPr>
          <a:xfrm>
            <a:off x="4071908" y="3577792"/>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39DFA007-4B78-4579-AFAA-639EB1CACB95}"/>
              </a:ext>
            </a:extLst>
          </p:cNvPr>
          <p:cNvSpPr/>
          <p:nvPr/>
        </p:nvSpPr>
        <p:spPr>
          <a:xfrm>
            <a:off x="4071908" y="3379390"/>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E132EFBA-D2F8-43F5-AC0D-C862523D37B6}"/>
              </a:ext>
            </a:extLst>
          </p:cNvPr>
          <p:cNvSpPr/>
          <p:nvPr/>
        </p:nvSpPr>
        <p:spPr>
          <a:xfrm>
            <a:off x="4071908" y="3014194"/>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70E0B118-0A41-498A-AC6D-989B4CB44B49}"/>
              </a:ext>
            </a:extLst>
          </p:cNvPr>
          <p:cNvSpPr/>
          <p:nvPr/>
        </p:nvSpPr>
        <p:spPr>
          <a:xfrm>
            <a:off x="5817134" y="3385080"/>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C0BF4F7F-BBBB-41AF-AF15-9685C89440A7}"/>
              </a:ext>
            </a:extLst>
          </p:cNvPr>
          <p:cNvSpPr/>
          <p:nvPr/>
        </p:nvSpPr>
        <p:spPr>
          <a:xfrm>
            <a:off x="5817134" y="3537480"/>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a:extLst>
              <a:ext uri="{FF2B5EF4-FFF2-40B4-BE49-F238E27FC236}">
                <a16:creationId xmlns:a16="http://schemas.microsoft.com/office/drawing/2014/main" id="{C5254935-EF44-438C-86B0-A31CAC5162E9}"/>
              </a:ext>
            </a:extLst>
          </p:cNvPr>
          <p:cNvSpPr/>
          <p:nvPr/>
        </p:nvSpPr>
        <p:spPr>
          <a:xfrm>
            <a:off x="5817134" y="3842280"/>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二等辺三角形 32">
            <a:extLst>
              <a:ext uri="{FF2B5EF4-FFF2-40B4-BE49-F238E27FC236}">
                <a16:creationId xmlns:a16="http://schemas.microsoft.com/office/drawing/2014/main" id="{990C4851-80FC-4141-BFCB-8116868E9B39}"/>
              </a:ext>
            </a:extLst>
          </p:cNvPr>
          <p:cNvSpPr/>
          <p:nvPr/>
        </p:nvSpPr>
        <p:spPr>
          <a:xfrm>
            <a:off x="5817134" y="3643878"/>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二等辺三角形 33">
            <a:extLst>
              <a:ext uri="{FF2B5EF4-FFF2-40B4-BE49-F238E27FC236}">
                <a16:creationId xmlns:a16="http://schemas.microsoft.com/office/drawing/2014/main" id="{0546692B-10FF-486B-A2DF-A91A3459E9F6}"/>
              </a:ext>
            </a:extLst>
          </p:cNvPr>
          <p:cNvSpPr/>
          <p:nvPr/>
        </p:nvSpPr>
        <p:spPr>
          <a:xfrm>
            <a:off x="5817134" y="3278682"/>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203E1D6-E401-41C4-B5BE-C000775B880B}"/>
              </a:ext>
            </a:extLst>
          </p:cNvPr>
          <p:cNvSpPr txBox="1"/>
          <p:nvPr/>
        </p:nvSpPr>
        <p:spPr>
          <a:xfrm>
            <a:off x="2598169" y="5879200"/>
            <a:ext cx="957313" cy="461665"/>
          </a:xfrm>
          <a:prstGeom prst="rect">
            <a:avLst/>
          </a:prstGeom>
          <a:noFill/>
        </p:spPr>
        <p:txBody>
          <a:bodyPr wrap="none" rtlCol="0">
            <a:spAutoFit/>
          </a:bodyPr>
          <a:lstStyle/>
          <a:p>
            <a:pPr algn="ctr"/>
            <a:r>
              <a:rPr kumimoji="1" lang="en-US" altLang="ja-JP" sz="2400" b="1" dirty="0">
                <a:solidFill>
                  <a:srgbClr val="00B050"/>
                </a:solidFill>
              </a:rPr>
              <a:t>33.4%</a:t>
            </a:r>
            <a:endParaRPr kumimoji="1" lang="ja-JP" altLang="en-US" sz="2400" b="1" dirty="0">
              <a:solidFill>
                <a:srgbClr val="00B050"/>
              </a:solidFill>
            </a:endParaRPr>
          </a:p>
        </p:txBody>
      </p:sp>
      <p:sp>
        <p:nvSpPr>
          <p:cNvPr id="36" name="テキスト ボックス 35">
            <a:extLst>
              <a:ext uri="{FF2B5EF4-FFF2-40B4-BE49-F238E27FC236}">
                <a16:creationId xmlns:a16="http://schemas.microsoft.com/office/drawing/2014/main" id="{20E9542D-87FD-4BF5-9C4E-F92741BFE33C}"/>
              </a:ext>
            </a:extLst>
          </p:cNvPr>
          <p:cNvSpPr txBox="1"/>
          <p:nvPr/>
        </p:nvSpPr>
        <p:spPr>
          <a:xfrm>
            <a:off x="4328939" y="5879199"/>
            <a:ext cx="957313" cy="461665"/>
          </a:xfrm>
          <a:prstGeom prst="rect">
            <a:avLst/>
          </a:prstGeom>
          <a:noFill/>
        </p:spPr>
        <p:txBody>
          <a:bodyPr wrap="none" rtlCol="0">
            <a:spAutoFit/>
          </a:bodyPr>
          <a:lstStyle/>
          <a:p>
            <a:pPr algn="ctr"/>
            <a:r>
              <a:rPr kumimoji="1" lang="en-US" altLang="ja-JP" sz="2400" b="1" dirty="0">
                <a:solidFill>
                  <a:srgbClr val="00B050"/>
                </a:solidFill>
              </a:rPr>
              <a:t>33.3%</a:t>
            </a:r>
            <a:endParaRPr kumimoji="1" lang="ja-JP" altLang="en-US" sz="2400" b="1" dirty="0">
              <a:solidFill>
                <a:srgbClr val="00B050"/>
              </a:solidFill>
            </a:endParaRPr>
          </a:p>
        </p:txBody>
      </p:sp>
      <p:sp>
        <p:nvSpPr>
          <p:cNvPr id="37" name="テキスト ボックス 36">
            <a:extLst>
              <a:ext uri="{FF2B5EF4-FFF2-40B4-BE49-F238E27FC236}">
                <a16:creationId xmlns:a16="http://schemas.microsoft.com/office/drawing/2014/main" id="{B591EC29-FABA-4BE4-B824-84223DBA2A28}"/>
              </a:ext>
            </a:extLst>
          </p:cNvPr>
          <p:cNvSpPr txBox="1"/>
          <p:nvPr/>
        </p:nvSpPr>
        <p:spPr>
          <a:xfrm>
            <a:off x="6059709" y="5879198"/>
            <a:ext cx="957313" cy="461665"/>
          </a:xfrm>
          <a:prstGeom prst="rect">
            <a:avLst/>
          </a:prstGeom>
          <a:noFill/>
        </p:spPr>
        <p:txBody>
          <a:bodyPr wrap="none" rtlCol="0">
            <a:spAutoFit/>
          </a:bodyPr>
          <a:lstStyle/>
          <a:p>
            <a:pPr algn="ctr"/>
            <a:r>
              <a:rPr kumimoji="1" lang="en-US" altLang="ja-JP" sz="2400" b="1" dirty="0">
                <a:solidFill>
                  <a:srgbClr val="00B050"/>
                </a:solidFill>
              </a:rPr>
              <a:t>33.3%</a:t>
            </a:r>
            <a:endParaRPr kumimoji="1" lang="ja-JP" altLang="en-US" sz="2400" b="1" dirty="0">
              <a:solidFill>
                <a:srgbClr val="00B050"/>
              </a:solidFill>
            </a:endParaRPr>
          </a:p>
        </p:txBody>
      </p:sp>
      <p:sp>
        <p:nvSpPr>
          <p:cNvPr id="41" name="吹き出し: 角を丸めた四角形 40">
            <a:extLst>
              <a:ext uri="{FF2B5EF4-FFF2-40B4-BE49-F238E27FC236}">
                <a16:creationId xmlns:a16="http://schemas.microsoft.com/office/drawing/2014/main" id="{55656CF9-5AB8-4376-97CB-EBFAF5BEDCB5}"/>
              </a:ext>
            </a:extLst>
          </p:cNvPr>
          <p:cNvSpPr/>
          <p:nvPr/>
        </p:nvSpPr>
        <p:spPr>
          <a:xfrm>
            <a:off x="3162054" y="1315076"/>
            <a:ext cx="1887728" cy="843116"/>
          </a:xfrm>
          <a:prstGeom prst="wedgeRoundRectCallout">
            <a:avLst>
              <a:gd name="adj1" fmla="val 3241"/>
              <a:gd name="adj2" fmla="val 142267"/>
              <a:gd name="adj3" fmla="val 16667"/>
            </a:avLst>
          </a:prstGeom>
          <a:solidFill>
            <a:schemeClr val="bg1"/>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rgbClr val="FF0000"/>
                </a:solidFill>
              </a:rPr>
              <a:t>配分されたトラフィックに従って試行する</a:t>
            </a:r>
          </a:p>
        </p:txBody>
      </p:sp>
    </p:spTree>
    <p:extLst>
      <p:ext uri="{BB962C8B-B14F-4D97-AF65-F5344CB8AC3E}">
        <p14:creationId xmlns:p14="http://schemas.microsoft.com/office/powerpoint/2010/main" val="3512708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2ABFD-F587-4E9E-9110-38E30AA1A1AB}"/>
              </a:ext>
            </a:extLst>
          </p:cNvPr>
          <p:cNvSpPr>
            <a:spLocks noGrp="1"/>
          </p:cNvSpPr>
          <p:nvPr>
            <p:ph type="title"/>
          </p:nvPr>
        </p:nvSpPr>
        <p:spPr/>
        <p:txBody>
          <a:bodyPr/>
          <a:lstStyle/>
          <a:p>
            <a:r>
              <a:rPr kumimoji="1" lang="ja-JP" altLang="en-US" dirty="0"/>
              <a:t>３．推定する</a:t>
            </a:r>
          </a:p>
        </p:txBody>
      </p:sp>
      <p:cxnSp>
        <p:nvCxnSpPr>
          <p:cNvPr id="5" name="直線矢印コネクタ 4">
            <a:extLst>
              <a:ext uri="{FF2B5EF4-FFF2-40B4-BE49-F238E27FC236}">
                <a16:creationId xmlns:a16="http://schemas.microsoft.com/office/drawing/2014/main" id="{DC8C9F58-C6F1-48A3-92E1-72BE68AEC7CB}"/>
              </a:ext>
            </a:extLst>
          </p:cNvPr>
          <p:cNvCxnSpPr>
            <a:cxnSpLocks/>
          </p:cNvCxnSpPr>
          <p:nvPr/>
        </p:nvCxnSpPr>
        <p:spPr>
          <a:xfrm flipV="1">
            <a:off x="1586484" y="2468880"/>
            <a:ext cx="0" cy="27515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4D66B2A2-CC29-4640-8A8F-96351FCE7285}"/>
              </a:ext>
            </a:extLst>
          </p:cNvPr>
          <p:cNvCxnSpPr>
            <a:cxnSpLocks/>
          </p:cNvCxnSpPr>
          <p:nvPr/>
        </p:nvCxnSpPr>
        <p:spPr>
          <a:xfrm>
            <a:off x="1586484" y="5220458"/>
            <a:ext cx="605942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DCA6B79A-FBB8-4588-B7A2-60D3A61599D8}"/>
              </a:ext>
            </a:extLst>
          </p:cNvPr>
          <p:cNvSpPr/>
          <p:nvPr/>
        </p:nvSpPr>
        <p:spPr>
          <a:xfrm>
            <a:off x="2837932" y="3474718"/>
            <a:ext cx="477782" cy="1132678"/>
          </a:xfrm>
          <a:prstGeom prst="rect">
            <a:avLst/>
          </a:prstGeom>
          <a:gradFill flip="none" rotWithShape="1">
            <a:gsLst>
              <a:gs pos="0">
                <a:schemeClr val="accent1">
                  <a:lumMod val="0"/>
                  <a:lumOff val="100000"/>
                </a:schemeClr>
              </a:gs>
              <a:gs pos="50000">
                <a:schemeClr val="accent1">
                  <a:lumMod val="100000"/>
                </a:schemeClr>
              </a:gs>
              <a:gs pos="100000">
                <a:schemeClr val="accent1">
                  <a:lumMod val="0"/>
                  <a:lumOff val="10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B0EE794-C27F-4FEF-98AF-C89AF8FDA6B8}"/>
              </a:ext>
            </a:extLst>
          </p:cNvPr>
          <p:cNvSpPr/>
          <p:nvPr/>
        </p:nvSpPr>
        <p:spPr>
          <a:xfrm>
            <a:off x="4572000" y="2760897"/>
            <a:ext cx="477782" cy="1132677"/>
          </a:xfrm>
          <a:prstGeom prst="rect">
            <a:avLst/>
          </a:prstGeom>
          <a:gradFill flip="none" rotWithShape="1">
            <a:gsLst>
              <a:gs pos="0">
                <a:schemeClr val="accent1">
                  <a:lumMod val="0"/>
                  <a:lumOff val="100000"/>
                </a:schemeClr>
              </a:gs>
              <a:gs pos="50000">
                <a:schemeClr val="accent1">
                  <a:lumMod val="100000"/>
                </a:schemeClr>
              </a:gs>
              <a:gs pos="100000">
                <a:schemeClr val="accent1">
                  <a:lumMod val="0"/>
                  <a:lumOff val="10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C55B1EE-4BE9-4C69-8A4C-7BBF58429593}"/>
              </a:ext>
            </a:extLst>
          </p:cNvPr>
          <p:cNvSpPr/>
          <p:nvPr/>
        </p:nvSpPr>
        <p:spPr>
          <a:xfrm>
            <a:off x="6306068" y="3046106"/>
            <a:ext cx="477782" cy="1182955"/>
          </a:xfrm>
          <a:prstGeom prst="rect">
            <a:avLst/>
          </a:prstGeom>
          <a:gradFill flip="none" rotWithShape="1">
            <a:gsLst>
              <a:gs pos="0">
                <a:schemeClr val="accent1">
                  <a:lumMod val="0"/>
                  <a:lumOff val="100000"/>
                </a:schemeClr>
              </a:gs>
              <a:gs pos="50000">
                <a:schemeClr val="accent1">
                  <a:lumMod val="100000"/>
                </a:schemeClr>
              </a:gs>
              <a:gs pos="100000">
                <a:schemeClr val="accent1">
                  <a:lumMod val="0"/>
                  <a:lumOff val="10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6309BD04-52CA-4177-A404-5D437111E4E3}"/>
              </a:ext>
            </a:extLst>
          </p:cNvPr>
          <p:cNvCxnSpPr/>
          <p:nvPr/>
        </p:nvCxnSpPr>
        <p:spPr>
          <a:xfrm>
            <a:off x="2189005" y="4100051"/>
            <a:ext cx="4896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1CEDED1-4196-4793-A306-A2DEBF788D6C}"/>
              </a:ext>
            </a:extLst>
          </p:cNvPr>
          <p:cNvCxnSpPr/>
          <p:nvPr/>
        </p:nvCxnSpPr>
        <p:spPr>
          <a:xfrm>
            <a:off x="3910633" y="3429000"/>
            <a:ext cx="4896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9BE2439-E5EB-40F1-B856-ACC1C8A01E72}"/>
              </a:ext>
            </a:extLst>
          </p:cNvPr>
          <p:cNvCxnSpPr/>
          <p:nvPr/>
        </p:nvCxnSpPr>
        <p:spPr>
          <a:xfrm>
            <a:off x="5634547" y="3675790"/>
            <a:ext cx="4896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41C33C86-88F6-4F8C-A420-3FF8FE243824}"/>
              </a:ext>
            </a:extLst>
          </p:cNvPr>
          <p:cNvSpPr txBox="1"/>
          <p:nvPr/>
        </p:nvSpPr>
        <p:spPr>
          <a:xfrm>
            <a:off x="983964" y="2468880"/>
            <a:ext cx="580608" cy="461665"/>
          </a:xfrm>
          <a:prstGeom prst="rect">
            <a:avLst/>
          </a:prstGeom>
          <a:noFill/>
        </p:spPr>
        <p:txBody>
          <a:bodyPr wrap="none" rtlCol="0">
            <a:spAutoFit/>
          </a:bodyPr>
          <a:lstStyle/>
          <a:p>
            <a:r>
              <a:rPr kumimoji="1" lang="en-US" altLang="ja-JP" sz="2400" dirty="0"/>
              <a:t>KPI</a:t>
            </a:r>
            <a:endParaRPr kumimoji="1" lang="ja-JP" altLang="en-US" sz="2400" dirty="0"/>
          </a:p>
        </p:txBody>
      </p:sp>
      <p:sp>
        <p:nvSpPr>
          <p:cNvPr id="18" name="テキスト ボックス 17">
            <a:extLst>
              <a:ext uri="{FF2B5EF4-FFF2-40B4-BE49-F238E27FC236}">
                <a16:creationId xmlns:a16="http://schemas.microsoft.com/office/drawing/2014/main" id="{FDE06861-E426-4021-A09B-842B0DA29190}"/>
              </a:ext>
            </a:extLst>
          </p:cNvPr>
          <p:cNvSpPr txBox="1"/>
          <p:nvPr/>
        </p:nvSpPr>
        <p:spPr>
          <a:xfrm>
            <a:off x="2417830" y="5448926"/>
            <a:ext cx="1317990" cy="461665"/>
          </a:xfrm>
          <a:prstGeom prst="rect">
            <a:avLst/>
          </a:prstGeom>
          <a:noFill/>
        </p:spPr>
        <p:txBody>
          <a:bodyPr wrap="none" rtlCol="0">
            <a:spAutoFit/>
          </a:bodyPr>
          <a:lstStyle/>
          <a:p>
            <a:pPr algn="ctr"/>
            <a:r>
              <a:rPr kumimoji="1" lang="ja-JP" altLang="en-US" sz="2400" dirty="0"/>
              <a:t>選択肢１</a:t>
            </a:r>
          </a:p>
        </p:txBody>
      </p:sp>
      <p:sp>
        <p:nvSpPr>
          <p:cNvPr id="19" name="テキスト ボックス 18">
            <a:extLst>
              <a:ext uri="{FF2B5EF4-FFF2-40B4-BE49-F238E27FC236}">
                <a16:creationId xmlns:a16="http://schemas.microsoft.com/office/drawing/2014/main" id="{CD0943A9-7EE9-46C7-8A79-4DB87DD678D7}"/>
              </a:ext>
            </a:extLst>
          </p:cNvPr>
          <p:cNvSpPr txBox="1"/>
          <p:nvPr/>
        </p:nvSpPr>
        <p:spPr>
          <a:xfrm>
            <a:off x="4148600" y="5448925"/>
            <a:ext cx="1317990" cy="461665"/>
          </a:xfrm>
          <a:prstGeom prst="rect">
            <a:avLst/>
          </a:prstGeom>
          <a:noFill/>
        </p:spPr>
        <p:txBody>
          <a:bodyPr wrap="none" rtlCol="0">
            <a:spAutoFit/>
          </a:bodyPr>
          <a:lstStyle/>
          <a:p>
            <a:pPr algn="ctr"/>
            <a:r>
              <a:rPr kumimoji="1" lang="ja-JP" altLang="en-US" sz="2400" dirty="0"/>
              <a:t>選択肢２</a:t>
            </a:r>
          </a:p>
        </p:txBody>
      </p:sp>
      <p:sp>
        <p:nvSpPr>
          <p:cNvPr id="20" name="テキスト ボックス 19">
            <a:extLst>
              <a:ext uri="{FF2B5EF4-FFF2-40B4-BE49-F238E27FC236}">
                <a16:creationId xmlns:a16="http://schemas.microsoft.com/office/drawing/2014/main" id="{CFE2F319-06B1-4A6D-884A-6D568F4DC96B}"/>
              </a:ext>
            </a:extLst>
          </p:cNvPr>
          <p:cNvSpPr txBox="1"/>
          <p:nvPr/>
        </p:nvSpPr>
        <p:spPr>
          <a:xfrm>
            <a:off x="5879370" y="5448924"/>
            <a:ext cx="1317990" cy="461665"/>
          </a:xfrm>
          <a:prstGeom prst="rect">
            <a:avLst/>
          </a:prstGeom>
          <a:noFill/>
        </p:spPr>
        <p:txBody>
          <a:bodyPr wrap="none" rtlCol="0">
            <a:spAutoFit/>
          </a:bodyPr>
          <a:lstStyle/>
          <a:p>
            <a:pPr algn="ctr"/>
            <a:r>
              <a:rPr kumimoji="1" lang="ja-JP" altLang="en-US" sz="2400" dirty="0"/>
              <a:t>選択肢３</a:t>
            </a:r>
          </a:p>
        </p:txBody>
      </p:sp>
      <p:sp>
        <p:nvSpPr>
          <p:cNvPr id="4" name="二等辺三角形 3">
            <a:extLst>
              <a:ext uri="{FF2B5EF4-FFF2-40B4-BE49-F238E27FC236}">
                <a16:creationId xmlns:a16="http://schemas.microsoft.com/office/drawing/2014/main" id="{5F52DF2C-2522-4CA4-AAB7-90D6F8FE30AA}"/>
              </a:ext>
            </a:extLst>
          </p:cNvPr>
          <p:cNvSpPr/>
          <p:nvPr/>
        </p:nvSpPr>
        <p:spPr>
          <a:xfrm>
            <a:off x="2341138" y="3839593"/>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8763967E-E1FB-4AB9-BD64-DE1BA6985A39}"/>
              </a:ext>
            </a:extLst>
          </p:cNvPr>
          <p:cNvSpPr/>
          <p:nvPr/>
        </p:nvSpPr>
        <p:spPr>
          <a:xfrm>
            <a:off x="2341138" y="3991993"/>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a:extLst>
              <a:ext uri="{FF2B5EF4-FFF2-40B4-BE49-F238E27FC236}">
                <a16:creationId xmlns:a16="http://schemas.microsoft.com/office/drawing/2014/main" id="{7647508F-5D22-42C5-8A57-38AFD8C73F7C}"/>
              </a:ext>
            </a:extLst>
          </p:cNvPr>
          <p:cNvSpPr/>
          <p:nvPr/>
        </p:nvSpPr>
        <p:spPr>
          <a:xfrm>
            <a:off x="2341138" y="4296793"/>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F8B354FE-E0FE-4911-AFDC-793E5C35AD06}"/>
              </a:ext>
            </a:extLst>
          </p:cNvPr>
          <p:cNvSpPr/>
          <p:nvPr/>
        </p:nvSpPr>
        <p:spPr>
          <a:xfrm>
            <a:off x="2341138" y="4098391"/>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a:extLst>
              <a:ext uri="{FF2B5EF4-FFF2-40B4-BE49-F238E27FC236}">
                <a16:creationId xmlns:a16="http://schemas.microsoft.com/office/drawing/2014/main" id="{0BC443E4-BC67-43EE-841B-A29E7122061D}"/>
              </a:ext>
            </a:extLst>
          </p:cNvPr>
          <p:cNvSpPr/>
          <p:nvPr/>
        </p:nvSpPr>
        <p:spPr>
          <a:xfrm>
            <a:off x="2341138" y="3733195"/>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a:extLst>
              <a:ext uri="{FF2B5EF4-FFF2-40B4-BE49-F238E27FC236}">
                <a16:creationId xmlns:a16="http://schemas.microsoft.com/office/drawing/2014/main" id="{696162AF-C598-4FA5-AD79-FE75A5275B97}"/>
              </a:ext>
            </a:extLst>
          </p:cNvPr>
          <p:cNvSpPr/>
          <p:nvPr/>
        </p:nvSpPr>
        <p:spPr>
          <a:xfrm>
            <a:off x="4062764" y="3120592"/>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a:extLst>
              <a:ext uri="{FF2B5EF4-FFF2-40B4-BE49-F238E27FC236}">
                <a16:creationId xmlns:a16="http://schemas.microsoft.com/office/drawing/2014/main" id="{1B0C64CC-8B7E-4A23-8BB5-15EE883B9271}"/>
              </a:ext>
            </a:extLst>
          </p:cNvPr>
          <p:cNvSpPr/>
          <p:nvPr/>
        </p:nvSpPr>
        <p:spPr>
          <a:xfrm>
            <a:off x="4062764" y="3272992"/>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64824164-3D44-40DF-8B29-EE3CFA3FC64A}"/>
              </a:ext>
            </a:extLst>
          </p:cNvPr>
          <p:cNvSpPr/>
          <p:nvPr/>
        </p:nvSpPr>
        <p:spPr>
          <a:xfrm>
            <a:off x="4062764" y="3577792"/>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39DFA007-4B78-4579-AFAA-639EB1CACB95}"/>
              </a:ext>
            </a:extLst>
          </p:cNvPr>
          <p:cNvSpPr/>
          <p:nvPr/>
        </p:nvSpPr>
        <p:spPr>
          <a:xfrm>
            <a:off x="4062764" y="3379390"/>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E132EFBA-D2F8-43F5-AC0D-C862523D37B6}"/>
              </a:ext>
            </a:extLst>
          </p:cNvPr>
          <p:cNvSpPr/>
          <p:nvPr/>
        </p:nvSpPr>
        <p:spPr>
          <a:xfrm>
            <a:off x="4062764" y="3014194"/>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70E0B118-0A41-498A-AC6D-989B4CB44B49}"/>
              </a:ext>
            </a:extLst>
          </p:cNvPr>
          <p:cNvSpPr/>
          <p:nvPr/>
        </p:nvSpPr>
        <p:spPr>
          <a:xfrm>
            <a:off x="5807990" y="3385080"/>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C0BF4F7F-BBBB-41AF-AF15-9685C89440A7}"/>
              </a:ext>
            </a:extLst>
          </p:cNvPr>
          <p:cNvSpPr/>
          <p:nvPr/>
        </p:nvSpPr>
        <p:spPr>
          <a:xfrm>
            <a:off x="5807990" y="3537480"/>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a:extLst>
              <a:ext uri="{FF2B5EF4-FFF2-40B4-BE49-F238E27FC236}">
                <a16:creationId xmlns:a16="http://schemas.microsoft.com/office/drawing/2014/main" id="{C5254935-EF44-438C-86B0-A31CAC5162E9}"/>
              </a:ext>
            </a:extLst>
          </p:cNvPr>
          <p:cNvSpPr/>
          <p:nvPr/>
        </p:nvSpPr>
        <p:spPr>
          <a:xfrm>
            <a:off x="5807990" y="3842280"/>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二等辺三角形 32">
            <a:extLst>
              <a:ext uri="{FF2B5EF4-FFF2-40B4-BE49-F238E27FC236}">
                <a16:creationId xmlns:a16="http://schemas.microsoft.com/office/drawing/2014/main" id="{990C4851-80FC-4141-BFCB-8116868E9B39}"/>
              </a:ext>
            </a:extLst>
          </p:cNvPr>
          <p:cNvSpPr/>
          <p:nvPr/>
        </p:nvSpPr>
        <p:spPr>
          <a:xfrm>
            <a:off x="5807990" y="3643878"/>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二等辺三角形 33">
            <a:extLst>
              <a:ext uri="{FF2B5EF4-FFF2-40B4-BE49-F238E27FC236}">
                <a16:creationId xmlns:a16="http://schemas.microsoft.com/office/drawing/2014/main" id="{0546692B-10FF-486B-A2DF-A91A3459E9F6}"/>
              </a:ext>
            </a:extLst>
          </p:cNvPr>
          <p:cNvSpPr/>
          <p:nvPr/>
        </p:nvSpPr>
        <p:spPr>
          <a:xfrm>
            <a:off x="5807990" y="3278682"/>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吹き出し: 角を丸めた四角形 34">
            <a:extLst>
              <a:ext uri="{FF2B5EF4-FFF2-40B4-BE49-F238E27FC236}">
                <a16:creationId xmlns:a16="http://schemas.microsoft.com/office/drawing/2014/main" id="{890C85C5-4572-4692-B0C0-7473AA95291E}"/>
              </a:ext>
            </a:extLst>
          </p:cNvPr>
          <p:cNvSpPr/>
          <p:nvPr/>
        </p:nvSpPr>
        <p:spPr>
          <a:xfrm>
            <a:off x="5183467" y="1038288"/>
            <a:ext cx="1748275" cy="1228109"/>
          </a:xfrm>
          <a:prstGeom prst="wedgeRoundRectCallout">
            <a:avLst>
              <a:gd name="adj1" fmla="val -53215"/>
              <a:gd name="adj2" fmla="val 112462"/>
              <a:gd name="adj3" fmla="val 16667"/>
            </a:avLst>
          </a:prstGeom>
          <a:solidFill>
            <a:schemeClr val="bg1"/>
          </a:solidFill>
          <a:ln w="222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accent5"/>
                </a:solidFill>
              </a:rPr>
              <a:t>観測値（リワード）を用いて、潜在</a:t>
            </a:r>
            <a:r>
              <a:rPr kumimoji="1" lang="en-US" altLang="ja-JP" dirty="0">
                <a:solidFill>
                  <a:schemeClr val="accent5"/>
                </a:solidFill>
              </a:rPr>
              <a:t>KPI</a:t>
            </a:r>
            <a:r>
              <a:rPr kumimoji="1" lang="ja-JP" altLang="en-US" dirty="0">
                <a:solidFill>
                  <a:schemeClr val="accent5"/>
                </a:solidFill>
              </a:rPr>
              <a:t>の分布を推定する</a:t>
            </a:r>
            <a:endParaRPr kumimoji="1" lang="en-US" altLang="ja-JP" dirty="0">
              <a:solidFill>
                <a:schemeClr val="accent5"/>
              </a:solidFill>
            </a:endParaRPr>
          </a:p>
        </p:txBody>
      </p:sp>
    </p:spTree>
    <p:extLst>
      <p:ext uri="{BB962C8B-B14F-4D97-AF65-F5344CB8AC3E}">
        <p14:creationId xmlns:p14="http://schemas.microsoft.com/office/powerpoint/2010/main" val="2898356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2ABFD-F587-4E9E-9110-38E30AA1A1AB}"/>
              </a:ext>
            </a:extLst>
          </p:cNvPr>
          <p:cNvSpPr>
            <a:spLocks noGrp="1"/>
          </p:cNvSpPr>
          <p:nvPr>
            <p:ph type="title"/>
          </p:nvPr>
        </p:nvSpPr>
        <p:spPr/>
        <p:txBody>
          <a:bodyPr/>
          <a:lstStyle/>
          <a:p>
            <a:r>
              <a:rPr kumimoji="1" lang="ja-JP" altLang="en-US" dirty="0"/>
              <a:t>４．配分する（</a:t>
            </a:r>
            <a:r>
              <a:rPr kumimoji="1" lang="en-US" altLang="ja-JP" dirty="0"/>
              <a:t>Bandit</a:t>
            </a:r>
            <a:r>
              <a:rPr kumimoji="1" lang="ja-JP" altLang="en-US" dirty="0"/>
              <a:t>）</a:t>
            </a:r>
          </a:p>
        </p:txBody>
      </p:sp>
      <p:cxnSp>
        <p:nvCxnSpPr>
          <p:cNvPr id="5" name="直線矢印コネクタ 4">
            <a:extLst>
              <a:ext uri="{FF2B5EF4-FFF2-40B4-BE49-F238E27FC236}">
                <a16:creationId xmlns:a16="http://schemas.microsoft.com/office/drawing/2014/main" id="{DC8C9F58-C6F1-48A3-92E1-72BE68AEC7CB}"/>
              </a:ext>
            </a:extLst>
          </p:cNvPr>
          <p:cNvCxnSpPr>
            <a:cxnSpLocks/>
          </p:cNvCxnSpPr>
          <p:nvPr/>
        </p:nvCxnSpPr>
        <p:spPr>
          <a:xfrm flipV="1">
            <a:off x="1586484" y="2468880"/>
            <a:ext cx="0" cy="27515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4D66B2A2-CC29-4640-8A8F-96351FCE7285}"/>
              </a:ext>
            </a:extLst>
          </p:cNvPr>
          <p:cNvCxnSpPr>
            <a:cxnSpLocks/>
          </p:cNvCxnSpPr>
          <p:nvPr/>
        </p:nvCxnSpPr>
        <p:spPr>
          <a:xfrm>
            <a:off x="1586484" y="5220458"/>
            <a:ext cx="605942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DCA6B79A-FBB8-4588-B7A2-60D3A61599D8}"/>
              </a:ext>
            </a:extLst>
          </p:cNvPr>
          <p:cNvSpPr/>
          <p:nvPr/>
        </p:nvSpPr>
        <p:spPr>
          <a:xfrm>
            <a:off x="2837932" y="3474718"/>
            <a:ext cx="477782" cy="1132678"/>
          </a:xfrm>
          <a:prstGeom prst="rect">
            <a:avLst/>
          </a:prstGeom>
          <a:gradFill flip="none" rotWithShape="1">
            <a:gsLst>
              <a:gs pos="0">
                <a:schemeClr val="accent1">
                  <a:lumMod val="0"/>
                  <a:lumOff val="100000"/>
                </a:schemeClr>
              </a:gs>
              <a:gs pos="50000">
                <a:schemeClr val="accent1">
                  <a:lumMod val="100000"/>
                </a:schemeClr>
              </a:gs>
              <a:gs pos="100000">
                <a:schemeClr val="accent1">
                  <a:lumMod val="0"/>
                  <a:lumOff val="10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B0EE794-C27F-4FEF-98AF-C89AF8FDA6B8}"/>
              </a:ext>
            </a:extLst>
          </p:cNvPr>
          <p:cNvSpPr/>
          <p:nvPr/>
        </p:nvSpPr>
        <p:spPr>
          <a:xfrm>
            <a:off x="4572000" y="2760897"/>
            <a:ext cx="477782" cy="1132677"/>
          </a:xfrm>
          <a:prstGeom prst="rect">
            <a:avLst/>
          </a:prstGeom>
          <a:gradFill flip="none" rotWithShape="1">
            <a:gsLst>
              <a:gs pos="0">
                <a:schemeClr val="accent1">
                  <a:lumMod val="0"/>
                  <a:lumOff val="100000"/>
                </a:schemeClr>
              </a:gs>
              <a:gs pos="50000">
                <a:schemeClr val="accent1">
                  <a:lumMod val="100000"/>
                </a:schemeClr>
              </a:gs>
              <a:gs pos="100000">
                <a:schemeClr val="accent1">
                  <a:lumMod val="0"/>
                  <a:lumOff val="10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C55B1EE-4BE9-4C69-8A4C-7BBF58429593}"/>
              </a:ext>
            </a:extLst>
          </p:cNvPr>
          <p:cNvSpPr/>
          <p:nvPr/>
        </p:nvSpPr>
        <p:spPr>
          <a:xfrm>
            <a:off x="6306068" y="3046106"/>
            <a:ext cx="477782" cy="1182955"/>
          </a:xfrm>
          <a:prstGeom prst="rect">
            <a:avLst/>
          </a:prstGeom>
          <a:gradFill flip="none" rotWithShape="1">
            <a:gsLst>
              <a:gs pos="0">
                <a:schemeClr val="accent1">
                  <a:lumMod val="0"/>
                  <a:lumOff val="100000"/>
                </a:schemeClr>
              </a:gs>
              <a:gs pos="50000">
                <a:schemeClr val="accent1">
                  <a:lumMod val="100000"/>
                </a:schemeClr>
              </a:gs>
              <a:gs pos="100000">
                <a:schemeClr val="accent1">
                  <a:lumMod val="0"/>
                  <a:lumOff val="10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6309BD04-52CA-4177-A404-5D437111E4E3}"/>
              </a:ext>
            </a:extLst>
          </p:cNvPr>
          <p:cNvCxnSpPr/>
          <p:nvPr/>
        </p:nvCxnSpPr>
        <p:spPr>
          <a:xfrm>
            <a:off x="2189005" y="4100051"/>
            <a:ext cx="4896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1CEDED1-4196-4793-A306-A2DEBF788D6C}"/>
              </a:ext>
            </a:extLst>
          </p:cNvPr>
          <p:cNvCxnSpPr/>
          <p:nvPr/>
        </p:nvCxnSpPr>
        <p:spPr>
          <a:xfrm>
            <a:off x="3910633" y="3429000"/>
            <a:ext cx="4896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9BE2439-E5EB-40F1-B856-ACC1C8A01E72}"/>
              </a:ext>
            </a:extLst>
          </p:cNvPr>
          <p:cNvCxnSpPr/>
          <p:nvPr/>
        </p:nvCxnSpPr>
        <p:spPr>
          <a:xfrm>
            <a:off x="5634547" y="3675790"/>
            <a:ext cx="4896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41C33C86-88F6-4F8C-A420-3FF8FE243824}"/>
              </a:ext>
            </a:extLst>
          </p:cNvPr>
          <p:cNvSpPr txBox="1"/>
          <p:nvPr/>
        </p:nvSpPr>
        <p:spPr>
          <a:xfrm>
            <a:off x="983964" y="2468880"/>
            <a:ext cx="580608" cy="461665"/>
          </a:xfrm>
          <a:prstGeom prst="rect">
            <a:avLst/>
          </a:prstGeom>
          <a:noFill/>
        </p:spPr>
        <p:txBody>
          <a:bodyPr wrap="none" rtlCol="0">
            <a:spAutoFit/>
          </a:bodyPr>
          <a:lstStyle/>
          <a:p>
            <a:r>
              <a:rPr kumimoji="1" lang="en-US" altLang="ja-JP" sz="2400" dirty="0"/>
              <a:t>KPI</a:t>
            </a:r>
            <a:endParaRPr kumimoji="1" lang="ja-JP" altLang="en-US" sz="2400" dirty="0"/>
          </a:p>
        </p:txBody>
      </p:sp>
      <p:sp>
        <p:nvSpPr>
          <p:cNvPr id="18" name="テキスト ボックス 17">
            <a:extLst>
              <a:ext uri="{FF2B5EF4-FFF2-40B4-BE49-F238E27FC236}">
                <a16:creationId xmlns:a16="http://schemas.microsoft.com/office/drawing/2014/main" id="{FDE06861-E426-4021-A09B-842B0DA29190}"/>
              </a:ext>
            </a:extLst>
          </p:cNvPr>
          <p:cNvSpPr txBox="1"/>
          <p:nvPr/>
        </p:nvSpPr>
        <p:spPr>
          <a:xfrm>
            <a:off x="2417830" y="5448926"/>
            <a:ext cx="1317990" cy="461665"/>
          </a:xfrm>
          <a:prstGeom prst="rect">
            <a:avLst/>
          </a:prstGeom>
          <a:noFill/>
        </p:spPr>
        <p:txBody>
          <a:bodyPr wrap="none" rtlCol="0">
            <a:spAutoFit/>
          </a:bodyPr>
          <a:lstStyle/>
          <a:p>
            <a:pPr algn="ctr"/>
            <a:r>
              <a:rPr kumimoji="1" lang="ja-JP" altLang="en-US" sz="2400" dirty="0"/>
              <a:t>選択肢１</a:t>
            </a:r>
          </a:p>
        </p:txBody>
      </p:sp>
      <p:sp>
        <p:nvSpPr>
          <p:cNvPr id="19" name="テキスト ボックス 18">
            <a:extLst>
              <a:ext uri="{FF2B5EF4-FFF2-40B4-BE49-F238E27FC236}">
                <a16:creationId xmlns:a16="http://schemas.microsoft.com/office/drawing/2014/main" id="{CD0943A9-7EE9-46C7-8A79-4DB87DD678D7}"/>
              </a:ext>
            </a:extLst>
          </p:cNvPr>
          <p:cNvSpPr txBox="1"/>
          <p:nvPr/>
        </p:nvSpPr>
        <p:spPr>
          <a:xfrm>
            <a:off x="4148600" y="5448925"/>
            <a:ext cx="1317990" cy="461665"/>
          </a:xfrm>
          <a:prstGeom prst="rect">
            <a:avLst/>
          </a:prstGeom>
          <a:noFill/>
        </p:spPr>
        <p:txBody>
          <a:bodyPr wrap="none" rtlCol="0">
            <a:spAutoFit/>
          </a:bodyPr>
          <a:lstStyle/>
          <a:p>
            <a:pPr algn="ctr"/>
            <a:r>
              <a:rPr kumimoji="1" lang="ja-JP" altLang="en-US" sz="2400" dirty="0"/>
              <a:t>選択肢２</a:t>
            </a:r>
          </a:p>
        </p:txBody>
      </p:sp>
      <p:sp>
        <p:nvSpPr>
          <p:cNvPr id="20" name="テキスト ボックス 19">
            <a:extLst>
              <a:ext uri="{FF2B5EF4-FFF2-40B4-BE49-F238E27FC236}">
                <a16:creationId xmlns:a16="http://schemas.microsoft.com/office/drawing/2014/main" id="{CFE2F319-06B1-4A6D-884A-6D568F4DC96B}"/>
              </a:ext>
            </a:extLst>
          </p:cNvPr>
          <p:cNvSpPr txBox="1"/>
          <p:nvPr/>
        </p:nvSpPr>
        <p:spPr>
          <a:xfrm>
            <a:off x="5879370" y="5448924"/>
            <a:ext cx="1317990" cy="461665"/>
          </a:xfrm>
          <a:prstGeom prst="rect">
            <a:avLst/>
          </a:prstGeom>
          <a:noFill/>
        </p:spPr>
        <p:txBody>
          <a:bodyPr wrap="none" rtlCol="0">
            <a:spAutoFit/>
          </a:bodyPr>
          <a:lstStyle/>
          <a:p>
            <a:pPr algn="ctr"/>
            <a:r>
              <a:rPr kumimoji="1" lang="ja-JP" altLang="en-US" sz="2400" dirty="0"/>
              <a:t>選択肢３</a:t>
            </a:r>
          </a:p>
        </p:txBody>
      </p:sp>
      <p:sp>
        <p:nvSpPr>
          <p:cNvPr id="35" name="テキスト ボックス 34">
            <a:extLst>
              <a:ext uri="{FF2B5EF4-FFF2-40B4-BE49-F238E27FC236}">
                <a16:creationId xmlns:a16="http://schemas.microsoft.com/office/drawing/2014/main" id="{59579328-8710-445C-8DC3-1A711A316688}"/>
              </a:ext>
            </a:extLst>
          </p:cNvPr>
          <p:cNvSpPr txBox="1"/>
          <p:nvPr/>
        </p:nvSpPr>
        <p:spPr>
          <a:xfrm>
            <a:off x="2675914" y="5879200"/>
            <a:ext cx="801823" cy="461665"/>
          </a:xfrm>
          <a:prstGeom prst="rect">
            <a:avLst/>
          </a:prstGeom>
          <a:noFill/>
        </p:spPr>
        <p:txBody>
          <a:bodyPr wrap="none" rtlCol="0">
            <a:spAutoFit/>
          </a:bodyPr>
          <a:lstStyle/>
          <a:p>
            <a:pPr algn="ctr"/>
            <a:r>
              <a:rPr kumimoji="1" lang="en-US" altLang="ja-JP" sz="2400" b="1" dirty="0">
                <a:solidFill>
                  <a:srgbClr val="00B050"/>
                </a:solidFill>
              </a:rPr>
              <a:t>5.0%</a:t>
            </a:r>
            <a:endParaRPr kumimoji="1" lang="ja-JP" altLang="en-US" sz="2400" b="1" dirty="0">
              <a:solidFill>
                <a:srgbClr val="00B050"/>
              </a:solidFill>
            </a:endParaRPr>
          </a:p>
        </p:txBody>
      </p:sp>
      <p:sp>
        <p:nvSpPr>
          <p:cNvPr id="36" name="テキスト ボックス 35">
            <a:extLst>
              <a:ext uri="{FF2B5EF4-FFF2-40B4-BE49-F238E27FC236}">
                <a16:creationId xmlns:a16="http://schemas.microsoft.com/office/drawing/2014/main" id="{1EB9F907-0367-4E96-A318-9BFC17C6D1B4}"/>
              </a:ext>
            </a:extLst>
          </p:cNvPr>
          <p:cNvSpPr txBox="1"/>
          <p:nvPr/>
        </p:nvSpPr>
        <p:spPr>
          <a:xfrm>
            <a:off x="4328939" y="5879199"/>
            <a:ext cx="957313" cy="461665"/>
          </a:xfrm>
          <a:prstGeom prst="rect">
            <a:avLst/>
          </a:prstGeom>
          <a:noFill/>
        </p:spPr>
        <p:txBody>
          <a:bodyPr wrap="none" rtlCol="0">
            <a:spAutoFit/>
          </a:bodyPr>
          <a:lstStyle/>
          <a:p>
            <a:pPr algn="ctr"/>
            <a:r>
              <a:rPr kumimoji="1" lang="en-US" altLang="ja-JP" sz="2400" b="1" dirty="0">
                <a:solidFill>
                  <a:srgbClr val="00B050"/>
                </a:solidFill>
              </a:rPr>
              <a:t>80.0%</a:t>
            </a:r>
            <a:endParaRPr kumimoji="1" lang="ja-JP" altLang="en-US" sz="2400" b="1" dirty="0">
              <a:solidFill>
                <a:srgbClr val="00B050"/>
              </a:solidFill>
            </a:endParaRPr>
          </a:p>
        </p:txBody>
      </p:sp>
      <p:sp>
        <p:nvSpPr>
          <p:cNvPr id="37" name="テキスト ボックス 36">
            <a:extLst>
              <a:ext uri="{FF2B5EF4-FFF2-40B4-BE49-F238E27FC236}">
                <a16:creationId xmlns:a16="http://schemas.microsoft.com/office/drawing/2014/main" id="{31261C7C-3579-42FB-9AC3-8158D7FA5759}"/>
              </a:ext>
            </a:extLst>
          </p:cNvPr>
          <p:cNvSpPr txBox="1"/>
          <p:nvPr/>
        </p:nvSpPr>
        <p:spPr>
          <a:xfrm>
            <a:off x="6059709" y="5879198"/>
            <a:ext cx="957313" cy="461665"/>
          </a:xfrm>
          <a:prstGeom prst="rect">
            <a:avLst/>
          </a:prstGeom>
          <a:noFill/>
        </p:spPr>
        <p:txBody>
          <a:bodyPr wrap="none" rtlCol="0">
            <a:spAutoFit/>
          </a:bodyPr>
          <a:lstStyle/>
          <a:p>
            <a:pPr algn="ctr"/>
            <a:r>
              <a:rPr kumimoji="1" lang="en-US" altLang="ja-JP" sz="2400" b="1" dirty="0">
                <a:solidFill>
                  <a:srgbClr val="00B050"/>
                </a:solidFill>
              </a:rPr>
              <a:t>15.0%</a:t>
            </a:r>
            <a:endParaRPr kumimoji="1" lang="ja-JP" altLang="en-US" sz="2400" b="1" dirty="0">
              <a:solidFill>
                <a:srgbClr val="00B050"/>
              </a:solidFill>
            </a:endParaRPr>
          </a:p>
        </p:txBody>
      </p:sp>
      <p:sp>
        <p:nvSpPr>
          <p:cNvPr id="38" name="吹き出し: 角を丸めた四角形 37">
            <a:extLst>
              <a:ext uri="{FF2B5EF4-FFF2-40B4-BE49-F238E27FC236}">
                <a16:creationId xmlns:a16="http://schemas.microsoft.com/office/drawing/2014/main" id="{E8F2F73F-911B-46EA-B2D8-EFDD7B1BE7ED}"/>
              </a:ext>
            </a:extLst>
          </p:cNvPr>
          <p:cNvSpPr/>
          <p:nvPr/>
        </p:nvSpPr>
        <p:spPr>
          <a:xfrm>
            <a:off x="7761009" y="4500667"/>
            <a:ext cx="1197126" cy="1552067"/>
          </a:xfrm>
          <a:prstGeom prst="wedgeRoundRectCallout">
            <a:avLst>
              <a:gd name="adj1" fmla="val -103622"/>
              <a:gd name="adj2" fmla="val 47830"/>
              <a:gd name="adj3" fmla="val 16667"/>
            </a:avLst>
          </a:prstGeom>
          <a:solidFill>
            <a:schemeClr val="bg1"/>
          </a:solid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rgbClr val="00B050"/>
                </a:solidFill>
              </a:rPr>
              <a:t>推定された分布に従って、比例を計算する</a:t>
            </a:r>
          </a:p>
        </p:txBody>
      </p:sp>
    </p:spTree>
    <p:extLst>
      <p:ext uri="{BB962C8B-B14F-4D97-AF65-F5344CB8AC3E}">
        <p14:creationId xmlns:p14="http://schemas.microsoft.com/office/powerpoint/2010/main" val="1268269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2ABFD-F587-4E9E-9110-38E30AA1A1AB}"/>
              </a:ext>
            </a:extLst>
          </p:cNvPr>
          <p:cNvSpPr>
            <a:spLocks noGrp="1"/>
          </p:cNvSpPr>
          <p:nvPr>
            <p:ph type="title"/>
          </p:nvPr>
        </p:nvSpPr>
        <p:spPr/>
        <p:txBody>
          <a:bodyPr/>
          <a:lstStyle/>
          <a:p>
            <a:r>
              <a:rPr kumimoji="1" lang="ja-JP" altLang="en-US" dirty="0"/>
              <a:t>５．試行する</a:t>
            </a:r>
          </a:p>
        </p:txBody>
      </p:sp>
      <p:cxnSp>
        <p:nvCxnSpPr>
          <p:cNvPr id="5" name="直線矢印コネクタ 4">
            <a:extLst>
              <a:ext uri="{FF2B5EF4-FFF2-40B4-BE49-F238E27FC236}">
                <a16:creationId xmlns:a16="http://schemas.microsoft.com/office/drawing/2014/main" id="{DC8C9F58-C6F1-48A3-92E1-72BE68AEC7CB}"/>
              </a:ext>
            </a:extLst>
          </p:cNvPr>
          <p:cNvCxnSpPr>
            <a:cxnSpLocks/>
          </p:cNvCxnSpPr>
          <p:nvPr/>
        </p:nvCxnSpPr>
        <p:spPr>
          <a:xfrm flipV="1">
            <a:off x="1586484" y="2468880"/>
            <a:ext cx="0" cy="27515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4D66B2A2-CC29-4640-8A8F-96351FCE7285}"/>
              </a:ext>
            </a:extLst>
          </p:cNvPr>
          <p:cNvCxnSpPr>
            <a:cxnSpLocks/>
          </p:cNvCxnSpPr>
          <p:nvPr/>
        </p:nvCxnSpPr>
        <p:spPr>
          <a:xfrm>
            <a:off x="1586484" y="5220458"/>
            <a:ext cx="605942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DCA6B79A-FBB8-4588-B7A2-60D3A61599D8}"/>
              </a:ext>
            </a:extLst>
          </p:cNvPr>
          <p:cNvSpPr/>
          <p:nvPr/>
        </p:nvSpPr>
        <p:spPr>
          <a:xfrm>
            <a:off x="2837932" y="3474718"/>
            <a:ext cx="477782" cy="1132678"/>
          </a:xfrm>
          <a:prstGeom prst="rect">
            <a:avLst/>
          </a:prstGeom>
          <a:gradFill flip="none" rotWithShape="1">
            <a:gsLst>
              <a:gs pos="0">
                <a:schemeClr val="accent1">
                  <a:lumMod val="0"/>
                  <a:lumOff val="100000"/>
                </a:schemeClr>
              </a:gs>
              <a:gs pos="50000">
                <a:schemeClr val="accent1">
                  <a:lumMod val="100000"/>
                </a:schemeClr>
              </a:gs>
              <a:gs pos="100000">
                <a:schemeClr val="accent1">
                  <a:lumMod val="0"/>
                  <a:lumOff val="10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B0EE794-C27F-4FEF-98AF-C89AF8FDA6B8}"/>
              </a:ext>
            </a:extLst>
          </p:cNvPr>
          <p:cNvSpPr/>
          <p:nvPr/>
        </p:nvSpPr>
        <p:spPr>
          <a:xfrm>
            <a:off x="4572000" y="2760897"/>
            <a:ext cx="477782" cy="1132677"/>
          </a:xfrm>
          <a:prstGeom prst="rect">
            <a:avLst/>
          </a:prstGeom>
          <a:gradFill flip="none" rotWithShape="1">
            <a:gsLst>
              <a:gs pos="0">
                <a:schemeClr val="accent1">
                  <a:lumMod val="0"/>
                  <a:lumOff val="100000"/>
                </a:schemeClr>
              </a:gs>
              <a:gs pos="50000">
                <a:schemeClr val="accent1">
                  <a:lumMod val="100000"/>
                </a:schemeClr>
              </a:gs>
              <a:gs pos="100000">
                <a:schemeClr val="accent1">
                  <a:lumMod val="0"/>
                  <a:lumOff val="10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C55B1EE-4BE9-4C69-8A4C-7BBF58429593}"/>
              </a:ext>
            </a:extLst>
          </p:cNvPr>
          <p:cNvSpPr/>
          <p:nvPr/>
        </p:nvSpPr>
        <p:spPr>
          <a:xfrm>
            <a:off x="6306068" y="3046106"/>
            <a:ext cx="477782" cy="1182955"/>
          </a:xfrm>
          <a:prstGeom prst="rect">
            <a:avLst/>
          </a:prstGeom>
          <a:gradFill flip="none" rotWithShape="1">
            <a:gsLst>
              <a:gs pos="0">
                <a:schemeClr val="accent1">
                  <a:lumMod val="0"/>
                  <a:lumOff val="100000"/>
                </a:schemeClr>
              </a:gs>
              <a:gs pos="50000">
                <a:schemeClr val="accent1">
                  <a:lumMod val="100000"/>
                </a:schemeClr>
              </a:gs>
              <a:gs pos="100000">
                <a:schemeClr val="accent1">
                  <a:lumMod val="0"/>
                  <a:lumOff val="10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6309BD04-52CA-4177-A404-5D437111E4E3}"/>
              </a:ext>
            </a:extLst>
          </p:cNvPr>
          <p:cNvCxnSpPr/>
          <p:nvPr/>
        </p:nvCxnSpPr>
        <p:spPr>
          <a:xfrm>
            <a:off x="2189005" y="4100051"/>
            <a:ext cx="4896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1CEDED1-4196-4793-A306-A2DEBF788D6C}"/>
              </a:ext>
            </a:extLst>
          </p:cNvPr>
          <p:cNvCxnSpPr/>
          <p:nvPr/>
        </p:nvCxnSpPr>
        <p:spPr>
          <a:xfrm>
            <a:off x="3910633" y="3429000"/>
            <a:ext cx="4896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9BE2439-E5EB-40F1-B856-ACC1C8A01E72}"/>
              </a:ext>
            </a:extLst>
          </p:cNvPr>
          <p:cNvCxnSpPr/>
          <p:nvPr/>
        </p:nvCxnSpPr>
        <p:spPr>
          <a:xfrm>
            <a:off x="5634547" y="3675790"/>
            <a:ext cx="4896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41C33C86-88F6-4F8C-A420-3FF8FE243824}"/>
              </a:ext>
            </a:extLst>
          </p:cNvPr>
          <p:cNvSpPr txBox="1"/>
          <p:nvPr/>
        </p:nvSpPr>
        <p:spPr>
          <a:xfrm>
            <a:off x="983964" y="2468880"/>
            <a:ext cx="580608" cy="461665"/>
          </a:xfrm>
          <a:prstGeom prst="rect">
            <a:avLst/>
          </a:prstGeom>
          <a:noFill/>
        </p:spPr>
        <p:txBody>
          <a:bodyPr wrap="none" rtlCol="0">
            <a:spAutoFit/>
          </a:bodyPr>
          <a:lstStyle/>
          <a:p>
            <a:r>
              <a:rPr kumimoji="1" lang="en-US" altLang="ja-JP" sz="2400" dirty="0"/>
              <a:t>KPI</a:t>
            </a:r>
            <a:endParaRPr kumimoji="1" lang="ja-JP" altLang="en-US" sz="2400" dirty="0"/>
          </a:p>
        </p:txBody>
      </p:sp>
      <p:sp>
        <p:nvSpPr>
          <p:cNvPr id="18" name="テキスト ボックス 17">
            <a:extLst>
              <a:ext uri="{FF2B5EF4-FFF2-40B4-BE49-F238E27FC236}">
                <a16:creationId xmlns:a16="http://schemas.microsoft.com/office/drawing/2014/main" id="{FDE06861-E426-4021-A09B-842B0DA29190}"/>
              </a:ext>
            </a:extLst>
          </p:cNvPr>
          <p:cNvSpPr txBox="1"/>
          <p:nvPr/>
        </p:nvSpPr>
        <p:spPr>
          <a:xfrm>
            <a:off x="2417830" y="5448926"/>
            <a:ext cx="1317990" cy="461665"/>
          </a:xfrm>
          <a:prstGeom prst="rect">
            <a:avLst/>
          </a:prstGeom>
          <a:noFill/>
        </p:spPr>
        <p:txBody>
          <a:bodyPr wrap="none" rtlCol="0">
            <a:spAutoFit/>
          </a:bodyPr>
          <a:lstStyle/>
          <a:p>
            <a:pPr algn="ctr"/>
            <a:r>
              <a:rPr kumimoji="1" lang="ja-JP" altLang="en-US" sz="2400" dirty="0"/>
              <a:t>選択肢１</a:t>
            </a:r>
          </a:p>
        </p:txBody>
      </p:sp>
      <p:sp>
        <p:nvSpPr>
          <p:cNvPr id="19" name="テキスト ボックス 18">
            <a:extLst>
              <a:ext uri="{FF2B5EF4-FFF2-40B4-BE49-F238E27FC236}">
                <a16:creationId xmlns:a16="http://schemas.microsoft.com/office/drawing/2014/main" id="{CD0943A9-7EE9-46C7-8A79-4DB87DD678D7}"/>
              </a:ext>
            </a:extLst>
          </p:cNvPr>
          <p:cNvSpPr txBox="1"/>
          <p:nvPr/>
        </p:nvSpPr>
        <p:spPr>
          <a:xfrm>
            <a:off x="4148600" y="5448925"/>
            <a:ext cx="1317990" cy="461665"/>
          </a:xfrm>
          <a:prstGeom prst="rect">
            <a:avLst/>
          </a:prstGeom>
          <a:noFill/>
        </p:spPr>
        <p:txBody>
          <a:bodyPr wrap="none" rtlCol="0">
            <a:spAutoFit/>
          </a:bodyPr>
          <a:lstStyle/>
          <a:p>
            <a:pPr algn="ctr"/>
            <a:r>
              <a:rPr kumimoji="1" lang="ja-JP" altLang="en-US" sz="2400" dirty="0"/>
              <a:t>選択肢２</a:t>
            </a:r>
          </a:p>
        </p:txBody>
      </p:sp>
      <p:sp>
        <p:nvSpPr>
          <p:cNvPr id="20" name="テキスト ボックス 19">
            <a:extLst>
              <a:ext uri="{FF2B5EF4-FFF2-40B4-BE49-F238E27FC236}">
                <a16:creationId xmlns:a16="http://schemas.microsoft.com/office/drawing/2014/main" id="{CFE2F319-06B1-4A6D-884A-6D568F4DC96B}"/>
              </a:ext>
            </a:extLst>
          </p:cNvPr>
          <p:cNvSpPr txBox="1"/>
          <p:nvPr/>
        </p:nvSpPr>
        <p:spPr>
          <a:xfrm>
            <a:off x="5879370" y="5448924"/>
            <a:ext cx="1317990" cy="461665"/>
          </a:xfrm>
          <a:prstGeom prst="rect">
            <a:avLst/>
          </a:prstGeom>
          <a:noFill/>
        </p:spPr>
        <p:txBody>
          <a:bodyPr wrap="none" rtlCol="0">
            <a:spAutoFit/>
          </a:bodyPr>
          <a:lstStyle/>
          <a:p>
            <a:pPr algn="ctr"/>
            <a:r>
              <a:rPr kumimoji="1" lang="ja-JP" altLang="en-US" sz="2400" dirty="0"/>
              <a:t>選択肢３</a:t>
            </a:r>
          </a:p>
        </p:txBody>
      </p:sp>
      <p:sp>
        <p:nvSpPr>
          <p:cNvPr id="35" name="テキスト ボックス 34">
            <a:extLst>
              <a:ext uri="{FF2B5EF4-FFF2-40B4-BE49-F238E27FC236}">
                <a16:creationId xmlns:a16="http://schemas.microsoft.com/office/drawing/2014/main" id="{59579328-8710-445C-8DC3-1A711A316688}"/>
              </a:ext>
            </a:extLst>
          </p:cNvPr>
          <p:cNvSpPr txBox="1"/>
          <p:nvPr/>
        </p:nvSpPr>
        <p:spPr>
          <a:xfrm>
            <a:off x="2675914" y="5879200"/>
            <a:ext cx="801823" cy="461665"/>
          </a:xfrm>
          <a:prstGeom prst="rect">
            <a:avLst/>
          </a:prstGeom>
          <a:noFill/>
        </p:spPr>
        <p:txBody>
          <a:bodyPr wrap="none" rtlCol="0">
            <a:spAutoFit/>
          </a:bodyPr>
          <a:lstStyle/>
          <a:p>
            <a:pPr algn="ctr"/>
            <a:r>
              <a:rPr kumimoji="1" lang="en-US" altLang="ja-JP" sz="2400" b="1" dirty="0">
                <a:solidFill>
                  <a:srgbClr val="00B050"/>
                </a:solidFill>
              </a:rPr>
              <a:t>5.0%</a:t>
            </a:r>
            <a:endParaRPr kumimoji="1" lang="ja-JP" altLang="en-US" sz="2400" b="1" dirty="0">
              <a:solidFill>
                <a:srgbClr val="00B050"/>
              </a:solidFill>
            </a:endParaRPr>
          </a:p>
        </p:txBody>
      </p:sp>
      <p:sp>
        <p:nvSpPr>
          <p:cNvPr id="36" name="テキスト ボックス 35">
            <a:extLst>
              <a:ext uri="{FF2B5EF4-FFF2-40B4-BE49-F238E27FC236}">
                <a16:creationId xmlns:a16="http://schemas.microsoft.com/office/drawing/2014/main" id="{1EB9F907-0367-4E96-A318-9BFC17C6D1B4}"/>
              </a:ext>
            </a:extLst>
          </p:cNvPr>
          <p:cNvSpPr txBox="1"/>
          <p:nvPr/>
        </p:nvSpPr>
        <p:spPr>
          <a:xfrm>
            <a:off x="4328939" y="5879199"/>
            <a:ext cx="957313" cy="461665"/>
          </a:xfrm>
          <a:prstGeom prst="rect">
            <a:avLst/>
          </a:prstGeom>
          <a:noFill/>
        </p:spPr>
        <p:txBody>
          <a:bodyPr wrap="none" rtlCol="0">
            <a:spAutoFit/>
          </a:bodyPr>
          <a:lstStyle/>
          <a:p>
            <a:pPr algn="ctr"/>
            <a:r>
              <a:rPr kumimoji="1" lang="en-US" altLang="ja-JP" sz="2400" b="1" dirty="0">
                <a:solidFill>
                  <a:srgbClr val="00B050"/>
                </a:solidFill>
              </a:rPr>
              <a:t>80.0%</a:t>
            </a:r>
            <a:endParaRPr kumimoji="1" lang="ja-JP" altLang="en-US" sz="2400" b="1" dirty="0">
              <a:solidFill>
                <a:srgbClr val="00B050"/>
              </a:solidFill>
            </a:endParaRPr>
          </a:p>
        </p:txBody>
      </p:sp>
      <p:sp>
        <p:nvSpPr>
          <p:cNvPr id="37" name="テキスト ボックス 36">
            <a:extLst>
              <a:ext uri="{FF2B5EF4-FFF2-40B4-BE49-F238E27FC236}">
                <a16:creationId xmlns:a16="http://schemas.microsoft.com/office/drawing/2014/main" id="{31261C7C-3579-42FB-9AC3-8158D7FA5759}"/>
              </a:ext>
            </a:extLst>
          </p:cNvPr>
          <p:cNvSpPr txBox="1"/>
          <p:nvPr/>
        </p:nvSpPr>
        <p:spPr>
          <a:xfrm>
            <a:off x="6059709" y="5879198"/>
            <a:ext cx="957313" cy="461665"/>
          </a:xfrm>
          <a:prstGeom prst="rect">
            <a:avLst/>
          </a:prstGeom>
          <a:noFill/>
        </p:spPr>
        <p:txBody>
          <a:bodyPr wrap="none" rtlCol="0">
            <a:spAutoFit/>
          </a:bodyPr>
          <a:lstStyle/>
          <a:p>
            <a:pPr algn="ctr"/>
            <a:r>
              <a:rPr kumimoji="1" lang="en-US" altLang="ja-JP" sz="2400" b="1" dirty="0">
                <a:solidFill>
                  <a:srgbClr val="00B050"/>
                </a:solidFill>
              </a:rPr>
              <a:t>15.0%</a:t>
            </a:r>
            <a:endParaRPr kumimoji="1" lang="ja-JP" altLang="en-US" sz="2400" b="1" dirty="0">
              <a:solidFill>
                <a:srgbClr val="00B050"/>
              </a:solidFill>
            </a:endParaRPr>
          </a:p>
        </p:txBody>
      </p:sp>
      <p:sp>
        <p:nvSpPr>
          <p:cNvPr id="21" name="二等辺三角形 20">
            <a:extLst>
              <a:ext uri="{FF2B5EF4-FFF2-40B4-BE49-F238E27FC236}">
                <a16:creationId xmlns:a16="http://schemas.microsoft.com/office/drawing/2014/main" id="{B5AD57D7-8BC1-4707-8974-1B160915A1F5}"/>
              </a:ext>
            </a:extLst>
          </p:cNvPr>
          <p:cNvSpPr/>
          <p:nvPr/>
        </p:nvSpPr>
        <p:spPr>
          <a:xfrm>
            <a:off x="4075808" y="3209731"/>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a:extLst>
              <a:ext uri="{FF2B5EF4-FFF2-40B4-BE49-F238E27FC236}">
                <a16:creationId xmlns:a16="http://schemas.microsoft.com/office/drawing/2014/main" id="{FFF8C1AA-5871-4CE3-8141-7933DDF7B4B4}"/>
              </a:ext>
            </a:extLst>
          </p:cNvPr>
          <p:cNvSpPr/>
          <p:nvPr/>
        </p:nvSpPr>
        <p:spPr>
          <a:xfrm>
            <a:off x="4075808" y="2919404"/>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CE17B2F6-C167-4967-8BAA-627F58CFF1ED}"/>
              </a:ext>
            </a:extLst>
          </p:cNvPr>
          <p:cNvSpPr/>
          <p:nvPr/>
        </p:nvSpPr>
        <p:spPr>
          <a:xfrm>
            <a:off x="4066991" y="3330216"/>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a:extLst>
              <a:ext uri="{FF2B5EF4-FFF2-40B4-BE49-F238E27FC236}">
                <a16:creationId xmlns:a16="http://schemas.microsoft.com/office/drawing/2014/main" id="{8C1A8026-21E9-4CBE-BCC1-CCDB90FA32AC}"/>
              </a:ext>
            </a:extLst>
          </p:cNvPr>
          <p:cNvSpPr/>
          <p:nvPr/>
        </p:nvSpPr>
        <p:spPr>
          <a:xfrm>
            <a:off x="2350282" y="4087474"/>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a:extLst>
              <a:ext uri="{FF2B5EF4-FFF2-40B4-BE49-F238E27FC236}">
                <a16:creationId xmlns:a16="http://schemas.microsoft.com/office/drawing/2014/main" id="{9D7D6D15-B1D5-49EB-988E-F256B11CC6A7}"/>
              </a:ext>
            </a:extLst>
          </p:cNvPr>
          <p:cNvSpPr/>
          <p:nvPr/>
        </p:nvSpPr>
        <p:spPr>
          <a:xfrm>
            <a:off x="4067594" y="3815862"/>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a:extLst>
              <a:ext uri="{FF2B5EF4-FFF2-40B4-BE49-F238E27FC236}">
                <a16:creationId xmlns:a16="http://schemas.microsoft.com/office/drawing/2014/main" id="{650B8E7A-92A5-4FCC-A09D-FAC3EEFB437A}"/>
              </a:ext>
            </a:extLst>
          </p:cNvPr>
          <p:cNvSpPr/>
          <p:nvPr/>
        </p:nvSpPr>
        <p:spPr>
          <a:xfrm>
            <a:off x="4071908" y="3109675"/>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FE03B5D3-C8D4-488A-BD86-A438F0BA098C}"/>
              </a:ext>
            </a:extLst>
          </p:cNvPr>
          <p:cNvSpPr/>
          <p:nvPr/>
        </p:nvSpPr>
        <p:spPr>
          <a:xfrm>
            <a:off x="4071908" y="3262075"/>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B261018F-0423-4963-84C9-59F7EEDF32CF}"/>
              </a:ext>
            </a:extLst>
          </p:cNvPr>
          <p:cNvSpPr/>
          <p:nvPr/>
        </p:nvSpPr>
        <p:spPr>
          <a:xfrm>
            <a:off x="4071908" y="3566875"/>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FBDBA3A9-85EA-4430-892B-FF14B47989A8}"/>
              </a:ext>
            </a:extLst>
          </p:cNvPr>
          <p:cNvSpPr/>
          <p:nvPr/>
        </p:nvSpPr>
        <p:spPr>
          <a:xfrm>
            <a:off x="4071908" y="3368473"/>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DCF3CC6B-09FB-43F0-9309-874EC3E0B487}"/>
              </a:ext>
            </a:extLst>
          </p:cNvPr>
          <p:cNvSpPr/>
          <p:nvPr/>
        </p:nvSpPr>
        <p:spPr>
          <a:xfrm>
            <a:off x="4071908" y="3003277"/>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1F3411C6-F97C-465A-A7F4-584CAE066614}"/>
              </a:ext>
            </a:extLst>
          </p:cNvPr>
          <p:cNvSpPr/>
          <p:nvPr/>
        </p:nvSpPr>
        <p:spPr>
          <a:xfrm>
            <a:off x="5817134" y="3374163"/>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a:extLst>
              <a:ext uri="{FF2B5EF4-FFF2-40B4-BE49-F238E27FC236}">
                <a16:creationId xmlns:a16="http://schemas.microsoft.com/office/drawing/2014/main" id="{2EFC9562-1C28-408A-80B8-54DE506AF502}"/>
              </a:ext>
            </a:extLst>
          </p:cNvPr>
          <p:cNvSpPr/>
          <p:nvPr/>
        </p:nvSpPr>
        <p:spPr>
          <a:xfrm>
            <a:off x="4067595" y="3521190"/>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二等辺三角形 32">
            <a:extLst>
              <a:ext uri="{FF2B5EF4-FFF2-40B4-BE49-F238E27FC236}">
                <a16:creationId xmlns:a16="http://schemas.microsoft.com/office/drawing/2014/main" id="{B0AF5567-6E05-4499-8E17-3D16DE187DDE}"/>
              </a:ext>
            </a:extLst>
          </p:cNvPr>
          <p:cNvSpPr/>
          <p:nvPr/>
        </p:nvSpPr>
        <p:spPr>
          <a:xfrm>
            <a:off x="4075808" y="3660817"/>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二等辺三角形 33">
            <a:extLst>
              <a:ext uri="{FF2B5EF4-FFF2-40B4-BE49-F238E27FC236}">
                <a16:creationId xmlns:a16="http://schemas.microsoft.com/office/drawing/2014/main" id="{DE959EC6-F471-407D-A30F-3F4DC8CE599C}"/>
              </a:ext>
            </a:extLst>
          </p:cNvPr>
          <p:cNvSpPr/>
          <p:nvPr/>
        </p:nvSpPr>
        <p:spPr>
          <a:xfrm>
            <a:off x="5817134" y="3632961"/>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1AEB68C0-9154-4EAA-967C-028F9863BC5E}"/>
              </a:ext>
            </a:extLst>
          </p:cNvPr>
          <p:cNvSpPr/>
          <p:nvPr/>
        </p:nvSpPr>
        <p:spPr>
          <a:xfrm>
            <a:off x="4070891" y="3432351"/>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吹き出し: 角を丸めた四角形 38">
            <a:extLst>
              <a:ext uri="{FF2B5EF4-FFF2-40B4-BE49-F238E27FC236}">
                <a16:creationId xmlns:a16="http://schemas.microsoft.com/office/drawing/2014/main" id="{6ED42482-F6AA-4CCF-B375-056BE780F5B8}"/>
              </a:ext>
            </a:extLst>
          </p:cNvPr>
          <p:cNvSpPr/>
          <p:nvPr/>
        </p:nvSpPr>
        <p:spPr>
          <a:xfrm>
            <a:off x="3162054" y="1315076"/>
            <a:ext cx="1887728" cy="843116"/>
          </a:xfrm>
          <a:prstGeom prst="wedgeRoundRectCallout">
            <a:avLst>
              <a:gd name="adj1" fmla="val 3241"/>
              <a:gd name="adj2" fmla="val 142267"/>
              <a:gd name="adj3" fmla="val 16667"/>
            </a:avLst>
          </a:prstGeom>
          <a:solidFill>
            <a:schemeClr val="bg1"/>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rgbClr val="FF0000"/>
                </a:solidFill>
              </a:rPr>
              <a:t>配分されたトラフィックに従って試行する</a:t>
            </a:r>
          </a:p>
        </p:txBody>
      </p:sp>
    </p:spTree>
    <p:extLst>
      <p:ext uri="{BB962C8B-B14F-4D97-AF65-F5344CB8AC3E}">
        <p14:creationId xmlns:p14="http://schemas.microsoft.com/office/powerpoint/2010/main" val="2253838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2ABFD-F587-4E9E-9110-38E30AA1A1AB}"/>
              </a:ext>
            </a:extLst>
          </p:cNvPr>
          <p:cNvSpPr>
            <a:spLocks noGrp="1"/>
          </p:cNvSpPr>
          <p:nvPr>
            <p:ph type="title"/>
          </p:nvPr>
        </p:nvSpPr>
        <p:spPr/>
        <p:txBody>
          <a:bodyPr/>
          <a:lstStyle/>
          <a:p>
            <a:r>
              <a:rPr kumimoji="1" lang="ja-JP" altLang="en-US" dirty="0"/>
              <a:t>６．推定する</a:t>
            </a:r>
          </a:p>
        </p:txBody>
      </p:sp>
      <p:cxnSp>
        <p:nvCxnSpPr>
          <p:cNvPr id="5" name="直線矢印コネクタ 4">
            <a:extLst>
              <a:ext uri="{FF2B5EF4-FFF2-40B4-BE49-F238E27FC236}">
                <a16:creationId xmlns:a16="http://schemas.microsoft.com/office/drawing/2014/main" id="{DC8C9F58-C6F1-48A3-92E1-72BE68AEC7CB}"/>
              </a:ext>
            </a:extLst>
          </p:cNvPr>
          <p:cNvCxnSpPr>
            <a:cxnSpLocks/>
          </p:cNvCxnSpPr>
          <p:nvPr/>
        </p:nvCxnSpPr>
        <p:spPr>
          <a:xfrm flipV="1">
            <a:off x="1586484" y="2468880"/>
            <a:ext cx="0" cy="27515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4D66B2A2-CC29-4640-8A8F-96351FCE7285}"/>
              </a:ext>
            </a:extLst>
          </p:cNvPr>
          <p:cNvCxnSpPr>
            <a:cxnSpLocks/>
          </p:cNvCxnSpPr>
          <p:nvPr/>
        </p:nvCxnSpPr>
        <p:spPr>
          <a:xfrm>
            <a:off x="1586484" y="5220458"/>
            <a:ext cx="605942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DCA6B79A-FBB8-4588-B7A2-60D3A61599D8}"/>
              </a:ext>
            </a:extLst>
          </p:cNvPr>
          <p:cNvSpPr/>
          <p:nvPr/>
        </p:nvSpPr>
        <p:spPr>
          <a:xfrm>
            <a:off x="2837932" y="3662463"/>
            <a:ext cx="477782" cy="897738"/>
          </a:xfrm>
          <a:prstGeom prst="rect">
            <a:avLst/>
          </a:prstGeom>
          <a:gradFill flip="none" rotWithShape="1">
            <a:gsLst>
              <a:gs pos="0">
                <a:schemeClr val="accent1">
                  <a:lumMod val="0"/>
                  <a:lumOff val="100000"/>
                </a:schemeClr>
              </a:gs>
              <a:gs pos="50000">
                <a:schemeClr val="accent1">
                  <a:lumMod val="100000"/>
                </a:schemeClr>
              </a:gs>
              <a:gs pos="100000">
                <a:schemeClr val="accent1">
                  <a:lumMod val="0"/>
                  <a:lumOff val="10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B0EE794-C27F-4FEF-98AF-C89AF8FDA6B8}"/>
              </a:ext>
            </a:extLst>
          </p:cNvPr>
          <p:cNvSpPr/>
          <p:nvPr/>
        </p:nvSpPr>
        <p:spPr>
          <a:xfrm>
            <a:off x="4572000" y="3223050"/>
            <a:ext cx="477782" cy="401773"/>
          </a:xfrm>
          <a:prstGeom prst="rect">
            <a:avLst/>
          </a:prstGeom>
          <a:gradFill flip="none" rotWithShape="1">
            <a:gsLst>
              <a:gs pos="0">
                <a:schemeClr val="accent1">
                  <a:lumMod val="0"/>
                  <a:lumOff val="100000"/>
                </a:schemeClr>
              </a:gs>
              <a:gs pos="50000">
                <a:schemeClr val="accent1">
                  <a:lumMod val="100000"/>
                </a:schemeClr>
              </a:gs>
              <a:gs pos="100000">
                <a:schemeClr val="accent1">
                  <a:lumMod val="0"/>
                  <a:lumOff val="10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C55B1EE-4BE9-4C69-8A4C-7BBF58429593}"/>
              </a:ext>
            </a:extLst>
          </p:cNvPr>
          <p:cNvSpPr/>
          <p:nvPr/>
        </p:nvSpPr>
        <p:spPr>
          <a:xfrm>
            <a:off x="6306068" y="3351320"/>
            <a:ext cx="477782" cy="701537"/>
          </a:xfrm>
          <a:prstGeom prst="rect">
            <a:avLst/>
          </a:prstGeom>
          <a:gradFill flip="none" rotWithShape="1">
            <a:gsLst>
              <a:gs pos="0">
                <a:schemeClr val="accent1">
                  <a:lumMod val="0"/>
                  <a:lumOff val="100000"/>
                </a:schemeClr>
              </a:gs>
              <a:gs pos="50000">
                <a:schemeClr val="accent1">
                  <a:lumMod val="100000"/>
                </a:schemeClr>
              </a:gs>
              <a:gs pos="100000">
                <a:schemeClr val="accent1">
                  <a:lumMod val="0"/>
                  <a:lumOff val="10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6309BD04-52CA-4177-A404-5D437111E4E3}"/>
              </a:ext>
            </a:extLst>
          </p:cNvPr>
          <p:cNvCxnSpPr/>
          <p:nvPr/>
        </p:nvCxnSpPr>
        <p:spPr>
          <a:xfrm>
            <a:off x="2189005" y="4100051"/>
            <a:ext cx="4896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1CEDED1-4196-4793-A306-A2DEBF788D6C}"/>
              </a:ext>
            </a:extLst>
          </p:cNvPr>
          <p:cNvCxnSpPr/>
          <p:nvPr/>
        </p:nvCxnSpPr>
        <p:spPr>
          <a:xfrm>
            <a:off x="3910633" y="3429000"/>
            <a:ext cx="4896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9BE2439-E5EB-40F1-B856-ACC1C8A01E72}"/>
              </a:ext>
            </a:extLst>
          </p:cNvPr>
          <p:cNvCxnSpPr/>
          <p:nvPr/>
        </p:nvCxnSpPr>
        <p:spPr>
          <a:xfrm>
            <a:off x="5634547" y="3675790"/>
            <a:ext cx="4896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41C33C86-88F6-4F8C-A420-3FF8FE243824}"/>
              </a:ext>
            </a:extLst>
          </p:cNvPr>
          <p:cNvSpPr txBox="1"/>
          <p:nvPr/>
        </p:nvSpPr>
        <p:spPr>
          <a:xfrm>
            <a:off x="983964" y="2468880"/>
            <a:ext cx="580608" cy="461665"/>
          </a:xfrm>
          <a:prstGeom prst="rect">
            <a:avLst/>
          </a:prstGeom>
          <a:noFill/>
        </p:spPr>
        <p:txBody>
          <a:bodyPr wrap="none" rtlCol="0">
            <a:spAutoFit/>
          </a:bodyPr>
          <a:lstStyle/>
          <a:p>
            <a:r>
              <a:rPr kumimoji="1" lang="en-US" altLang="ja-JP" sz="2400" dirty="0"/>
              <a:t>KPI</a:t>
            </a:r>
            <a:endParaRPr kumimoji="1" lang="ja-JP" altLang="en-US" sz="2400" dirty="0"/>
          </a:p>
        </p:txBody>
      </p:sp>
      <p:sp>
        <p:nvSpPr>
          <p:cNvPr id="18" name="テキスト ボックス 17">
            <a:extLst>
              <a:ext uri="{FF2B5EF4-FFF2-40B4-BE49-F238E27FC236}">
                <a16:creationId xmlns:a16="http://schemas.microsoft.com/office/drawing/2014/main" id="{FDE06861-E426-4021-A09B-842B0DA29190}"/>
              </a:ext>
            </a:extLst>
          </p:cNvPr>
          <p:cNvSpPr txBox="1"/>
          <p:nvPr/>
        </p:nvSpPr>
        <p:spPr>
          <a:xfrm>
            <a:off x="2417830" y="5448926"/>
            <a:ext cx="1317990" cy="461665"/>
          </a:xfrm>
          <a:prstGeom prst="rect">
            <a:avLst/>
          </a:prstGeom>
          <a:noFill/>
        </p:spPr>
        <p:txBody>
          <a:bodyPr wrap="none" rtlCol="0">
            <a:spAutoFit/>
          </a:bodyPr>
          <a:lstStyle/>
          <a:p>
            <a:pPr algn="ctr"/>
            <a:r>
              <a:rPr kumimoji="1" lang="ja-JP" altLang="en-US" sz="2400" dirty="0"/>
              <a:t>選択肢１</a:t>
            </a:r>
          </a:p>
        </p:txBody>
      </p:sp>
      <p:sp>
        <p:nvSpPr>
          <p:cNvPr id="19" name="テキスト ボックス 18">
            <a:extLst>
              <a:ext uri="{FF2B5EF4-FFF2-40B4-BE49-F238E27FC236}">
                <a16:creationId xmlns:a16="http://schemas.microsoft.com/office/drawing/2014/main" id="{CD0943A9-7EE9-46C7-8A79-4DB87DD678D7}"/>
              </a:ext>
            </a:extLst>
          </p:cNvPr>
          <p:cNvSpPr txBox="1"/>
          <p:nvPr/>
        </p:nvSpPr>
        <p:spPr>
          <a:xfrm>
            <a:off x="4148600" y="5448925"/>
            <a:ext cx="1317990" cy="461665"/>
          </a:xfrm>
          <a:prstGeom prst="rect">
            <a:avLst/>
          </a:prstGeom>
          <a:noFill/>
        </p:spPr>
        <p:txBody>
          <a:bodyPr wrap="none" rtlCol="0">
            <a:spAutoFit/>
          </a:bodyPr>
          <a:lstStyle/>
          <a:p>
            <a:pPr algn="ctr"/>
            <a:r>
              <a:rPr kumimoji="1" lang="ja-JP" altLang="en-US" sz="2400" dirty="0"/>
              <a:t>選択肢２</a:t>
            </a:r>
          </a:p>
        </p:txBody>
      </p:sp>
      <p:sp>
        <p:nvSpPr>
          <p:cNvPr id="20" name="テキスト ボックス 19">
            <a:extLst>
              <a:ext uri="{FF2B5EF4-FFF2-40B4-BE49-F238E27FC236}">
                <a16:creationId xmlns:a16="http://schemas.microsoft.com/office/drawing/2014/main" id="{CFE2F319-06B1-4A6D-884A-6D568F4DC96B}"/>
              </a:ext>
            </a:extLst>
          </p:cNvPr>
          <p:cNvSpPr txBox="1"/>
          <p:nvPr/>
        </p:nvSpPr>
        <p:spPr>
          <a:xfrm>
            <a:off x="5879370" y="5448924"/>
            <a:ext cx="1317990" cy="461665"/>
          </a:xfrm>
          <a:prstGeom prst="rect">
            <a:avLst/>
          </a:prstGeom>
          <a:noFill/>
        </p:spPr>
        <p:txBody>
          <a:bodyPr wrap="none" rtlCol="0">
            <a:spAutoFit/>
          </a:bodyPr>
          <a:lstStyle/>
          <a:p>
            <a:pPr algn="ctr"/>
            <a:r>
              <a:rPr kumimoji="1" lang="ja-JP" altLang="en-US" sz="2400" dirty="0"/>
              <a:t>選択肢３</a:t>
            </a:r>
          </a:p>
        </p:txBody>
      </p:sp>
      <p:sp>
        <p:nvSpPr>
          <p:cNvPr id="21" name="二等辺三角形 20">
            <a:extLst>
              <a:ext uri="{FF2B5EF4-FFF2-40B4-BE49-F238E27FC236}">
                <a16:creationId xmlns:a16="http://schemas.microsoft.com/office/drawing/2014/main" id="{B5AD57D7-8BC1-4707-8974-1B160915A1F5}"/>
              </a:ext>
            </a:extLst>
          </p:cNvPr>
          <p:cNvSpPr/>
          <p:nvPr/>
        </p:nvSpPr>
        <p:spPr>
          <a:xfrm>
            <a:off x="4076825" y="3203025"/>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a:extLst>
              <a:ext uri="{FF2B5EF4-FFF2-40B4-BE49-F238E27FC236}">
                <a16:creationId xmlns:a16="http://schemas.microsoft.com/office/drawing/2014/main" id="{FFF8C1AA-5871-4CE3-8141-7933DDF7B4B4}"/>
              </a:ext>
            </a:extLst>
          </p:cNvPr>
          <p:cNvSpPr/>
          <p:nvPr/>
        </p:nvSpPr>
        <p:spPr>
          <a:xfrm>
            <a:off x="4076825" y="2912698"/>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CE17B2F6-C167-4967-8BAA-627F58CFF1ED}"/>
              </a:ext>
            </a:extLst>
          </p:cNvPr>
          <p:cNvSpPr/>
          <p:nvPr/>
        </p:nvSpPr>
        <p:spPr>
          <a:xfrm>
            <a:off x="4068008" y="3323510"/>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a:extLst>
              <a:ext uri="{FF2B5EF4-FFF2-40B4-BE49-F238E27FC236}">
                <a16:creationId xmlns:a16="http://schemas.microsoft.com/office/drawing/2014/main" id="{8C1A8026-21E9-4CBE-BCC1-CCDB90FA32AC}"/>
              </a:ext>
            </a:extLst>
          </p:cNvPr>
          <p:cNvSpPr/>
          <p:nvPr/>
        </p:nvSpPr>
        <p:spPr>
          <a:xfrm>
            <a:off x="2351299" y="4080768"/>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a:extLst>
              <a:ext uri="{FF2B5EF4-FFF2-40B4-BE49-F238E27FC236}">
                <a16:creationId xmlns:a16="http://schemas.microsoft.com/office/drawing/2014/main" id="{9D7D6D15-B1D5-49EB-988E-F256B11CC6A7}"/>
              </a:ext>
            </a:extLst>
          </p:cNvPr>
          <p:cNvSpPr/>
          <p:nvPr/>
        </p:nvSpPr>
        <p:spPr>
          <a:xfrm>
            <a:off x="4068611" y="3809156"/>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a:extLst>
              <a:ext uri="{FF2B5EF4-FFF2-40B4-BE49-F238E27FC236}">
                <a16:creationId xmlns:a16="http://schemas.microsoft.com/office/drawing/2014/main" id="{650B8E7A-92A5-4FCC-A09D-FAC3EEFB437A}"/>
              </a:ext>
            </a:extLst>
          </p:cNvPr>
          <p:cNvSpPr/>
          <p:nvPr/>
        </p:nvSpPr>
        <p:spPr>
          <a:xfrm>
            <a:off x="4072925" y="3102969"/>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FE03B5D3-C8D4-488A-BD86-A438F0BA098C}"/>
              </a:ext>
            </a:extLst>
          </p:cNvPr>
          <p:cNvSpPr/>
          <p:nvPr/>
        </p:nvSpPr>
        <p:spPr>
          <a:xfrm>
            <a:off x="4072925" y="3255369"/>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B261018F-0423-4963-84C9-59F7EEDF32CF}"/>
              </a:ext>
            </a:extLst>
          </p:cNvPr>
          <p:cNvSpPr/>
          <p:nvPr/>
        </p:nvSpPr>
        <p:spPr>
          <a:xfrm>
            <a:off x="4072925" y="3560169"/>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FBDBA3A9-85EA-4430-892B-FF14B47989A8}"/>
              </a:ext>
            </a:extLst>
          </p:cNvPr>
          <p:cNvSpPr/>
          <p:nvPr/>
        </p:nvSpPr>
        <p:spPr>
          <a:xfrm>
            <a:off x="4072925" y="3361767"/>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DCF3CC6B-09FB-43F0-9309-874EC3E0B487}"/>
              </a:ext>
            </a:extLst>
          </p:cNvPr>
          <p:cNvSpPr/>
          <p:nvPr/>
        </p:nvSpPr>
        <p:spPr>
          <a:xfrm>
            <a:off x="4072925" y="2996571"/>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1F3411C6-F97C-465A-A7F4-584CAE066614}"/>
              </a:ext>
            </a:extLst>
          </p:cNvPr>
          <p:cNvSpPr/>
          <p:nvPr/>
        </p:nvSpPr>
        <p:spPr>
          <a:xfrm>
            <a:off x="5818151" y="3367457"/>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a:extLst>
              <a:ext uri="{FF2B5EF4-FFF2-40B4-BE49-F238E27FC236}">
                <a16:creationId xmlns:a16="http://schemas.microsoft.com/office/drawing/2014/main" id="{2EFC9562-1C28-408A-80B8-54DE506AF502}"/>
              </a:ext>
            </a:extLst>
          </p:cNvPr>
          <p:cNvSpPr/>
          <p:nvPr/>
        </p:nvSpPr>
        <p:spPr>
          <a:xfrm>
            <a:off x="4068612" y="3514484"/>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二等辺三角形 32">
            <a:extLst>
              <a:ext uri="{FF2B5EF4-FFF2-40B4-BE49-F238E27FC236}">
                <a16:creationId xmlns:a16="http://schemas.microsoft.com/office/drawing/2014/main" id="{B0AF5567-6E05-4499-8E17-3D16DE187DDE}"/>
              </a:ext>
            </a:extLst>
          </p:cNvPr>
          <p:cNvSpPr/>
          <p:nvPr/>
        </p:nvSpPr>
        <p:spPr>
          <a:xfrm>
            <a:off x="4076825" y="3654111"/>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二等辺三角形 33">
            <a:extLst>
              <a:ext uri="{FF2B5EF4-FFF2-40B4-BE49-F238E27FC236}">
                <a16:creationId xmlns:a16="http://schemas.microsoft.com/office/drawing/2014/main" id="{DE959EC6-F471-407D-A30F-3F4DC8CE599C}"/>
              </a:ext>
            </a:extLst>
          </p:cNvPr>
          <p:cNvSpPr/>
          <p:nvPr/>
        </p:nvSpPr>
        <p:spPr>
          <a:xfrm>
            <a:off x="5818151" y="3626255"/>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1AEB68C0-9154-4EAA-967C-028F9863BC5E}"/>
              </a:ext>
            </a:extLst>
          </p:cNvPr>
          <p:cNvSpPr/>
          <p:nvPr/>
        </p:nvSpPr>
        <p:spPr>
          <a:xfrm>
            <a:off x="4071908" y="3425645"/>
            <a:ext cx="153383" cy="112088"/>
          </a:xfrm>
          <a:prstGeom prst="triangl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吹き出し: 角を丸めた四角形 38">
            <a:extLst>
              <a:ext uri="{FF2B5EF4-FFF2-40B4-BE49-F238E27FC236}">
                <a16:creationId xmlns:a16="http://schemas.microsoft.com/office/drawing/2014/main" id="{796ACA8D-F55E-400B-B905-2988CC8BD1E0}"/>
              </a:ext>
            </a:extLst>
          </p:cNvPr>
          <p:cNvSpPr/>
          <p:nvPr/>
        </p:nvSpPr>
        <p:spPr>
          <a:xfrm>
            <a:off x="5183467" y="1038288"/>
            <a:ext cx="1748275" cy="1228109"/>
          </a:xfrm>
          <a:prstGeom prst="wedgeRoundRectCallout">
            <a:avLst>
              <a:gd name="adj1" fmla="val -53215"/>
              <a:gd name="adj2" fmla="val 112462"/>
              <a:gd name="adj3" fmla="val 16667"/>
            </a:avLst>
          </a:prstGeom>
          <a:solidFill>
            <a:schemeClr val="bg1"/>
          </a:solidFill>
          <a:ln w="222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accent5"/>
                </a:solidFill>
              </a:rPr>
              <a:t>観測値（リワード）を用いて、潜在</a:t>
            </a:r>
            <a:r>
              <a:rPr kumimoji="1" lang="en-US" altLang="ja-JP" dirty="0">
                <a:solidFill>
                  <a:schemeClr val="accent5"/>
                </a:solidFill>
              </a:rPr>
              <a:t>KPI</a:t>
            </a:r>
            <a:r>
              <a:rPr kumimoji="1" lang="ja-JP" altLang="en-US" dirty="0">
                <a:solidFill>
                  <a:schemeClr val="accent5"/>
                </a:solidFill>
              </a:rPr>
              <a:t>の分布を推定する</a:t>
            </a:r>
            <a:endParaRPr kumimoji="1" lang="en-US" altLang="ja-JP" dirty="0">
              <a:solidFill>
                <a:schemeClr val="accent5"/>
              </a:solidFill>
            </a:endParaRPr>
          </a:p>
        </p:txBody>
      </p:sp>
    </p:spTree>
    <p:extLst>
      <p:ext uri="{BB962C8B-B14F-4D97-AF65-F5344CB8AC3E}">
        <p14:creationId xmlns:p14="http://schemas.microsoft.com/office/powerpoint/2010/main" val="268288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2ABFD-F587-4E9E-9110-38E30AA1A1AB}"/>
              </a:ext>
            </a:extLst>
          </p:cNvPr>
          <p:cNvSpPr>
            <a:spLocks noGrp="1"/>
          </p:cNvSpPr>
          <p:nvPr>
            <p:ph type="title"/>
          </p:nvPr>
        </p:nvSpPr>
        <p:spPr/>
        <p:txBody>
          <a:bodyPr/>
          <a:lstStyle/>
          <a:p>
            <a:r>
              <a:rPr kumimoji="1" lang="ja-JP" altLang="en-US" dirty="0"/>
              <a:t>７．配分する（</a:t>
            </a:r>
            <a:r>
              <a:rPr kumimoji="1" lang="en-US" altLang="ja-JP" dirty="0"/>
              <a:t>Bandit</a:t>
            </a:r>
            <a:r>
              <a:rPr kumimoji="1" lang="ja-JP" altLang="en-US" dirty="0"/>
              <a:t>）</a:t>
            </a:r>
          </a:p>
        </p:txBody>
      </p:sp>
      <p:cxnSp>
        <p:nvCxnSpPr>
          <p:cNvPr id="5" name="直線矢印コネクタ 4">
            <a:extLst>
              <a:ext uri="{FF2B5EF4-FFF2-40B4-BE49-F238E27FC236}">
                <a16:creationId xmlns:a16="http://schemas.microsoft.com/office/drawing/2014/main" id="{DC8C9F58-C6F1-48A3-92E1-72BE68AEC7CB}"/>
              </a:ext>
            </a:extLst>
          </p:cNvPr>
          <p:cNvCxnSpPr>
            <a:cxnSpLocks/>
          </p:cNvCxnSpPr>
          <p:nvPr/>
        </p:nvCxnSpPr>
        <p:spPr>
          <a:xfrm flipV="1">
            <a:off x="1586484" y="2468880"/>
            <a:ext cx="0" cy="27515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4D66B2A2-CC29-4640-8A8F-96351FCE7285}"/>
              </a:ext>
            </a:extLst>
          </p:cNvPr>
          <p:cNvCxnSpPr>
            <a:cxnSpLocks/>
          </p:cNvCxnSpPr>
          <p:nvPr/>
        </p:nvCxnSpPr>
        <p:spPr>
          <a:xfrm>
            <a:off x="1586484" y="5220458"/>
            <a:ext cx="605942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DCA6B79A-FBB8-4588-B7A2-60D3A61599D8}"/>
              </a:ext>
            </a:extLst>
          </p:cNvPr>
          <p:cNvSpPr/>
          <p:nvPr/>
        </p:nvSpPr>
        <p:spPr>
          <a:xfrm>
            <a:off x="2837932" y="3662463"/>
            <a:ext cx="477782" cy="897738"/>
          </a:xfrm>
          <a:prstGeom prst="rect">
            <a:avLst/>
          </a:prstGeom>
          <a:gradFill flip="none" rotWithShape="1">
            <a:gsLst>
              <a:gs pos="0">
                <a:schemeClr val="accent1">
                  <a:lumMod val="0"/>
                  <a:lumOff val="100000"/>
                </a:schemeClr>
              </a:gs>
              <a:gs pos="50000">
                <a:schemeClr val="accent1">
                  <a:lumMod val="100000"/>
                </a:schemeClr>
              </a:gs>
              <a:gs pos="100000">
                <a:schemeClr val="accent1">
                  <a:lumMod val="0"/>
                  <a:lumOff val="10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B0EE794-C27F-4FEF-98AF-C89AF8FDA6B8}"/>
              </a:ext>
            </a:extLst>
          </p:cNvPr>
          <p:cNvSpPr/>
          <p:nvPr/>
        </p:nvSpPr>
        <p:spPr>
          <a:xfrm>
            <a:off x="4572000" y="3223050"/>
            <a:ext cx="477782" cy="401773"/>
          </a:xfrm>
          <a:prstGeom prst="rect">
            <a:avLst/>
          </a:prstGeom>
          <a:gradFill flip="none" rotWithShape="1">
            <a:gsLst>
              <a:gs pos="0">
                <a:schemeClr val="accent1">
                  <a:lumMod val="0"/>
                  <a:lumOff val="100000"/>
                </a:schemeClr>
              </a:gs>
              <a:gs pos="50000">
                <a:schemeClr val="accent1">
                  <a:lumMod val="100000"/>
                </a:schemeClr>
              </a:gs>
              <a:gs pos="100000">
                <a:schemeClr val="accent1">
                  <a:lumMod val="0"/>
                  <a:lumOff val="10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C55B1EE-4BE9-4C69-8A4C-7BBF58429593}"/>
              </a:ext>
            </a:extLst>
          </p:cNvPr>
          <p:cNvSpPr/>
          <p:nvPr/>
        </p:nvSpPr>
        <p:spPr>
          <a:xfrm>
            <a:off x="6306068" y="3351320"/>
            <a:ext cx="477782" cy="701537"/>
          </a:xfrm>
          <a:prstGeom prst="rect">
            <a:avLst/>
          </a:prstGeom>
          <a:gradFill flip="none" rotWithShape="1">
            <a:gsLst>
              <a:gs pos="0">
                <a:schemeClr val="accent1">
                  <a:lumMod val="0"/>
                  <a:lumOff val="100000"/>
                </a:schemeClr>
              </a:gs>
              <a:gs pos="50000">
                <a:schemeClr val="accent1">
                  <a:lumMod val="100000"/>
                </a:schemeClr>
              </a:gs>
              <a:gs pos="100000">
                <a:schemeClr val="accent1">
                  <a:lumMod val="0"/>
                  <a:lumOff val="10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6309BD04-52CA-4177-A404-5D437111E4E3}"/>
              </a:ext>
            </a:extLst>
          </p:cNvPr>
          <p:cNvCxnSpPr/>
          <p:nvPr/>
        </p:nvCxnSpPr>
        <p:spPr>
          <a:xfrm>
            <a:off x="2189005" y="4100051"/>
            <a:ext cx="4896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1CEDED1-4196-4793-A306-A2DEBF788D6C}"/>
              </a:ext>
            </a:extLst>
          </p:cNvPr>
          <p:cNvCxnSpPr/>
          <p:nvPr/>
        </p:nvCxnSpPr>
        <p:spPr>
          <a:xfrm>
            <a:off x="3910633" y="3429000"/>
            <a:ext cx="4896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9BE2439-E5EB-40F1-B856-ACC1C8A01E72}"/>
              </a:ext>
            </a:extLst>
          </p:cNvPr>
          <p:cNvCxnSpPr/>
          <p:nvPr/>
        </p:nvCxnSpPr>
        <p:spPr>
          <a:xfrm>
            <a:off x="5634547" y="3675790"/>
            <a:ext cx="4896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41C33C86-88F6-4F8C-A420-3FF8FE243824}"/>
              </a:ext>
            </a:extLst>
          </p:cNvPr>
          <p:cNvSpPr txBox="1"/>
          <p:nvPr/>
        </p:nvSpPr>
        <p:spPr>
          <a:xfrm>
            <a:off x="983964" y="2468880"/>
            <a:ext cx="580608" cy="461665"/>
          </a:xfrm>
          <a:prstGeom prst="rect">
            <a:avLst/>
          </a:prstGeom>
          <a:noFill/>
        </p:spPr>
        <p:txBody>
          <a:bodyPr wrap="none" rtlCol="0">
            <a:spAutoFit/>
          </a:bodyPr>
          <a:lstStyle/>
          <a:p>
            <a:r>
              <a:rPr kumimoji="1" lang="en-US" altLang="ja-JP" sz="2400" dirty="0"/>
              <a:t>KPI</a:t>
            </a:r>
            <a:endParaRPr kumimoji="1" lang="ja-JP" altLang="en-US" sz="2400" dirty="0"/>
          </a:p>
        </p:txBody>
      </p:sp>
      <p:sp>
        <p:nvSpPr>
          <p:cNvPr id="18" name="テキスト ボックス 17">
            <a:extLst>
              <a:ext uri="{FF2B5EF4-FFF2-40B4-BE49-F238E27FC236}">
                <a16:creationId xmlns:a16="http://schemas.microsoft.com/office/drawing/2014/main" id="{FDE06861-E426-4021-A09B-842B0DA29190}"/>
              </a:ext>
            </a:extLst>
          </p:cNvPr>
          <p:cNvSpPr txBox="1"/>
          <p:nvPr/>
        </p:nvSpPr>
        <p:spPr>
          <a:xfrm>
            <a:off x="2417830" y="5448926"/>
            <a:ext cx="1317990" cy="461665"/>
          </a:xfrm>
          <a:prstGeom prst="rect">
            <a:avLst/>
          </a:prstGeom>
          <a:noFill/>
        </p:spPr>
        <p:txBody>
          <a:bodyPr wrap="none" rtlCol="0">
            <a:spAutoFit/>
          </a:bodyPr>
          <a:lstStyle/>
          <a:p>
            <a:pPr algn="ctr"/>
            <a:r>
              <a:rPr kumimoji="1" lang="ja-JP" altLang="en-US" sz="2400" dirty="0"/>
              <a:t>選択肢１</a:t>
            </a:r>
          </a:p>
        </p:txBody>
      </p:sp>
      <p:sp>
        <p:nvSpPr>
          <p:cNvPr id="19" name="テキスト ボックス 18">
            <a:extLst>
              <a:ext uri="{FF2B5EF4-FFF2-40B4-BE49-F238E27FC236}">
                <a16:creationId xmlns:a16="http://schemas.microsoft.com/office/drawing/2014/main" id="{CD0943A9-7EE9-46C7-8A79-4DB87DD678D7}"/>
              </a:ext>
            </a:extLst>
          </p:cNvPr>
          <p:cNvSpPr txBox="1"/>
          <p:nvPr/>
        </p:nvSpPr>
        <p:spPr>
          <a:xfrm>
            <a:off x="4148600" y="5448925"/>
            <a:ext cx="1317990" cy="461665"/>
          </a:xfrm>
          <a:prstGeom prst="rect">
            <a:avLst/>
          </a:prstGeom>
          <a:noFill/>
        </p:spPr>
        <p:txBody>
          <a:bodyPr wrap="none" rtlCol="0">
            <a:spAutoFit/>
          </a:bodyPr>
          <a:lstStyle/>
          <a:p>
            <a:pPr algn="ctr"/>
            <a:r>
              <a:rPr kumimoji="1" lang="ja-JP" altLang="en-US" sz="2400" dirty="0"/>
              <a:t>選択肢２</a:t>
            </a:r>
          </a:p>
        </p:txBody>
      </p:sp>
      <p:sp>
        <p:nvSpPr>
          <p:cNvPr id="20" name="テキスト ボックス 19">
            <a:extLst>
              <a:ext uri="{FF2B5EF4-FFF2-40B4-BE49-F238E27FC236}">
                <a16:creationId xmlns:a16="http://schemas.microsoft.com/office/drawing/2014/main" id="{CFE2F319-06B1-4A6D-884A-6D568F4DC96B}"/>
              </a:ext>
            </a:extLst>
          </p:cNvPr>
          <p:cNvSpPr txBox="1"/>
          <p:nvPr/>
        </p:nvSpPr>
        <p:spPr>
          <a:xfrm>
            <a:off x="5879370" y="5448924"/>
            <a:ext cx="1317990" cy="461665"/>
          </a:xfrm>
          <a:prstGeom prst="rect">
            <a:avLst/>
          </a:prstGeom>
          <a:noFill/>
        </p:spPr>
        <p:txBody>
          <a:bodyPr wrap="none" rtlCol="0">
            <a:spAutoFit/>
          </a:bodyPr>
          <a:lstStyle/>
          <a:p>
            <a:pPr algn="ctr"/>
            <a:r>
              <a:rPr kumimoji="1" lang="ja-JP" altLang="en-US" sz="2400" dirty="0"/>
              <a:t>選択肢３</a:t>
            </a:r>
          </a:p>
        </p:txBody>
      </p:sp>
      <p:sp>
        <p:nvSpPr>
          <p:cNvPr id="35" name="テキスト ボックス 34">
            <a:extLst>
              <a:ext uri="{FF2B5EF4-FFF2-40B4-BE49-F238E27FC236}">
                <a16:creationId xmlns:a16="http://schemas.microsoft.com/office/drawing/2014/main" id="{59579328-8710-445C-8DC3-1A711A316688}"/>
              </a:ext>
            </a:extLst>
          </p:cNvPr>
          <p:cNvSpPr txBox="1"/>
          <p:nvPr/>
        </p:nvSpPr>
        <p:spPr>
          <a:xfrm>
            <a:off x="2675914" y="5879200"/>
            <a:ext cx="801823" cy="461665"/>
          </a:xfrm>
          <a:prstGeom prst="rect">
            <a:avLst/>
          </a:prstGeom>
          <a:noFill/>
        </p:spPr>
        <p:txBody>
          <a:bodyPr wrap="none" rtlCol="0">
            <a:spAutoFit/>
          </a:bodyPr>
          <a:lstStyle/>
          <a:p>
            <a:pPr algn="ctr"/>
            <a:r>
              <a:rPr kumimoji="1" lang="en-US" altLang="ja-JP" sz="2400" b="1" dirty="0">
                <a:solidFill>
                  <a:srgbClr val="00B050"/>
                </a:solidFill>
              </a:rPr>
              <a:t>3.0%</a:t>
            </a:r>
            <a:endParaRPr kumimoji="1" lang="ja-JP" altLang="en-US" sz="2400" b="1" dirty="0">
              <a:solidFill>
                <a:srgbClr val="00B050"/>
              </a:solidFill>
            </a:endParaRPr>
          </a:p>
        </p:txBody>
      </p:sp>
      <p:sp>
        <p:nvSpPr>
          <p:cNvPr id="36" name="テキスト ボックス 35">
            <a:extLst>
              <a:ext uri="{FF2B5EF4-FFF2-40B4-BE49-F238E27FC236}">
                <a16:creationId xmlns:a16="http://schemas.microsoft.com/office/drawing/2014/main" id="{1EB9F907-0367-4E96-A318-9BFC17C6D1B4}"/>
              </a:ext>
            </a:extLst>
          </p:cNvPr>
          <p:cNvSpPr txBox="1"/>
          <p:nvPr/>
        </p:nvSpPr>
        <p:spPr>
          <a:xfrm>
            <a:off x="4328939" y="5879199"/>
            <a:ext cx="957313" cy="461665"/>
          </a:xfrm>
          <a:prstGeom prst="rect">
            <a:avLst/>
          </a:prstGeom>
          <a:noFill/>
        </p:spPr>
        <p:txBody>
          <a:bodyPr wrap="none" rtlCol="0">
            <a:spAutoFit/>
          </a:bodyPr>
          <a:lstStyle/>
          <a:p>
            <a:pPr algn="ctr"/>
            <a:r>
              <a:rPr kumimoji="1" lang="en-US" altLang="ja-JP" sz="2400" b="1" dirty="0">
                <a:solidFill>
                  <a:srgbClr val="00B050"/>
                </a:solidFill>
              </a:rPr>
              <a:t>92.0%</a:t>
            </a:r>
            <a:endParaRPr kumimoji="1" lang="ja-JP" altLang="en-US" sz="2400" b="1" dirty="0">
              <a:solidFill>
                <a:srgbClr val="00B050"/>
              </a:solidFill>
            </a:endParaRPr>
          </a:p>
        </p:txBody>
      </p:sp>
      <p:sp>
        <p:nvSpPr>
          <p:cNvPr id="37" name="テキスト ボックス 36">
            <a:extLst>
              <a:ext uri="{FF2B5EF4-FFF2-40B4-BE49-F238E27FC236}">
                <a16:creationId xmlns:a16="http://schemas.microsoft.com/office/drawing/2014/main" id="{31261C7C-3579-42FB-9AC3-8158D7FA5759}"/>
              </a:ext>
            </a:extLst>
          </p:cNvPr>
          <p:cNvSpPr txBox="1"/>
          <p:nvPr/>
        </p:nvSpPr>
        <p:spPr>
          <a:xfrm>
            <a:off x="6137454" y="5879198"/>
            <a:ext cx="801822" cy="461665"/>
          </a:xfrm>
          <a:prstGeom prst="rect">
            <a:avLst/>
          </a:prstGeom>
          <a:noFill/>
        </p:spPr>
        <p:txBody>
          <a:bodyPr wrap="none" rtlCol="0">
            <a:spAutoFit/>
          </a:bodyPr>
          <a:lstStyle/>
          <a:p>
            <a:pPr algn="ctr"/>
            <a:r>
              <a:rPr kumimoji="1" lang="en-US" altLang="ja-JP" sz="2400" b="1" dirty="0">
                <a:solidFill>
                  <a:srgbClr val="00B050"/>
                </a:solidFill>
              </a:rPr>
              <a:t>5.0%</a:t>
            </a:r>
            <a:endParaRPr kumimoji="1" lang="ja-JP" altLang="en-US" sz="2400" b="1" dirty="0">
              <a:solidFill>
                <a:srgbClr val="00B050"/>
              </a:solidFill>
            </a:endParaRPr>
          </a:p>
        </p:txBody>
      </p:sp>
      <p:sp>
        <p:nvSpPr>
          <p:cNvPr id="39" name="吹き出し: 角を丸めた四角形 38">
            <a:extLst>
              <a:ext uri="{FF2B5EF4-FFF2-40B4-BE49-F238E27FC236}">
                <a16:creationId xmlns:a16="http://schemas.microsoft.com/office/drawing/2014/main" id="{8D2CB696-1DE4-4885-A4F9-9CBBF1BFB7CD}"/>
              </a:ext>
            </a:extLst>
          </p:cNvPr>
          <p:cNvSpPr/>
          <p:nvPr/>
        </p:nvSpPr>
        <p:spPr>
          <a:xfrm>
            <a:off x="7761009" y="4500667"/>
            <a:ext cx="1197126" cy="1552067"/>
          </a:xfrm>
          <a:prstGeom prst="wedgeRoundRectCallout">
            <a:avLst>
              <a:gd name="adj1" fmla="val -103622"/>
              <a:gd name="adj2" fmla="val 47830"/>
              <a:gd name="adj3" fmla="val 16667"/>
            </a:avLst>
          </a:prstGeom>
          <a:solidFill>
            <a:schemeClr val="bg1"/>
          </a:solid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rgbClr val="00B050"/>
                </a:solidFill>
              </a:rPr>
              <a:t>推定された分布に従って、比例を計算する</a:t>
            </a:r>
          </a:p>
        </p:txBody>
      </p:sp>
    </p:spTree>
    <p:extLst>
      <p:ext uri="{BB962C8B-B14F-4D97-AF65-F5344CB8AC3E}">
        <p14:creationId xmlns:p14="http://schemas.microsoft.com/office/powerpoint/2010/main" val="459850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3B0BBB-5766-406C-9902-71B397619BC8}"/>
              </a:ext>
            </a:extLst>
          </p:cNvPr>
          <p:cNvSpPr>
            <a:spLocks noGrp="1"/>
          </p:cNvSpPr>
          <p:nvPr>
            <p:ph type="title"/>
          </p:nvPr>
        </p:nvSpPr>
        <p:spPr/>
        <p:txBody>
          <a:bodyPr/>
          <a:lstStyle/>
          <a:p>
            <a:r>
              <a:rPr kumimoji="1" lang="ja-JP" altLang="en-US" dirty="0"/>
              <a:t>応用例１：</a:t>
            </a:r>
            <a:r>
              <a:rPr kumimoji="1" lang="en-US" altLang="ja-JP" dirty="0"/>
              <a:t>AB</a:t>
            </a:r>
            <a:r>
              <a:rPr kumimoji="1" lang="ja-JP" altLang="en-US" dirty="0"/>
              <a:t>テスト</a:t>
            </a:r>
          </a:p>
        </p:txBody>
      </p:sp>
      <p:sp>
        <p:nvSpPr>
          <p:cNvPr id="4" name="Text Box 93">
            <a:extLst>
              <a:ext uri="{FF2B5EF4-FFF2-40B4-BE49-F238E27FC236}">
                <a16:creationId xmlns:a16="http://schemas.microsoft.com/office/drawing/2014/main" id="{0549EE88-31B9-40BD-B3E6-AD3564789916}"/>
              </a:ext>
            </a:extLst>
          </p:cNvPr>
          <p:cNvSpPr txBox="1">
            <a:spLocks noChangeArrowheads="1"/>
          </p:cNvSpPr>
          <p:nvPr/>
        </p:nvSpPr>
        <p:spPr bwMode="auto">
          <a:xfrm>
            <a:off x="628651" y="1354908"/>
            <a:ext cx="7886700" cy="689686"/>
          </a:xfrm>
          <a:prstGeom prst="rect">
            <a:avLst/>
          </a:prstGeom>
          <a:noFill/>
          <a:ln w="9525">
            <a:noFill/>
            <a:miter lim="800000"/>
            <a:headEnd/>
            <a:tailEnd/>
          </a:ln>
        </p:spPr>
        <p:txBody>
          <a:bodyPr wrap="square" lIns="18000" tIns="10800" rIns="18000" bIns="10800" anchor="t">
            <a:spAutoFit/>
          </a:bodyPr>
          <a:lstStyle>
            <a:defPPr>
              <a:defRPr lang="ja-JP"/>
            </a:defPPr>
            <a:lvl1pPr marL="285750" indent="-285750">
              <a:lnSpc>
                <a:spcPct val="100000"/>
              </a:lnSpc>
              <a:spcBef>
                <a:spcPct val="5000"/>
              </a:spcBef>
              <a:buFont typeface="Wingdings" panose="05000000000000000000" pitchFamily="2" charset="2"/>
              <a:buChar char="n"/>
              <a:defRPr sz="1800" b="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altLang="ja-JP" sz="1400" u="sng" dirty="0"/>
              <a:t>AB</a:t>
            </a:r>
            <a:r>
              <a:rPr lang="ja-JP" altLang="en-US" sz="1400" u="sng" dirty="0"/>
              <a:t>テスト</a:t>
            </a:r>
            <a:r>
              <a:rPr lang="ja-JP" altLang="en-US" sz="1400" dirty="0"/>
              <a:t>：例えば、</a:t>
            </a:r>
            <a:r>
              <a:rPr lang="en-US" altLang="ja-JP" sz="1400" dirty="0"/>
              <a:t>Web</a:t>
            </a:r>
            <a:r>
              <a:rPr lang="ja-JP" altLang="en-US" sz="1400" dirty="0"/>
              <a:t>ページの最適化。</a:t>
            </a:r>
            <a:endParaRPr lang="en-US" altLang="ja-JP" sz="1400" dirty="0"/>
          </a:p>
          <a:p>
            <a:r>
              <a:rPr lang="ja-JP" altLang="en-US" sz="1400" dirty="0"/>
              <a:t>問題点：</a:t>
            </a:r>
            <a:r>
              <a:rPr lang="en-US" altLang="ja-JP" sz="1400" dirty="0"/>
              <a:t>Web</a:t>
            </a:r>
            <a:r>
              <a:rPr lang="ja-JP" altLang="en-US" sz="1400" dirty="0"/>
              <a:t>ページの生存期間が短い（例えば、期間あるキャンペーンページ）</a:t>
            </a:r>
            <a:endParaRPr lang="en-US" altLang="ja-JP" sz="1400" dirty="0"/>
          </a:p>
          <a:p>
            <a:endParaRPr lang="en-US" altLang="ja-JP" sz="1400" dirty="0"/>
          </a:p>
        </p:txBody>
      </p:sp>
      <p:graphicFrame>
        <p:nvGraphicFramePr>
          <p:cNvPr id="5" name="表 4">
            <a:extLst>
              <a:ext uri="{FF2B5EF4-FFF2-40B4-BE49-F238E27FC236}">
                <a16:creationId xmlns:a16="http://schemas.microsoft.com/office/drawing/2014/main" id="{1C8AA304-FF98-438F-BF96-8490B308B602}"/>
              </a:ext>
            </a:extLst>
          </p:cNvPr>
          <p:cNvGraphicFramePr>
            <a:graphicFrameLocks noGrp="1"/>
          </p:cNvGraphicFramePr>
          <p:nvPr>
            <p:extLst>
              <p:ext uri="{D42A27DB-BD31-4B8C-83A1-F6EECF244321}">
                <p14:modId xmlns:p14="http://schemas.microsoft.com/office/powerpoint/2010/main" val="562217656"/>
              </p:ext>
            </p:extLst>
          </p:nvPr>
        </p:nvGraphicFramePr>
        <p:xfrm>
          <a:off x="5492960" y="2732646"/>
          <a:ext cx="3240360" cy="3291840"/>
        </p:xfrm>
        <a:graphic>
          <a:graphicData uri="http://schemas.openxmlformats.org/drawingml/2006/table">
            <a:tbl>
              <a:tblPr firstRow="1" bandRow="1">
                <a:tableStyleId>{5940675A-B579-460E-94D1-54222C63F5DA}</a:tableStyleId>
              </a:tblPr>
              <a:tblGrid>
                <a:gridCol w="270030">
                  <a:extLst>
                    <a:ext uri="{9D8B030D-6E8A-4147-A177-3AD203B41FA5}">
                      <a16:colId xmlns:a16="http://schemas.microsoft.com/office/drawing/2014/main" val="1648727810"/>
                    </a:ext>
                  </a:extLst>
                </a:gridCol>
                <a:gridCol w="270030">
                  <a:extLst>
                    <a:ext uri="{9D8B030D-6E8A-4147-A177-3AD203B41FA5}">
                      <a16:colId xmlns:a16="http://schemas.microsoft.com/office/drawing/2014/main" val="537399323"/>
                    </a:ext>
                  </a:extLst>
                </a:gridCol>
                <a:gridCol w="270030">
                  <a:extLst>
                    <a:ext uri="{9D8B030D-6E8A-4147-A177-3AD203B41FA5}">
                      <a16:colId xmlns:a16="http://schemas.microsoft.com/office/drawing/2014/main" val="2595388111"/>
                    </a:ext>
                  </a:extLst>
                </a:gridCol>
                <a:gridCol w="270030">
                  <a:extLst>
                    <a:ext uri="{9D8B030D-6E8A-4147-A177-3AD203B41FA5}">
                      <a16:colId xmlns:a16="http://schemas.microsoft.com/office/drawing/2014/main" val="3996419321"/>
                    </a:ext>
                  </a:extLst>
                </a:gridCol>
                <a:gridCol w="270030">
                  <a:extLst>
                    <a:ext uri="{9D8B030D-6E8A-4147-A177-3AD203B41FA5}">
                      <a16:colId xmlns:a16="http://schemas.microsoft.com/office/drawing/2014/main" val="3286713376"/>
                    </a:ext>
                  </a:extLst>
                </a:gridCol>
                <a:gridCol w="270030">
                  <a:extLst>
                    <a:ext uri="{9D8B030D-6E8A-4147-A177-3AD203B41FA5}">
                      <a16:colId xmlns:a16="http://schemas.microsoft.com/office/drawing/2014/main" val="2214086035"/>
                    </a:ext>
                  </a:extLst>
                </a:gridCol>
                <a:gridCol w="270030">
                  <a:extLst>
                    <a:ext uri="{9D8B030D-6E8A-4147-A177-3AD203B41FA5}">
                      <a16:colId xmlns:a16="http://schemas.microsoft.com/office/drawing/2014/main" val="3105991660"/>
                    </a:ext>
                  </a:extLst>
                </a:gridCol>
                <a:gridCol w="270030">
                  <a:extLst>
                    <a:ext uri="{9D8B030D-6E8A-4147-A177-3AD203B41FA5}">
                      <a16:colId xmlns:a16="http://schemas.microsoft.com/office/drawing/2014/main" val="476380056"/>
                    </a:ext>
                  </a:extLst>
                </a:gridCol>
                <a:gridCol w="270030">
                  <a:extLst>
                    <a:ext uri="{9D8B030D-6E8A-4147-A177-3AD203B41FA5}">
                      <a16:colId xmlns:a16="http://schemas.microsoft.com/office/drawing/2014/main" val="170042951"/>
                    </a:ext>
                  </a:extLst>
                </a:gridCol>
                <a:gridCol w="270030">
                  <a:extLst>
                    <a:ext uri="{9D8B030D-6E8A-4147-A177-3AD203B41FA5}">
                      <a16:colId xmlns:a16="http://schemas.microsoft.com/office/drawing/2014/main" val="4175147944"/>
                    </a:ext>
                  </a:extLst>
                </a:gridCol>
                <a:gridCol w="270030">
                  <a:extLst>
                    <a:ext uri="{9D8B030D-6E8A-4147-A177-3AD203B41FA5}">
                      <a16:colId xmlns:a16="http://schemas.microsoft.com/office/drawing/2014/main" val="3675264849"/>
                    </a:ext>
                  </a:extLst>
                </a:gridCol>
                <a:gridCol w="270030">
                  <a:extLst>
                    <a:ext uri="{9D8B030D-6E8A-4147-A177-3AD203B41FA5}">
                      <a16:colId xmlns:a16="http://schemas.microsoft.com/office/drawing/2014/main" val="1676889473"/>
                    </a:ext>
                  </a:extLst>
                </a:gridCol>
              </a:tblGrid>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960488981"/>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380593813"/>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895337491"/>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830470412"/>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710999643"/>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968370771"/>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898772986"/>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021902052"/>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484543865"/>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485624488"/>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113068312"/>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903644730"/>
                  </a:ext>
                </a:extLst>
              </a:tr>
            </a:tbl>
          </a:graphicData>
        </a:graphic>
      </p:graphicFrame>
      <p:graphicFrame>
        <p:nvGraphicFramePr>
          <p:cNvPr id="6" name="表 5">
            <a:extLst>
              <a:ext uri="{FF2B5EF4-FFF2-40B4-BE49-F238E27FC236}">
                <a16:creationId xmlns:a16="http://schemas.microsoft.com/office/drawing/2014/main" id="{56D0FA6C-3B95-4D26-8BE9-F6E728C27294}"/>
              </a:ext>
            </a:extLst>
          </p:cNvPr>
          <p:cNvGraphicFramePr>
            <a:graphicFrameLocks noGrp="1"/>
          </p:cNvGraphicFramePr>
          <p:nvPr>
            <p:extLst>
              <p:ext uri="{D42A27DB-BD31-4B8C-83A1-F6EECF244321}">
                <p14:modId xmlns:p14="http://schemas.microsoft.com/office/powerpoint/2010/main" val="1974544970"/>
              </p:ext>
            </p:extLst>
          </p:nvPr>
        </p:nvGraphicFramePr>
        <p:xfrm>
          <a:off x="886436" y="2732646"/>
          <a:ext cx="3238368" cy="3291840"/>
        </p:xfrm>
        <a:graphic>
          <a:graphicData uri="http://schemas.openxmlformats.org/drawingml/2006/table">
            <a:tbl>
              <a:tblPr firstRow="1" bandRow="1">
                <a:tableStyleId>{5940675A-B579-460E-94D1-54222C63F5DA}</a:tableStyleId>
              </a:tblPr>
              <a:tblGrid>
                <a:gridCol w="269864">
                  <a:extLst>
                    <a:ext uri="{9D8B030D-6E8A-4147-A177-3AD203B41FA5}">
                      <a16:colId xmlns:a16="http://schemas.microsoft.com/office/drawing/2014/main" val="1648727810"/>
                    </a:ext>
                  </a:extLst>
                </a:gridCol>
                <a:gridCol w="269864">
                  <a:extLst>
                    <a:ext uri="{9D8B030D-6E8A-4147-A177-3AD203B41FA5}">
                      <a16:colId xmlns:a16="http://schemas.microsoft.com/office/drawing/2014/main" val="537399323"/>
                    </a:ext>
                  </a:extLst>
                </a:gridCol>
                <a:gridCol w="269864">
                  <a:extLst>
                    <a:ext uri="{9D8B030D-6E8A-4147-A177-3AD203B41FA5}">
                      <a16:colId xmlns:a16="http://schemas.microsoft.com/office/drawing/2014/main" val="2595388111"/>
                    </a:ext>
                  </a:extLst>
                </a:gridCol>
                <a:gridCol w="269864">
                  <a:extLst>
                    <a:ext uri="{9D8B030D-6E8A-4147-A177-3AD203B41FA5}">
                      <a16:colId xmlns:a16="http://schemas.microsoft.com/office/drawing/2014/main" val="3996419321"/>
                    </a:ext>
                  </a:extLst>
                </a:gridCol>
                <a:gridCol w="269864">
                  <a:extLst>
                    <a:ext uri="{9D8B030D-6E8A-4147-A177-3AD203B41FA5}">
                      <a16:colId xmlns:a16="http://schemas.microsoft.com/office/drawing/2014/main" val="3286713376"/>
                    </a:ext>
                  </a:extLst>
                </a:gridCol>
                <a:gridCol w="269864">
                  <a:extLst>
                    <a:ext uri="{9D8B030D-6E8A-4147-A177-3AD203B41FA5}">
                      <a16:colId xmlns:a16="http://schemas.microsoft.com/office/drawing/2014/main" val="2214086035"/>
                    </a:ext>
                  </a:extLst>
                </a:gridCol>
                <a:gridCol w="269864">
                  <a:extLst>
                    <a:ext uri="{9D8B030D-6E8A-4147-A177-3AD203B41FA5}">
                      <a16:colId xmlns:a16="http://schemas.microsoft.com/office/drawing/2014/main" val="3105991660"/>
                    </a:ext>
                  </a:extLst>
                </a:gridCol>
                <a:gridCol w="269864">
                  <a:extLst>
                    <a:ext uri="{9D8B030D-6E8A-4147-A177-3AD203B41FA5}">
                      <a16:colId xmlns:a16="http://schemas.microsoft.com/office/drawing/2014/main" val="476380056"/>
                    </a:ext>
                  </a:extLst>
                </a:gridCol>
                <a:gridCol w="269864">
                  <a:extLst>
                    <a:ext uri="{9D8B030D-6E8A-4147-A177-3AD203B41FA5}">
                      <a16:colId xmlns:a16="http://schemas.microsoft.com/office/drawing/2014/main" val="170042951"/>
                    </a:ext>
                  </a:extLst>
                </a:gridCol>
                <a:gridCol w="269864">
                  <a:extLst>
                    <a:ext uri="{9D8B030D-6E8A-4147-A177-3AD203B41FA5}">
                      <a16:colId xmlns:a16="http://schemas.microsoft.com/office/drawing/2014/main" val="4175147944"/>
                    </a:ext>
                  </a:extLst>
                </a:gridCol>
                <a:gridCol w="269864">
                  <a:extLst>
                    <a:ext uri="{9D8B030D-6E8A-4147-A177-3AD203B41FA5}">
                      <a16:colId xmlns:a16="http://schemas.microsoft.com/office/drawing/2014/main" val="3675264849"/>
                    </a:ext>
                  </a:extLst>
                </a:gridCol>
                <a:gridCol w="269864">
                  <a:extLst>
                    <a:ext uri="{9D8B030D-6E8A-4147-A177-3AD203B41FA5}">
                      <a16:colId xmlns:a16="http://schemas.microsoft.com/office/drawing/2014/main" val="1676889473"/>
                    </a:ext>
                  </a:extLst>
                </a:gridCol>
              </a:tblGrid>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960488981"/>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380593813"/>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895337491"/>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830470412"/>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710999643"/>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968370771"/>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898772986"/>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021902052"/>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484543865"/>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485624488"/>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113068312"/>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903644730"/>
                  </a:ext>
                </a:extLst>
              </a:tr>
            </a:tbl>
          </a:graphicData>
        </a:graphic>
      </p:graphicFrame>
      <p:sp>
        <p:nvSpPr>
          <p:cNvPr id="7" name="テキスト ボックス 6">
            <a:extLst>
              <a:ext uri="{FF2B5EF4-FFF2-40B4-BE49-F238E27FC236}">
                <a16:creationId xmlns:a16="http://schemas.microsoft.com/office/drawing/2014/main" id="{01A6FCD9-54DE-4C92-9B7E-198FD2901E71}"/>
              </a:ext>
            </a:extLst>
          </p:cNvPr>
          <p:cNvSpPr txBox="1"/>
          <p:nvPr/>
        </p:nvSpPr>
        <p:spPr>
          <a:xfrm>
            <a:off x="1964135" y="3020678"/>
            <a:ext cx="526106" cy="590931"/>
          </a:xfrm>
          <a:prstGeom prst="rect">
            <a:avLst/>
          </a:prstGeom>
          <a:noFill/>
        </p:spPr>
        <p:txBody>
          <a:bodyPr wrap="none" rtlCol="0">
            <a:spAutoFit/>
          </a:bodyPr>
          <a:lstStyle/>
          <a:p>
            <a:pPr algn="ctr"/>
            <a:r>
              <a:rPr kumimoji="1" lang="en-US" altLang="ja-JP"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a:t>
            </a:r>
            <a:endParaRPr kumimoji="1" lang="ja-JP" altLang="en-US"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89949D44-62D4-4D0E-A3F2-DF1993544749}"/>
              </a:ext>
            </a:extLst>
          </p:cNvPr>
          <p:cNvSpPr txBox="1"/>
          <p:nvPr/>
        </p:nvSpPr>
        <p:spPr>
          <a:xfrm>
            <a:off x="1972669" y="4085931"/>
            <a:ext cx="522899" cy="590931"/>
          </a:xfrm>
          <a:prstGeom prst="rect">
            <a:avLst/>
          </a:prstGeom>
          <a:noFill/>
        </p:spPr>
        <p:txBody>
          <a:bodyPr wrap="none" rtlCol="0">
            <a:spAutoFit/>
          </a:bodyPr>
          <a:lstStyle/>
          <a:p>
            <a:pPr algn="ctr"/>
            <a:r>
              <a:rPr kumimoji="1" lang="en-US" altLang="ja-JP"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a:t>
            </a:r>
            <a:endParaRPr kumimoji="1" lang="ja-JP" altLang="en-US"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a:extLst>
              <a:ext uri="{FF2B5EF4-FFF2-40B4-BE49-F238E27FC236}">
                <a16:creationId xmlns:a16="http://schemas.microsoft.com/office/drawing/2014/main" id="{FDBA9F82-0829-46F1-8F73-D1E87E2414D2}"/>
              </a:ext>
            </a:extLst>
          </p:cNvPr>
          <p:cNvSpPr txBox="1"/>
          <p:nvPr/>
        </p:nvSpPr>
        <p:spPr>
          <a:xfrm>
            <a:off x="1984691" y="5180918"/>
            <a:ext cx="502061" cy="590931"/>
          </a:xfrm>
          <a:prstGeom prst="rect">
            <a:avLst/>
          </a:prstGeom>
          <a:noFill/>
        </p:spPr>
        <p:txBody>
          <a:bodyPr wrap="none" rtlCol="0">
            <a:spAutoFit/>
          </a:bodyPr>
          <a:lstStyle/>
          <a:p>
            <a:pPr algn="ctr"/>
            <a:r>
              <a:rPr kumimoji="1" lang="en-US" altLang="ja-JP"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a:t>
            </a:r>
            <a:endParaRPr kumimoji="1" lang="ja-JP" altLang="en-US"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テキスト ボックス 9">
            <a:extLst>
              <a:ext uri="{FF2B5EF4-FFF2-40B4-BE49-F238E27FC236}">
                <a16:creationId xmlns:a16="http://schemas.microsoft.com/office/drawing/2014/main" id="{11D4DE5D-37C4-470C-A469-819D4EC4BDF4}"/>
              </a:ext>
            </a:extLst>
          </p:cNvPr>
          <p:cNvSpPr txBox="1"/>
          <p:nvPr/>
        </p:nvSpPr>
        <p:spPr>
          <a:xfrm>
            <a:off x="5465583" y="2876662"/>
            <a:ext cx="526106" cy="590931"/>
          </a:xfrm>
          <a:prstGeom prst="rect">
            <a:avLst/>
          </a:prstGeom>
          <a:noFill/>
        </p:spPr>
        <p:txBody>
          <a:bodyPr wrap="none" rtlCol="0">
            <a:spAutoFit/>
          </a:bodyPr>
          <a:lstStyle/>
          <a:p>
            <a:pPr algn="ctr"/>
            <a:r>
              <a:rPr kumimoji="1" lang="en-US" altLang="ja-JP"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a:t>
            </a:r>
            <a:endParaRPr kumimoji="1" lang="ja-JP" altLang="en-US"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5427A22B-4B98-44AD-8DDC-51A4649EEFC6}"/>
              </a:ext>
            </a:extLst>
          </p:cNvPr>
          <p:cNvSpPr txBox="1"/>
          <p:nvPr/>
        </p:nvSpPr>
        <p:spPr>
          <a:xfrm>
            <a:off x="5991689" y="3316143"/>
            <a:ext cx="522899" cy="590931"/>
          </a:xfrm>
          <a:prstGeom prst="rect">
            <a:avLst/>
          </a:prstGeom>
          <a:noFill/>
        </p:spPr>
        <p:txBody>
          <a:bodyPr wrap="none" rtlCol="0">
            <a:spAutoFit/>
          </a:bodyPr>
          <a:lstStyle/>
          <a:p>
            <a:pPr algn="ctr"/>
            <a:r>
              <a:rPr kumimoji="1" lang="en-US" altLang="ja-JP"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a:t>
            </a:r>
            <a:endParaRPr kumimoji="1" lang="ja-JP" altLang="en-US"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CFAB07F7-0A52-4CA9-9234-7603582432C7}"/>
              </a:ext>
            </a:extLst>
          </p:cNvPr>
          <p:cNvSpPr txBox="1"/>
          <p:nvPr/>
        </p:nvSpPr>
        <p:spPr>
          <a:xfrm>
            <a:off x="7104080" y="4399863"/>
            <a:ext cx="502061" cy="590931"/>
          </a:xfrm>
          <a:prstGeom prst="rect">
            <a:avLst/>
          </a:prstGeom>
          <a:noFill/>
        </p:spPr>
        <p:txBody>
          <a:bodyPr wrap="none" rtlCol="0">
            <a:spAutoFit/>
          </a:bodyPr>
          <a:lstStyle/>
          <a:p>
            <a:pPr algn="ctr"/>
            <a:r>
              <a:rPr kumimoji="1" lang="en-US" altLang="ja-JP"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a:t>
            </a:r>
            <a:endParaRPr kumimoji="1" lang="ja-JP" altLang="en-US"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右矢印 11">
            <a:extLst>
              <a:ext uri="{FF2B5EF4-FFF2-40B4-BE49-F238E27FC236}">
                <a16:creationId xmlns:a16="http://schemas.microsoft.com/office/drawing/2014/main" id="{2455314A-3B33-478F-84A9-9A239FE3B76E}"/>
              </a:ext>
            </a:extLst>
          </p:cNvPr>
          <p:cNvSpPr/>
          <p:nvPr/>
        </p:nvSpPr>
        <p:spPr>
          <a:xfrm>
            <a:off x="4439784" y="4051090"/>
            <a:ext cx="432048" cy="625772"/>
          </a:xfrm>
          <a:prstGeom prst="rightArrow">
            <a:avLst/>
          </a:prstGeom>
          <a:solidFill>
            <a:srgbClr val="7030A0"/>
          </a:solidFill>
          <a:ln w="28575">
            <a:noFill/>
          </a:ln>
        </p:spPr>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52E5F44A-4E6B-4A2F-9F7F-2160BA819C74}"/>
              </a:ext>
            </a:extLst>
          </p:cNvPr>
          <p:cNvSpPr txBox="1"/>
          <p:nvPr/>
        </p:nvSpPr>
        <p:spPr>
          <a:xfrm>
            <a:off x="119304" y="2556927"/>
            <a:ext cx="837152" cy="3637919"/>
          </a:xfrm>
          <a:prstGeom prst="rect">
            <a:avLst/>
          </a:prstGeom>
          <a:noFill/>
        </p:spPr>
        <p:txBody>
          <a:bodyPr wrap="none" rtlCol="0" anchor="ctr">
            <a:spAutoFit/>
          </a:bodyPr>
          <a:lstStyle/>
          <a:p>
            <a:pPr algn="r"/>
            <a:r>
              <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100%</a:t>
            </a: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r>
              <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a:extLst>
              <a:ext uri="{FF2B5EF4-FFF2-40B4-BE49-F238E27FC236}">
                <a16:creationId xmlns:a16="http://schemas.microsoft.com/office/drawing/2014/main" id="{743B190B-6369-4AE1-ACDE-3BCEB73F11D2}"/>
              </a:ext>
            </a:extLst>
          </p:cNvPr>
          <p:cNvSpPr txBox="1"/>
          <p:nvPr/>
        </p:nvSpPr>
        <p:spPr>
          <a:xfrm>
            <a:off x="2198053" y="6045014"/>
            <a:ext cx="595035" cy="313932"/>
          </a:xfrm>
          <a:prstGeom prst="rect">
            <a:avLst/>
          </a:prstGeom>
          <a:noFill/>
        </p:spPr>
        <p:txBody>
          <a:bodyPr wrap="none" rtlCol="0" anchor="ctr">
            <a:spAutoFit/>
          </a:bodyPr>
          <a:lstStyle/>
          <a:p>
            <a:pPr algn="ct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時間</a:t>
            </a:r>
            <a:endParaRPr kumimoji="1"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a:extLst>
              <a:ext uri="{FF2B5EF4-FFF2-40B4-BE49-F238E27FC236}">
                <a16:creationId xmlns:a16="http://schemas.microsoft.com/office/drawing/2014/main" id="{C3D17D50-3AD5-4D54-B60D-E152E3CC26D2}"/>
              </a:ext>
            </a:extLst>
          </p:cNvPr>
          <p:cNvSpPr txBox="1"/>
          <p:nvPr/>
        </p:nvSpPr>
        <p:spPr>
          <a:xfrm rot="16200000">
            <a:off x="-209634" y="4218919"/>
            <a:ext cx="1874231" cy="313932"/>
          </a:xfrm>
          <a:prstGeom prst="rect">
            <a:avLst/>
          </a:prstGeom>
          <a:noFill/>
        </p:spPr>
        <p:txBody>
          <a:bodyPr wrap="none" rtlCol="0" anchor="ctr">
            <a:spAutoFit/>
          </a:bodyPr>
          <a:lstStyle/>
          <a:p>
            <a:pPr algn="ct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トラフィック</a:t>
            </a:r>
            <a:r>
              <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試行</a:t>
            </a:r>
            <a:r>
              <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a:extLst>
              <a:ext uri="{FF2B5EF4-FFF2-40B4-BE49-F238E27FC236}">
                <a16:creationId xmlns:a16="http://schemas.microsoft.com/office/drawing/2014/main" id="{4A65556D-7AE0-4277-8B4E-59B5DCB919DA}"/>
              </a:ext>
            </a:extLst>
          </p:cNvPr>
          <p:cNvSpPr txBox="1"/>
          <p:nvPr/>
        </p:nvSpPr>
        <p:spPr>
          <a:xfrm>
            <a:off x="4727816" y="2551111"/>
            <a:ext cx="837152" cy="3637919"/>
          </a:xfrm>
          <a:prstGeom prst="rect">
            <a:avLst/>
          </a:prstGeom>
          <a:noFill/>
        </p:spPr>
        <p:txBody>
          <a:bodyPr wrap="none" rtlCol="0" anchor="ctr">
            <a:spAutoFit/>
          </a:bodyPr>
          <a:lstStyle/>
          <a:p>
            <a:pPr algn="r"/>
            <a:r>
              <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100%</a:t>
            </a: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r>
              <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テキスト ボックス 17">
            <a:extLst>
              <a:ext uri="{FF2B5EF4-FFF2-40B4-BE49-F238E27FC236}">
                <a16:creationId xmlns:a16="http://schemas.microsoft.com/office/drawing/2014/main" id="{C7ED9435-09E9-4AB8-B684-D041A86BF23D}"/>
              </a:ext>
            </a:extLst>
          </p:cNvPr>
          <p:cNvSpPr txBox="1"/>
          <p:nvPr/>
        </p:nvSpPr>
        <p:spPr>
          <a:xfrm>
            <a:off x="6806567" y="6045014"/>
            <a:ext cx="595035" cy="313932"/>
          </a:xfrm>
          <a:prstGeom prst="rect">
            <a:avLst/>
          </a:prstGeom>
          <a:noFill/>
        </p:spPr>
        <p:txBody>
          <a:bodyPr wrap="none" rtlCol="0" anchor="ctr">
            <a:spAutoFit/>
          </a:bodyPr>
          <a:lstStyle/>
          <a:p>
            <a:pPr algn="ctr"/>
            <a:r>
              <a:rPr kumimoji="1"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時間</a:t>
            </a:r>
          </a:p>
        </p:txBody>
      </p:sp>
      <p:sp>
        <p:nvSpPr>
          <p:cNvPr id="19" name="テキスト ボックス 18">
            <a:extLst>
              <a:ext uri="{FF2B5EF4-FFF2-40B4-BE49-F238E27FC236}">
                <a16:creationId xmlns:a16="http://schemas.microsoft.com/office/drawing/2014/main" id="{A32A22D3-06A7-4F5F-8846-8D4687976556}"/>
              </a:ext>
            </a:extLst>
          </p:cNvPr>
          <p:cNvSpPr txBox="1"/>
          <p:nvPr/>
        </p:nvSpPr>
        <p:spPr>
          <a:xfrm rot="16200000">
            <a:off x="4382047" y="4213103"/>
            <a:ext cx="1907895" cy="313932"/>
          </a:xfrm>
          <a:prstGeom prst="rect">
            <a:avLst/>
          </a:prstGeom>
          <a:noFill/>
        </p:spPr>
        <p:txBody>
          <a:bodyPr wrap="none" rtlCol="0" anchor="ctr">
            <a:spAutoFit/>
          </a:bodyPr>
          <a:lstStyle/>
          <a:p>
            <a:pPr algn="ctr"/>
            <a:r>
              <a:rPr kumimoji="1"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トラフィック</a:t>
            </a:r>
            <a:r>
              <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試行</a:t>
            </a:r>
            <a:r>
              <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0" name="グループ化 19">
            <a:extLst>
              <a:ext uri="{FF2B5EF4-FFF2-40B4-BE49-F238E27FC236}">
                <a16:creationId xmlns:a16="http://schemas.microsoft.com/office/drawing/2014/main" id="{F58A608D-2933-4D5E-9B08-25476A22880A}"/>
              </a:ext>
            </a:extLst>
          </p:cNvPr>
          <p:cNvGrpSpPr/>
          <p:nvPr/>
        </p:nvGrpSpPr>
        <p:grpSpPr>
          <a:xfrm>
            <a:off x="3287656" y="2182482"/>
            <a:ext cx="1475797" cy="546940"/>
            <a:chOff x="3275856" y="2276872"/>
            <a:chExt cx="1475797" cy="546940"/>
          </a:xfrm>
        </p:grpSpPr>
        <p:pic>
          <p:nvPicPr>
            <p:cNvPr id="21" name="図 20">
              <a:extLst>
                <a:ext uri="{FF2B5EF4-FFF2-40B4-BE49-F238E27FC236}">
                  <a16:creationId xmlns:a16="http://schemas.microsoft.com/office/drawing/2014/main" id="{3B2F4664-FD3D-4A33-894D-3C739E248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5856" y="2276872"/>
              <a:ext cx="557309" cy="546940"/>
            </a:xfrm>
            <a:prstGeom prst="rect">
              <a:avLst/>
            </a:prstGeom>
          </p:spPr>
        </p:pic>
        <p:sp>
          <p:nvSpPr>
            <p:cNvPr id="22" name="テキスト ボックス 21">
              <a:extLst>
                <a:ext uri="{FF2B5EF4-FFF2-40B4-BE49-F238E27FC236}">
                  <a16:creationId xmlns:a16="http://schemas.microsoft.com/office/drawing/2014/main" id="{1D67C348-BE99-43AC-A81F-67B3A53A445D}"/>
                </a:ext>
              </a:extLst>
            </p:cNvPr>
            <p:cNvSpPr txBox="1"/>
            <p:nvPr/>
          </p:nvSpPr>
          <p:spPr>
            <a:xfrm>
              <a:off x="3779912" y="2492896"/>
              <a:ext cx="971741" cy="313932"/>
            </a:xfrm>
            <a:prstGeom prst="rect">
              <a:avLst/>
            </a:prstGeom>
            <a:noFill/>
          </p:spPr>
          <p:txBody>
            <a:bodyPr wrap="square" rtlCol="0">
              <a:spAutoFit/>
            </a:bodyPr>
            <a:lstStyle/>
            <a:p>
              <a:r>
                <a:rPr kumimoji="1"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C wins!</a:t>
              </a:r>
              <a:endParaRPr kumimoji="1" lang="ja-JP" altLang="en-US"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3" name="グループ化 22">
            <a:extLst>
              <a:ext uri="{FF2B5EF4-FFF2-40B4-BE49-F238E27FC236}">
                <a16:creationId xmlns:a16="http://schemas.microsoft.com/office/drawing/2014/main" id="{C2921D1D-C317-41CC-8224-115790C8AADD}"/>
              </a:ext>
            </a:extLst>
          </p:cNvPr>
          <p:cNvGrpSpPr/>
          <p:nvPr/>
        </p:nvGrpSpPr>
        <p:grpSpPr>
          <a:xfrm>
            <a:off x="7356475" y="2182482"/>
            <a:ext cx="1475797" cy="546940"/>
            <a:chOff x="3275856" y="2276872"/>
            <a:chExt cx="1475797" cy="546940"/>
          </a:xfrm>
        </p:grpSpPr>
        <p:pic>
          <p:nvPicPr>
            <p:cNvPr id="24" name="図 23">
              <a:extLst>
                <a:ext uri="{FF2B5EF4-FFF2-40B4-BE49-F238E27FC236}">
                  <a16:creationId xmlns:a16="http://schemas.microsoft.com/office/drawing/2014/main" id="{AC374EBC-155E-4989-AD17-4AC8A0900B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5856" y="2276872"/>
              <a:ext cx="557309" cy="546940"/>
            </a:xfrm>
            <a:prstGeom prst="rect">
              <a:avLst/>
            </a:prstGeom>
          </p:spPr>
        </p:pic>
        <p:sp>
          <p:nvSpPr>
            <p:cNvPr id="25" name="テキスト ボックス 24">
              <a:extLst>
                <a:ext uri="{FF2B5EF4-FFF2-40B4-BE49-F238E27FC236}">
                  <a16:creationId xmlns:a16="http://schemas.microsoft.com/office/drawing/2014/main" id="{4F28BCBB-C40D-4563-83FE-17166EAFF557}"/>
                </a:ext>
              </a:extLst>
            </p:cNvPr>
            <p:cNvSpPr txBox="1"/>
            <p:nvPr/>
          </p:nvSpPr>
          <p:spPr>
            <a:xfrm>
              <a:off x="3779912" y="2492896"/>
              <a:ext cx="971741" cy="313932"/>
            </a:xfrm>
            <a:prstGeom prst="rect">
              <a:avLst/>
            </a:prstGeom>
            <a:noFill/>
          </p:spPr>
          <p:txBody>
            <a:bodyPr wrap="square" rtlCol="0">
              <a:spAutoFit/>
            </a:bodyPr>
            <a:lstStyle/>
            <a:p>
              <a:r>
                <a:rPr kumimoji="1"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C wins!</a:t>
              </a:r>
              <a:endParaRPr kumimoji="1" lang="ja-JP" altLang="en-US"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2454364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A2C62C-7D3F-41D0-AA28-021FF33293C2}"/>
              </a:ext>
            </a:extLst>
          </p:cNvPr>
          <p:cNvSpPr>
            <a:spLocks noGrp="1"/>
          </p:cNvSpPr>
          <p:nvPr>
            <p:ph type="title"/>
          </p:nvPr>
        </p:nvSpPr>
        <p:spPr/>
        <p:txBody>
          <a:bodyPr/>
          <a:lstStyle/>
          <a:p>
            <a:r>
              <a:rPr kumimoji="1" lang="ja-JP" altLang="en-US" dirty="0"/>
              <a:t>応用例２：推薦システム</a:t>
            </a:r>
          </a:p>
        </p:txBody>
      </p:sp>
      <p:sp>
        <p:nvSpPr>
          <p:cNvPr id="4" name="Text Box 93">
            <a:extLst>
              <a:ext uri="{FF2B5EF4-FFF2-40B4-BE49-F238E27FC236}">
                <a16:creationId xmlns:a16="http://schemas.microsoft.com/office/drawing/2014/main" id="{0ABEE3EE-BFBB-46E1-9E39-9CA540F9C4EE}"/>
              </a:ext>
            </a:extLst>
          </p:cNvPr>
          <p:cNvSpPr txBox="1">
            <a:spLocks noChangeArrowheads="1"/>
          </p:cNvSpPr>
          <p:nvPr/>
        </p:nvSpPr>
        <p:spPr bwMode="auto">
          <a:xfrm>
            <a:off x="628651" y="1354908"/>
            <a:ext cx="7886700" cy="689686"/>
          </a:xfrm>
          <a:prstGeom prst="rect">
            <a:avLst/>
          </a:prstGeom>
          <a:noFill/>
          <a:ln w="9525">
            <a:noFill/>
            <a:miter lim="800000"/>
            <a:headEnd/>
            <a:tailEnd/>
          </a:ln>
        </p:spPr>
        <p:txBody>
          <a:bodyPr wrap="square" lIns="18000" tIns="10800" rIns="18000" bIns="10800" anchor="t">
            <a:spAutoFit/>
          </a:bodyPr>
          <a:lstStyle>
            <a:defPPr>
              <a:defRPr lang="ja-JP"/>
            </a:defPPr>
            <a:lvl1pPr marL="285750" indent="-285750">
              <a:lnSpc>
                <a:spcPct val="100000"/>
              </a:lnSpc>
              <a:spcBef>
                <a:spcPct val="5000"/>
              </a:spcBef>
              <a:buFont typeface="Wingdings" panose="05000000000000000000" pitchFamily="2" charset="2"/>
              <a:buChar char="n"/>
              <a:defRPr sz="1800" b="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u="sng" dirty="0"/>
              <a:t>推薦システム</a:t>
            </a:r>
            <a:r>
              <a:rPr lang="ja-JP" altLang="en-US" sz="1400" dirty="0"/>
              <a:t>：パーソナライズされた（顧客毎）推薦システム。</a:t>
            </a:r>
            <a:endParaRPr lang="en-US" altLang="ja-JP" sz="1400" dirty="0"/>
          </a:p>
          <a:p>
            <a:r>
              <a:rPr lang="ja-JP" altLang="en-US" sz="1400" dirty="0"/>
              <a:t>問題点：商品も顧客もロングテール。（</a:t>
            </a:r>
            <a:r>
              <a:rPr lang="en-US" altLang="ja-JP" sz="1400" dirty="0"/>
              <a:t>Cold-Start</a:t>
            </a:r>
            <a:r>
              <a:rPr lang="ja-JP" altLang="en-US" sz="1400" dirty="0"/>
              <a:t>問題）</a:t>
            </a:r>
            <a:endParaRPr lang="en-US" altLang="ja-JP" sz="1400" dirty="0"/>
          </a:p>
          <a:p>
            <a:endParaRPr lang="en-US" altLang="ja-JP" sz="1400" dirty="0"/>
          </a:p>
        </p:txBody>
      </p:sp>
      <p:pic>
        <p:nvPicPr>
          <p:cNvPr id="5" name="図 4">
            <a:extLst>
              <a:ext uri="{FF2B5EF4-FFF2-40B4-BE49-F238E27FC236}">
                <a16:creationId xmlns:a16="http://schemas.microsoft.com/office/drawing/2014/main" id="{4BBBBE05-0F33-4D6F-8C7D-B63449149AF5}"/>
              </a:ext>
            </a:extLst>
          </p:cNvPr>
          <p:cNvPicPr>
            <a:picLocks noChangeAspect="1"/>
          </p:cNvPicPr>
          <p:nvPr/>
        </p:nvPicPr>
        <p:blipFill>
          <a:blip r:embed="rId2"/>
          <a:stretch>
            <a:fillRect/>
          </a:stretch>
        </p:blipFill>
        <p:spPr>
          <a:xfrm>
            <a:off x="2114231" y="1873940"/>
            <a:ext cx="4915537" cy="4792013"/>
          </a:xfrm>
          <a:prstGeom prst="rect">
            <a:avLst/>
          </a:prstGeom>
        </p:spPr>
      </p:pic>
      <p:sp>
        <p:nvSpPr>
          <p:cNvPr id="6" name="四角形: 角を丸くする 5">
            <a:extLst>
              <a:ext uri="{FF2B5EF4-FFF2-40B4-BE49-F238E27FC236}">
                <a16:creationId xmlns:a16="http://schemas.microsoft.com/office/drawing/2014/main" id="{DC0909D7-0CB2-4A64-BF89-916B229273EE}"/>
              </a:ext>
            </a:extLst>
          </p:cNvPr>
          <p:cNvSpPr/>
          <p:nvPr/>
        </p:nvSpPr>
        <p:spPr>
          <a:xfrm>
            <a:off x="2114231" y="5256325"/>
            <a:ext cx="4915537" cy="1409628"/>
          </a:xfrm>
          <a:prstGeom prst="roundRect">
            <a:avLst/>
          </a:prstGeom>
          <a:solidFill>
            <a:schemeClr val="accent1">
              <a:alpha val="40000"/>
            </a:schemeClr>
          </a:solidFill>
          <a:ln w="444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655094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A2C62C-7D3F-41D0-AA28-021FF33293C2}"/>
              </a:ext>
            </a:extLst>
          </p:cNvPr>
          <p:cNvSpPr>
            <a:spLocks noGrp="1"/>
          </p:cNvSpPr>
          <p:nvPr>
            <p:ph type="title"/>
          </p:nvPr>
        </p:nvSpPr>
        <p:spPr/>
        <p:txBody>
          <a:bodyPr/>
          <a:lstStyle/>
          <a:p>
            <a:r>
              <a:rPr kumimoji="1" lang="ja-JP" altLang="en-US" dirty="0"/>
              <a:t>応用例３：広告システム</a:t>
            </a:r>
          </a:p>
        </p:txBody>
      </p:sp>
      <p:pic>
        <p:nvPicPr>
          <p:cNvPr id="4" name="図 3">
            <a:extLst>
              <a:ext uri="{FF2B5EF4-FFF2-40B4-BE49-F238E27FC236}">
                <a16:creationId xmlns:a16="http://schemas.microsoft.com/office/drawing/2014/main" id="{F8B46543-75FE-4777-ADBE-26021BD2B3B0}"/>
              </a:ext>
            </a:extLst>
          </p:cNvPr>
          <p:cNvPicPr>
            <a:picLocks noChangeAspect="1"/>
          </p:cNvPicPr>
          <p:nvPr/>
        </p:nvPicPr>
        <p:blipFill>
          <a:blip r:embed="rId2"/>
          <a:stretch>
            <a:fillRect/>
          </a:stretch>
        </p:blipFill>
        <p:spPr>
          <a:xfrm>
            <a:off x="1106372" y="1945361"/>
            <a:ext cx="6931255" cy="4638001"/>
          </a:xfrm>
          <a:prstGeom prst="rect">
            <a:avLst/>
          </a:prstGeom>
        </p:spPr>
      </p:pic>
      <p:sp>
        <p:nvSpPr>
          <p:cNvPr id="5" name="四角形: 角を丸くする 4">
            <a:extLst>
              <a:ext uri="{FF2B5EF4-FFF2-40B4-BE49-F238E27FC236}">
                <a16:creationId xmlns:a16="http://schemas.microsoft.com/office/drawing/2014/main" id="{ED9A6475-2339-4331-8317-477A50E4A20D}"/>
              </a:ext>
            </a:extLst>
          </p:cNvPr>
          <p:cNvSpPr/>
          <p:nvPr/>
        </p:nvSpPr>
        <p:spPr>
          <a:xfrm>
            <a:off x="2300748" y="3061765"/>
            <a:ext cx="4347825" cy="1103180"/>
          </a:xfrm>
          <a:prstGeom prst="roundRect">
            <a:avLst/>
          </a:prstGeom>
          <a:solidFill>
            <a:schemeClr val="accent1">
              <a:alpha val="40000"/>
            </a:schemeClr>
          </a:solidFill>
          <a:ln w="444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四角形: 角を丸くする 5">
            <a:extLst>
              <a:ext uri="{FF2B5EF4-FFF2-40B4-BE49-F238E27FC236}">
                <a16:creationId xmlns:a16="http://schemas.microsoft.com/office/drawing/2014/main" id="{EB5FD9C3-E261-4B4F-A614-40D7997E2429}"/>
              </a:ext>
            </a:extLst>
          </p:cNvPr>
          <p:cNvSpPr/>
          <p:nvPr/>
        </p:nvSpPr>
        <p:spPr>
          <a:xfrm>
            <a:off x="6731164" y="2731401"/>
            <a:ext cx="1227066" cy="1716714"/>
          </a:xfrm>
          <a:prstGeom prst="roundRect">
            <a:avLst/>
          </a:prstGeom>
          <a:solidFill>
            <a:schemeClr val="accent1">
              <a:alpha val="40000"/>
            </a:schemeClr>
          </a:solidFill>
          <a:ln w="444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Text Box 93">
            <a:extLst>
              <a:ext uri="{FF2B5EF4-FFF2-40B4-BE49-F238E27FC236}">
                <a16:creationId xmlns:a16="http://schemas.microsoft.com/office/drawing/2014/main" id="{6B595BFF-BDEF-4E85-9E2A-17B8B5E6DE0D}"/>
              </a:ext>
            </a:extLst>
          </p:cNvPr>
          <p:cNvSpPr txBox="1">
            <a:spLocks noChangeArrowheads="1"/>
          </p:cNvSpPr>
          <p:nvPr/>
        </p:nvSpPr>
        <p:spPr bwMode="auto">
          <a:xfrm>
            <a:off x="628651" y="1354908"/>
            <a:ext cx="7886700" cy="689686"/>
          </a:xfrm>
          <a:prstGeom prst="rect">
            <a:avLst/>
          </a:prstGeom>
          <a:noFill/>
          <a:ln w="9525">
            <a:noFill/>
            <a:miter lim="800000"/>
            <a:headEnd/>
            <a:tailEnd/>
          </a:ln>
        </p:spPr>
        <p:txBody>
          <a:bodyPr wrap="square" lIns="18000" tIns="10800" rIns="18000" bIns="10800" anchor="t">
            <a:spAutoFit/>
          </a:bodyPr>
          <a:lstStyle>
            <a:defPPr>
              <a:defRPr lang="ja-JP"/>
            </a:defPPr>
            <a:lvl1pPr marL="285750" indent="-285750">
              <a:lnSpc>
                <a:spcPct val="100000"/>
              </a:lnSpc>
              <a:spcBef>
                <a:spcPct val="5000"/>
              </a:spcBef>
              <a:buFont typeface="Wingdings" panose="05000000000000000000" pitchFamily="2" charset="2"/>
              <a:buChar char="n"/>
              <a:defRPr sz="1800" b="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u="sng" dirty="0"/>
              <a:t>広告の最適化</a:t>
            </a:r>
            <a:r>
              <a:rPr lang="ja-JP" altLang="en-US" sz="1400" dirty="0"/>
              <a:t>：顧客毎に、一番効果の良い広告を抽出し、広告バナーに表示する。</a:t>
            </a:r>
            <a:endParaRPr lang="en-US" altLang="ja-JP" sz="1400" dirty="0"/>
          </a:p>
          <a:p>
            <a:r>
              <a:rPr lang="ja-JP" altLang="en-US" sz="1400" dirty="0"/>
              <a:t>問題点：広告の生存期間が短い。フィードバックが足りない。</a:t>
            </a:r>
            <a:endParaRPr lang="en-US" altLang="ja-JP" sz="1400" dirty="0"/>
          </a:p>
          <a:p>
            <a:endParaRPr lang="en-US" altLang="ja-JP" sz="1400" dirty="0"/>
          </a:p>
        </p:txBody>
      </p:sp>
    </p:spTree>
    <p:extLst>
      <p:ext uri="{BB962C8B-B14F-4D97-AF65-F5344CB8AC3E}">
        <p14:creationId xmlns:p14="http://schemas.microsoft.com/office/powerpoint/2010/main" val="1090880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21F713-24DF-497B-BB12-AD80D1D0C4A4}"/>
              </a:ext>
            </a:extLst>
          </p:cNvPr>
          <p:cNvSpPr>
            <a:spLocks noGrp="1"/>
          </p:cNvSpPr>
          <p:nvPr>
            <p:ph type="title"/>
          </p:nvPr>
        </p:nvSpPr>
        <p:spPr/>
        <p:txBody>
          <a:bodyPr/>
          <a:lstStyle/>
          <a:p>
            <a:r>
              <a:rPr kumimoji="1" lang="ja-JP" altLang="en-US" dirty="0"/>
              <a:t>応用例４：優良顧客育成（インセンティブ）</a:t>
            </a:r>
          </a:p>
        </p:txBody>
      </p:sp>
      <p:sp>
        <p:nvSpPr>
          <p:cNvPr id="4" name="Text Box 93">
            <a:extLst>
              <a:ext uri="{FF2B5EF4-FFF2-40B4-BE49-F238E27FC236}">
                <a16:creationId xmlns:a16="http://schemas.microsoft.com/office/drawing/2014/main" id="{62271649-F21B-4D2E-9306-56B844613BCC}"/>
              </a:ext>
            </a:extLst>
          </p:cNvPr>
          <p:cNvSpPr txBox="1">
            <a:spLocks noChangeArrowheads="1"/>
          </p:cNvSpPr>
          <p:nvPr/>
        </p:nvSpPr>
        <p:spPr bwMode="auto">
          <a:xfrm>
            <a:off x="628650" y="1726931"/>
            <a:ext cx="7886700" cy="463470"/>
          </a:xfrm>
          <a:prstGeom prst="rect">
            <a:avLst/>
          </a:prstGeom>
          <a:noFill/>
          <a:ln w="9525">
            <a:noFill/>
            <a:miter lim="800000"/>
            <a:headEnd/>
            <a:tailEnd/>
          </a:ln>
        </p:spPr>
        <p:txBody>
          <a:bodyPr wrap="square" lIns="18000" tIns="10800" rIns="18000" bIns="10800" anchor="t">
            <a:spAutoFit/>
          </a:bodyPr>
          <a:lstStyle>
            <a:defPPr>
              <a:defRPr lang="ja-JP"/>
            </a:defPPr>
            <a:lvl1pPr marL="285750" indent="-285750">
              <a:lnSpc>
                <a:spcPct val="100000"/>
              </a:lnSpc>
              <a:spcBef>
                <a:spcPct val="5000"/>
              </a:spcBef>
              <a:buFont typeface="Wingdings" panose="05000000000000000000" pitchFamily="2" charset="2"/>
              <a:buChar char="n"/>
              <a:defRPr sz="1800" b="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u="sng" dirty="0"/>
              <a:t>優良顧客育成</a:t>
            </a:r>
            <a:r>
              <a:rPr lang="ja-JP" altLang="en-US" sz="1400" dirty="0"/>
              <a:t>：キャンペーンやポイントを使って、優良顧客を長期に育成。</a:t>
            </a:r>
            <a:endParaRPr lang="en-US" altLang="ja-JP" sz="1400" dirty="0"/>
          </a:p>
          <a:p>
            <a:r>
              <a:rPr lang="ja-JP" altLang="en-US" sz="1400" dirty="0"/>
              <a:t>問題点：一人ひとりにすべてのケースを試行するのは、コストが高すぎる。</a:t>
            </a:r>
            <a:endParaRPr lang="en-US" altLang="ja-JP" sz="1400" dirty="0"/>
          </a:p>
        </p:txBody>
      </p:sp>
      <p:grpSp>
        <p:nvGrpSpPr>
          <p:cNvPr id="5" name="グループ化 4">
            <a:extLst>
              <a:ext uri="{FF2B5EF4-FFF2-40B4-BE49-F238E27FC236}">
                <a16:creationId xmlns:a16="http://schemas.microsoft.com/office/drawing/2014/main" id="{7E0049EE-114A-4468-A321-55560348E2B2}"/>
              </a:ext>
            </a:extLst>
          </p:cNvPr>
          <p:cNvGrpSpPr/>
          <p:nvPr/>
        </p:nvGrpSpPr>
        <p:grpSpPr>
          <a:xfrm>
            <a:off x="232059" y="2673634"/>
            <a:ext cx="1496984" cy="1178029"/>
            <a:chOff x="1003934" y="1844823"/>
            <a:chExt cx="1496984" cy="1178029"/>
          </a:xfrm>
        </p:grpSpPr>
        <p:pic>
          <p:nvPicPr>
            <p:cNvPr id="6" name="図 5">
              <a:extLst>
                <a:ext uri="{FF2B5EF4-FFF2-40B4-BE49-F238E27FC236}">
                  <a16:creationId xmlns:a16="http://schemas.microsoft.com/office/drawing/2014/main" id="{21B1C63F-4F9A-4E3D-BE1A-6FA5B51303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3934" y="1844823"/>
              <a:ext cx="1496984" cy="935615"/>
            </a:xfrm>
            <a:prstGeom prst="rect">
              <a:avLst/>
            </a:prstGeom>
          </p:spPr>
        </p:pic>
        <p:sp>
          <p:nvSpPr>
            <p:cNvPr id="7" name="テキスト ボックス 6">
              <a:extLst>
                <a:ext uri="{FF2B5EF4-FFF2-40B4-BE49-F238E27FC236}">
                  <a16:creationId xmlns:a16="http://schemas.microsoft.com/office/drawing/2014/main" id="{7D3A35B0-30B7-4CA7-B424-D2511166CFF5}"/>
                </a:ext>
              </a:extLst>
            </p:cNvPr>
            <p:cNvSpPr txBox="1"/>
            <p:nvPr/>
          </p:nvSpPr>
          <p:spPr>
            <a:xfrm>
              <a:off x="1339492" y="2708920"/>
              <a:ext cx="825867" cy="313932"/>
            </a:xfrm>
            <a:prstGeom prst="rect">
              <a:avLst/>
            </a:prstGeom>
            <a:noFill/>
          </p:spPr>
          <p:txBody>
            <a:bodyPr wrap="none" rtlCol="0">
              <a:spAutoFit/>
            </a:bodyPr>
            <a:lstStyle/>
            <a:p>
              <a:pPr algn="ct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\1000</a:t>
              </a: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8" name="グループ化 7">
            <a:extLst>
              <a:ext uri="{FF2B5EF4-FFF2-40B4-BE49-F238E27FC236}">
                <a16:creationId xmlns:a16="http://schemas.microsoft.com/office/drawing/2014/main" id="{3C39677E-FCCB-46EE-9237-901C203981AF}"/>
              </a:ext>
            </a:extLst>
          </p:cNvPr>
          <p:cNvGrpSpPr/>
          <p:nvPr/>
        </p:nvGrpSpPr>
        <p:grpSpPr>
          <a:xfrm>
            <a:off x="214909" y="4015886"/>
            <a:ext cx="1496984" cy="1178029"/>
            <a:chOff x="1003934" y="1844823"/>
            <a:chExt cx="1496984" cy="1178029"/>
          </a:xfrm>
        </p:grpSpPr>
        <p:pic>
          <p:nvPicPr>
            <p:cNvPr id="9" name="図 8">
              <a:extLst>
                <a:ext uri="{FF2B5EF4-FFF2-40B4-BE49-F238E27FC236}">
                  <a16:creationId xmlns:a16="http://schemas.microsoft.com/office/drawing/2014/main" id="{92FEB91E-FE27-4961-B00E-14AA7AA909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3934" y="1844823"/>
              <a:ext cx="1496984" cy="935615"/>
            </a:xfrm>
            <a:prstGeom prst="rect">
              <a:avLst/>
            </a:prstGeom>
          </p:spPr>
        </p:pic>
        <p:sp>
          <p:nvSpPr>
            <p:cNvPr id="10" name="テキスト ボックス 9">
              <a:extLst>
                <a:ext uri="{FF2B5EF4-FFF2-40B4-BE49-F238E27FC236}">
                  <a16:creationId xmlns:a16="http://schemas.microsoft.com/office/drawing/2014/main" id="{5EA4AE89-2BFB-4CC4-8AE2-328A7780F11C}"/>
                </a:ext>
              </a:extLst>
            </p:cNvPr>
            <p:cNvSpPr txBox="1"/>
            <p:nvPr/>
          </p:nvSpPr>
          <p:spPr>
            <a:xfrm>
              <a:off x="1403612" y="2708920"/>
              <a:ext cx="697627" cy="313932"/>
            </a:xfrm>
            <a:prstGeom prst="rect">
              <a:avLst/>
            </a:prstGeom>
            <a:noFill/>
          </p:spPr>
          <p:txBody>
            <a:bodyPr wrap="none" rtlCol="0">
              <a:spAutoFit/>
            </a:bodyPr>
            <a:lstStyle/>
            <a:p>
              <a:pPr algn="ct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\500</a:t>
              </a: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1" name="グループ化 10">
            <a:extLst>
              <a:ext uri="{FF2B5EF4-FFF2-40B4-BE49-F238E27FC236}">
                <a16:creationId xmlns:a16="http://schemas.microsoft.com/office/drawing/2014/main" id="{6AF25E7D-D791-4609-B877-DCC6B46AC9FF}"/>
              </a:ext>
            </a:extLst>
          </p:cNvPr>
          <p:cNvGrpSpPr/>
          <p:nvPr/>
        </p:nvGrpSpPr>
        <p:grpSpPr>
          <a:xfrm>
            <a:off x="214908" y="5358138"/>
            <a:ext cx="1496984" cy="1178029"/>
            <a:chOff x="1003934" y="1844823"/>
            <a:chExt cx="1496984" cy="1178029"/>
          </a:xfrm>
        </p:grpSpPr>
        <p:pic>
          <p:nvPicPr>
            <p:cNvPr id="12" name="図 11">
              <a:extLst>
                <a:ext uri="{FF2B5EF4-FFF2-40B4-BE49-F238E27FC236}">
                  <a16:creationId xmlns:a16="http://schemas.microsoft.com/office/drawing/2014/main" id="{A41C1968-9DBF-43B1-B470-21FF470DAE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3934" y="1844823"/>
              <a:ext cx="1496984" cy="935615"/>
            </a:xfrm>
            <a:prstGeom prst="rect">
              <a:avLst/>
            </a:prstGeom>
          </p:spPr>
        </p:pic>
        <p:sp>
          <p:nvSpPr>
            <p:cNvPr id="13" name="テキスト ボックス 12">
              <a:extLst>
                <a:ext uri="{FF2B5EF4-FFF2-40B4-BE49-F238E27FC236}">
                  <a16:creationId xmlns:a16="http://schemas.microsoft.com/office/drawing/2014/main" id="{2318C391-79E9-444C-8D81-89E3585A21B9}"/>
                </a:ext>
              </a:extLst>
            </p:cNvPr>
            <p:cNvSpPr txBox="1"/>
            <p:nvPr/>
          </p:nvSpPr>
          <p:spPr>
            <a:xfrm>
              <a:off x="1339492" y="2708920"/>
              <a:ext cx="825867" cy="313932"/>
            </a:xfrm>
            <a:prstGeom prst="rect">
              <a:avLst/>
            </a:prstGeom>
            <a:noFill/>
          </p:spPr>
          <p:txBody>
            <a:bodyPr wrap="none" rtlCol="0">
              <a:spAutoFit/>
            </a:bodyPr>
            <a:lstStyle/>
            <a:p>
              <a:pPr algn="ct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\3000</a:t>
              </a: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4" name="右矢印 9">
            <a:extLst>
              <a:ext uri="{FF2B5EF4-FFF2-40B4-BE49-F238E27FC236}">
                <a16:creationId xmlns:a16="http://schemas.microsoft.com/office/drawing/2014/main" id="{58BB8944-9EE9-42E1-A23A-CC1011FFEB06}"/>
              </a:ext>
            </a:extLst>
          </p:cNvPr>
          <p:cNvSpPr/>
          <p:nvPr/>
        </p:nvSpPr>
        <p:spPr>
          <a:xfrm>
            <a:off x="1729043" y="3051206"/>
            <a:ext cx="648073" cy="406637"/>
          </a:xfrm>
          <a:prstGeom prst="rightArrow">
            <a:avLst/>
          </a:prstGeom>
          <a:solidFill>
            <a:schemeClr val="bg1"/>
          </a:solidFill>
          <a:ln w="28575">
            <a:solidFill>
              <a:srgbClr val="7030A0"/>
            </a:solidFill>
          </a:ln>
        </p:spPr>
        <p:txBody>
          <a:bodyPr rtlCol="0" anchor="ctr"/>
          <a:lstStyle/>
          <a:p>
            <a:pPr algn="ctr"/>
            <a:endParaRPr kumimoji="1" lang="ja-JP" altLang="en-US"/>
          </a:p>
        </p:txBody>
      </p:sp>
      <p:sp>
        <p:nvSpPr>
          <p:cNvPr id="15" name="右矢印 17">
            <a:extLst>
              <a:ext uri="{FF2B5EF4-FFF2-40B4-BE49-F238E27FC236}">
                <a16:creationId xmlns:a16="http://schemas.microsoft.com/office/drawing/2014/main" id="{B82E94B6-3DCA-483C-B909-61FEA74F39DF}"/>
              </a:ext>
            </a:extLst>
          </p:cNvPr>
          <p:cNvSpPr/>
          <p:nvPr/>
        </p:nvSpPr>
        <p:spPr>
          <a:xfrm>
            <a:off x="1729043" y="4401827"/>
            <a:ext cx="648073" cy="406637"/>
          </a:xfrm>
          <a:prstGeom prst="rightArrow">
            <a:avLst/>
          </a:prstGeom>
          <a:solidFill>
            <a:schemeClr val="bg1"/>
          </a:solidFill>
          <a:ln w="28575">
            <a:solidFill>
              <a:srgbClr val="7030A0"/>
            </a:solidFill>
          </a:ln>
        </p:spPr>
        <p:txBody>
          <a:bodyPr rtlCol="0" anchor="ctr"/>
          <a:lstStyle/>
          <a:p>
            <a:pPr algn="ctr"/>
            <a:endParaRPr kumimoji="1" lang="ja-JP" altLang="en-US"/>
          </a:p>
        </p:txBody>
      </p:sp>
      <p:sp>
        <p:nvSpPr>
          <p:cNvPr id="16" name="右矢印 18">
            <a:extLst>
              <a:ext uri="{FF2B5EF4-FFF2-40B4-BE49-F238E27FC236}">
                <a16:creationId xmlns:a16="http://schemas.microsoft.com/office/drawing/2014/main" id="{F415E03E-92D1-4B11-A21B-E191A181FE10}"/>
              </a:ext>
            </a:extLst>
          </p:cNvPr>
          <p:cNvSpPr/>
          <p:nvPr/>
        </p:nvSpPr>
        <p:spPr>
          <a:xfrm>
            <a:off x="1729674" y="5769979"/>
            <a:ext cx="648073" cy="406637"/>
          </a:xfrm>
          <a:prstGeom prst="rightArrow">
            <a:avLst/>
          </a:prstGeom>
          <a:solidFill>
            <a:schemeClr val="bg1"/>
          </a:solidFill>
          <a:ln w="28575">
            <a:solidFill>
              <a:srgbClr val="7030A0"/>
            </a:solidFill>
          </a:ln>
        </p:spPr>
        <p:txBody>
          <a:bodyPr rtlCol="0" anchor="ctr"/>
          <a:lstStyle/>
          <a:p>
            <a:pPr algn="ctr"/>
            <a:endParaRPr kumimoji="1" lang="ja-JP" altLang="en-US"/>
          </a:p>
        </p:txBody>
      </p:sp>
      <p:grpSp>
        <p:nvGrpSpPr>
          <p:cNvPr id="17" name="グループ化 16">
            <a:extLst>
              <a:ext uri="{FF2B5EF4-FFF2-40B4-BE49-F238E27FC236}">
                <a16:creationId xmlns:a16="http://schemas.microsoft.com/office/drawing/2014/main" id="{EA66EB8B-DB7B-449A-83FA-4BB018953B1C}"/>
              </a:ext>
            </a:extLst>
          </p:cNvPr>
          <p:cNvGrpSpPr/>
          <p:nvPr/>
        </p:nvGrpSpPr>
        <p:grpSpPr>
          <a:xfrm>
            <a:off x="2684071" y="2708678"/>
            <a:ext cx="654641" cy="900571"/>
            <a:chOff x="6012160" y="6057292"/>
            <a:chExt cx="288032" cy="396044"/>
          </a:xfrm>
        </p:grpSpPr>
        <p:sp>
          <p:nvSpPr>
            <p:cNvPr id="18" name="五角形 17">
              <a:extLst>
                <a:ext uri="{FF2B5EF4-FFF2-40B4-BE49-F238E27FC236}">
                  <a16:creationId xmlns:a16="http://schemas.microsoft.com/office/drawing/2014/main" id="{3EB156A0-2086-41C8-822D-06BAD0631CE3}"/>
                </a:ext>
              </a:extLst>
            </p:cNvPr>
            <p:cNvSpPr/>
            <p:nvPr/>
          </p:nvSpPr>
          <p:spPr>
            <a:xfrm>
              <a:off x="6012160" y="6165304"/>
              <a:ext cx="288032" cy="288032"/>
            </a:xfrm>
            <a:prstGeom prst="pentagon">
              <a:avLst/>
            </a:prstGeom>
            <a:solidFill>
              <a:srgbClr val="0070C0"/>
            </a:solidFill>
            <a:ln w="19050">
              <a:solidFill>
                <a:schemeClr val="bg1"/>
              </a:solidFill>
            </a:ln>
          </p:spPr>
          <p:txBody>
            <a:bodyPr rtlCol="0" anchor="ctr"/>
            <a:lstStyle/>
            <a:p>
              <a:pPr algn="ctr"/>
              <a:endParaRPr kumimoji="1" lang="ja-JP" altLang="en-US"/>
            </a:p>
          </p:txBody>
        </p:sp>
        <p:sp>
          <p:nvSpPr>
            <p:cNvPr id="19" name="楕円 18">
              <a:extLst>
                <a:ext uri="{FF2B5EF4-FFF2-40B4-BE49-F238E27FC236}">
                  <a16:creationId xmlns:a16="http://schemas.microsoft.com/office/drawing/2014/main" id="{B9B5E101-1E27-4AC0-92F3-20DCA46ACECC}"/>
                </a:ext>
              </a:extLst>
            </p:cNvPr>
            <p:cNvSpPr/>
            <p:nvPr/>
          </p:nvSpPr>
          <p:spPr>
            <a:xfrm>
              <a:off x="6048164" y="6057292"/>
              <a:ext cx="216024" cy="216024"/>
            </a:xfrm>
            <a:prstGeom prst="ellipse">
              <a:avLst/>
            </a:prstGeom>
            <a:solidFill>
              <a:srgbClr val="0070C0"/>
            </a:solidFill>
            <a:ln w="19050">
              <a:solidFill>
                <a:schemeClr val="bg1"/>
              </a:solidFill>
            </a:ln>
          </p:spPr>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F0F2D3C6-D1B1-463B-BC11-C49B7B4031C2}"/>
              </a:ext>
            </a:extLst>
          </p:cNvPr>
          <p:cNvGrpSpPr/>
          <p:nvPr/>
        </p:nvGrpSpPr>
        <p:grpSpPr>
          <a:xfrm>
            <a:off x="2685662" y="4050930"/>
            <a:ext cx="654641" cy="900571"/>
            <a:chOff x="6012160" y="6057292"/>
            <a:chExt cx="288032" cy="396044"/>
          </a:xfrm>
          <a:solidFill>
            <a:srgbClr val="FF0000"/>
          </a:solidFill>
        </p:grpSpPr>
        <p:sp>
          <p:nvSpPr>
            <p:cNvPr id="21" name="五角形 20">
              <a:extLst>
                <a:ext uri="{FF2B5EF4-FFF2-40B4-BE49-F238E27FC236}">
                  <a16:creationId xmlns:a16="http://schemas.microsoft.com/office/drawing/2014/main" id="{E712745B-D559-4B56-84D3-A3CE5418D9ED}"/>
                </a:ext>
              </a:extLst>
            </p:cNvPr>
            <p:cNvSpPr/>
            <p:nvPr/>
          </p:nvSpPr>
          <p:spPr>
            <a:xfrm>
              <a:off x="6012160" y="6165304"/>
              <a:ext cx="288032" cy="288032"/>
            </a:xfrm>
            <a:prstGeom prst="pentagon">
              <a:avLst/>
            </a:prstGeom>
            <a:grpFill/>
            <a:ln w="19050">
              <a:solidFill>
                <a:schemeClr val="bg1"/>
              </a:solidFill>
            </a:ln>
          </p:spPr>
          <p:txBody>
            <a:bodyPr rtlCol="0" anchor="ctr"/>
            <a:lstStyle/>
            <a:p>
              <a:pPr algn="ctr"/>
              <a:endParaRPr kumimoji="1" lang="ja-JP" altLang="en-US"/>
            </a:p>
          </p:txBody>
        </p:sp>
        <p:sp>
          <p:nvSpPr>
            <p:cNvPr id="22" name="楕円 21">
              <a:extLst>
                <a:ext uri="{FF2B5EF4-FFF2-40B4-BE49-F238E27FC236}">
                  <a16:creationId xmlns:a16="http://schemas.microsoft.com/office/drawing/2014/main" id="{0FB4B26E-D13A-4A4B-8229-DA51BEA66244}"/>
                </a:ext>
              </a:extLst>
            </p:cNvPr>
            <p:cNvSpPr/>
            <p:nvPr/>
          </p:nvSpPr>
          <p:spPr>
            <a:xfrm>
              <a:off x="6048164" y="6057292"/>
              <a:ext cx="216024" cy="216024"/>
            </a:xfrm>
            <a:prstGeom prst="ellipse">
              <a:avLst/>
            </a:prstGeom>
            <a:grpFill/>
            <a:ln w="19050">
              <a:solidFill>
                <a:schemeClr val="bg1"/>
              </a:solidFill>
            </a:ln>
          </p:spPr>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9787AE81-3C49-42AA-92C4-096A22391421}"/>
              </a:ext>
            </a:extLst>
          </p:cNvPr>
          <p:cNvGrpSpPr/>
          <p:nvPr/>
        </p:nvGrpSpPr>
        <p:grpSpPr>
          <a:xfrm>
            <a:off x="2684071" y="5345455"/>
            <a:ext cx="654641" cy="900571"/>
            <a:chOff x="6012160" y="6057292"/>
            <a:chExt cx="288032" cy="396044"/>
          </a:xfrm>
          <a:solidFill>
            <a:srgbClr val="00B050"/>
          </a:solidFill>
        </p:grpSpPr>
        <p:sp>
          <p:nvSpPr>
            <p:cNvPr id="24" name="五角形 23">
              <a:extLst>
                <a:ext uri="{FF2B5EF4-FFF2-40B4-BE49-F238E27FC236}">
                  <a16:creationId xmlns:a16="http://schemas.microsoft.com/office/drawing/2014/main" id="{E904F974-E098-4AC9-A25A-2401E31BC4EC}"/>
                </a:ext>
              </a:extLst>
            </p:cNvPr>
            <p:cNvSpPr/>
            <p:nvPr/>
          </p:nvSpPr>
          <p:spPr>
            <a:xfrm>
              <a:off x="6012160" y="6165304"/>
              <a:ext cx="288032" cy="288032"/>
            </a:xfrm>
            <a:prstGeom prst="pentagon">
              <a:avLst/>
            </a:prstGeom>
            <a:grpFill/>
            <a:ln w="19050">
              <a:solidFill>
                <a:schemeClr val="bg1"/>
              </a:solidFill>
            </a:ln>
          </p:spPr>
          <p:txBody>
            <a:bodyPr rtlCol="0" anchor="ctr"/>
            <a:lstStyle/>
            <a:p>
              <a:pPr algn="ctr"/>
              <a:endParaRPr kumimoji="1" lang="ja-JP" altLang="en-US"/>
            </a:p>
          </p:txBody>
        </p:sp>
        <p:sp>
          <p:nvSpPr>
            <p:cNvPr id="25" name="楕円 24">
              <a:extLst>
                <a:ext uri="{FF2B5EF4-FFF2-40B4-BE49-F238E27FC236}">
                  <a16:creationId xmlns:a16="http://schemas.microsoft.com/office/drawing/2014/main" id="{CF6E9917-82BA-4916-9DF8-63D1474FF9E5}"/>
                </a:ext>
              </a:extLst>
            </p:cNvPr>
            <p:cNvSpPr/>
            <p:nvPr/>
          </p:nvSpPr>
          <p:spPr>
            <a:xfrm>
              <a:off x="6048164" y="6057292"/>
              <a:ext cx="216024" cy="216024"/>
            </a:xfrm>
            <a:prstGeom prst="ellipse">
              <a:avLst/>
            </a:prstGeom>
            <a:grpFill/>
            <a:ln w="19050">
              <a:solidFill>
                <a:schemeClr val="bg1"/>
              </a:solidFill>
            </a:ln>
          </p:spPr>
          <p:txBody>
            <a:bodyPr rtlCol="0" anchor="ctr"/>
            <a:lstStyle/>
            <a:p>
              <a:pPr algn="ctr"/>
              <a:endParaRPr kumimoji="1" lang="ja-JP" altLang="en-US"/>
            </a:p>
          </p:txBody>
        </p:sp>
      </p:grpSp>
      <p:sp>
        <p:nvSpPr>
          <p:cNvPr id="26" name="右矢印 29">
            <a:extLst>
              <a:ext uri="{FF2B5EF4-FFF2-40B4-BE49-F238E27FC236}">
                <a16:creationId xmlns:a16="http://schemas.microsoft.com/office/drawing/2014/main" id="{E504D3B7-A9B2-4CFC-81D4-9CD0624224C3}"/>
              </a:ext>
            </a:extLst>
          </p:cNvPr>
          <p:cNvSpPr/>
          <p:nvPr/>
        </p:nvSpPr>
        <p:spPr>
          <a:xfrm>
            <a:off x="3727485" y="3058711"/>
            <a:ext cx="648073" cy="406637"/>
          </a:xfrm>
          <a:prstGeom prst="rightArrow">
            <a:avLst/>
          </a:prstGeom>
          <a:solidFill>
            <a:schemeClr val="bg1"/>
          </a:solidFill>
          <a:ln w="28575">
            <a:solidFill>
              <a:srgbClr val="7030A0"/>
            </a:solidFill>
          </a:ln>
        </p:spPr>
        <p:txBody>
          <a:bodyPr rtlCol="0" anchor="ctr"/>
          <a:lstStyle/>
          <a:p>
            <a:pPr algn="ctr"/>
            <a:endParaRPr kumimoji="1" lang="ja-JP" altLang="en-US"/>
          </a:p>
        </p:txBody>
      </p:sp>
      <p:sp>
        <p:nvSpPr>
          <p:cNvPr id="27" name="右矢印 30">
            <a:extLst>
              <a:ext uri="{FF2B5EF4-FFF2-40B4-BE49-F238E27FC236}">
                <a16:creationId xmlns:a16="http://schemas.microsoft.com/office/drawing/2014/main" id="{CA6C79C5-21F1-453F-8175-F67E0F3F34FC}"/>
              </a:ext>
            </a:extLst>
          </p:cNvPr>
          <p:cNvSpPr/>
          <p:nvPr/>
        </p:nvSpPr>
        <p:spPr>
          <a:xfrm>
            <a:off x="3727485" y="4409332"/>
            <a:ext cx="648073" cy="406637"/>
          </a:xfrm>
          <a:prstGeom prst="rightArrow">
            <a:avLst/>
          </a:prstGeom>
          <a:solidFill>
            <a:schemeClr val="bg1"/>
          </a:solidFill>
          <a:ln w="28575">
            <a:solidFill>
              <a:srgbClr val="7030A0"/>
            </a:solidFill>
          </a:ln>
        </p:spPr>
        <p:txBody>
          <a:bodyPr rtlCol="0" anchor="ctr"/>
          <a:lstStyle/>
          <a:p>
            <a:pPr algn="ctr"/>
            <a:endParaRPr kumimoji="1" lang="ja-JP" altLang="en-US"/>
          </a:p>
        </p:txBody>
      </p:sp>
      <p:sp>
        <p:nvSpPr>
          <p:cNvPr id="28" name="右矢印 31">
            <a:extLst>
              <a:ext uri="{FF2B5EF4-FFF2-40B4-BE49-F238E27FC236}">
                <a16:creationId xmlns:a16="http://schemas.microsoft.com/office/drawing/2014/main" id="{2279C573-BA21-4C55-9A40-7335C0AF8CA3}"/>
              </a:ext>
            </a:extLst>
          </p:cNvPr>
          <p:cNvSpPr/>
          <p:nvPr/>
        </p:nvSpPr>
        <p:spPr>
          <a:xfrm>
            <a:off x="3728116" y="5777484"/>
            <a:ext cx="648073" cy="406637"/>
          </a:xfrm>
          <a:prstGeom prst="rightArrow">
            <a:avLst/>
          </a:prstGeom>
          <a:solidFill>
            <a:schemeClr val="bg1"/>
          </a:solidFill>
          <a:ln w="28575">
            <a:solidFill>
              <a:srgbClr val="7030A0"/>
            </a:solidFill>
          </a:ln>
        </p:spPr>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CF1BC4AE-6722-461F-A81E-9B46AFFBCEDB}"/>
              </a:ext>
            </a:extLst>
          </p:cNvPr>
          <p:cNvCxnSpPr/>
          <p:nvPr/>
        </p:nvCxnSpPr>
        <p:spPr bwMode="auto">
          <a:xfrm>
            <a:off x="4520205" y="3537241"/>
            <a:ext cx="1728192" cy="0"/>
          </a:xfrm>
          <a:prstGeom prst="straightConnector1">
            <a:avLst/>
          </a:prstGeom>
          <a:noFill/>
          <a:ln w="9525" cap="flat" cmpd="sng" algn="ctr">
            <a:solidFill>
              <a:schemeClr val="tx1"/>
            </a:solidFill>
            <a:prstDash val="solid"/>
            <a:round/>
            <a:headEnd type="none" w="med" len="med"/>
            <a:tailEnd type="triangle"/>
          </a:ln>
          <a:effectLst/>
        </p:spPr>
      </p:cxnSp>
      <p:sp>
        <p:nvSpPr>
          <p:cNvPr id="30" name="正方形/長方形 29">
            <a:extLst>
              <a:ext uri="{FF2B5EF4-FFF2-40B4-BE49-F238E27FC236}">
                <a16:creationId xmlns:a16="http://schemas.microsoft.com/office/drawing/2014/main" id="{102FC5EA-20D5-4177-9151-CC9E1EACEBD7}"/>
              </a:ext>
            </a:extLst>
          </p:cNvPr>
          <p:cNvSpPr/>
          <p:nvPr/>
        </p:nvSpPr>
        <p:spPr>
          <a:xfrm>
            <a:off x="4808237" y="2979198"/>
            <a:ext cx="360040" cy="558043"/>
          </a:xfrm>
          <a:prstGeom prst="rect">
            <a:avLst/>
          </a:prstGeom>
          <a:solidFill>
            <a:srgbClr val="0070C0"/>
          </a:solidFill>
          <a:ln>
            <a:noFill/>
          </a:ln>
        </p:spPr>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91B9684D-E9DC-4D33-9A8C-A855A455D84F}"/>
              </a:ext>
            </a:extLst>
          </p:cNvPr>
          <p:cNvSpPr/>
          <p:nvPr/>
        </p:nvSpPr>
        <p:spPr>
          <a:xfrm>
            <a:off x="5565672" y="2986703"/>
            <a:ext cx="359177" cy="558043"/>
          </a:xfrm>
          <a:prstGeom prst="rect">
            <a:avLst/>
          </a:prstGeom>
          <a:solidFill>
            <a:srgbClr val="0070C0"/>
          </a:solidFill>
          <a:ln>
            <a:noFill/>
          </a:ln>
        </p:spPr>
        <p:txBody>
          <a:bodyPr rtlCol="0" anchor="ctr"/>
          <a:lstStyle/>
          <a:p>
            <a:pPr algn="ctr"/>
            <a:endParaRPr kumimoji="1" lang="ja-JP" altLang="en-US"/>
          </a:p>
        </p:txBody>
      </p:sp>
      <p:sp>
        <p:nvSpPr>
          <p:cNvPr id="32" name="右矢印 36">
            <a:extLst>
              <a:ext uri="{FF2B5EF4-FFF2-40B4-BE49-F238E27FC236}">
                <a16:creationId xmlns:a16="http://schemas.microsoft.com/office/drawing/2014/main" id="{C9338C67-CE18-4FFC-B4F7-5C01D6D3F148}"/>
              </a:ext>
            </a:extLst>
          </p:cNvPr>
          <p:cNvSpPr/>
          <p:nvPr/>
        </p:nvSpPr>
        <p:spPr>
          <a:xfrm>
            <a:off x="4988257" y="2745643"/>
            <a:ext cx="757003" cy="136637"/>
          </a:xfrm>
          <a:prstGeom prst="rightArrow">
            <a:avLst/>
          </a:prstGeom>
          <a:solidFill>
            <a:srgbClr val="7030A0"/>
          </a:solidFill>
          <a:ln>
            <a:noFill/>
          </a:ln>
        </p:spPr>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C722AF1E-E84E-46FC-A987-61ED6E34F449}"/>
              </a:ext>
            </a:extLst>
          </p:cNvPr>
          <p:cNvCxnSpPr/>
          <p:nvPr/>
        </p:nvCxnSpPr>
        <p:spPr bwMode="auto">
          <a:xfrm>
            <a:off x="4520205" y="4905393"/>
            <a:ext cx="1728192" cy="0"/>
          </a:xfrm>
          <a:prstGeom prst="straightConnector1">
            <a:avLst/>
          </a:prstGeom>
          <a:noFill/>
          <a:ln w="9525" cap="flat" cmpd="sng" algn="ctr">
            <a:solidFill>
              <a:schemeClr val="tx1"/>
            </a:solidFill>
            <a:prstDash val="solid"/>
            <a:round/>
            <a:headEnd type="none" w="med" len="med"/>
            <a:tailEnd type="triangle"/>
          </a:ln>
          <a:effectLst/>
        </p:spPr>
      </p:cxnSp>
      <p:sp>
        <p:nvSpPr>
          <p:cNvPr id="34" name="正方形/長方形 33">
            <a:extLst>
              <a:ext uri="{FF2B5EF4-FFF2-40B4-BE49-F238E27FC236}">
                <a16:creationId xmlns:a16="http://schemas.microsoft.com/office/drawing/2014/main" id="{04395769-713C-4CDE-A4A4-943B14383F09}"/>
              </a:ext>
            </a:extLst>
          </p:cNvPr>
          <p:cNvSpPr/>
          <p:nvPr/>
        </p:nvSpPr>
        <p:spPr>
          <a:xfrm>
            <a:off x="4808237" y="4736456"/>
            <a:ext cx="360040" cy="168937"/>
          </a:xfrm>
          <a:prstGeom prst="rect">
            <a:avLst/>
          </a:prstGeom>
          <a:solidFill>
            <a:srgbClr val="0070C0"/>
          </a:solidFill>
          <a:ln>
            <a:noFill/>
          </a:ln>
        </p:spPr>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1EF3F207-2F16-4097-A3AD-0F2AEAB12D78}"/>
              </a:ext>
            </a:extLst>
          </p:cNvPr>
          <p:cNvSpPr/>
          <p:nvPr/>
        </p:nvSpPr>
        <p:spPr>
          <a:xfrm>
            <a:off x="5565672" y="4354855"/>
            <a:ext cx="359177" cy="558043"/>
          </a:xfrm>
          <a:prstGeom prst="rect">
            <a:avLst/>
          </a:prstGeom>
          <a:solidFill>
            <a:srgbClr val="0070C0"/>
          </a:solidFill>
          <a:ln>
            <a:noFill/>
          </a:ln>
        </p:spPr>
        <p:txBody>
          <a:bodyPr rtlCol="0" anchor="ctr"/>
          <a:lstStyle/>
          <a:p>
            <a:pPr algn="ctr"/>
            <a:endParaRPr kumimoji="1" lang="ja-JP" altLang="en-US"/>
          </a:p>
        </p:txBody>
      </p:sp>
      <p:sp>
        <p:nvSpPr>
          <p:cNvPr id="36" name="右矢印 40">
            <a:extLst>
              <a:ext uri="{FF2B5EF4-FFF2-40B4-BE49-F238E27FC236}">
                <a16:creationId xmlns:a16="http://schemas.microsoft.com/office/drawing/2014/main" id="{D4610C5A-7073-4B06-B5AB-54923953269F}"/>
              </a:ext>
            </a:extLst>
          </p:cNvPr>
          <p:cNvSpPr/>
          <p:nvPr/>
        </p:nvSpPr>
        <p:spPr>
          <a:xfrm rot="19105706">
            <a:off x="4965331" y="4391280"/>
            <a:ext cx="757003" cy="136637"/>
          </a:xfrm>
          <a:prstGeom prst="rightArrow">
            <a:avLst/>
          </a:prstGeom>
          <a:solidFill>
            <a:srgbClr val="7030A0"/>
          </a:solidFill>
          <a:ln>
            <a:noFill/>
          </a:ln>
        </p:spPr>
        <p:txBody>
          <a:bodyPr rtlCol="0" anchor="ctr"/>
          <a:lstStyle/>
          <a:p>
            <a:pPr algn="ctr"/>
            <a:endParaRPr kumimoji="1" lang="ja-JP" altLang="en-US"/>
          </a:p>
        </p:txBody>
      </p:sp>
      <p:cxnSp>
        <p:nvCxnSpPr>
          <p:cNvPr id="37" name="直線矢印コネクタ 36">
            <a:extLst>
              <a:ext uri="{FF2B5EF4-FFF2-40B4-BE49-F238E27FC236}">
                <a16:creationId xmlns:a16="http://schemas.microsoft.com/office/drawing/2014/main" id="{8F7D91F4-B548-41C4-BAB6-B7DA6E0C31A5}"/>
              </a:ext>
            </a:extLst>
          </p:cNvPr>
          <p:cNvCxnSpPr/>
          <p:nvPr/>
        </p:nvCxnSpPr>
        <p:spPr bwMode="auto">
          <a:xfrm>
            <a:off x="4520205" y="6158002"/>
            <a:ext cx="1728192" cy="0"/>
          </a:xfrm>
          <a:prstGeom prst="straightConnector1">
            <a:avLst/>
          </a:prstGeom>
          <a:noFill/>
          <a:ln w="9525" cap="flat" cmpd="sng" algn="ctr">
            <a:solidFill>
              <a:schemeClr val="tx1"/>
            </a:solidFill>
            <a:prstDash val="solid"/>
            <a:round/>
            <a:headEnd type="none" w="med" len="med"/>
            <a:tailEnd type="triangle"/>
          </a:ln>
          <a:effectLst/>
        </p:spPr>
      </p:cxnSp>
      <p:sp>
        <p:nvSpPr>
          <p:cNvPr id="38" name="正方形/長方形 37">
            <a:extLst>
              <a:ext uri="{FF2B5EF4-FFF2-40B4-BE49-F238E27FC236}">
                <a16:creationId xmlns:a16="http://schemas.microsoft.com/office/drawing/2014/main" id="{68D03540-D48F-4826-AA36-527448F5AEE6}"/>
              </a:ext>
            </a:extLst>
          </p:cNvPr>
          <p:cNvSpPr/>
          <p:nvPr/>
        </p:nvSpPr>
        <p:spPr>
          <a:xfrm>
            <a:off x="4808237" y="5989065"/>
            <a:ext cx="360040" cy="168937"/>
          </a:xfrm>
          <a:prstGeom prst="rect">
            <a:avLst/>
          </a:prstGeom>
          <a:solidFill>
            <a:srgbClr val="0070C0"/>
          </a:solidFill>
          <a:ln>
            <a:noFill/>
          </a:ln>
        </p:spPr>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25930708-D9A9-4052-A0FD-35E5B99A8598}"/>
              </a:ext>
            </a:extLst>
          </p:cNvPr>
          <p:cNvSpPr/>
          <p:nvPr/>
        </p:nvSpPr>
        <p:spPr>
          <a:xfrm>
            <a:off x="5565672" y="5913995"/>
            <a:ext cx="359177" cy="251512"/>
          </a:xfrm>
          <a:prstGeom prst="rect">
            <a:avLst/>
          </a:prstGeom>
          <a:solidFill>
            <a:srgbClr val="0070C0"/>
          </a:solidFill>
          <a:ln>
            <a:noFill/>
          </a:ln>
        </p:spPr>
        <p:txBody>
          <a:bodyPr rtlCol="0" anchor="ctr"/>
          <a:lstStyle/>
          <a:p>
            <a:pPr algn="ctr"/>
            <a:endParaRPr kumimoji="1" lang="ja-JP" altLang="en-US"/>
          </a:p>
        </p:txBody>
      </p:sp>
      <p:sp>
        <p:nvSpPr>
          <p:cNvPr id="40" name="右矢印 44">
            <a:extLst>
              <a:ext uri="{FF2B5EF4-FFF2-40B4-BE49-F238E27FC236}">
                <a16:creationId xmlns:a16="http://schemas.microsoft.com/office/drawing/2014/main" id="{E2039418-824E-4510-B6BC-F50E111C8D9F}"/>
              </a:ext>
            </a:extLst>
          </p:cNvPr>
          <p:cNvSpPr/>
          <p:nvPr/>
        </p:nvSpPr>
        <p:spPr>
          <a:xfrm rot="21052464">
            <a:off x="4981293" y="5790200"/>
            <a:ext cx="757003" cy="136637"/>
          </a:xfrm>
          <a:prstGeom prst="rightArrow">
            <a:avLst/>
          </a:prstGeom>
          <a:solidFill>
            <a:srgbClr val="7030A0"/>
          </a:solidFill>
          <a:ln>
            <a:noFill/>
          </a:ln>
        </p:spPr>
        <p:txBody>
          <a:bodyPr rtlCol="0" anchor="ctr"/>
          <a:lstStyle/>
          <a:p>
            <a:pPr algn="ctr"/>
            <a:endParaRPr kumimoji="1" lang="ja-JP" altLang="en-US"/>
          </a:p>
        </p:txBody>
      </p:sp>
      <p:sp>
        <p:nvSpPr>
          <p:cNvPr id="41" name="Text Box 93">
            <a:extLst>
              <a:ext uri="{FF2B5EF4-FFF2-40B4-BE49-F238E27FC236}">
                <a16:creationId xmlns:a16="http://schemas.microsoft.com/office/drawing/2014/main" id="{5A062113-CF42-4295-BD75-C8FDA45FA70E}"/>
              </a:ext>
            </a:extLst>
          </p:cNvPr>
          <p:cNvSpPr txBox="1">
            <a:spLocks noChangeArrowheads="1"/>
          </p:cNvSpPr>
          <p:nvPr/>
        </p:nvSpPr>
        <p:spPr bwMode="auto">
          <a:xfrm>
            <a:off x="6365302" y="2864869"/>
            <a:ext cx="2274542" cy="668142"/>
          </a:xfrm>
          <a:prstGeom prst="rect">
            <a:avLst/>
          </a:prstGeom>
          <a:noFill/>
          <a:ln w="19050">
            <a:solidFill>
              <a:schemeClr val="accent1"/>
            </a:solidFill>
            <a:miter lim="800000"/>
            <a:headEnd/>
            <a:tailEnd/>
          </a:ln>
        </p:spPr>
        <p:txBody>
          <a:bodyPr wrap="square" lIns="18000" tIns="10800" rIns="18000" bIns="10800" anchor="t">
            <a:spAutoFit/>
          </a:bodyPr>
          <a:lstStyle>
            <a:defPPr>
              <a:defRPr lang="ja-JP"/>
            </a:defPPr>
            <a:lvl1pPr marL="285750" indent="-285750">
              <a:lnSpc>
                <a:spcPct val="100000"/>
              </a:lnSpc>
              <a:spcBef>
                <a:spcPct val="5000"/>
              </a:spcBef>
              <a:buFont typeface="Wingdings" panose="05000000000000000000" pitchFamily="2" charset="2"/>
              <a:buChar char="n"/>
              <a:defRPr sz="1800" b="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marL="0" indent="0">
              <a:buNone/>
            </a:pPr>
            <a:r>
              <a:rPr lang="ja-JP" altLang="en-US" sz="1400" dirty="0"/>
              <a:t>ポイントをあげても、売上に貢献しないので、やめた方が良い。</a:t>
            </a:r>
            <a:endParaRPr lang="en-US" altLang="ja-JP" sz="1400" dirty="0"/>
          </a:p>
        </p:txBody>
      </p:sp>
      <p:sp>
        <p:nvSpPr>
          <p:cNvPr id="42" name="Text Box 93">
            <a:extLst>
              <a:ext uri="{FF2B5EF4-FFF2-40B4-BE49-F238E27FC236}">
                <a16:creationId xmlns:a16="http://schemas.microsoft.com/office/drawing/2014/main" id="{BD9290FD-A2FF-469B-B887-779020DCEB51}"/>
              </a:ext>
            </a:extLst>
          </p:cNvPr>
          <p:cNvSpPr txBox="1">
            <a:spLocks noChangeArrowheads="1"/>
          </p:cNvSpPr>
          <p:nvPr/>
        </p:nvSpPr>
        <p:spPr bwMode="auto">
          <a:xfrm>
            <a:off x="6365302" y="4237741"/>
            <a:ext cx="2274542" cy="668142"/>
          </a:xfrm>
          <a:prstGeom prst="rect">
            <a:avLst/>
          </a:prstGeom>
          <a:noFill/>
          <a:ln w="19050">
            <a:solidFill>
              <a:schemeClr val="accent1"/>
            </a:solidFill>
            <a:miter lim="800000"/>
            <a:headEnd/>
            <a:tailEnd/>
          </a:ln>
        </p:spPr>
        <p:txBody>
          <a:bodyPr wrap="square" lIns="18000" tIns="10800" rIns="18000" bIns="10800" anchor="t">
            <a:spAutoFit/>
          </a:bodyPr>
          <a:lstStyle>
            <a:defPPr>
              <a:defRPr lang="ja-JP"/>
            </a:defPPr>
            <a:lvl1pPr marL="285750" indent="-285750">
              <a:lnSpc>
                <a:spcPct val="100000"/>
              </a:lnSpc>
              <a:spcBef>
                <a:spcPct val="5000"/>
              </a:spcBef>
              <a:buFont typeface="Wingdings" panose="05000000000000000000" pitchFamily="2" charset="2"/>
              <a:buChar char="n"/>
              <a:defRPr sz="1800" b="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marL="0" indent="0">
              <a:buNone/>
            </a:pPr>
            <a:r>
              <a:rPr lang="ja-JP" altLang="en-US" sz="1400" dirty="0"/>
              <a:t>安いポイントをあげて、売上は大幅に改善できる。更にあげた方が良い。</a:t>
            </a:r>
            <a:endParaRPr lang="en-US" altLang="ja-JP" sz="1400" dirty="0"/>
          </a:p>
        </p:txBody>
      </p:sp>
      <p:sp>
        <p:nvSpPr>
          <p:cNvPr id="43" name="Text Box 93">
            <a:extLst>
              <a:ext uri="{FF2B5EF4-FFF2-40B4-BE49-F238E27FC236}">
                <a16:creationId xmlns:a16="http://schemas.microsoft.com/office/drawing/2014/main" id="{D7BC71E7-8A8B-4799-970A-8E6344003479}"/>
              </a:ext>
            </a:extLst>
          </p:cNvPr>
          <p:cNvSpPr txBox="1">
            <a:spLocks noChangeArrowheads="1"/>
          </p:cNvSpPr>
          <p:nvPr/>
        </p:nvSpPr>
        <p:spPr bwMode="auto">
          <a:xfrm>
            <a:off x="6365302" y="5481947"/>
            <a:ext cx="2274542" cy="668142"/>
          </a:xfrm>
          <a:prstGeom prst="rect">
            <a:avLst/>
          </a:prstGeom>
          <a:noFill/>
          <a:ln w="19050">
            <a:solidFill>
              <a:schemeClr val="accent1"/>
            </a:solidFill>
            <a:miter lim="800000"/>
            <a:headEnd/>
            <a:tailEnd/>
          </a:ln>
        </p:spPr>
        <p:txBody>
          <a:bodyPr wrap="square" lIns="18000" tIns="10800" rIns="18000" bIns="10800" anchor="t">
            <a:spAutoFit/>
          </a:bodyPr>
          <a:lstStyle>
            <a:defPPr>
              <a:defRPr lang="ja-JP"/>
            </a:defPPr>
            <a:lvl1pPr marL="285750" indent="-285750">
              <a:lnSpc>
                <a:spcPct val="100000"/>
              </a:lnSpc>
              <a:spcBef>
                <a:spcPct val="5000"/>
              </a:spcBef>
              <a:buFont typeface="Wingdings" panose="05000000000000000000" pitchFamily="2" charset="2"/>
              <a:buChar char="n"/>
              <a:defRPr sz="1800" b="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marL="0" indent="0">
              <a:buNone/>
            </a:pPr>
            <a:r>
              <a:rPr lang="ja-JP" altLang="en-US" sz="1400" dirty="0"/>
              <a:t>高いポイントをあげても、売上には少しだけ貢献する。もう少し試行した方が良い。</a:t>
            </a:r>
            <a:endParaRPr lang="en-US" altLang="ja-JP" sz="1400" dirty="0"/>
          </a:p>
        </p:txBody>
      </p:sp>
    </p:spTree>
    <p:extLst>
      <p:ext uri="{BB962C8B-B14F-4D97-AF65-F5344CB8AC3E}">
        <p14:creationId xmlns:p14="http://schemas.microsoft.com/office/powerpoint/2010/main" val="123380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39AC57-B28A-4AB6-B085-D0EA2DF39C32}"/>
              </a:ext>
            </a:extLst>
          </p:cNvPr>
          <p:cNvSpPr>
            <a:spLocks noGrp="1"/>
          </p:cNvSpPr>
          <p:nvPr>
            <p:ph type="title"/>
          </p:nvPr>
        </p:nvSpPr>
        <p:spPr/>
        <p:txBody>
          <a:bodyPr/>
          <a:lstStyle/>
          <a:p>
            <a:r>
              <a:rPr kumimoji="1" lang="ja-JP" altLang="en-US" dirty="0"/>
              <a:t>導入</a:t>
            </a:r>
          </a:p>
        </p:txBody>
      </p:sp>
      <p:sp>
        <p:nvSpPr>
          <p:cNvPr id="9" name="テキスト ボックス 8">
            <a:extLst>
              <a:ext uri="{FF2B5EF4-FFF2-40B4-BE49-F238E27FC236}">
                <a16:creationId xmlns:a16="http://schemas.microsoft.com/office/drawing/2014/main" id="{DF0E6FA5-EB6E-4CF9-BE95-F82B90E9AA3D}"/>
              </a:ext>
            </a:extLst>
          </p:cNvPr>
          <p:cNvSpPr txBox="1"/>
          <p:nvPr/>
        </p:nvSpPr>
        <p:spPr>
          <a:xfrm>
            <a:off x="5859343" y="3137062"/>
            <a:ext cx="2263330" cy="1720120"/>
          </a:xfrm>
          <a:prstGeom prst="rect">
            <a:avLst/>
          </a:prstGeom>
          <a:noFill/>
          <a:ln w="9525">
            <a:solidFill>
              <a:srgbClr val="0070C0"/>
            </a:solidFill>
          </a:ln>
        </p:spPr>
        <p:txBody>
          <a:bodyPr wrap="square" rtlCol="0">
            <a:noAutofit/>
          </a:bodyPr>
          <a:lstStyle/>
          <a:p>
            <a:pPr algn="ct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0" name="図 9">
            <a:extLst>
              <a:ext uri="{FF2B5EF4-FFF2-40B4-BE49-F238E27FC236}">
                <a16:creationId xmlns:a16="http://schemas.microsoft.com/office/drawing/2014/main" id="{3902EF09-E1A5-422D-8277-C86C335384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9872" y="3417022"/>
            <a:ext cx="1865784" cy="1317710"/>
          </a:xfrm>
          <a:prstGeom prst="rect">
            <a:avLst/>
          </a:prstGeom>
        </p:spPr>
      </p:pic>
      <p:sp>
        <p:nvSpPr>
          <p:cNvPr id="11" name="テキスト ボックス 10">
            <a:extLst>
              <a:ext uri="{FF2B5EF4-FFF2-40B4-BE49-F238E27FC236}">
                <a16:creationId xmlns:a16="http://schemas.microsoft.com/office/drawing/2014/main" id="{0C5DDB56-F583-4E9B-B3EC-115F4B863964}"/>
              </a:ext>
            </a:extLst>
          </p:cNvPr>
          <p:cNvSpPr txBox="1"/>
          <p:nvPr/>
        </p:nvSpPr>
        <p:spPr>
          <a:xfrm>
            <a:off x="3455876" y="3128990"/>
            <a:ext cx="1793776" cy="1605742"/>
          </a:xfrm>
          <a:prstGeom prst="rect">
            <a:avLst/>
          </a:prstGeom>
          <a:noFill/>
          <a:ln w="19050">
            <a:solidFill>
              <a:schemeClr val="tx1"/>
            </a:solidFill>
          </a:ln>
        </p:spPr>
        <p:txBody>
          <a:bodyPr wrap="square" rtlCol="0">
            <a:noAutofit/>
          </a:bodyPr>
          <a:lstStyle/>
          <a:p>
            <a:pPr algn="ctr"/>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推薦システム</a:t>
            </a:r>
          </a:p>
        </p:txBody>
      </p:sp>
      <p:pic>
        <p:nvPicPr>
          <p:cNvPr id="12" name="図 11">
            <a:extLst>
              <a:ext uri="{FF2B5EF4-FFF2-40B4-BE49-F238E27FC236}">
                <a16:creationId xmlns:a16="http://schemas.microsoft.com/office/drawing/2014/main" id="{87221B69-DA5F-41D4-B07B-A45E1567A9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113" y="4296013"/>
            <a:ext cx="360040" cy="357531"/>
          </a:xfrm>
          <a:prstGeom prst="rect">
            <a:avLst/>
          </a:prstGeom>
        </p:spPr>
      </p:pic>
      <p:pic>
        <p:nvPicPr>
          <p:cNvPr id="13" name="図 12">
            <a:extLst>
              <a:ext uri="{FF2B5EF4-FFF2-40B4-BE49-F238E27FC236}">
                <a16:creationId xmlns:a16="http://schemas.microsoft.com/office/drawing/2014/main" id="{E815C1F7-FC5A-43F6-8925-9D06F8ABC5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7624" y="4353126"/>
            <a:ext cx="443880" cy="443880"/>
          </a:xfrm>
          <a:prstGeom prst="rect">
            <a:avLst/>
          </a:prstGeom>
        </p:spPr>
      </p:pic>
      <p:pic>
        <p:nvPicPr>
          <p:cNvPr id="14" name="図 13">
            <a:extLst>
              <a:ext uri="{FF2B5EF4-FFF2-40B4-BE49-F238E27FC236}">
                <a16:creationId xmlns:a16="http://schemas.microsoft.com/office/drawing/2014/main" id="{CB866D3A-AB3A-4664-8B01-F1B8F90D376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3280" y="4166995"/>
            <a:ext cx="344185" cy="258139"/>
          </a:xfrm>
          <a:prstGeom prst="rect">
            <a:avLst/>
          </a:prstGeom>
        </p:spPr>
      </p:pic>
      <p:pic>
        <p:nvPicPr>
          <p:cNvPr id="15" name="図 14">
            <a:extLst>
              <a:ext uri="{FF2B5EF4-FFF2-40B4-BE49-F238E27FC236}">
                <a16:creationId xmlns:a16="http://schemas.microsoft.com/office/drawing/2014/main" id="{EB46E5AC-AF9C-4870-9C3C-0E964A87217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7962" y="3418723"/>
            <a:ext cx="646530" cy="430347"/>
          </a:xfrm>
          <a:prstGeom prst="rect">
            <a:avLst/>
          </a:prstGeom>
        </p:spPr>
      </p:pic>
      <p:pic>
        <p:nvPicPr>
          <p:cNvPr id="16" name="図 15">
            <a:extLst>
              <a:ext uri="{FF2B5EF4-FFF2-40B4-BE49-F238E27FC236}">
                <a16:creationId xmlns:a16="http://schemas.microsoft.com/office/drawing/2014/main" id="{506C01CE-793D-477C-BBAE-96F5CED1CC9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72185" y="3207217"/>
            <a:ext cx="492646" cy="492646"/>
          </a:xfrm>
          <a:prstGeom prst="rect">
            <a:avLst/>
          </a:prstGeom>
        </p:spPr>
      </p:pic>
      <p:pic>
        <p:nvPicPr>
          <p:cNvPr id="17" name="図 16">
            <a:extLst>
              <a:ext uri="{FF2B5EF4-FFF2-40B4-BE49-F238E27FC236}">
                <a16:creationId xmlns:a16="http://schemas.microsoft.com/office/drawing/2014/main" id="{A0AAD4D5-64BF-4A4F-91A3-10CDFEC366C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58025" y="3955375"/>
            <a:ext cx="325743" cy="325743"/>
          </a:xfrm>
          <a:prstGeom prst="rect">
            <a:avLst/>
          </a:prstGeom>
        </p:spPr>
      </p:pic>
      <p:sp>
        <p:nvSpPr>
          <p:cNvPr id="18" name="山形 20">
            <a:extLst>
              <a:ext uri="{FF2B5EF4-FFF2-40B4-BE49-F238E27FC236}">
                <a16:creationId xmlns:a16="http://schemas.microsoft.com/office/drawing/2014/main" id="{268A27F7-145B-46BC-AF71-F1CEF21964CF}"/>
              </a:ext>
            </a:extLst>
          </p:cNvPr>
          <p:cNvSpPr/>
          <p:nvPr/>
        </p:nvSpPr>
        <p:spPr>
          <a:xfrm>
            <a:off x="2987824" y="3777062"/>
            <a:ext cx="288032" cy="325743"/>
          </a:xfrm>
          <a:prstGeom prst="chevron">
            <a:avLst/>
          </a:prstGeom>
          <a:solidFill>
            <a:srgbClr val="C00000"/>
          </a:solidFill>
          <a:ln>
            <a:noFill/>
          </a:ln>
        </p:spPr>
        <p:txBody>
          <a:bodyPr rtlCol="0" anchor="ctr"/>
          <a:lstStyle/>
          <a:p>
            <a:pPr algn="ctr"/>
            <a:endParaRPr kumimoji="1" lang="ja-JP" altLang="en-US"/>
          </a:p>
        </p:txBody>
      </p:sp>
      <p:sp>
        <p:nvSpPr>
          <p:cNvPr id="19" name="Text Box 93">
            <a:extLst>
              <a:ext uri="{FF2B5EF4-FFF2-40B4-BE49-F238E27FC236}">
                <a16:creationId xmlns:a16="http://schemas.microsoft.com/office/drawing/2014/main" id="{2B9C8D22-513D-4FF4-8C3E-5ED6559B09F8}"/>
              </a:ext>
            </a:extLst>
          </p:cNvPr>
          <p:cNvSpPr txBox="1">
            <a:spLocks noChangeArrowheads="1"/>
          </p:cNvSpPr>
          <p:nvPr/>
        </p:nvSpPr>
        <p:spPr bwMode="auto">
          <a:xfrm>
            <a:off x="404337" y="5200678"/>
            <a:ext cx="2655495" cy="1099029"/>
          </a:xfrm>
          <a:prstGeom prst="rect">
            <a:avLst/>
          </a:prstGeom>
          <a:noFill/>
          <a:ln w="19050">
            <a:solidFill>
              <a:srgbClr val="C00000"/>
            </a:solidFill>
            <a:miter lim="800000"/>
            <a:headEnd/>
            <a:tailEnd/>
          </a:ln>
        </p:spPr>
        <p:txBody>
          <a:bodyPr wrap="square" lIns="18000" tIns="10800" rIns="18000" bIns="10800" anchor="t">
            <a:spAutoFit/>
          </a:bodyPr>
          <a:lstStyle>
            <a:defPPr>
              <a:defRPr lang="ja-JP"/>
            </a:defPPr>
            <a:lvl1pPr marL="285750" indent="-285750">
              <a:lnSpc>
                <a:spcPct val="100000"/>
              </a:lnSpc>
              <a:spcBef>
                <a:spcPct val="5000"/>
              </a:spcBef>
              <a:buFont typeface="Wingdings" panose="05000000000000000000" pitchFamily="2" charset="2"/>
              <a:buChar char="n"/>
              <a:defRPr sz="1800" b="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marL="0" indent="0">
              <a:buNone/>
            </a:pPr>
            <a:r>
              <a:rPr lang="ja-JP" altLang="en-US" sz="1400" dirty="0">
                <a:solidFill>
                  <a:srgbClr val="C00000"/>
                </a:solidFill>
              </a:rPr>
              <a:t>商品と商品の類似度は定義されたルールによって計算されたものであり、</a:t>
            </a:r>
            <a:r>
              <a:rPr lang="ja-JP" altLang="en-US" sz="1400" u="sng" dirty="0">
                <a:solidFill>
                  <a:srgbClr val="C00000"/>
                </a:solidFill>
              </a:rPr>
              <a:t>仮説</a:t>
            </a:r>
            <a:r>
              <a:rPr lang="ja-JP" altLang="en-US" sz="1400" dirty="0">
                <a:solidFill>
                  <a:srgbClr val="C00000"/>
                </a:solidFill>
              </a:rPr>
              <a:t>でしかない。実際に顧客の購買行為と相違する場合がある。</a:t>
            </a:r>
            <a:endParaRPr lang="en-US" altLang="ja-JP" sz="1400" dirty="0">
              <a:solidFill>
                <a:srgbClr val="C00000"/>
              </a:solidFill>
            </a:endParaRPr>
          </a:p>
        </p:txBody>
      </p:sp>
      <p:sp>
        <p:nvSpPr>
          <p:cNvPr id="20" name="Text Box 93">
            <a:extLst>
              <a:ext uri="{FF2B5EF4-FFF2-40B4-BE49-F238E27FC236}">
                <a16:creationId xmlns:a16="http://schemas.microsoft.com/office/drawing/2014/main" id="{32F68B48-F675-44B8-B8E2-2C56C6B001F6}"/>
              </a:ext>
            </a:extLst>
          </p:cNvPr>
          <p:cNvSpPr txBox="1">
            <a:spLocks noChangeArrowheads="1"/>
          </p:cNvSpPr>
          <p:nvPr/>
        </p:nvSpPr>
        <p:spPr bwMode="auto">
          <a:xfrm>
            <a:off x="755576" y="2484444"/>
            <a:ext cx="1917108" cy="506559"/>
          </a:xfrm>
          <a:prstGeom prst="rect">
            <a:avLst/>
          </a:prstGeom>
          <a:noFill/>
          <a:ln w="19050">
            <a:solidFill>
              <a:srgbClr val="C00000"/>
            </a:solidFill>
            <a:miter lim="800000"/>
            <a:headEnd/>
            <a:tailEnd/>
          </a:ln>
        </p:spPr>
        <p:txBody>
          <a:bodyPr wrap="square" lIns="18000" tIns="10800" rIns="18000" bIns="10800" anchor="t">
            <a:spAutoFit/>
          </a:bodyPr>
          <a:lstStyle>
            <a:defPPr>
              <a:defRPr lang="ja-JP"/>
            </a:defPPr>
            <a:lvl1pPr marL="285750" indent="-285750">
              <a:lnSpc>
                <a:spcPct val="100000"/>
              </a:lnSpc>
              <a:spcBef>
                <a:spcPct val="5000"/>
              </a:spcBef>
              <a:buFont typeface="Wingdings" panose="05000000000000000000" pitchFamily="2" charset="2"/>
              <a:buChar char="n"/>
              <a:defRPr sz="1800" b="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marL="0" indent="0">
              <a:buNone/>
            </a:pPr>
            <a:r>
              <a:rPr lang="ja-JP" altLang="en-US" sz="1050" dirty="0">
                <a:solidFill>
                  <a:srgbClr val="C00000"/>
                </a:solidFill>
              </a:rPr>
              <a:t>各商品の内容（属性、タイトル、画像、説明文）を解析して、商品と商品の類似度を計算する。</a:t>
            </a:r>
            <a:endParaRPr lang="en-US" altLang="ja-JP" sz="1050" dirty="0">
              <a:solidFill>
                <a:srgbClr val="C00000"/>
              </a:solidFill>
            </a:endParaRPr>
          </a:p>
        </p:txBody>
      </p:sp>
      <p:grpSp>
        <p:nvGrpSpPr>
          <p:cNvPr id="21" name="グループ化 20">
            <a:extLst>
              <a:ext uri="{FF2B5EF4-FFF2-40B4-BE49-F238E27FC236}">
                <a16:creationId xmlns:a16="http://schemas.microsoft.com/office/drawing/2014/main" id="{131F41C2-C291-4C61-9BC2-DC93E9FC7068}"/>
              </a:ext>
            </a:extLst>
          </p:cNvPr>
          <p:cNvGrpSpPr/>
          <p:nvPr/>
        </p:nvGrpSpPr>
        <p:grpSpPr>
          <a:xfrm>
            <a:off x="6326512" y="3253092"/>
            <a:ext cx="288032" cy="396044"/>
            <a:chOff x="6012160" y="6057292"/>
            <a:chExt cx="288032" cy="396044"/>
          </a:xfrm>
        </p:grpSpPr>
        <p:sp>
          <p:nvSpPr>
            <p:cNvPr id="22" name="五角形 21">
              <a:extLst>
                <a:ext uri="{FF2B5EF4-FFF2-40B4-BE49-F238E27FC236}">
                  <a16:creationId xmlns:a16="http://schemas.microsoft.com/office/drawing/2014/main" id="{EC2E293C-5D51-412D-99F5-CF0460476199}"/>
                </a:ext>
              </a:extLst>
            </p:cNvPr>
            <p:cNvSpPr/>
            <p:nvPr/>
          </p:nvSpPr>
          <p:spPr>
            <a:xfrm>
              <a:off x="6012160" y="6165304"/>
              <a:ext cx="288032" cy="288032"/>
            </a:xfrm>
            <a:prstGeom prst="pentagon">
              <a:avLst/>
            </a:prstGeom>
            <a:solidFill>
              <a:srgbClr val="0070C0"/>
            </a:solidFill>
            <a:ln w="19050">
              <a:solidFill>
                <a:schemeClr val="bg1"/>
              </a:solidFill>
            </a:ln>
          </p:spPr>
          <p:txBody>
            <a:bodyPr rtlCol="0" anchor="ctr"/>
            <a:lstStyle/>
            <a:p>
              <a:pPr algn="ctr"/>
              <a:endParaRPr kumimoji="1" lang="ja-JP" altLang="en-US"/>
            </a:p>
          </p:txBody>
        </p:sp>
        <p:sp>
          <p:nvSpPr>
            <p:cNvPr id="23" name="楕円 22">
              <a:extLst>
                <a:ext uri="{FF2B5EF4-FFF2-40B4-BE49-F238E27FC236}">
                  <a16:creationId xmlns:a16="http://schemas.microsoft.com/office/drawing/2014/main" id="{9D102DEE-AEE8-4EDD-8CA0-CB512FDAAA74}"/>
                </a:ext>
              </a:extLst>
            </p:cNvPr>
            <p:cNvSpPr/>
            <p:nvPr/>
          </p:nvSpPr>
          <p:spPr>
            <a:xfrm>
              <a:off x="6048164" y="6057292"/>
              <a:ext cx="216024" cy="216024"/>
            </a:xfrm>
            <a:prstGeom prst="ellipse">
              <a:avLst/>
            </a:prstGeom>
            <a:solidFill>
              <a:srgbClr val="0070C0"/>
            </a:solidFill>
            <a:ln w="19050">
              <a:solidFill>
                <a:schemeClr val="bg1"/>
              </a:solidFill>
            </a:ln>
          </p:spPr>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FC8BD8E9-9379-4209-9799-5774E0BCAAC6}"/>
              </a:ext>
            </a:extLst>
          </p:cNvPr>
          <p:cNvGrpSpPr/>
          <p:nvPr/>
        </p:nvGrpSpPr>
        <p:grpSpPr>
          <a:xfrm>
            <a:off x="6034440" y="3873282"/>
            <a:ext cx="288032" cy="396044"/>
            <a:chOff x="6012160" y="6057292"/>
            <a:chExt cx="288032" cy="396044"/>
          </a:xfrm>
          <a:solidFill>
            <a:srgbClr val="00B050"/>
          </a:solidFill>
        </p:grpSpPr>
        <p:sp>
          <p:nvSpPr>
            <p:cNvPr id="25" name="五角形 24">
              <a:extLst>
                <a:ext uri="{FF2B5EF4-FFF2-40B4-BE49-F238E27FC236}">
                  <a16:creationId xmlns:a16="http://schemas.microsoft.com/office/drawing/2014/main" id="{1CB762A3-6AF4-4C95-8009-F911F86B0D34}"/>
                </a:ext>
              </a:extLst>
            </p:cNvPr>
            <p:cNvSpPr/>
            <p:nvPr/>
          </p:nvSpPr>
          <p:spPr>
            <a:xfrm>
              <a:off x="6012160" y="6165304"/>
              <a:ext cx="288032" cy="288032"/>
            </a:xfrm>
            <a:prstGeom prst="pentagon">
              <a:avLst/>
            </a:prstGeom>
            <a:grpFill/>
            <a:ln w="19050">
              <a:solidFill>
                <a:schemeClr val="bg1"/>
              </a:solidFill>
            </a:ln>
          </p:spPr>
          <p:txBody>
            <a:bodyPr rtlCol="0" anchor="ctr"/>
            <a:lstStyle/>
            <a:p>
              <a:pPr algn="ctr"/>
              <a:endParaRPr kumimoji="1" lang="ja-JP" altLang="en-US"/>
            </a:p>
          </p:txBody>
        </p:sp>
        <p:sp>
          <p:nvSpPr>
            <p:cNvPr id="26" name="楕円 25">
              <a:extLst>
                <a:ext uri="{FF2B5EF4-FFF2-40B4-BE49-F238E27FC236}">
                  <a16:creationId xmlns:a16="http://schemas.microsoft.com/office/drawing/2014/main" id="{B9A7FE64-5109-4039-930C-B960A571ECC7}"/>
                </a:ext>
              </a:extLst>
            </p:cNvPr>
            <p:cNvSpPr/>
            <p:nvPr/>
          </p:nvSpPr>
          <p:spPr>
            <a:xfrm>
              <a:off x="6048164" y="6057292"/>
              <a:ext cx="216024" cy="216024"/>
            </a:xfrm>
            <a:prstGeom prst="ellipse">
              <a:avLst/>
            </a:prstGeom>
            <a:grpFill/>
            <a:ln w="19050">
              <a:solidFill>
                <a:schemeClr val="bg1"/>
              </a:solidFill>
            </a:ln>
          </p:spPr>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1E2D128F-8F75-4AB5-A47C-E61CD21E406A}"/>
              </a:ext>
            </a:extLst>
          </p:cNvPr>
          <p:cNvGrpSpPr/>
          <p:nvPr/>
        </p:nvGrpSpPr>
        <p:grpSpPr>
          <a:xfrm>
            <a:off x="6408645" y="4317122"/>
            <a:ext cx="288032" cy="396044"/>
            <a:chOff x="6012160" y="6057292"/>
            <a:chExt cx="288032" cy="396044"/>
          </a:xfrm>
          <a:solidFill>
            <a:srgbClr val="7030A0"/>
          </a:solidFill>
        </p:grpSpPr>
        <p:sp>
          <p:nvSpPr>
            <p:cNvPr id="28" name="五角形 27">
              <a:extLst>
                <a:ext uri="{FF2B5EF4-FFF2-40B4-BE49-F238E27FC236}">
                  <a16:creationId xmlns:a16="http://schemas.microsoft.com/office/drawing/2014/main" id="{8B5BA8A8-02C8-4D0E-B96A-30E9F310FA59}"/>
                </a:ext>
              </a:extLst>
            </p:cNvPr>
            <p:cNvSpPr/>
            <p:nvPr/>
          </p:nvSpPr>
          <p:spPr>
            <a:xfrm>
              <a:off x="6012160" y="6165304"/>
              <a:ext cx="288032" cy="288032"/>
            </a:xfrm>
            <a:prstGeom prst="pentagon">
              <a:avLst/>
            </a:prstGeom>
            <a:grpFill/>
            <a:ln w="19050">
              <a:solidFill>
                <a:schemeClr val="bg1"/>
              </a:solidFill>
            </a:ln>
          </p:spPr>
          <p:txBody>
            <a:bodyPr rtlCol="0" anchor="ctr"/>
            <a:lstStyle/>
            <a:p>
              <a:pPr algn="ctr"/>
              <a:endParaRPr kumimoji="1" lang="ja-JP" altLang="en-US"/>
            </a:p>
          </p:txBody>
        </p:sp>
        <p:sp>
          <p:nvSpPr>
            <p:cNvPr id="29" name="楕円 28">
              <a:extLst>
                <a:ext uri="{FF2B5EF4-FFF2-40B4-BE49-F238E27FC236}">
                  <a16:creationId xmlns:a16="http://schemas.microsoft.com/office/drawing/2014/main" id="{7E84E054-2A6B-4516-A5B6-47DA5D14F140}"/>
                </a:ext>
              </a:extLst>
            </p:cNvPr>
            <p:cNvSpPr/>
            <p:nvPr/>
          </p:nvSpPr>
          <p:spPr>
            <a:xfrm>
              <a:off x="6048164" y="6057292"/>
              <a:ext cx="216024" cy="216024"/>
            </a:xfrm>
            <a:prstGeom prst="ellipse">
              <a:avLst/>
            </a:prstGeom>
            <a:grpFill/>
            <a:ln w="19050">
              <a:solidFill>
                <a:schemeClr val="bg1"/>
              </a:solidFill>
            </a:ln>
          </p:spPr>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63D91ED0-CED2-4C49-99D3-097B7B7B7CE7}"/>
              </a:ext>
            </a:extLst>
          </p:cNvPr>
          <p:cNvGrpSpPr/>
          <p:nvPr/>
        </p:nvGrpSpPr>
        <p:grpSpPr>
          <a:xfrm>
            <a:off x="6652259" y="3954316"/>
            <a:ext cx="288032" cy="396044"/>
            <a:chOff x="6012160" y="6057292"/>
            <a:chExt cx="288032" cy="396044"/>
          </a:xfrm>
          <a:solidFill>
            <a:srgbClr val="FFC000"/>
          </a:solidFill>
        </p:grpSpPr>
        <p:sp>
          <p:nvSpPr>
            <p:cNvPr id="31" name="五角形 30">
              <a:extLst>
                <a:ext uri="{FF2B5EF4-FFF2-40B4-BE49-F238E27FC236}">
                  <a16:creationId xmlns:a16="http://schemas.microsoft.com/office/drawing/2014/main" id="{0AD996CE-ED51-4218-830B-E2F352F671ED}"/>
                </a:ext>
              </a:extLst>
            </p:cNvPr>
            <p:cNvSpPr/>
            <p:nvPr/>
          </p:nvSpPr>
          <p:spPr>
            <a:xfrm>
              <a:off x="6012160" y="6165304"/>
              <a:ext cx="288032" cy="288032"/>
            </a:xfrm>
            <a:prstGeom prst="pentagon">
              <a:avLst/>
            </a:prstGeom>
            <a:grpFill/>
            <a:ln w="19050">
              <a:solidFill>
                <a:schemeClr val="bg1"/>
              </a:solidFill>
            </a:ln>
          </p:spPr>
          <p:txBody>
            <a:bodyPr rtlCol="0" anchor="ctr"/>
            <a:lstStyle/>
            <a:p>
              <a:pPr algn="ctr"/>
              <a:endParaRPr kumimoji="1" lang="ja-JP" altLang="en-US"/>
            </a:p>
          </p:txBody>
        </p:sp>
        <p:sp>
          <p:nvSpPr>
            <p:cNvPr id="32" name="楕円 31">
              <a:extLst>
                <a:ext uri="{FF2B5EF4-FFF2-40B4-BE49-F238E27FC236}">
                  <a16:creationId xmlns:a16="http://schemas.microsoft.com/office/drawing/2014/main" id="{38CD2437-705D-42D2-BC7F-E836BFA0D242}"/>
                </a:ext>
              </a:extLst>
            </p:cNvPr>
            <p:cNvSpPr/>
            <p:nvPr/>
          </p:nvSpPr>
          <p:spPr>
            <a:xfrm>
              <a:off x="6048164" y="6057292"/>
              <a:ext cx="216024" cy="216024"/>
            </a:xfrm>
            <a:prstGeom prst="ellipse">
              <a:avLst/>
            </a:prstGeom>
            <a:grpFill/>
            <a:ln w="19050">
              <a:solidFill>
                <a:schemeClr val="bg1"/>
              </a:solidFill>
            </a:ln>
          </p:spPr>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407A6488-CF32-43E2-82ED-AA03DB84E28C}"/>
              </a:ext>
            </a:extLst>
          </p:cNvPr>
          <p:cNvGrpSpPr/>
          <p:nvPr/>
        </p:nvGrpSpPr>
        <p:grpSpPr>
          <a:xfrm>
            <a:off x="7662755" y="4213114"/>
            <a:ext cx="288032" cy="396044"/>
            <a:chOff x="6012160" y="6057292"/>
            <a:chExt cx="288032" cy="396044"/>
          </a:xfrm>
          <a:solidFill>
            <a:srgbClr val="00B0F0"/>
          </a:solidFill>
        </p:grpSpPr>
        <p:sp>
          <p:nvSpPr>
            <p:cNvPr id="34" name="五角形 33">
              <a:extLst>
                <a:ext uri="{FF2B5EF4-FFF2-40B4-BE49-F238E27FC236}">
                  <a16:creationId xmlns:a16="http://schemas.microsoft.com/office/drawing/2014/main" id="{45439FA5-A75B-46B4-B83D-5F9020E216B2}"/>
                </a:ext>
              </a:extLst>
            </p:cNvPr>
            <p:cNvSpPr/>
            <p:nvPr/>
          </p:nvSpPr>
          <p:spPr>
            <a:xfrm>
              <a:off x="6012160" y="6165304"/>
              <a:ext cx="288032" cy="288032"/>
            </a:xfrm>
            <a:prstGeom prst="pentagon">
              <a:avLst/>
            </a:prstGeom>
            <a:grpFill/>
            <a:ln w="19050">
              <a:solidFill>
                <a:schemeClr val="bg1"/>
              </a:solidFill>
            </a:ln>
          </p:spPr>
          <p:txBody>
            <a:bodyPr rtlCol="0" anchor="ctr"/>
            <a:lstStyle/>
            <a:p>
              <a:pPr algn="ctr"/>
              <a:endParaRPr kumimoji="1" lang="ja-JP" altLang="en-US"/>
            </a:p>
          </p:txBody>
        </p:sp>
        <p:sp>
          <p:nvSpPr>
            <p:cNvPr id="35" name="楕円 34">
              <a:extLst>
                <a:ext uri="{FF2B5EF4-FFF2-40B4-BE49-F238E27FC236}">
                  <a16:creationId xmlns:a16="http://schemas.microsoft.com/office/drawing/2014/main" id="{F6FD3A82-E70E-465E-8B06-1AD791E3E7C2}"/>
                </a:ext>
              </a:extLst>
            </p:cNvPr>
            <p:cNvSpPr/>
            <p:nvPr/>
          </p:nvSpPr>
          <p:spPr>
            <a:xfrm>
              <a:off x="6048164" y="6057292"/>
              <a:ext cx="216024" cy="216024"/>
            </a:xfrm>
            <a:prstGeom prst="ellipse">
              <a:avLst/>
            </a:prstGeom>
            <a:grpFill/>
            <a:ln w="19050">
              <a:solidFill>
                <a:schemeClr val="bg1"/>
              </a:solidFill>
            </a:ln>
          </p:spPr>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73FDE381-542B-4D26-AF05-D2D9288B94AD}"/>
              </a:ext>
            </a:extLst>
          </p:cNvPr>
          <p:cNvGrpSpPr/>
          <p:nvPr/>
        </p:nvGrpSpPr>
        <p:grpSpPr>
          <a:xfrm>
            <a:off x="7190608" y="3447159"/>
            <a:ext cx="288032" cy="396044"/>
            <a:chOff x="6012160" y="6057292"/>
            <a:chExt cx="288032" cy="396044"/>
          </a:xfrm>
          <a:solidFill>
            <a:srgbClr val="FF0000"/>
          </a:solidFill>
        </p:grpSpPr>
        <p:sp>
          <p:nvSpPr>
            <p:cNvPr id="37" name="五角形 36">
              <a:extLst>
                <a:ext uri="{FF2B5EF4-FFF2-40B4-BE49-F238E27FC236}">
                  <a16:creationId xmlns:a16="http://schemas.microsoft.com/office/drawing/2014/main" id="{9E629ECA-49E5-4F34-967D-CB265A08DA35}"/>
                </a:ext>
              </a:extLst>
            </p:cNvPr>
            <p:cNvSpPr/>
            <p:nvPr/>
          </p:nvSpPr>
          <p:spPr>
            <a:xfrm>
              <a:off x="6012160" y="6165304"/>
              <a:ext cx="288032" cy="288032"/>
            </a:xfrm>
            <a:prstGeom prst="pentagon">
              <a:avLst/>
            </a:prstGeom>
            <a:grpFill/>
            <a:ln w="19050">
              <a:solidFill>
                <a:schemeClr val="bg1"/>
              </a:solidFill>
            </a:ln>
          </p:spPr>
          <p:txBody>
            <a:bodyPr rtlCol="0" anchor="ctr"/>
            <a:lstStyle/>
            <a:p>
              <a:pPr algn="ctr"/>
              <a:endParaRPr kumimoji="1" lang="ja-JP" altLang="en-US"/>
            </a:p>
          </p:txBody>
        </p:sp>
        <p:sp>
          <p:nvSpPr>
            <p:cNvPr id="38" name="楕円 37">
              <a:extLst>
                <a:ext uri="{FF2B5EF4-FFF2-40B4-BE49-F238E27FC236}">
                  <a16:creationId xmlns:a16="http://schemas.microsoft.com/office/drawing/2014/main" id="{84C47828-ADFA-4C99-A602-8E18C4A6A50B}"/>
                </a:ext>
              </a:extLst>
            </p:cNvPr>
            <p:cNvSpPr/>
            <p:nvPr/>
          </p:nvSpPr>
          <p:spPr>
            <a:xfrm>
              <a:off x="6048164" y="6057292"/>
              <a:ext cx="216024" cy="216024"/>
            </a:xfrm>
            <a:prstGeom prst="ellipse">
              <a:avLst/>
            </a:prstGeom>
            <a:grpFill/>
            <a:ln w="19050">
              <a:solidFill>
                <a:schemeClr val="bg1"/>
              </a:solidFill>
            </a:ln>
          </p:spPr>
          <p:txBody>
            <a:bodyPr rtlCol="0" anchor="ctr"/>
            <a:lstStyle/>
            <a:p>
              <a:pPr algn="ctr"/>
              <a:endParaRPr kumimoji="1" lang="ja-JP" altLang="en-US"/>
            </a:p>
          </p:txBody>
        </p:sp>
      </p:grpSp>
      <p:sp>
        <p:nvSpPr>
          <p:cNvPr id="39" name="Text Box 93">
            <a:extLst>
              <a:ext uri="{FF2B5EF4-FFF2-40B4-BE49-F238E27FC236}">
                <a16:creationId xmlns:a16="http://schemas.microsoft.com/office/drawing/2014/main" id="{64A90226-04DB-4DC4-ABF3-29F51C8A2D05}"/>
              </a:ext>
            </a:extLst>
          </p:cNvPr>
          <p:cNvSpPr txBox="1">
            <a:spLocks noChangeArrowheads="1"/>
          </p:cNvSpPr>
          <p:nvPr/>
        </p:nvSpPr>
        <p:spPr bwMode="auto">
          <a:xfrm>
            <a:off x="5724128" y="5197152"/>
            <a:ext cx="2655495" cy="883585"/>
          </a:xfrm>
          <a:prstGeom prst="rect">
            <a:avLst/>
          </a:prstGeom>
          <a:noFill/>
          <a:ln w="19050">
            <a:solidFill>
              <a:schemeClr val="accent1"/>
            </a:solidFill>
            <a:miter lim="800000"/>
            <a:headEnd/>
            <a:tailEnd/>
          </a:ln>
        </p:spPr>
        <p:txBody>
          <a:bodyPr wrap="square" lIns="18000" tIns="10800" rIns="18000" bIns="10800" anchor="t">
            <a:spAutoFit/>
          </a:bodyPr>
          <a:lstStyle>
            <a:defPPr>
              <a:defRPr lang="ja-JP"/>
            </a:defPPr>
            <a:lvl1pPr marL="285750" indent="-285750">
              <a:lnSpc>
                <a:spcPct val="100000"/>
              </a:lnSpc>
              <a:spcBef>
                <a:spcPct val="5000"/>
              </a:spcBef>
              <a:buFont typeface="Wingdings" panose="05000000000000000000" pitchFamily="2" charset="2"/>
              <a:buChar char="n"/>
              <a:defRPr sz="1800" b="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marL="0" indent="0">
              <a:buNone/>
            </a:pPr>
            <a:r>
              <a:rPr lang="ja-JP" altLang="en-US" sz="1400" dirty="0">
                <a:solidFill>
                  <a:srgbClr val="0070C0"/>
                </a:solidFill>
              </a:rPr>
              <a:t>トランザクションは直接に顧客の購買行為または閲覧行為を反映するから、顧客を分析するときには、最も重要である。</a:t>
            </a:r>
            <a:endParaRPr lang="en-US" altLang="ja-JP" sz="1400" dirty="0">
              <a:solidFill>
                <a:srgbClr val="0070C0"/>
              </a:solidFill>
            </a:endParaRPr>
          </a:p>
        </p:txBody>
      </p:sp>
      <p:sp>
        <p:nvSpPr>
          <p:cNvPr id="40" name="Text Box 93">
            <a:extLst>
              <a:ext uri="{FF2B5EF4-FFF2-40B4-BE49-F238E27FC236}">
                <a16:creationId xmlns:a16="http://schemas.microsoft.com/office/drawing/2014/main" id="{1A327F14-5473-498B-AEAD-78952C408291}"/>
              </a:ext>
            </a:extLst>
          </p:cNvPr>
          <p:cNvSpPr txBox="1">
            <a:spLocks noChangeArrowheads="1"/>
          </p:cNvSpPr>
          <p:nvPr/>
        </p:nvSpPr>
        <p:spPr bwMode="auto">
          <a:xfrm>
            <a:off x="6039268" y="2480918"/>
            <a:ext cx="1917108" cy="506559"/>
          </a:xfrm>
          <a:prstGeom prst="rect">
            <a:avLst/>
          </a:prstGeom>
          <a:noFill/>
          <a:ln w="19050">
            <a:solidFill>
              <a:schemeClr val="accent1"/>
            </a:solidFill>
            <a:miter lim="800000"/>
            <a:headEnd/>
            <a:tailEnd/>
          </a:ln>
        </p:spPr>
        <p:txBody>
          <a:bodyPr wrap="square" lIns="18000" tIns="10800" rIns="18000" bIns="10800" anchor="t">
            <a:spAutoFit/>
          </a:bodyPr>
          <a:lstStyle>
            <a:defPPr>
              <a:defRPr lang="ja-JP"/>
            </a:defPPr>
            <a:lvl1pPr marL="285750" indent="-285750">
              <a:lnSpc>
                <a:spcPct val="100000"/>
              </a:lnSpc>
              <a:spcBef>
                <a:spcPct val="5000"/>
              </a:spcBef>
              <a:buFont typeface="Wingdings" panose="05000000000000000000" pitchFamily="2" charset="2"/>
              <a:buChar char="n"/>
              <a:defRPr sz="1800" b="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marL="0" indent="0">
              <a:buNone/>
            </a:pPr>
            <a:r>
              <a:rPr lang="ja-JP" altLang="en-US" sz="1050" dirty="0">
                <a:solidFill>
                  <a:srgbClr val="0070C0"/>
                </a:solidFill>
              </a:rPr>
              <a:t>トランザクション（購買履歴</a:t>
            </a:r>
            <a:r>
              <a:rPr lang="en-US" altLang="ja-JP" sz="1050" dirty="0">
                <a:solidFill>
                  <a:srgbClr val="0070C0"/>
                </a:solidFill>
              </a:rPr>
              <a:t>or</a:t>
            </a:r>
            <a:r>
              <a:rPr lang="ja-JP" altLang="en-US" sz="1050" dirty="0">
                <a:solidFill>
                  <a:srgbClr val="0070C0"/>
                </a:solidFill>
              </a:rPr>
              <a:t>閲覧履歴）を基づいて、購買行動に似ている顧客を抽出する。</a:t>
            </a:r>
            <a:endParaRPr lang="en-US" altLang="ja-JP" sz="1050" dirty="0">
              <a:solidFill>
                <a:srgbClr val="0070C0"/>
              </a:solidFill>
            </a:endParaRPr>
          </a:p>
        </p:txBody>
      </p:sp>
      <p:sp>
        <p:nvSpPr>
          <p:cNvPr id="41" name="山形 49">
            <a:extLst>
              <a:ext uri="{FF2B5EF4-FFF2-40B4-BE49-F238E27FC236}">
                <a16:creationId xmlns:a16="http://schemas.microsoft.com/office/drawing/2014/main" id="{9324D645-1094-4783-B73B-64078BACD6B8}"/>
              </a:ext>
            </a:extLst>
          </p:cNvPr>
          <p:cNvSpPr/>
          <p:nvPr/>
        </p:nvSpPr>
        <p:spPr>
          <a:xfrm rot="10800000">
            <a:off x="5436096" y="3777062"/>
            <a:ext cx="288032" cy="325743"/>
          </a:xfrm>
          <a:prstGeom prst="chevron">
            <a:avLst/>
          </a:prstGeom>
          <a:solidFill>
            <a:srgbClr val="0070C0"/>
          </a:solidFill>
          <a:ln>
            <a:noFill/>
          </a:ln>
        </p:spPr>
        <p:txBody>
          <a:bodyPr rtlCol="0" anchor="ctr"/>
          <a:lstStyle/>
          <a:p>
            <a:pPr algn="ctr"/>
            <a:endParaRPr kumimoji="1" lang="ja-JP" altLang="en-US"/>
          </a:p>
        </p:txBody>
      </p:sp>
      <p:sp>
        <p:nvSpPr>
          <p:cNvPr id="42" name="左右矢印 24">
            <a:extLst>
              <a:ext uri="{FF2B5EF4-FFF2-40B4-BE49-F238E27FC236}">
                <a16:creationId xmlns:a16="http://schemas.microsoft.com/office/drawing/2014/main" id="{4E989DD9-ECFE-4DD8-A65C-77E2E2AD09B1}"/>
              </a:ext>
            </a:extLst>
          </p:cNvPr>
          <p:cNvSpPr/>
          <p:nvPr/>
        </p:nvSpPr>
        <p:spPr>
          <a:xfrm>
            <a:off x="3563888" y="5505254"/>
            <a:ext cx="1577752" cy="324036"/>
          </a:xfrm>
          <a:prstGeom prst="leftRightArrow">
            <a:avLst/>
          </a:prstGeom>
          <a:solidFill>
            <a:srgbClr val="00B050"/>
          </a:solidFill>
          <a:ln>
            <a:noFill/>
          </a:ln>
        </p:spPr>
        <p:txBody>
          <a:bodyPr rtlCol="0" anchor="ctr"/>
          <a:lstStyle/>
          <a:p>
            <a:pPr algn="ctr"/>
            <a:endParaRPr kumimoji="1" lang="ja-JP" altLang="en-US"/>
          </a:p>
        </p:txBody>
      </p:sp>
      <p:sp>
        <p:nvSpPr>
          <p:cNvPr id="43" name="山形 50">
            <a:extLst>
              <a:ext uri="{FF2B5EF4-FFF2-40B4-BE49-F238E27FC236}">
                <a16:creationId xmlns:a16="http://schemas.microsoft.com/office/drawing/2014/main" id="{945657B2-ED18-4CB6-86FB-D545A96EE764}"/>
              </a:ext>
            </a:extLst>
          </p:cNvPr>
          <p:cNvSpPr/>
          <p:nvPr/>
        </p:nvSpPr>
        <p:spPr>
          <a:xfrm rot="16200000">
            <a:off x="4208748" y="4910335"/>
            <a:ext cx="288032" cy="325743"/>
          </a:xfrm>
          <a:prstGeom prst="chevron">
            <a:avLst/>
          </a:prstGeom>
          <a:solidFill>
            <a:srgbClr val="00B050"/>
          </a:solidFill>
          <a:ln>
            <a:noFill/>
          </a:ln>
        </p:spPr>
        <p:txBody>
          <a:bodyPr rtlCol="0" anchor="ctr"/>
          <a:lstStyle/>
          <a:p>
            <a:pPr algn="ctr"/>
            <a:endParaRPr kumimoji="1" lang="ja-JP" altLang="en-US"/>
          </a:p>
        </p:txBody>
      </p:sp>
      <p:sp>
        <p:nvSpPr>
          <p:cNvPr id="44" name="上カーブ リボン 51">
            <a:extLst>
              <a:ext uri="{FF2B5EF4-FFF2-40B4-BE49-F238E27FC236}">
                <a16:creationId xmlns:a16="http://schemas.microsoft.com/office/drawing/2014/main" id="{3017E014-2F57-4C41-97D8-E1A9CD9A40E7}"/>
              </a:ext>
            </a:extLst>
          </p:cNvPr>
          <p:cNvSpPr/>
          <p:nvPr/>
        </p:nvSpPr>
        <p:spPr>
          <a:xfrm>
            <a:off x="7914783" y="5933235"/>
            <a:ext cx="797677" cy="364108"/>
          </a:xfrm>
          <a:prstGeom prst="ellipseRibbon2">
            <a:avLst/>
          </a:prstGeom>
          <a:solidFill>
            <a:schemeClr val="bg1"/>
          </a:solidFill>
          <a:ln w="19050">
            <a:solidFill>
              <a:schemeClr val="accent1"/>
            </a:solidFill>
          </a:ln>
        </p:spPr>
        <p:txBody>
          <a:bodyPr rtlCol="0" anchor="ctr"/>
          <a:lstStyle/>
          <a:p>
            <a:pPr algn="ctr"/>
            <a:endParaRPr kumimoji="1" lang="ja-JP" altLang="en-US"/>
          </a:p>
        </p:txBody>
      </p:sp>
      <p:sp>
        <p:nvSpPr>
          <p:cNvPr id="45" name="星 16 52">
            <a:extLst>
              <a:ext uri="{FF2B5EF4-FFF2-40B4-BE49-F238E27FC236}">
                <a16:creationId xmlns:a16="http://schemas.microsoft.com/office/drawing/2014/main" id="{CAB2DD6E-DE21-4203-8A32-88D1C082D5FB}"/>
              </a:ext>
            </a:extLst>
          </p:cNvPr>
          <p:cNvSpPr/>
          <p:nvPr/>
        </p:nvSpPr>
        <p:spPr>
          <a:xfrm>
            <a:off x="4644007" y="5975029"/>
            <a:ext cx="2937939" cy="883586"/>
          </a:xfrm>
          <a:prstGeom prst="star16">
            <a:avLst/>
          </a:prstGeom>
          <a:solidFill>
            <a:srgbClr val="7030A0"/>
          </a:solidFill>
          <a:ln w="19050">
            <a:noFill/>
          </a:ln>
        </p:spPr>
        <p:txBody>
          <a:bodyPr rtlCol="0" anchor="ctr"/>
          <a:lstStyle/>
          <a:p>
            <a:pPr algn="ct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だが、ロングテール問題があり、データの量が不十分！</a:t>
            </a:r>
          </a:p>
        </p:txBody>
      </p:sp>
      <p:sp>
        <p:nvSpPr>
          <p:cNvPr id="46" name="テキスト ボックス 45">
            <a:extLst>
              <a:ext uri="{FF2B5EF4-FFF2-40B4-BE49-F238E27FC236}">
                <a16:creationId xmlns:a16="http://schemas.microsoft.com/office/drawing/2014/main" id="{68E42B5E-5DEA-4419-8A3F-89A1395A36DD}"/>
              </a:ext>
            </a:extLst>
          </p:cNvPr>
          <p:cNvSpPr txBox="1"/>
          <p:nvPr/>
        </p:nvSpPr>
        <p:spPr>
          <a:xfrm>
            <a:off x="580478" y="3137062"/>
            <a:ext cx="2263330" cy="1720120"/>
          </a:xfrm>
          <a:prstGeom prst="rect">
            <a:avLst/>
          </a:prstGeom>
          <a:noFill/>
          <a:ln w="9525">
            <a:solidFill>
              <a:srgbClr val="C00000"/>
            </a:solidFill>
          </a:ln>
        </p:spPr>
        <p:txBody>
          <a:bodyPr wrap="square" rtlCol="0">
            <a:noAutofit/>
          </a:bodyPr>
          <a:lstStyle/>
          <a:p>
            <a:pPr algn="ctr"/>
            <a:endPar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Text Box 93">
            <a:extLst>
              <a:ext uri="{FF2B5EF4-FFF2-40B4-BE49-F238E27FC236}">
                <a16:creationId xmlns:a16="http://schemas.microsoft.com/office/drawing/2014/main" id="{76605B7D-4EB5-40E2-A9B0-5687525EE26F}"/>
              </a:ext>
            </a:extLst>
          </p:cNvPr>
          <p:cNvSpPr txBox="1">
            <a:spLocks noChangeArrowheads="1"/>
          </p:cNvSpPr>
          <p:nvPr/>
        </p:nvSpPr>
        <p:spPr bwMode="auto">
          <a:xfrm>
            <a:off x="628650" y="1459777"/>
            <a:ext cx="7886700" cy="915902"/>
          </a:xfrm>
          <a:prstGeom prst="rect">
            <a:avLst/>
          </a:prstGeom>
          <a:noFill/>
          <a:ln w="9525">
            <a:noFill/>
            <a:miter lim="800000"/>
            <a:headEnd/>
            <a:tailEnd/>
          </a:ln>
        </p:spPr>
        <p:txBody>
          <a:bodyPr wrap="square" lIns="18000" tIns="10800" rIns="18000" bIns="10800" anchor="t">
            <a:spAutoFit/>
          </a:bodyPr>
          <a:lstStyle>
            <a:defPPr>
              <a:defRPr lang="ja-JP"/>
            </a:defPPr>
            <a:lvl1pPr marL="285750" indent="-285750">
              <a:lnSpc>
                <a:spcPct val="100000"/>
              </a:lnSpc>
              <a:spcBef>
                <a:spcPct val="5000"/>
              </a:spcBef>
              <a:buFont typeface="Wingdings" panose="05000000000000000000" pitchFamily="2" charset="2"/>
              <a:buChar char="n"/>
              <a:defRPr sz="1800" b="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a:t>推薦システムは大雑把に三つの種類があります：</a:t>
            </a:r>
            <a:endParaRPr lang="en-US" altLang="ja-JP" sz="1400" dirty="0"/>
          </a:p>
          <a:p>
            <a:r>
              <a:rPr lang="ja-JP" altLang="en-US" sz="1400" u="sng" dirty="0">
                <a:solidFill>
                  <a:srgbClr val="C00000"/>
                </a:solidFill>
              </a:rPr>
              <a:t>内容ベースフィルタリング</a:t>
            </a:r>
            <a:r>
              <a:rPr lang="ja-JP" altLang="en-US" sz="1400" dirty="0"/>
              <a:t>（コンテンツベース）</a:t>
            </a:r>
            <a:endParaRPr lang="en-US" altLang="ja-JP" sz="1400" dirty="0"/>
          </a:p>
          <a:p>
            <a:r>
              <a:rPr lang="ja-JP" altLang="en-US" sz="1400" u="sng" dirty="0">
                <a:solidFill>
                  <a:srgbClr val="0070C0"/>
                </a:solidFill>
              </a:rPr>
              <a:t>協調フィルタリング</a:t>
            </a:r>
            <a:r>
              <a:rPr lang="ja-JP" altLang="en-US" sz="1400" dirty="0"/>
              <a:t>（トランザクションベース）</a:t>
            </a:r>
            <a:endParaRPr lang="en-US" altLang="ja-JP" sz="1400" dirty="0"/>
          </a:p>
          <a:p>
            <a:r>
              <a:rPr lang="ja-JP" altLang="en-US" sz="1400" u="sng" dirty="0">
                <a:solidFill>
                  <a:srgbClr val="00B050"/>
                </a:solidFill>
              </a:rPr>
              <a:t>ハイブリッドフィルタリング</a:t>
            </a:r>
            <a:r>
              <a:rPr lang="ja-JP" altLang="en-US" sz="1400" dirty="0"/>
              <a:t>（両方）</a:t>
            </a:r>
            <a:endParaRPr lang="en-US" altLang="ja-JP" sz="1400" dirty="0"/>
          </a:p>
        </p:txBody>
      </p:sp>
    </p:spTree>
    <p:extLst>
      <p:ext uri="{BB962C8B-B14F-4D97-AF65-F5344CB8AC3E}">
        <p14:creationId xmlns:p14="http://schemas.microsoft.com/office/powerpoint/2010/main" val="672735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63CB51-4EF1-4AED-A4AF-4A875A7439EC}"/>
              </a:ext>
            </a:extLst>
          </p:cNvPr>
          <p:cNvSpPr>
            <a:spLocks noGrp="1"/>
          </p:cNvSpPr>
          <p:nvPr>
            <p:ph type="title"/>
          </p:nvPr>
        </p:nvSpPr>
        <p:spPr/>
        <p:txBody>
          <a:bodyPr/>
          <a:lstStyle/>
          <a:p>
            <a:r>
              <a:rPr kumimoji="1" lang="ja-JP" altLang="en-US" dirty="0"/>
              <a:t>応用例５：プロモーションメール</a:t>
            </a:r>
          </a:p>
        </p:txBody>
      </p:sp>
      <p:sp>
        <p:nvSpPr>
          <p:cNvPr id="4" name="Text Box 93">
            <a:extLst>
              <a:ext uri="{FF2B5EF4-FFF2-40B4-BE49-F238E27FC236}">
                <a16:creationId xmlns:a16="http://schemas.microsoft.com/office/drawing/2014/main" id="{186686ED-1A15-4E90-BF89-4C7419CED9D1}"/>
              </a:ext>
            </a:extLst>
          </p:cNvPr>
          <p:cNvSpPr txBox="1">
            <a:spLocks noChangeArrowheads="1"/>
          </p:cNvSpPr>
          <p:nvPr/>
        </p:nvSpPr>
        <p:spPr bwMode="auto">
          <a:xfrm>
            <a:off x="628651" y="1748226"/>
            <a:ext cx="7886700" cy="678914"/>
          </a:xfrm>
          <a:prstGeom prst="rect">
            <a:avLst/>
          </a:prstGeom>
          <a:noFill/>
          <a:ln w="9525">
            <a:noFill/>
            <a:miter lim="800000"/>
            <a:headEnd/>
            <a:tailEnd/>
          </a:ln>
        </p:spPr>
        <p:txBody>
          <a:bodyPr wrap="square" lIns="18000" tIns="10800" rIns="18000" bIns="10800" anchor="t">
            <a:spAutoFit/>
          </a:bodyPr>
          <a:lstStyle>
            <a:defPPr>
              <a:defRPr lang="ja-JP"/>
            </a:defPPr>
            <a:lvl1pPr marL="285750" indent="-285750">
              <a:lnSpc>
                <a:spcPct val="100000"/>
              </a:lnSpc>
              <a:spcBef>
                <a:spcPct val="5000"/>
              </a:spcBef>
              <a:buFont typeface="Wingdings" panose="05000000000000000000" pitchFamily="2" charset="2"/>
              <a:buChar char="n"/>
              <a:defRPr sz="1800" b="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u="sng" dirty="0"/>
              <a:t>プロモーションメール</a:t>
            </a:r>
            <a:r>
              <a:rPr lang="ja-JP" altLang="en-US" sz="1400" dirty="0"/>
              <a:t>：メールを送ることで集客する。</a:t>
            </a:r>
            <a:endParaRPr lang="en-US" altLang="ja-JP" sz="1400" dirty="0"/>
          </a:p>
          <a:p>
            <a:r>
              <a:rPr lang="ja-JP" altLang="en-US" sz="1400" dirty="0"/>
              <a:t>問題点：一人ひとりにすべての種類のメールを試行するのは、</a:t>
            </a:r>
            <a:r>
              <a:rPr lang="en-US" altLang="ja-JP" sz="1400" dirty="0"/>
              <a:t>UX(</a:t>
            </a:r>
            <a:r>
              <a:rPr lang="ja-JP" altLang="en-US" sz="1400" dirty="0"/>
              <a:t>ユーザーエクスペリエンス</a:t>
            </a:r>
            <a:r>
              <a:rPr lang="en-US" altLang="ja-JP" sz="1400" dirty="0"/>
              <a:t>)</a:t>
            </a:r>
            <a:r>
              <a:rPr lang="ja-JP" altLang="en-US" sz="1400" dirty="0"/>
              <a:t>が悪い。</a:t>
            </a:r>
            <a:endParaRPr lang="en-US" altLang="ja-JP" sz="1400" dirty="0"/>
          </a:p>
        </p:txBody>
      </p:sp>
      <p:grpSp>
        <p:nvGrpSpPr>
          <p:cNvPr id="5" name="グループ化 4">
            <a:extLst>
              <a:ext uri="{FF2B5EF4-FFF2-40B4-BE49-F238E27FC236}">
                <a16:creationId xmlns:a16="http://schemas.microsoft.com/office/drawing/2014/main" id="{9E3996D3-2C91-4A4F-A142-09D2D4A78B77}"/>
              </a:ext>
            </a:extLst>
          </p:cNvPr>
          <p:cNvGrpSpPr/>
          <p:nvPr/>
        </p:nvGrpSpPr>
        <p:grpSpPr>
          <a:xfrm>
            <a:off x="392633" y="2661340"/>
            <a:ext cx="1112520" cy="1211618"/>
            <a:chOff x="371743" y="1811234"/>
            <a:chExt cx="1112520" cy="1211618"/>
          </a:xfrm>
        </p:grpSpPr>
        <p:pic>
          <p:nvPicPr>
            <p:cNvPr id="6" name="図 5">
              <a:extLst>
                <a:ext uri="{FF2B5EF4-FFF2-40B4-BE49-F238E27FC236}">
                  <a16:creationId xmlns:a16="http://schemas.microsoft.com/office/drawing/2014/main" id="{9C4D9E0E-1054-4035-85AE-EE48BAB3DF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43" y="1811234"/>
              <a:ext cx="1112520" cy="1002792"/>
            </a:xfrm>
            <a:prstGeom prst="rect">
              <a:avLst/>
            </a:prstGeom>
          </p:spPr>
        </p:pic>
        <p:sp>
          <p:nvSpPr>
            <p:cNvPr id="7" name="テキスト ボックス 6">
              <a:extLst>
                <a:ext uri="{FF2B5EF4-FFF2-40B4-BE49-F238E27FC236}">
                  <a16:creationId xmlns:a16="http://schemas.microsoft.com/office/drawing/2014/main" id="{FD81D40A-9C4D-4FD0-8F2E-745428522A17}"/>
                </a:ext>
              </a:extLst>
            </p:cNvPr>
            <p:cNvSpPr txBox="1"/>
            <p:nvPr/>
          </p:nvSpPr>
          <p:spPr>
            <a:xfrm>
              <a:off x="545044" y="2708920"/>
              <a:ext cx="800219" cy="313932"/>
            </a:xfrm>
            <a:prstGeom prst="rect">
              <a:avLst/>
            </a:prstGeom>
            <a:noFill/>
          </p:spPr>
          <p:txBody>
            <a:bodyPr wrap="none" rtlCol="0">
              <a:spAutoFit/>
            </a:bodyPr>
            <a:lstStyle/>
            <a:p>
              <a:pPr algn="ctr"/>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文面１</a:t>
              </a:r>
            </a:p>
          </p:txBody>
        </p:sp>
      </p:grpSp>
      <p:sp>
        <p:nvSpPr>
          <p:cNvPr id="8" name="右矢印 9">
            <a:extLst>
              <a:ext uri="{FF2B5EF4-FFF2-40B4-BE49-F238E27FC236}">
                <a16:creationId xmlns:a16="http://schemas.microsoft.com/office/drawing/2014/main" id="{290B905F-F1ED-40B8-9D55-C043DB0C8EB3}"/>
              </a:ext>
            </a:extLst>
          </p:cNvPr>
          <p:cNvSpPr/>
          <p:nvPr/>
        </p:nvSpPr>
        <p:spPr>
          <a:xfrm>
            <a:off x="1723144" y="3072501"/>
            <a:ext cx="648073" cy="406637"/>
          </a:xfrm>
          <a:prstGeom prst="rightArrow">
            <a:avLst/>
          </a:prstGeom>
          <a:solidFill>
            <a:schemeClr val="bg1"/>
          </a:solidFill>
          <a:ln w="28575">
            <a:solidFill>
              <a:srgbClr val="7030A0"/>
            </a:solidFill>
          </a:ln>
        </p:spPr>
        <p:txBody>
          <a:bodyPr rtlCol="0" anchor="ctr"/>
          <a:lstStyle/>
          <a:p>
            <a:pPr algn="ctr"/>
            <a:endParaRPr kumimoji="1" lang="ja-JP" altLang="en-US"/>
          </a:p>
        </p:txBody>
      </p:sp>
      <p:sp>
        <p:nvSpPr>
          <p:cNvPr id="9" name="右矢印 17">
            <a:extLst>
              <a:ext uri="{FF2B5EF4-FFF2-40B4-BE49-F238E27FC236}">
                <a16:creationId xmlns:a16="http://schemas.microsoft.com/office/drawing/2014/main" id="{2F6E0758-41C3-4E6C-BF70-A651D1481496}"/>
              </a:ext>
            </a:extLst>
          </p:cNvPr>
          <p:cNvSpPr/>
          <p:nvPr/>
        </p:nvSpPr>
        <p:spPr>
          <a:xfrm>
            <a:off x="1723144" y="4423122"/>
            <a:ext cx="648073" cy="406637"/>
          </a:xfrm>
          <a:prstGeom prst="rightArrow">
            <a:avLst/>
          </a:prstGeom>
          <a:solidFill>
            <a:schemeClr val="bg1"/>
          </a:solidFill>
          <a:ln w="28575">
            <a:solidFill>
              <a:srgbClr val="7030A0"/>
            </a:solidFill>
          </a:ln>
        </p:spPr>
        <p:txBody>
          <a:bodyPr rtlCol="0" anchor="ctr"/>
          <a:lstStyle/>
          <a:p>
            <a:pPr algn="ctr"/>
            <a:endParaRPr kumimoji="1" lang="ja-JP" altLang="en-US"/>
          </a:p>
        </p:txBody>
      </p:sp>
      <p:sp>
        <p:nvSpPr>
          <p:cNvPr id="10" name="右矢印 18">
            <a:extLst>
              <a:ext uri="{FF2B5EF4-FFF2-40B4-BE49-F238E27FC236}">
                <a16:creationId xmlns:a16="http://schemas.microsoft.com/office/drawing/2014/main" id="{FE06D606-677C-4323-A61A-1703DBBE6093}"/>
              </a:ext>
            </a:extLst>
          </p:cNvPr>
          <p:cNvSpPr/>
          <p:nvPr/>
        </p:nvSpPr>
        <p:spPr>
          <a:xfrm>
            <a:off x="1723775" y="5791274"/>
            <a:ext cx="648073" cy="406637"/>
          </a:xfrm>
          <a:prstGeom prst="rightArrow">
            <a:avLst/>
          </a:prstGeom>
          <a:solidFill>
            <a:schemeClr val="bg1"/>
          </a:solidFill>
          <a:ln w="28575">
            <a:solidFill>
              <a:srgbClr val="7030A0"/>
            </a:solidFill>
          </a:ln>
        </p:spPr>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1DD13BC2-921B-4146-8277-7AC7C96D5001}"/>
              </a:ext>
            </a:extLst>
          </p:cNvPr>
          <p:cNvGrpSpPr/>
          <p:nvPr/>
        </p:nvGrpSpPr>
        <p:grpSpPr>
          <a:xfrm>
            <a:off x="2678172" y="2729973"/>
            <a:ext cx="654641" cy="900571"/>
            <a:chOff x="6012160" y="6057292"/>
            <a:chExt cx="288032" cy="396044"/>
          </a:xfrm>
        </p:grpSpPr>
        <p:sp>
          <p:nvSpPr>
            <p:cNvPr id="12" name="五角形 11">
              <a:extLst>
                <a:ext uri="{FF2B5EF4-FFF2-40B4-BE49-F238E27FC236}">
                  <a16:creationId xmlns:a16="http://schemas.microsoft.com/office/drawing/2014/main" id="{B71D467C-6D6B-41C6-88E2-F5D010607F60}"/>
                </a:ext>
              </a:extLst>
            </p:cNvPr>
            <p:cNvSpPr/>
            <p:nvPr/>
          </p:nvSpPr>
          <p:spPr>
            <a:xfrm>
              <a:off x="6012160" y="6165304"/>
              <a:ext cx="288032" cy="288032"/>
            </a:xfrm>
            <a:prstGeom prst="pentagon">
              <a:avLst/>
            </a:prstGeom>
            <a:solidFill>
              <a:srgbClr val="0070C0"/>
            </a:solidFill>
            <a:ln w="19050">
              <a:solidFill>
                <a:schemeClr val="bg1"/>
              </a:solidFill>
            </a:ln>
          </p:spPr>
          <p:txBody>
            <a:bodyPr rtlCol="0" anchor="ctr"/>
            <a:lstStyle/>
            <a:p>
              <a:pPr algn="ctr"/>
              <a:endParaRPr kumimoji="1" lang="ja-JP" altLang="en-US"/>
            </a:p>
          </p:txBody>
        </p:sp>
        <p:sp>
          <p:nvSpPr>
            <p:cNvPr id="13" name="楕円 12">
              <a:extLst>
                <a:ext uri="{FF2B5EF4-FFF2-40B4-BE49-F238E27FC236}">
                  <a16:creationId xmlns:a16="http://schemas.microsoft.com/office/drawing/2014/main" id="{9DB10658-D2D8-49E5-8AF7-FF4CA978D920}"/>
                </a:ext>
              </a:extLst>
            </p:cNvPr>
            <p:cNvSpPr/>
            <p:nvPr/>
          </p:nvSpPr>
          <p:spPr>
            <a:xfrm>
              <a:off x="6048164" y="6057292"/>
              <a:ext cx="216024" cy="216024"/>
            </a:xfrm>
            <a:prstGeom prst="ellipse">
              <a:avLst/>
            </a:prstGeom>
            <a:solidFill>
              <a:srgbClr val="0070C0"/>
            </a:solidFill>
            <a:ln w="19050">
              <a:solidFill>
                <a:schemeClr val="bg1"/>
              </a:solidFill>
            </a:ln>
          </p:spPr>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D4C8BAA6-CA36-4224-8971-7AEEC3E82E5E}"/>
              </a:ext>
            </a:extLst>
          </p:cNvPr>
          <p:cNvGrpSpPr/>
          <p:nvPr/>
        </p:nvGrpSpPr>
        <p:grpSpPr>
          <a:xfrm>
            <a:off x="2679763" y="4072225"/>
            <a:ext cx="654641" cy="900571"/>
            <a:chOff x="6012160" y="6057292"/>
            <a:chExt cx="288032" cy="396044"/>
          </a:xfrm>
          <a:solidFill>
            <a:srgbClr val="FF0000"/>
          </a:solidFill>
        </p:grpSpPr>
        <p:sp>
          <p:nvSpPr>
            <p:cNvPr id="15" name="五角形 14">
              <a:extLst>
                <a:ext uri="{FF2B5EF4-FFF2-40B4-BE49-F238E27FC236}">
                  <a16:creationId xmlns:a16="http://schemas.microsoft.com/office/drawing/2014/main" id="{52271C1F-24B4-4607-9280-09770E3FF62C}"/>
                </a:ext>
              </a:extLst>
            </p:cNvPr>
            <p:cNvSpPr/>
            <p:nvPr/>
          </p:nvSpPr>
          <p:spPr>
            <a:xfrm>
              <a:off x="6012160" y="6165304"/>
              <a:ext cx="288032" cy="288032"/>
            </a:xfrm>
            <a:prstGeom prst="pentagon">
              <a:avLst/>
            </a:prstGeom>
            <a:grpFill/>
            <a:ln w="19050">
              <a:solidFill>
                <a:schemeClr val="bg1"/>
              </a:solidFill>
            </a:ln>
          </p:spPr>
          <p:txBody>
            <a:bodyPr rtlCol="0" anchor="ctr"/>
            <a:lstStyle/>
            <a:p>
              <a:pPr algn="ctr"/>
              <a:endParaRPr kumimoji="1" lang="ja-JP" altLang="en-US"/>
            </a:p>
          </p:txBody>
        </p:sp>
        <p:sp>
          <p:nvSpPr>
            <p:cNvPr id="16" name="楕円 15">
              <a:extLst>
                <a:ext uri="{FF2B5EF4-FFF2-40B4-BE49-F238E27FC236}">
                  <a16:creationId xmlns:a16="http://schemas.microsoft.com/office/drawing/2014/main" id="{5395F6B6-C53F-45F8-9A12-825F0F634722}"/>
                </a:ext>
              </a:extLst>
            </p:cNvPr>
            <p:cNvSpPr/>
            <p:nvPr/>
          </p:nvSpPr>
          <p:spPr>
            <a:xfrm>
              <a:off x="6048164" y="6057292"/>
              <a:ext cx="216024" cy="216024"/>
            </a:xfrm>
            <a:prstGeom prst="ellipse">
              <a:avLst/>
            </a:prstGeom>
            <a:grpFill/>
            <a:ln w="19050">
              <a:solidFill>
                <a:schemeClr val="bg1"/>
              </a:solidFill>
            </a:ln>
          </p:spPr>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B40EF92F-9625-40BE-B9F4-7D561BDBEB43}"/>
              </a:ext>
            </a:extLst>
          </p:cNvPr>
          <p:cNvGrpSpPr/>
          <p:nvPr/>
        </p:nvGrpSpPr>
        <p:grpSpPr>
          <a:xfrm>
            <a:off x="2678172" y="5366750"/>
            <a:ext cx="654641" cy="900571"/>
            <a:chOff x="6012160" y="6057292"/>
            <a:chExt cx="288032" cy="396044"/>
          </a:xfrm>
          <a:solidFill>
            <a:srgbClr val="00B050"/>
          </a:solidFill>
        </p:grpSpPr>
        <p:sp>
          <p:nvSpPr>
            <p:cNvPr id="18" name="五角形 17">
              <a:extLst>
                <a:ext uri="{FF2B5EF4-FFF2-40B4-BE49-F238E27FC236}">
                  <a16:creationId xmlns:a16="http://schemas.microsoft.com/office/drawing/2014/main" id="{A94D5E99-6E61-4BA9-959F-193F4350B8BE}"/>
                </a:ext>
              </a:extLst>
            </p:cNvPr>
            <p:cNvSpPr/>
            <p:nvPr/>
          </p:nvSpPr>
          <p:spPr>
            <a:xfrm>
              <a:off x="6012160" y="6165304"/>
              <a:ext cx="288032" cy="288032"/>
            </a:xfrm>
            <a:prstGeom prst="pentagon">
              <a:avLst/>
            </a:prstGeom>
            <a:grpFill/>
            <a:ln w="19050">
              <a:solidFill>
                <a:schemeClr val="bg1"/>
              </a:solidFill>
            </a:ln>
          </p:spPr>
          <p:txBody>
            <a:bodyPr rtlCol="0" anchor="ctr"/>
            <a:lstStyle/>
            <a:p>
              <a:pPr algn="ctr"/>
              <a:endParaRPr kumimoji="1" lang="ja-JP" altLang="en-US"/>
            </a:p>
          </p:txBody>
        </p:sp>
        <p:sp>
          <p:nvSpPr>
            <p:cNvPr id="19" name="楕円 18">
              <a:extLst>
                <a:ext uri="{FF2B5EF4-FFF2-40B4-BE49-F238E27FC236}">
                  <a16:creationId xmlns:a16="http://schemas.microsoft.com/office/drawing/2014/main" id="{CEEA1A65-B82B-4871-9E65-F1CB61E494FE}"/>
                </a:ext>
              </a:extLst>
            </p:cNvPr>
            <p:cNvSpPr/>
            <p:nvPr/>
          </p:nvSpPr>
          <p:spPr>
            <a:xfrm>
              <a:off x="6048164" y="6057292"/>
              <a:ext cx="216024" cy="216024"/>
            </a:xfrm>
            <a:prstGeom prst="ellipse">
              <a:avLst/>
            </a:prstGeom>
            <a:grpFill/>
            <a:ln w="19050">
              <a:solidFill>
                <a:schemeClr val="bg1"/>
              </a:solidFill>
            </a:ln>
          </p:spPr>
          <p:txBody>
            <a:bodyPr rtlCol="0" anchor="ctr"/>
            <a:lstStyle/>
            <a:p>
              <a:pPr algn="ctr"/>
              <a:endParaRPr kumimoji="1" lang="ja-JP" altLang="en-US"/>
            </a:p>
          </p:txBody>
        </p:sp>
      </p:grpSp>
      <p:sp>
        <p:nvSpPr>
          <p:cNvPr id="20" name="右矢印 29">
            <a:extLst>
              <a:ext uri="{FF2B5EF4-FFF2-40B4-BE49-F238E27FC236}">
                <a16:creationId xmlns:a16="http://schemas.microsoft.com/office/drawing/2014/main" id="{F82743F2-AC39-417A-9901-AD7ABDBFE62A}"/>
              </a:ext>
            </a:extLst>
          </p:cNvPr>
          <p:cNvSpPr/>
          <p:nvPr/>
        </p:nvSpPr>
        <p:spPr>
          <a:xfrm>
            <a:off x="3721586" y="3080006"/>
            <a:ext cx="648073" cy="406637"/>
          </a:xfrm>
          <a:prstGeom prst="rightArrow">
            <a:avLst/>
          </a:prstGeom>
          <a:solidFill>
            <a:schemeClr val="bg1"/>
          </a:solidFill>
          <a:ln w="28575">
            <a:solidFill>
              <a:srgbClr val="7030A0"/>
            </a:solidFill>
          </a:ln>
        </p:spPr>
        <p:txBody>
          <a:bodyPr rtlCol="0" anchor="ctr"/>
          <a:lstStyle/>
          <a:p>
            <a:pPr algn="ctr"/>
            <a:endParaRPr kumimoji="1" lang="ja-JP" altLang="en-US"/>
          </a:p>
        </p:txBody>
      </p:sp>
      <p:sp>
        <p:nvSpPr>
          <p:cNvPr id="21" name="右矢印 30">
            <a:extLst>
              <a:ext uri="{FF2B5EF4-FFF2-40B4-BE49-F238E27FC236}">
                <a16:creationId xmlns:a16="http://schemas.microsoft.com/office/drawing/2014/main" id="{E9AACDAC-EBC4-4456-8B14-EB75BA5EC7BD}"/>
              </a:ext>
            </a:extLst>
          </p:cNvPr>
          <p:cNvSpPr/>
          <p:nvPr/>
        </p:nvSpPr>
        <p:spPr>
          <a:xfrm>
            <a:off x="3721586" y="4430627"/>
            <a:ext cx="648073" cy="406637"/>
          </a:xfrm>
          <a:prstGeom prst="rightArrow">
            <a:avLst/>
          </a:prstGeom>
          <a:solidFill>
            <a:schemeClr val="bg1"/>
          </a:solidFill>
          <a:ln w="28575">
            <a:solidFill>
              <a:srgbClr val="7030A0"/>
            </a:solidFill>
          </a:ln>
        </p:spPr>
        <p:txBody>
          <a:bodyPr rtlCol="0" anchor="ctr"/>
          <a:lstStyle/>
          <a:p>
            <a:pPr algn="ctr"/>
            <a:endParaRPr kumimoji="1" lang="ja-JP" altLang="en-US"/>
          </a:p>
        </p:txBody>
      </p:sp>
      <p:sp>
        <p:nvSpPr>
          <p:cNvPr id="22" name="右矢印 31">
            <a:extLst>
              <a:ext uri="{FF2B5EF4-FFF2-40B4-BE49-F238E27FC236}">
                <a16:creationId xmlns:a16="http://schemas.microsoft.com/office/drawing/2014/main" id="{04C671A2-8996-425D-B87B-0C2474B4C9A7}"/>
              </a:ext>
            </a:extLst>
          </p:cNvPr>
          <p:cNvSpPr/>
          <p:nvPr/>
        </p:nvSpPr>
        <p:spPr>
          <a:xfrm>
            <a:off x="3722217" y="5798779"/>
            <a:ext cx="648073" cy="406637"/>
          </a:xfrm>
          <a:prstGeom prst="rightArrow">
            <a:avLst/>
          </a:prstGeom>
          <a:solidFill>
            <a:schemeClr val="bg1"/>
          </a:solidFill>
          <a:ln w="28575">
            <a:solidFill>
              <a:srgbClr val="7030A0"/>
            </a:solidFill>
          </a:ln>
        </p:spPr>
        <p:txBody>
          <a:bodyPr rtlCol="0" anchor="ctr"/>
          <a:lstStyle/>
          <a:p>
            <a:pPr algn="ctr"/>
            <a:endParaRPr kumimoji="1" lang="ja-JP" altLang="en-US"/>
          </a:p>
        </p:txBody>
      </p:sp>
      <p:cxnSp>
        <p:nvCxnSpPr>
          <p:cNvPr id="23" name="直線矢印コネクタ 22">
            <a:extLst>
              <a:ext uri="{FF2B5EF4-FFF2-40B4-BE49-F238E27FC236}">
                <a16:creationId xmlns:a16="http://schemas.microsoft.com/office/drawing/2014/main" id="{AABA7311-9142-48A0-A4A5-115BD16915CA}"/>
              </a:ext>
            </a:extLst>
          </p:cNvPr>
          <p:cNvCxnSpPr/>
          <p:nvPr/>
        </p:nvCxnSpPr>
        <p:spPr bwMode="auto">
          <a:xfrm>
            <a:off x="4514306" y="3558536"/>
            <a:ext cx="1728192" cy="0"/>
          </a:xfrm>
          <a:prstGeom prst="straightConnector1">
            <a:avLst/>
          </a:prstGeom>
          <a:noFill/>
          <a:ln w="9525" cap="flat" cmpd="sng" algn="ctr">
            <a:solidFill>
              <a:schemeClr val="tx1"/>
            </a:solidFill>
            <a:prstDash val="solid"/>
            <a:round/>
            <a:headEnd type="none" w="med" len="med"/>
            <a:tailEnd type="triangle"/>
          </a:ln>
          <a:effectLst/>
        </p:spPr>
      </p:cxnSp>
      <p:sp>
        <p:nvSpPr>
          <p:cNvPr id="24" name="正方形/長方形 23">
            <a:extLst>
              <a:ext uri="{FF2B5EF4-FFF2-40B4-BE49-F238E27FC236}">
                <a16:creationId xmlns:a16="http://schemas.microsoft.com/office/drawing/2014/main" id="{211BFB1B-903C-451F-B423-1A6F4E7B0D13}"/>
              </a:ext>
            </a:extLst>
          </p:cNvPr>
          <p:cNvSpPr/>
          <p:nvPr/>
        </p:nvSpPr>
        <p:spPr>
          <a:xfrm>
            <a:off x="4802338" y="3000493"/>
            <a:ext cx="360040" cy="558043"/>
          </a:xfrm>
          <a:prstGeom prst="rect">
            <a:avLst/>
          </a:prstGeom>
          <a:solidFill>
            <a:srgbClr val="0070C0"/>
          </a:solidFill>
          <a:ln>
            <a:noFill/>
          </a:ln>
        </p:spPr>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1CE9A430-D724-4389-93A6-CD973AB68D33}"/>
              </a:ext>
            </a:extLst>
          </p:cNvPr>
          <p:cNvSpPr/>
          <p:nvPr/>
        </p:nvSpPr>
        <p:spPr>
          <a:xfrm>
            <a:off x="5559773" y="3007998"/>
            <a:ext cx="359177" cy="558043"/>
          </a:xfrm>
          <a:prstGeom prst="rect">
            <a:avLst/>
          </a:prstGeom>
          <a:solidFill>
            <a:srgbClr val="0070C0"/>
          </a:solidFill>
          <a:ln>
            <a:noFill/>
          </a:ln>
        </p:spPr>
        <p:txBody>
          <a:bodyPr rtlCol="0" anchor="ctr"/>
          <a:lstStyle/>
          <a:p>
            <a:pPr algn="ctr"/>
            <a:endParaRPr kumimoji="1" lang="ja-JP" altLang="en-US"/>
          </a:p>
        </p:txBody>
      </p:sp>
      <p:sp>
        <p:nvSpPr>
          <p:cNvPr id="26" name="右矢印 36">
            <a:extLst>
              <a:ext uri="{FF2B5EF4-FFF2-40B4-BE49-F238E27FC236}">
                <a16:creationId xmlns:a16="http://schemas.microsoft.com/office/drawing/2014/main" id="{82DDFC3E-1930-44B6-94B1-D75A72E41A31}"/>
              </a:ext>
            </a:extLst>
          </p:cNvPr>
          <p:cNvSpPr/>
          <p:nvPr/>
        </p:nvSpPr>
        <p:spPr>
          <a:xfrm>
            <a:off x="4982358" y="2766938"/>
            <a:ext cx="757003" cy="136637"/>
          </a:xfrm>
          <a:prstGeom prst="rightArrow">
            <a:avLst/>
          </a:prstGeom>
          <a:solidFill>
            <a:srgbClr val="7030A0"/>
          </a:solidFill>
          <a:ln>
            <a:noFill/>
          </a:ln>
        </p:spPr>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9AF9707E-F4B5-40C8-9976-1E925DCC37DD}"/>
              </a:ext>
            </a:extLst>
          </p:cNvPr>
          <p:cNvCxnSpPr/>
          <p:nvPr/>
        </p:nvCxnSpPr>
        <p:spPr bwMode="auto">
          <a:xfrm>
            <a:off x="4514306" y="4926688"/>
            <a:ext cx="1728192" cy="0"/>
          </a:xfrm>
          <a:prstGeom prst="straightConnector1">
            <a:avLst/>
          </a:prstGeom>
          <a:noFill/>
          <a:ln w="9525" cap="flat" cmpd="sng" algn="ctr">
            <a:solidFill>
              <a:schemeClr val="tx1"/>
            </a:solidFill>
            <a:prstDash val="solid"/>
            <a:round/>
            <a:headEnd type="none" w="med" len="med"/>
            <a:tailEnd type="triangle"/>
          </a:ln>
          <a:effectLst/>
        </p:spPr>
      </p:cxnSp>
      <p:sp>
        <p:nvSpPr>
          <p:cNvPr id="28" name="正方形/長方形 27">
            <a:extLst>
              <a:ext uri="{FF2B5EF4-FFF2-40B4-BE49-F238E27FC236}">
                <a16:creationId xmlns:a16="http://schemas.microsoft.com/office/drawing/2014/main" id="{EC87FA0A-CECE-4C05-A99B-FBDC996A7C43}"/>
              </a:ext>
            </a:extLst>
          </p:cNvPr>
          <p:cNvSpPr/>
          <p:nvPr/>
        </p:nvSpPr>
        <p:spPr>
          <a:xfrm>
            <a:off x="4802338" y="4757751"/>
            <a:ext cx="360040" cy="168937"/>
          </a:xfrm>
          <a:prstGeom prst="rect">
            <a:avLst/>
          </a:prstGeom>
          <a:solidFill>
            <a:srgbClr val="0070C0"/>
          </a:solidFill>
          <a:ln>
            <a:noFill/>
          </a:ln>
        </p:spPr>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80175C4F-B926-4A23-998D-9D05594CD0C2}"/>
              </a:ext>
            </a:extLst>
          </p:cNvPr>
          <p:cNvSpPr/>
          <p:nvPr/>
        </p:nvSpPr>
        <p:spPr>
          <a:xfrm>
            <a:off x="5559773" y="4376150"/>
            <a:ext cx="359177" cy="558043"/>
          </a:xfrm>
          <a:prstGeom prst="rect">
            <a:avLst/>
          </a:prstGeom>
          <a:solidFill>
            <a:srgbClr val="0070C0"/>
          </a:solidFill>
          <a:ln>
            <a:noFill/>
          </a:ln>
        </p:spPr>
        <p:txBody>
          <a:bodyPr rtlCol="0" anchor="ctr"/>
          <a:lstStyle/>
          <a:p>
            <a:pPr algn="ctr"/>
            <a:endParaRPr kumimoji="1" lang="ja-JP" altLang="en-US"/>
          </a:p>
        </p:txBody>
      </p:sp>
      <p:sp>
        <p:nvSpPr>
          <p:cNvPr id="30" name="右矢印 40">
            <a:extLst>
              <a:ext uri="{FF2B5EF4-FFF2-40B4-BE49-F238E27FC236}">
                <a16:creationId xmlns:a16="http://schemas.microsoft.com/office/drawing/2014/main" id="{6485BA45-2654-44E2-8ADC-A2A9C9713C3F}"/>
              </a:ext>
            </a:extLst>
          </p:cNvPr>
          <p:cNvSpPr/>
          <p:nvPr/>
        </p:nvSpPr>
        <p:spPr>
          <a:xfrm rot="19105706">
            <a:off x="4959432" y="4412575"/>
            <a:ext cx="757003" cy="136637"/>
          </a:xfrm>
          <a:prstGeom prst="rightArrow">
            <a:avLst/>
          </a:prstGeom>
          <a:solidFill>
            <a:srgbClr val="7030A0"/>
          </a:solidFill>
          <a:ln>
            <a:noFill/>
          </a:ln>
        </p:spPr>
        <p:txBody>
          <a:bodyPr rtlCol="0" anchor="ctr"/>
          <a:lstStyle/>
          <a:p>
            <a:pPr algn="ctr"/>
            <a:endParaRPr kumimoji="1" lang="ja-JP" altLang="en-US"/>
          </a:p>
        </p:txBody>
      </p:sp>
      <p:cxnSp>
        <p:nvCxnSpPr>
          <p:cNvPr id="31" name="直線矢印コネクタ 30">
            <a:extLst>
              <a:ext uri="{FF2B5EF4-FFF2-40B4-BE49-F238E27FC236}">
                <a16:creationId xmlns:a16="http://schemas.microsoft.com/office/drawing/2014/main" id="{63FAAADC-819F-4C8B-B5F5-CB76C67E0B00}"/>
              </a:ext>
            </a:extLst>
          </p:cNvPr>
          <p:cNvCxnSpPr/>
          <p:nvPr/>
        </p:nvCxnSpPr>
        <p:spPr bwMode="auto">
          <a:xfrm>
            <a:off x="4514306" y="6179297"/>
            <a:ext cx="1728192" cy="0"/>
          </a:xfrm>
          <a:prstGeom prst="straightConnector1">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73E03235-EA7E-481F-9297-E62D01A8B465}"/>
              </a:ext>
            </a:extLst>
          </p:cNvPr>
          <p:cNvSpPr/>
          <p:nvPr/>
        </p:nvSpPr>
        <p:spPr>
          <a:xfrm>
            <a:off x="4802338" y="6010360"/>
            <a:ext cx="360040" cy="168937"/>
          </a:xfrm>
          <a:prstGeom prst="rect">
            <a:avLst/>
          </a:prstGeom>
          <a:solidFill>
            <a:srgbClr val="0070C0"/>
          </a:solidFill>
          <a:ln>
            <a:noFill/>
          </a:ln>
        </p:spPr>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4BF5D7BD-EE0E-43D8-8170-E8A9A1E6DEE6}"/>
              </a:ext>
            </a:extLst>
          </p:cNvPr>
          <p:cNvSpPr/>
          <p:nvPr/>
        </p:nvSpPr>
        <p:spPr>
          <a:xfrm>
            <a:off x="5559773" y="5935290"/>
            <a:ext cx="359177" cy="251512"/>
          </a:xfrm>
          <a:prstGeom prst="rect">
            <a:avLst/>
          </a:prstGeom>
          <a:solidFill>
            <a:srgbClr val="0070C0"/>
          </a:solidFill>
          <a:ln>
            <a:noFill/>
          </a:ln>
        </p:spPr>
        <p:txBody>
          <a:bodyPr rtlCol="0" anchor="ctr"/>
          <a:lstStyle/>
          <a:p>
            <a:pPr algn="ctr"/>
            <a:endParaRPr kumimoji="1" lang="ja-JP" altLang="en-US"/>
          </a:p>
        </p:txBody>
      </p:sp>
      <p:sp>
        <p:nvSpPr>
          <p:cNvPr id="34" name="右矢印 44">
            <a:extLst>
              <a:ext uri="{FF2B5EF4-FFF2-40B4-BE49-F238E27FC236}">
                <a16:creationId xmlns:a16="http://schemas.microsoft.com/office/drawing/2014/main" id="{E93A6E61-9533-4739-B4F5-78BB4C5AB80D}"/>
              </a:ext>
            </a:extLst>
          </p:cNvPr>
          <p:cNvSpPr/>
          <p:nvPr/>
        </p:nvSpPr>
        <p:spPr>
          <a:xfrm rot="21052464">
            <a:off x="4975394" y="5811495"/>
            <a:ext cx="757003" cy="136637"/>
          </a:xfrm>
          <a:prstGeom prst="rightArrow">
            <a:avLst/>
          </a:prstGeom>
          <a:solidFill>
            <a:srgbClr val="7030A0"/>
          </a:solidFill>
          <a:ln>
            <a:noFill/>
          </a:ln>
        </p:spPr>
        <p:txBody>
          <a:bodyPr rtlCol="0" anchor="ctr"/>
          <a:lstStyle/>
          <a:p>
            <a:pPr algn="ctr"/>
            <a:endParaRPr kumimoji="1" lang="ja-JP" altLang="en-US"/>
          </a:p>
        </p:txBody>
      </p:sp>
      <p:sp>
        <p:nvSpPr>
          <p:cNvPr id="35" name="Text Box 93">
            <a:extLst>
              <a:ext uri="{FF2B5EF4-FFF2-40B4-BE49-F238E27FC236}">
                <a16:creationId xmlns:a16="http://schemas.microsoft.com/office/drawing/2014/main" id="{36B114D8-7A02-4951-BA74-B1CB23BE62FD}"/>
              </a:ext>
            </a:extLst>
          </p:cNvPr>
          <p:cNvSpPr txBox="1">
            <a:spLocks noChangeArrowheads="1"/>
          </p:cNvSpPr>
          <p:nvPr/>
        </p:nvSpPr>
        <p:spPr bwMode="auto">
          <a:xfrm>
            <a:off x="6359403" y="2993886"/>
            <a:ext cx="2274542" cy="452698"/>
          </a:xfrm>
          <a:prstGeom prst="rect">
            <a:avLst/>
          </a:prstGeom>
          <a:noFill/>
          <a:ln w="19050">
            <a:solidFill>
              <a:schemeClr val="accent1"/>
            </a:solidFill>
            <a:miter lim="800000"/>
            <a:headEnd/>
            <a:tailEnd/>
          </a:ln>
        </p:spPr>
        <p:txBody>
          <a:bodyPr wrap="square" lIns="18000" tIns="10800" rIns="18000" bIns="10800" anchor="ctr">
            <a:spAutoFit/>
          </a:bodyPr>
          <a:lstStyle>
            <a:defPPr>
              <a:defRPr lang="ja-JP"/>
            </a:defPPr>
            <a:lvl1pPr marL="285750" indent="-285750">
              <a:lnSpc>
                <a:spcPct val="100000"/>
              </a:lnSpc>
              <a:spcBef>
                <a:spcPct val="5000"/>
              </a:spcBef>
              <a:buFont typeface="Wingdings" panose="05000000000000000000" pitchFamily="2" charset="2"/>
              <a:buChar char="n"/>
              <a:defRPr sz="1800" b="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marL="0" indent="0">
              <a:buNone/>
            </a:pPr>
            <a:r>
              <a:rPr lang="ja-JP" altLang="en-US" sz="1400" dirty="0"/>
              <a:t>売上に貢献しないので、やめた方が良い。</a:t>
            </a:r>
            <a:endParaRPr lang="en-US" altLang="ja-JP" sz="1400" dirty="0"/>
          </a:p>
        </p:txBody>
      </p:sp>
      <p:sp>
        <p:nvSpPr>
          <p:cNvPr id="36" name="Text Box 93">
            <a:extLst>
              <a:ext uri="{FF2B5EF4-FFF2-40B4-BE49-F238E27FC236}">
                <a16:creationId xmlns:a16="http://schemas.microsoft.com/office/drawing/2014/main" id="{690D8915-EE60-4CC2-ACA4-D6C4C983744B}"/>
              </a:ext>
            </a:extLst>
          </p:cNvPr>
          <p:cNvSpPr txBox="1">
            <a:spLocks noChangeArrowheads="1"/>
          </p:cNvSpPr>
          <p:nvPr/>
        </p:nvSpPr>
        <p:spPr bwMode="auto">
          <a:xfrm>
            <a:off x="6359403" y="4366758"/>
            <a:ext cx="2274542" cy="452698"/>
          </a:xfrm>
          <a:prstGeom prst="rect">
            <a:avLst/>
          </a:prstGeom>
          <a:noFill/>
          <a:ln w="19050">
            <a:solidFill>
              <a:schemeClr val="accent1"/>
            </a:solidFill>
            <a:miter lim="800000"/>
            <a:headEnd/>
            <a:tailEnd/>
          </a:ln>
        </p:spPr>
        <p:txBody>
          <a:bodyPr wrap="square" lIns="18000" tIns="10800" rIns="18000" bIns="10800" anchor="ctr">
            <a:spAutoFit/>
          </a:bodyPr>
          <a:lstStyle>
            <a:defPPr>
              <a:defRPr lang="ja-JP"/>
            </a:defPPr>
            <a:lvl1pPr marL="285750" indent="-285750">
              <a:lnSpc>
                <a:spcPct val="100000"/>
              </a:lnSpc>
              <a:spcBef>
                <a:spcPct val="5000"/>
              </a:spcBef>
              <a:buFont typeface="Wingdings" panose="05000000000000000000" pitchFamily="2" charset="2"/>
              <a:buChar char="n"/>
              <a:defRPr sz="1800" b="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marL="0" indent="0">
              <a:buNone/>
            </a:pPr>
            <a:r>
              <a:rPr lang="ja-JP" altLang="en-US" sz="1400" dirty="0"/>
              <a:t>売上は大幅に改善できる。更に送った方が良い。</a:t>
            </a:r>
            <a:endParaRPr lang="en-US" altLang="ja-JP" sz="1400" dirty="0"/>
          </a:p>
        </p:txBody>
      </p:sp>
      <p:sp>
        <p:nvSpPr>
          <p:cNvPr id="37" name="Text Box 93">
            <a:extLst>
              <a:ext uri="{FF2B5EF4-FFF2-40B4-BE49-F238E27FC236}">
                <a16:creationId xmlns:a16="http://schemas.microsoft.com/office/drawing/2014/main" id="{A8588964-8F43-4C5E-87CB-F68D8A35A022}"/>
              </a:ext>
            </a:extLst>
          </p:cNvPr>
          <p:cNvSpPr txBox="1">
            <a:spLocks noChangeArrowheads="1"/>
          </p:cNvSpPr>
          <p:nvPr/>
        </p:nvSpPr>
        <p:spPr bwMode="auto">
          <a:xfrm>
            <a:off x="6359403" y="5610964"/>
            <a:ext cx="2274542" cy="452698"/>
          </a:xfrm>
          <a:prstGeom prst="rect">
            <a:avLst/>
          </a:prstGeom>
          <a:noFill/>
          <a:ln w="19050">
            <a:solidFill>
              <a:schemeClr val="accent1"/>
            </a:solidFill>
            <a:miter lim="800000"/>
            <a:headEnd/>
            <a:tailEnd/>
          </a:ln>
        </p:spPr>
        <p:txBody>
          <a:bodyPr wrap="square" lIns="18000" tIns="10800" rIns="18000" bIns="10800" anchor="ctr">
            <a:spAutoFit/>
          </a:bodyPr>
          <a:lstStyle>
            <a:defPPr>
              <a:defRPr lang="ja-JP"/>
            </a:defPPr>
            <a:lvl1pPr marL="285750" indent="-285750">
              <a:lnSpc>
                <a:spcPct val="100000"/>
              </a:lnSpc>
              <a:spcBef>
                <a:spcPct val="5000"/>
              </a:spcBef>
              <a:buFont typeface="Wingdings" panose="05000000000000000000" pitchFamily="2" charset="2"/>
              <a:buChar char="n"/>
              <a:defRPr sz="1800" b="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marL="0" indent="0">
              <a:buNone/>
            </a:pPr>
            <a:r>
              <a:rPr lang="ja-JP" altLang="en-US" sz="1400" dirty="0"/>
              <a:t>売上には少しだけ貢献する。もう少し試行した方が良い。</a:t>
            </a:r>
            <a:endParaRPr lang="en-US" altLang="ja-JP" sz="1400" dirty="0"/>
          </a:p>
        </p:txBody>
      </p:sp>
      <p:grpSp>
        <p:nvGrpSpPr>
          <p:cNvPr id="38" name="グループ化 37">
            <a:extLst>
              <a:ext uri="{FF2B5EF4-FFF2-40B4-BE49-F238E27FC236}">
                <a16:creationId xmlns:a16="http://schemas.microsoft.com/office/drawing/2014/main" id="{1212890F-89F3-4CF3-B42D-3C4A05BB34F0}"/>
              </a:ext>
            </a:extLst>
          </p:cNvPr>
          <p:cNvGrpSpPr/>
          <p:nvPr/>
        </p:nvGrpSpPr>
        <p:grpSpPr>
          <a:xfrm>
            <a:off x="392633" y="4003592"/>
            <a:ext cx="1112520" cy="1211618"/>
            <a:chOff x="371743" y="1811234"/>
            <a:chExt cx="1112520" cy="1211618"/>
          </a:xfrm>
        </p:grpSpPr>
        <p:pic>
          <p:nvPicPr>
            <p:cNvPr id="39" name="図 38">
              <a:extLst>
                <a:ext uri="{FF2B5EF4-FFF2-40B4-BE49-F238E27FC236}">
                  <a16:creationId xmlns:a16="http://schemas.microsoft.com/office/drawing/2014/main" id="{C3619067-6065-4A16-AB8A-9CA2F89DF9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43" y="1811234"/>
              <a:ext cx="1112520" cy="1002792"/>
            </a:xfrm>
            <a:prstGeom prst="rect">
              <a:avLst/>
            </a:prstGeom>
          </p:spPr>
        </p:pic>
        <p:sp>
          <p:nvSpPr>
            <p:cNvPr id="40" name="テキスト ボックス 39">
              <a:extLst>
                <a:ext uri="{FF2B5EF4-FFF2-40B4-BE49-F238E27FC236}">
                  <a16:creationId xmlns:a16="http://schemas.microsoft.com/office/drawing/2014/main" id="{56D63093-F160-4E10-B8C3-571BEC9C1AE6}"/>
                </a:ext>
              </a:extLst>
            </p:cNvPr>
            <p:cNvSpPr txBox="1"/>
            <p:nvPr/>
          </p:nvSpPr>
          <p:spPr>
            <a:xfrm>
              <a:off x="545044" y="2708920"/>
              <a:ext cx="800219" cy="313932"/>
            </a:xfrm>
            <a:prstGeom prst="rect">
              <a:avLst/>
            </a:prstGeom>
            <a:noFill/>
          </p:spPr>
          <p:txBody>
            <a:bodyPr wrap="none" rtlCol="0">
              <a:spAutoFit/>
            </a:bodyPr>
            <a:lstStyle/>
            <a:p>
              <a:pPr algn="ctr"/>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文面２</a:t>
              </a:r>
            </a:p>
          </p:txBody>
        </p:sp>
      </p:grpSp>
      <p:grpSp>
        <p:nvGrpSpPr>
          <p:cNvPr id="41" name="グループ化 40">
            <a:extLst>
              <a:ext uri="{FF2B5EF4-FFF2-40B4-BE49-F238E27FC236}">
                <a16:creationId xmlns:a16="http://schemas.microsoft.com/office/drawing/2014/main" id="{F1909DC4-ED3E-4C99-94BB-80CCF4A5404F}"/>
              </a:ext>
            </a:extLst>
          </p:cNvPr>
          <p:cNvGrpSpPr/>
          <p:nvPr/>
        </p:nvGrpSpPr>
        <p:grpSpPr>
          <a:xfrm>
            <a:off x="392633" y="5371744"/>
            <a:ext cx="1112520" cy="1211618"/>
            <a:chOff x="371743" y="1811234"/>
            <a:chExt cx="1112520" cy="1211618"/>
          </a:xfrm>
        </p:grpSpPr>
        <p:pic>
          <p:nvPicPr>
            <p:cNvPr id="42" name="図 41">
              <a:extLst>
                <a:ext uri="{FF2B5EF4-FFF2-40B4-BE49-F238E27FC236}">
                  <a16:creationId xmlns:a16="http://schemas.microsoft.com/office/drawing/2014/main" id="{04620E41-A2B3-45D9-BA77-83BB664C4C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43" y="1811234"/>
              <a:ext cx="1112520" cy="1002792"/>
            </a:xfrm>
            <a:prstGeom prst="rect">
              <a:avLst/>
            </a:prstGeom>
          </p:spPr>
        </p:pic>
        <p:sp>
          <p:nvSpPr>
            <p:cNvPr id="43" name="テキスト ボックス 42">
              <a:extLst>
                <a:ext uri="{FF2B5EF4-FFF2-40B4-BE49-F238E27FC236}">
                  <a16:creationId xmlns:a16="http://schemas.microsoft.com/office/drawing/2014/main" id="{95E6A5ED-41D0-462A-ADDD-E70A6E505BED}"/>
                </a:ext>
              </a:extLst>
            </p:cNvPr>
            <p:cNvSpPr txBox="1"/>
            <p:nvPr/>
          </p:nvSpPr>
          <p:spPr>
            <a:xfrm>
              <a:off x="545044" y="2708920"/>
              <a:ext cx="800219" cy="313932"/>
            </a:xfrm>
            <a:prstGeom prst="rect">
              <a:avLst/>
            </a:prstGeom>
            <a:noFill/>
          </p:spPr>
          <p:txBody>
            <a:bodyPr wrap="none" rtlCol="0">
              <a:spAutoFit/>
            </a:bodyPr>
            <a:lstStyle/>
            <a:p>
              <a:pPr algn="ctr"/>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文面３</a:t>
              </a:r>
            </a:p>
          </p:txBody>
        </p:sp>
      </p:grpSp>
    </p:spTree>
    <p:extLst>
      <p:ext uri="{BB962C8B-B14F-4D97-AF65-F5344CB8AC3E}">
        <p14:creationId xmlns:p14="http://schemas.microsoft.com/office/powerpoint/2010/main" val="4210387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E31971-77A4-488C-B690-07B9FAF1BB04}"/>
              </a:ext>
            </a:extLst>
          </p:cNvPr>
          <p:cNvSpPr>
            <a:spLocks noGrp="1"/>
          </p:cNvSpPr>
          <p:nvPr>
            <p:ph type="title"/>
          </p:nvPr>
        </p:nvSpPr>
        <p:spPr/>
        <p:txBody>
          <a:bodyPr/>
          <a:lstStyle/>
          <a:p>
            <a:r>
              <a:rPr kumimoji="1" lang="ja-JP" altLang="en-US" dirty="0"/>
              <a:t>応用例６：パラメータの最適化（</a:t>
            </a:r>
            <a:r>
              <a:rPr kumimoji="1" lang="en-US" altLang="ja-JP" dirty="0"/>
              <a:t>BO</a:t>
            </a:r>
            <a:r>
              <a:rPr kumimoji="1" lang="ja-JP" altLang="en-US" dirty="0"/>
              <a:t>）</a:t>
            </a:r>
          </a:p>
        </p:txBody>
      </p:sp>
      <p:sp>
        <p:nvSpPr>
          <p:cNvPr id="4" name="Text Box 93">
            <a:extLst>
              <a:ext uri="{FF2B5EF4-FFF2-40B4-BE49-F238E27FC236}">
                <a16:creationId xmlns:a16="http://schemas.microsoft.com/office/drawing/2014/main" id="{D0847DCD-7081-437F-BA18-777A88C1F4BE}"/>
              </a:ext>
            </a:extLst>
          </p:cNvPr>
          <p:cNvSpPr txBox="1">
            <a:spLocks noChangeArrowheads="1"/>
          </p:cNvSpPr>
          <p:nvPr/>
        </p:nvSpPr>
        <p:spPr bwMode="auto">
          <a:xfrm>
            <a:off x="628651" y="1785382"/>
            <a:ext cx="7886700" cy="678914"/>
          </a:xfrm>
          <a:prstGeom prst="rect">
            <a:avLst/>
          </a:prstGeom>
          <a:noFill/>
          <a:ln w="9525">
            <a:noFill/>
            <a:miter lim="800000"/>
            <a:headEnd/>
            <a:tailEnd/>
          </a:ln>
        </p:spPr>
        <p:txBody>
          <a:bodyPr wrap="square" lIns="18000" tIns="10800" rIns="18000" bIns="10800" anchor="t">
            <a:spAutoFit/>
          </a:bodyPr>
          <a:lstStyle>
            <a:defPPr>
              <a:defRPr lang="ja-JP"/>
            </a:defPPr>
            <a:lvl1pPr marL="285750" indent="-285750">
              <a:lnSpc>
                <a:spcPct val="100000"/>
              </a:lnSpc>
              <a:spcBef>
                <a:spcPct val="5000"/>
              </a:spcBef>
              <a:buFont typeface="Wingdings" panose="05000000000000000000" pitchFamily="2" charset="2"/>
              <a:buChar char="n"/>
              <a:defRPr sz="1800" b="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u="sng" dirty="0"/>
              <a:t>パラメータの最適化</a:t>
            </a:r>
            <a:r>
              <a:rPr lang="ja-JP" altLang="en-US" sz="1400" dirty="0"/>
              <a:t>：推薦アルゴリズムにパラメータの最適化。</a:t>
            </a:r>
            <a:r>
              <a:rPr lang="en-US" altLang="ja-JP" sz="1400" dirty="0"/>
              <a:t>(</a:t>
            </a:r>
            <a:r>
              <a:rPr lang="en-US" altLang="ja-JP" sz="1400" b="1" dirty="0">
                <a:solidFill>
                  <a:srgbClr val="FF0000"/>
                </a:solidFill>
              </a:rPr>
              <a:t>Bayesian Optimization</a:t>
            </a:r>
            <a:r>
              <a:rPr lang="en-US" altLang="ja-JP" sz="1400" dirty="0"/>
              <a:t>)</a:t>
            </a:r>
          </a:p>
          <a:p>
            <a:r>
              <a:rPr lang="ja-JP" altLang="en-US" sz="1400" dirty="0"/>
              <a:t>問題点：一般的に、推薦アルゴリズムはパラメータが複数があるから、その組み合わせの数が山ほどある。そのうちに、一番最適な組み合わせを見つけるのは困難である。</a:t>
            </a:r>
            <a:endParaRPr lang="en-US" altLang="ja-JP" sz="1400" dirty="0"/>
          </a:p>
        </p:txBody>
      </p:sp>
      <p:pic>
        <p:nvPicPr>
          <p:cNvPr id="5" name="図 4">
            <a:extLst>
              <a:ext uri="{FF2B5EF4-FFF2-40B4-BE49-F238E27FC236}">
                <a16:creationId xmlns:a16="http://schemas.microsoft.com/office/drawing/2014/main" id="{D7AEE994-CBBE-4F48-8D52-DDB44DC42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238" y="2649478"/>
            <a:ext cx="5055523" cy="3816424"/>
          </a:xfrm>
          <a:prstGeom prst="rect">
            <a:avLst/>
          </a:prstGeom>
        </p:spPr>
      </p:pic>
      <p:sp>
        <p:nvSpPr>
          <p:cNvPr id="6" name="星 5 3">
            <a:extLst>
              <a:ext uri="{FF2B5EF4-FFF2-40B4-BE49-F238E27FC236}">
                <a16:creationId xmlns:a16="http://schemas.microsoft.com/office/drawing/2014/main" id="{15256F8B-9EFF-4F67-93C3-0FB908891DED}"/>
              </a:ext>
            </a:extLst>
          </p:cNvPr>
          <p:cNvSpPr/>
          <p:nvPr/>
        </p:nvSpPr>
        <p:spPr>
          <a:xfrm>
            <a:off x="5256684" y="3533614"/>
            <a:ext cx="288032" cy="259915"/>
          </a:xfrm>
          <a:prstGeom prst="star5">
            <a:avLst/>
          </a:prstGeom>
          <a:solidFill>
            <a:srgbClr val="FFFF00"/>
          </a:solidFill>
          <a:ln w="19050">
            <a:solidFill>
              <a:srgbClr val="C00000"/>
            </a:solidFill>
          </a:ln>
        </p:spPr>
        <p:txBody>
          <a:bodyPr rtlCol="0" anchor="ctr"/>
          <a:lstStyle/>
          <a:p>
            <a:pPr algn="ctr"/>
            <a:endParaRPr kumimoji="1" lang="ja-JP" altLang="en-US"/>
          </a:p>
        </p:txBody>
      </p:sp>
    </p:spTree>
    <p:extLst>
      <p:ext uri="{BB962C8B-B14F-4D97-AF65-F5344CB8AC3E}">
        <p14:creationId xmlns:p14="http://schemas.microsoft.com/office/powerpoint/2010/main" val="1584968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6A5C059-102C-454D-B5D8-F2E4D8A2BD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7301" y="5192728"/>
            <a:ext cx="1429398" cy="1009512"/>
          </a:xfrm>
          <a:prstGeom prst="rect">
            <a:avLst/>
          </a:prstGeom>
        </p:spPr>
      </p:pic>
      <p:sp>
        <p:nvSpPr>
          <p:cNvPr id="2" name="タイトル 1">
            <a:extLst>
              <a:ext uri="{FF2B5EF4-FFF2-40B4-BE49-F238E27FC236}">
                <a16:creationId xmlns:a16="http://schemas.microsoft.com/office/drawing/2014/main" id="{5E62ADEB-5861-4A7B-AD7E-2F14078DC13F}"/>
              </a:ext>
            </a:extLst>
          </p:cNvPr>
          <p:cNvSpPr>
            <a:spLocks noGrp="1"/>
          </p:cNvSpPr>
          <p:nvPr>
            <p:ph type="title"/>
          </p:nvPr>
        </p:nvSpPr>
        <p:spPr/>
        <p:txBody>
          <a:bodyPr/>
          <a:lstStyle/>
          <a:p>
            <a:r>
              <a:rPr kumimoji="1" lang="en-US" altLang="ja-JP" dirty="0"/>
              <a:t>Bandit</a:t>
            </a:r>
            <a:r>
              <a:rPr kumimoji="1" lang="ja-JP" altLang="en-US" dirty="0"/>
              <a:t>のフレームワーク</a:t>
            </a:r>
          </a:p>
        </p:txBody>
      </p:sp>
      <p:sp>
        <p:nvSpPr>
          <p:cNvPr id="4" name="四角形: 角を丸くする 3">
            <a:extLst>
              <a:ext uri="{FF2B5EF4-FFF2-40B4-BE49-F238E27FC236}">
                <a16:creationId xmlns:a16="http://schemas.microsoft.com/office/drawing/2014/main" id="{6FB8DADB-FF55-4172-A1DC-E6DFEB6D13CE}"/>
              </a:ext>
            </a:extLst>
          </p:cNvPr>
          <p:cNvSpPr/>
          <p:nvPr/>
        </p:nvSpPr>
        <p:spPr>
          <a:xfrm>
            <a:off x="3751989" y="4725383"/>
            <a:ext cx="1640021" cy="1522034"/>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2400" dirty="0">
                <a:solidFill>
                  <a:schemeClr val="tx1"/>
                </a:solidFill>
              </a:rPr>
              <a:t>Bandit</a:t>
            </a:r>
            <a:endParaRPr kumimoji="1" lang="ja-JP" altLang="en-US" sz="2400" dirty="0">
              <a:solidFill>
                <a:schemeClr val="tx1"/>
              </a:solidFill>
            </a:endParaRPr>
          </a:p>
        </p:txBody>
      </p:sp>
      <p:sp>
        <p:nvSpPr>
          <p:cNvPr id="7" name="四角形: 角を丸くする 6">
            <a:extLst>
              <a:ext uri="{FF2B5EF4-FFF2-40B4-BE49-F238E27FC236}">
                <a16:creationId xmlns:a16="http://schemas.microsoft.com/office/drawing/2014/main" id="{2C23C61F-D85C-4AFA-A27F-3D7AFB8F504B}"/>
              </a:ext>
            </a:extLst>
          </p:cNvPr>
          <p:cNvSpPr/>
          <p:nvPr/>
        </p:nvSpPr>
        <p:spPr>
          <a:xfrm>
            <a:off x="517440" y="2424635"/>
            <a:ext cx="2633693" cy="3822782"/>
          </a:xfrm>
          <a:prstGeom prst="roundRect">
            <a:avLst/>
          </a:prstGeom>
          <a:no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ja-JP" altLang="en-US" sz="2400" dirty="0">
                <a:solidFill>
                  <a:schemeClr val="tx1"/>
                </a:solidFill>
              </a:rPr>
              <a:t>後処理</a:t>
            </a:r>
            <a:endParaRPr kumimoji="1" lang="en-US" altLang="ja-JP" sz="2400" dirty="0">
              <a:solidFill>
                <a:schemeClr val="tx1"/>
              </a:solidFill>
            </a:endParaRPr>
          </a:p>
          <a:p>
            <a:pPr algn="ctr"/>
            <a:endParaRPr kumimoji="1" lang="en-US" altLang="ja-JP" sz="2400" dirty="0">
              <a:solidFill>
                <a:schemeClr val="tx1"/>
              </a:solidFill>
            </a:endParaRPr>
          </a:p>
          <a:p>
            <a:pPr algn="ctr"/>
            <a:r>
              <a:rPr kumimoji="1" lang="ja-JP" altLang="en-US" sz="2400" dirty="0">
                <a:solidFill>
                  <a:schemeClr val="tx1"/>
                </a:solidFill>
              </a:rPr>
              <a:t>データ整理</a:t>
            </a:r>
            <a:endParaRPr kumimoji="1" lang="en-US" altLang="ja-JP" sz="2400" dirty="0">
              <a:solidFill>
                <a:schemeClr val="tx1"/>
              </a:solidFill>
            </a:endParaRPr>
          </a:p>
          <a:p>
            <a:pPr algn="ctr"/>
            <a:r>
              <a:rPr kumimoji="1" lang="ja-JP" altLang="en-US" sz="2400" dirty="0">
                <a:solidFill>
                  <a:schemeClr val="tx1"/>
                </a:solidFill>
              </a:rPr>
              <a:t>（</a:t>
            </a:r>
            <a:r>
              <a:rPr kumimoji="1" lang="en-US" altLang="ja-JP" sz="2400" dirty="0">
                <a:solidFill>
                  <a:schemeClr val="tx1"/>
                </a:solidFill>
              </a:rPr>
              <a:t>Traffic</a:t>
            </a:r>
            <a:r>
              <a:rPr kumimoji="1" lang="ja-JP" altLang="en-US" sz="2400" dirty="0">
                <a:solidFill>
                  <a:schemeClr val="tx1"/>
                </a:solidFill>
              </a:rPr>
              <a:t>配分、</a:t>
            </a:r>
            <a:endParaRPr kumimoji="1" lang="en-US" altLang="ja-JP" sz="2400" dirty="0">
              <a:solidFill>
                <a:schemeClr val="tx1"/>
              </a:solidFill>
            </a:endParaRPr>
          </a:p>
          <a:p>
            <a:pPr algn="ctr"/>
            <a:r>
              <a:rPr kumimoji="1" lang="ja-JP" altLang="en-US" sz="2400" dirty="0">
                <a:solidFill>
                  <a:schemeClr val="tx1"/>
                </a:solidFill>
              </a:rPr>
              <a:t>インセンティブ</a:t>
            </a:r>
            <a:endParaRPr kumimoji="1" lang="en-US" altLang="ja-JP" sz="2400" dirty="0">
              <a:solidFill>
                <a:schemeClr val="tx1"/>
              </a:solidFill>
            </a:endParaRPr>
          </a:p>
          <a:p>
            <a:pPr algn="ctr"/>
            <a:r>
              <a:rPr kumimoji="1" lang="ja-JP" altLang="en-US" sz="2400" dirty="0">
                <a:solidFill>
                  <a:schemeClr val="tx1"/>
                </a:solidFill>
              </a:rPr>
              <a:t>リスト作成、</a:t>
            </a:r>
            <a:endParaRPr kumimoji="1" lang="en-US" altLang="ja-JP" sz="2400" dirty="0">
              <a:solidFill>
                <a:schemeClr val="tx1"/>
              </a:solidFill>
            </a:endParaRPr>
          </a:p>
          <a:p>
            <a:pPr algn="ctr"/>
            <a:r>
              <a:rPr kumimoji="1" lang="ja-JP" altLang="en-US" sz="2400" dirty="0">
                <a:solidFill>
                  <a:schemeClr val="tx1"/>
                </a:solidFill>
              </a:rPr>
              <a:t>広告リスト作成</a:t>
            </a:r>
            <a:endParaRPr kumimoji="1" lang="en-US" altLang="ja-JP" sz="2400" dirty="0">
              <a:solidFill>
                <a:schemeClr val="tx1"/>
              </a:solidFill>
            </a:endParaRPr>
          </a:p>
          <a:p>
            <a:pPr algn="ctr"/>
            <a:r>
              <a:rPr kumimoji="1" lang="en-US" altLang="ja-JP" sz="2400" dirty="0">
                <a:solidFill>
                  <a:schemeClr val="tx1"/>
                </a:solidFill>
              </a:rPr>
              <a:t>……</a:t>
            </a:r>
            <a:r>
              <a:rPr kumimoji="1" lang="ja-JP" altLang="en-US" sz="2400" dirty="0">
                <a:solidFill>
                  <a:schemeClr val="tx1"/>
                </a:solidFill>
              </a:rPr>
              <a:t>）</a:t>
            </a:r>
            <a:endParaRPr kumimoji="1" lang="en-US" altLang="ja-JP" sz="2400" dirty="0">
              <a:solidFill>
                <a:schemeClr val="tx1"/>
              </a:solidFill>
            </a:endParaRPr>
          </a:p>
          <a:p>
            <a:pPr algn="ctr"/>
            <a:endParaRPr kumimoji="1" lang="en-US" altLang="ja-JP" sz="2400" dirty="0">
              <a:solidFill>
                <a:schemeClr val="tx1"/>
              </a:solidFill>
            </a:endParaRPr>
          </a:p>
          <a:p>
            <a:pPr algn="ctr"/>
            <a:endParaRPr kumimoji="1" lang="ja-JP" altLang="en-US" sz="2400" dirty="0">
              <a:solidFill>
                <a:schemeClr val="tx1"/>
              </a:solidFill>
            </a:endParaRPr>
          </a:p>
        </p:txBody>
      </p:sp>
      <p:sp>
        <p:nvSpPr>
          <p:cNvPr id="8" name="雲 7">
            <a:extLst>
              <a:ext uri="{FF2B5EF4-FFF2-40B4-BE49-F238E27FC236}">
                <a16:creationId xmlns:a16="http://schemas.microsoft.com/office/drawing/2014/main" id="{AEF98B9F-F297-4A80-B4D7-ECB17FFAA228}"/>
              </a:ext>
            </a:extLst>
          </p:cNvPr>
          <p:cNvSpPr/>
          <p:nvPr/>
        </p:nvSpPr>
        <p:spPr>
          <a:xfrm>
            <a:off x="3751989" y="2424635"/>
            <a:ext cx="1640021" cy="152203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000" b="1" dirty="0"/>
              <a:t>実環境</a:t>
            </a:r>
          </a:p>
        </p:txBody>
      </p:sp>
      <p:sp>
        <p:nvSpPr>
          <p:cNvPr id="9" name="四角形: 角を丸くする 8">
            <a:extLst>
              <a:ext uri="{FF2B5EF4-FFF2-40B4-BE49-F238E27FC236}">
                <a16:creationId xmlns:a16="http://schemas.microsoft.com/office/drawing/2014/main" id="{603863E9-915E-47F6-8F1E-CE7FE023BC36}"/>
              </a:ext>
            </a:extLst>
          </p:cNvPr>
          <p:cNvSpPr/>
          <p:nvPr/>
        </p:nvSpPr>
        <p:spPr>
          <a:xfrm>
            <a:off x="5992866" y="2424635"/>
            <a:ext cx="2633693" cy="3822782"/>
          </a:xfrm>
          <a:prstGeom prst="roundRect">
            <a:avLst/>
          </a:prstGeom>
          <a:no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ja-JP" altLang="en-US" sz="2400" dirty="0">
                <a:solidFill>
                  <a:schemeClr val="tx1"/>
                </a:solidFill>
              </a:rPr>
              <a:t>前処理</a:t>
            </a:r>
            <a:endParaRPr kumimoji="1" lang="en-US" altLang="ja-JP" sz="2400" dirty="0">
              <a:solidFill>
                <a:schemeClr val="tx1"/>
              </a:solidFill>
            </a:endParaRPr>
          </a:p>
          <a:p>
            <a:pPr algn="ctr"/>
            <a:endParaRPr kumimoji="1" lang="en-US" altLang="ja-JP" sz="2400" dirty="0">
              <a:solidFill>
                <a:schemeClr val="tx1"/>
              </a:solidFill>
            </a:endParaRPr>
          </a:p>
          <a:p>
            <a:pPr algn="ctr"/>
            <a:r>
              <a:rPr kumimoji="1" lang="ja-JP" altLang="en-US" sz="2400" dirty="0">
                <a:solidFill>
                  <a:schemeClr val="tx1"/>
                </a:solidFill>
              </a:rPr>
              <a:t>データ収集</a:t>
            </a:r>
            <a:endParaRPr kumimoji="1" lang="en-US" altLang="ja-JP" sz="2400" dirty="0">
              <a:solidFill>
                <a:schemeClr val="tx1"/>
              </a:solidFill>
            </a:endParaRPr>
          </a:p>
          <a:p>
            <a:pPr algn="ctr"/>
            <a:r>
              <a:rPr kumimoji="1" lang="ja-JP" altLang="en-US" sz="2400" dirty="0">
                <a:solidFill>
                  <a:schemeClr val="tx1"/>
                </a:solidFill>
              </a:rPr>
              <a:t>データ集計</a:t>
            </a:r>
            <a:endParaRPr kumimoji="1" lang="en-US" altLang="ja-JP" sz="2400" dirty="0">
              <a:solidFill>
                <a:schemeClr val="tx1"/>
              </a:solidFill>
            </a:endParaRPr>
          </a:p>
          <a:p>
            <a:pPr algn="ctr"/>
            <a:r>
              <a:rPr kumimoji="1" lang="ja-JP" altLang="en-US" sz="2400" dirty="0">
                <a:solidFill>
                  <a:schemeClr val="tx1"/>
                </a:solidFill>
              </a:rPr>
              <a:t>クレンジング</a:t>
            </a:r>
            <a:endParaRPr kumimoji="1" lang="en-US" altLang="ja-JP" sz="2400" dirty="0">
              <a:solidFill>
                <a:schemeClr val="tx1"/>
              </a:solidFill>
            </a:endParaRPr>
          </a:p>
          <a:p>
            <a:pPr algn="ctr"/>
            <a:r>
              <a:rPr kumimoji="1" lang="en-US" altLang="ja-JP" sz="2400" dirty="0">
                <a:solidFill>
                  <a:schemeClr val="tx1"/>
                </a:solidFill>
              </a:rPr>
              <a:t>……</a:t>
            </a:r>
            <a:endParaRPr kumimoji="1" lang="ja-JP" altLang="en-US" sz="2400" dirty="0">
              <a:solidFill>
                <a:schemeClr val="tx1"/>
              </a:solidFill>
            </a:endParaRPr>
          </a:p>
        </p:txBody>
      </p:sp>
      <p:sp>
        <p:nvSpPr>
          <p:cNvPr id="10" name="矢印: 右 9">
            <a:extLst>
              <a:ext uri="{FF2B5EF4-FFF2-40B4-BE49-F238E27FC236}">
                <a16:creationId xmlns:a16="http://schemas.microsoft.com/office/drawing/2014/main" id="{E0A40B4D-6117-4B34-B964-DA95FD6D3F75}"/>
              </a:ext>
            </a:extLst>
          </p:cNvPr>
          <p:cNvSpPr/>
          <p:nvPr/>
        </p:nvSpPr>
        <p:spPr>
          <a:xfrm>
            <a:off x="3292278" y="2964426"/>
            <a:ext cx="318565" cy="4424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矢印: 右 10">
            <a:extLst>
              <a:ext uri="{FF2B5EF4-FFF2-40B4-BE49-F238E27FC236}">
                <a16:creationId xmlns:a16="http://schemas.microsoft.com/office/drawing/2014/main" id="{F1B7AA4B-B8B8-497B-A7D0-B678900976E9}"/>
              </a:ext>
            </a:extLst>
          </p:cNvPr>
          <p:cNvSpPr/>
          <p:nvPr/>
        </p:nvSpPr>
        <p:spPr>
          <a:xfrm>
            <a:off x="5533155" y="2968113"/>
            <a:ext cx="318565" cy="4424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矢印: 右 11">
            <a:extLst>
              <a:ext uri="{FF2B5EF4-FFF2-40B4-BE49-F238E27FC236}">
                <a16:creationId xmlns:a16="http://schemas.microsoft.com/office/drawing/2014/main" id="{2A6E9E29-DD48-46AC-9ED4-8D158B47659D}"/>
              </a:ext>
            </a:extLst>
          </p:cNvPr>
          <p:cNvSpPr/>
          <p:nvPr/>
        </p:nvSpPr>
        <p:spPr>
          <a:xfrm rot="10800000">
            <a:off x="5533154" y="5265174"/>
            <a:ext cx="318565" cy="4424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矢印: 右 12">
            <a:extLst>
              <a:ext uri="{FF2B5EF4-FFF2-40B4-BE49-F238E27FC236}">
                <a16:creationId xmlns:a16="http://schemas.microsoft.com/office/drawing/2014/main" id="{191B41A2-8E9D-4920-B1F4-8DB150EEF58A}"/>
              </a:ext>
            </a:extLst>
          </p:cNvPr>
          <p:cNvSpPr/>
          <p:nvPr/>
        </p:nvSpPr>
        <p:spPr>
          <a:xfrm rot="10800000">
            <a:off x="3296640" y="5265175"/>
            <a:ext cx="318565" cy="4424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矢印: 下カーブ 13">
            <a:extLst>
              <a:ext uri="{FF2B5EF4-FFF2-40B4-BE49-F238E27FC236}">
                <a16:creationId xmlns:a16="http://schemas.microsoft.com/office/drawing/2014/main" id="{16A0122F-20AC-4106-8D65-30FB934D0B14}"/>
              </a:ext>
            </a:extLst>
          </p:cNvPr>
          <p:cNvSpPr/>
          <p:nvPr/>
        </p:nvSpPr>
        <p:spPr>
          <a:xfrm>
            <a:off x="3751989" y="3746090"/>
            <a:ext cx="1640021" cy="42475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5" name="矢印: 下カーブ 14">
            <a:extLst>
              <a:ext uri="{FF2B5EF4-FFF2-40B4-BE49-F238E27FC236}">
                <a16:creationId xmlns:a16="http://schemas.microsoft.com/office/drawing/2014/main" id="{876C6152-286E-4F68-8A0A-D1A9124E75F7}"/>
              </a:ext>
            </a:extLst>
          </p:cNvPr>
          <p:cNvSpPr/>
          <p:nvPr/>
        </p:nvSpPr>
        <p:spPr>
          <a:xfrm rot="10800000">
            <a:off x="3751988" y="4386416"/>
            <a:ext cx="1640021" cy="42475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F579CB0A-B459-4A98-AEEF-368785D3F36D}"/>
              </a:ext>
            </a:extLst>
          </p:cNvPr>
          <p:cNvSpPr txBox="1"/>
          <p:nvPr/>
        </p:nvSpPr>
        <p:spPr>
          <a:xfrm>
            <a:off x="3937050" y="4109701"/>
            <a:ext cx="1269899" cy="400110"/>
          </a:xfrm>
          <a:prstGeom prst="rect">
            <a:avLst/>
          </a:prstGeom>
          <a:noFill/>
        </p:spPr>
        <p:txBody>
          <a:bodyPr wrap="none" rtlCol="0">
            <a:spAutoFit/>
          </a:bodyPr>
          <a:lstStyle/>
          <a:p>
            <a:r>
              <a:rPr kumimoji="1" lang="ja-JP" altLang="en-US" sz="2000" dirty="0"/>
              <a:t>ミニバッチ</a:t>
            </a:r>
          </a:p>
        </p:txBody>
      </p:sp>
    </p:spTree>
    <p:extLst>
      <p:ext uri="{BB962C8B-B14F-4D97-AF65-F5344CB8AC3E}">
        <p14:creationId xmlns:p14="http://schemas.microsoft.com/office/powerpoint/2010/main" val="155854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AA894-A241-48C6-AB92-5886820A4F5D}"/>
              </a:ext>
            </a:extLst>
          </p:cNvPr>
          <p:cNvSpPr>
            <a:spLocks noGrp="1"/>
          </p:cNvSpPr>
          <p:nvPr>
            <p:ph type="title"/>
          </p:nvPr>
        </p:nvSpPr>
        <p:spPr/>
        <p:txBody>
          <a:bodyPr/>
          <a:lstStyle/>
          <a:p>
            <a:r>
              <a:rPr kumimoji="1" lang="ja-JP" altLang="en-US" dirty="0"/>
              <a:t>ローグテール問題</a:t>
            </a:r>
          </a:p>
        </p:txBody>
      </p:sp>
      <p:sp>
        <p:nvSpPr>
          <p:cNvPr id="4" name="Text Box 93">
            <a:extLst>
              <a:ext uri="{FF2B5EF4-FFF2-40B4-BE49-F238E27FC236}">
                <a16:creationId xmlns:a16="http://schemas.microsoft.com/office/drawing/2014/main" id="{F2547F65-7763-40E8-AA2A-282184C4E880}"/>
              </a:ext>
            </a:extLst>
          </p:cNvPr>
          <p:cNvSpPr txBox="1">
            <a:spLocks noChangeArrowheads="1"/>
          </p:cNvSpPr>
          <p:nvPr/>
        </p:nvSpPr>
        <p:spPr bwMode="auto">
          <a:xfrm>
            <a:off x="628650" y="1694533"/>
            <a:ext cx="7886700" cy="1131345"/>
          </a:xfrm>
          <a:prstGeom prst="rect">
            <a:avLst/>
          </a:prstGeom>
          <a:noFill/>
          <a:ln w="9525">
            <a:noFill/>
            <a:miter lim="800000"/>
            <a:headEnd/>
            <a:tailEnd/>
          </a:ln>
        </p:spPr>
        <p:txBody>
          <a:bodyPr wrap="square" lIns="18000" tIns="10800" rIns="18000" bIns="10800" anchor="t">
            <a:spAutoFit/>
          </a:bodyPr>
          <a:lstStyle>
            <a:defPPr>
              <a:defRPr lang="ja-JP"/>
            </a:defPPr>
            <a:lvl1pPr marL="285750" indent="-285750">
              <a:lnSpc>
                <a:spcPct val="100000"/>
              </a:lnSpc>
              <a:spcBef>
                <a:spcPct val="5000"/>
              </a:spcBef>
              <a:buFont typeface="Wingdings" panose="05000000000000000000" pitchFamily="2" charset="2"/>
              <a:buChar char="n"/>
              <a:defRPr sz="1800" b="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a:t>流通分野では、ロングテール現象が一般的である（“２割のヘビー（優良）顧客が全体売上の８割を占めている”）。</a:t>
            </a:r>
            <a:endParaRPr lang="en-US" altLang="ja-JP" sz="1400" dirty="0"/>
          </a:p>
          <a:p>
            <a:r>
              <a:rPr lang="ja-JP" altLang="en-US" sz="1400" dirty="0"/>
              <a:t>目標：ライト顧客をヘビー顧客になること（パーソナライゼーション）。</a:t>
            </a:r>
            <a:endParaRPr lang="en-US" altLang="ja-JP" sz="1400" dirty="0"/>
          </a:p>
          <a:p>
            <a:r>
              <a:rPr lang="ja-JP" altLang="en-US" sz="1400" dirty="0"/>
              <a:t>問題：８割の顧客がライトであり、情報が足りなくて、厳密な分析はできない。</a:t>
            </a:r>
            <a:endParaRPr lang="en-US" altLang="ja-JP" sz="1400" dirty="0"/>
          </a:p>
          <a:p>
            <a:r>
              <a:rPr lang="ja-JP" altLang="en-US" sz="1400" dirty="0"/>
              <a:t>解決策：分析＋試行 </a:t>
            </a:r>
            <a:r>
              <a:rPr lang="en-US" altLang="ja-JP" sz="1400" dirty="0"/>
              <a:t>=&gt; </a:t>
            </a:r>
            <a:r>
              <a:rPr lang="en-US" altLang="ja-JP" sz="1400" b="1" dirty="0">
                <a:solidFill>
                  <a:srgbClr val="C00000"/>
                </a:solidFill>
              </a:rPr>
              <a:t>Bandit</a:t>
            </a:r>
            <a:r>
              <a:rPr lang="ja-JP" altLang="en-US" sz="1400" b="1" dirty="0">
                <a:solidFill>
                  <a:srgbClr val="C00000"/>
                </a:solidFill>
              </a:rPr>
              <a:t>アルゴリズム</a:t>
            </a:r>
            <a:endParaRPr lang="en-US" altLang="ja-JP" sz="1400" b="1" dirty="0">
              <a:solidFill>
                <a:srgbClr val="C00000"/>
              </a:solidFill>
            </a:endParaRPr>
          </a:p>
        </p:txBody>
      </p:sp>
      <p:pic>
        <p:nvPicPr>
          <p:cNvPr id="5" name="図 4">
            <a:extLst>
              <a:ext uri="{FF2B5EF4-FFF2-40B4-BE49-F238E27FC236}">
                <a16:creationId xmlns:a16="http://schemas.microsoft.com/office/drawing/2014/main" id="{33263BF2-4DAE-4B1B-B230-B7F5BFC18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096" y="2992219"/>
            <a:ext cx="6444208" cy="3350988"/>
          </a:xfrm>
          <a:prstGeom prst="rect">
            <a:avLst/>
          </a:prstGeom>
        </p:spPr>
      </p:pic>
      <p:sp>
        <p:nvSpPr>
          <p:cNvPr id="6" name="フリーフォーム 26">
            <a:extLst>
              <a:ext uri="{FF2B5EF4-FFF2-40B4-BE49-F238E27FC236}">
                <a16:creationId xmlns:a16="http://schemas.microsoft.com/office/drawing/2014/main" id="{233D21A7-2ACE-4E4A-812F-D3D666D35015}"/>
              </a:ext>
            </a:extLst>
          </p:cNvPr>
          <p:cNvSpPr/>
          <p:nvPr/>
        </p:nvSpPr>
        <p:spPr>
          <a:xfrm>
            <a:off x="1651155" y="2920211"/>
            <a:ext cx="5976664" cy="2880320"/>
          </a:xfrm>
          <a:custGeom>
            <a:avLst/>
            <a:gdLst>
              <a:gd name="connsiteX0" fmla="*/ 0 w 6025243"/>
              <a:gd name="connsiteY0" fmla="*/ 0 h 3067668"/>
              <a:gd name="connsiteX1" fmla="*/ 57150 w 6025243"/>
              <a:gd name="connsiteY1" fmla="*/ 922564 h 3067668"/>
              <a:gd name="connsiteX2" fmla="*/ 138793 w 6025243"/>
              <a:gd name="connsiteY2" fmla="*/ 1681843 h 3067668"/>
              <a:gd name="connsiteX3" fmla="*/ 359229 w 6025243"/>
              <a:gd name="connsiteY3" fmla="*/ 2163535 h 3067668"/>
              <a:gd name="connsiteX4" fmla="*/ 849086 w 6025243"/>
              <a:gd name="connsiteY4" fmla="*/ 2555421 h 3067668"/>
              <a:gd name="connsiteX5" fmla="*/ 1453243 w 6025243"/>
              <a:gd name="connsiteY5" fmla="*/ 2767693 h 3067668"/>
              <a:gd name="connsiteX6" fmla="*/ 2139043 w 6025243"/>
              <a:gd name="connsiteY6" fmla="*/ 2873828 h 3067668"/>
              <a:gd name="connsiteX7" fmla="*/ 3265714 w 6025243"/>
              <a:gd name="connsiteY7" fmla="*/ 2939143 h 3067668"/>
              <a:gd name="connsiteX8" fmla="*/ 4645479 w 6025243"/>
              <a:gd name="connsiteY8" fmla="*/ 2996293 h 3067668"/>
              <a:gd name="connsiteX9" fmla="*/ 6025243 w 6025243"/>
              <a:gd name="connsiteY9" fmla="*/ 3045278 h 3067668"/>
              <a:gd name="connsiteX0" fmla="*/ 0 w 6025243"/>
              <a:gd name="connsiteY0" fmla="*/ 0 h 3045278"/>
              <a:gd name="connsiteX1" fmla="*/ 57150 w 6025243"/>
              <a:gd name="connsiteY1" fmla="*/ 922564 h 3045278"/>
              <a:gd name="connsiteX2" fmla="*/ 138793 w 6025243"/>
              <a:gd name="connsiteY2" fmla="*/ 1681843 h 3045278"/>
              <a:gd name="connsiteX3" fmla="*/ 359229 w 6025243"/>
              <a:gd name="connsiteY3" fmla="*/ 2163535 h 3045278"/>
              <a:gd name="connsiteX4" fmla="*/ 849086 w 6025243"/>
              <a:gd name="connsiteY4" fmla="*/ 2555421 h 3045278"/>
              <a:gd name="connsiteX5" fmla="*/ 1453243 w 6025243"/>
              <a:gd name="connsiteY5" fmla="*/ 2767693 h 3045278"/>
              <a:gd name="connsiteX6" fmla="*/ 2139043 w 6025243"/>
              <a:gd name="connsiteY6" fmla="*/ 2873828 h 3045278"/>
              <a:gd name="connsiteX7" fmla="*/ 3265714 w 6025243"/>
              <a:gd name="connsiteY7" fmla="*/ 2939143 h 3045278"/>
              <a:gd name="connsiteX8" fmla="*/ 4645479 w 6025243"/>
              <a:gd name="connsiteY8" fmla="*/ 2996293 h 3045278"/>
              <a:gd name="connsiteX9" fmla="*/ 6025243 w 6025243"/>
              <a:gd name="connsiteY9" fmla="*/ 3045278 h 3045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25243" h="3045278">
                <a:moveTo>
                  <a:pt x="0" y="0"/>
                </a:moveTo>
                <a:cubicBezTo>
                  <a:pt x="17009" y="321128"/>
                  <a:pt x="34018" y="642257"/>
                  <a:pt x="57150" y="922564"/>
                </a:cubicBezTo>
                <a:cubicBezTo>
                  <a:pt x="80282" y="1202871"/>
                  <a:pt x="88447" y="1475015"/>
                  <a:pt x="138793" y="1681843"/>
                </a:cubicBezTo>
                <a:cubicBezTo>
                  <a:pt x="189140" y="1888672"/>
                  <a:pt x="240847" y="2017939"/>
                  <a:pt x="359229" y="2163535"/>
                </a:cubicBezTo>
                <a:cubicBezTo>
                  <a:pt x="477611" y="2309131"/>
                  <a:pt x="666750" y="2454728"/>
                  <a:pt x="849086" y="2555421"/>
                </a:cubicBezTo>
                <a:cubicBezTo>
                  <a:pt x="1031422" y="2656114"/>
                  <a:pt x="1238250" y="2714625"/>
                  <a:pt x="1453243" y="2767693"/>
                </a:cubicBezTo>
                <a:cubicBezTo>
                  <a:pt x="1668236" y="2820761"/>
                  <a:pt x="1836965" y="2845253"/>
                  <a:pt x="2139043" y="2873828"/>
                </a:cubicBezTo>
                <a:cubicBezTo>
                  <a:pt x="2441121" y="2902403"/>
                  <a:pt x="3265714" y="2939143"/>
                  <a:pt x="3265714" y="2939143"/>
                </a:cubicBezTo>
                <a:lnTo>
                  <a:pt x="4645479" y="2996293"/>
                </a:lnTo>
                <a:cubicBezTo>
                  <a:pt x="5105400" y="3013982"/>
                  <a:pt x="5660572" y="3045277"/>
                  <a:pt x="6025243" y="3045278"/>
                </a:cubicBezTo>
              </a:path>
            </a:pathLst>
          </a:custGeom>
          <a:noFill/>
          <a:ln w="28575">
            <a:solidFill>
              <a:schemeClr val="bg1">
                <a:lumMod val="50000"/>
              </a:schemeClr>
            </a:solidFill>
            <a:prstDash val="sysDot"/>
          </a:ln>
        </p:spPr>
        <p:txBody>
          <a:bodyPr rtlCol="0" anchor="ctr"/>
          <a:lstStyle/>
          <a:p>
            <a:pPr algn="ctr"/>
            <a:endParaRPr kumimoji="1" lang="ja-JP" altLang="en-US"/>
          </a:p>
        </p:txBody>
      </p:sp>
      <p:sp>
        <p:nvSpPr>
          <p:cNvPr id="7" name="上矢印 27">
            <a:extLst>
              <a:ext uri="{FF2B5EF4-FFF2-40B4-BE49-F238E27FC236}">
                <a16:creationId xmlns:a16="http://schemas.microsoft.com/office/drawing/2014/main" id="{6E00172A-61AB-4775-A67B-DB7908A703EF}"/>
              </a:ext>
            </a:extLst>
          </p:cNvPr>
          <p:cNvSpPr/>
          <p:nvPr/>
        </p:nvSpPr>
        <p:spPr>
          <a:xfrm>
            <a:off x="3996689" y="5705958"/>
            <a:ext cx="432048" cy="216024"/>
          </a:xfrm>
          <a:prstGeom prst="upArrow">
            <a:avLst/>
          </a:prstGeom>
          <a:solidFill>
            <a:srgbClr val="0070C0"/>
          </a:solidFill>
          <a:ln>
            <a:noFill/>
          </a:ln>
        </p:spPr>
        <p:txBody>
          <a:bodyPr rtlCol="0" anchor="ctr"/>
          <a:lstStyle/>
          <a:p>
            <a:pPr algn="ctr"/>
            <a:endParaRPr kumimoji="1" lang="ja-JP" altLang="en-US"/>
          </a:p>
        </p:txBody>
      </p:sp>
      <p:sp>
        <p:nvSpPr>
          <p:cNvPr id="8" name="上矢印 28">
            <a:extLst>
              <a:ext uri="{FF2B5EF4-FFF2-40B4-BE49-F238E27FC236}">
                <a16:creationId xmlns:a16="http://schemas.microsoft.com/office/drawing/2014/main" id="{C1CECBCF-98A6-461C-852E-D6787F417229}"/>
              </a:ext>
            </a:extLst>
          </p:cNvPr>
          <p:cNvSpPr/>
          <p:nvPr/>
        </p:nvSpPr>
        <p:spPr>
          <a:xfrm>
            <a:off x="5899627" y="5800531"/>
            <a:ext cx="432048" cy="216024"/>
          </a:xfrm>
          <a:prstGeom prst="upArrow">
            <a:avLst/>
          </a:prstGeom>
          <a:solidFill>
            <a:srgbClr val="0070C0"/>
          </a:solidFill>
          <a:ln>
            <a:noFill/>
          </a:ln>
        </p:spPr>
        <p:txBody>
          <a:bodyPr rtlCol="0" anchor="ctr"/>
          <a:lstStyle/>
          <a:p>
            <a:pPr algn="ctr"/>
            <a:endParaRPr kumimoji="1" lang="ja-JP" altLang="en-US"/>
          </a:p>
        </p:txBody>
      </p:sp>
      <p:sp>
        <p:nvSpPr>
          <p:cNvPr id="9" name="上矢印 29">
            <a:extLst>
              <a:ext uri="{FF2B5EF4-FFF2-40B4-BE49-F238E27FC236}">
                <a16:creationId xmlns:a16="http://schemas.microsoft.com/office/drawing/2014/main" id="{C3F45777-EAD4-4113-8593-601950BA97A9}"/>
              </a:ext>
            </a:extLst>
          </p:cNvPr>
          <p:cNvSpPr/>
          <p:nvPr/>
        </p:nvSpPr>
        <p:spPr>
          <a:xfrm>
            <a:off x="2155211" y="5296475"/>
            <a:ext cx="432048" cy="216024"/>
          </a:xfrm>
          <a:prstGeom prst="upArrow">
            <a:avLst/>
          </a:prstGeom>
          <a:solidFill>
            <a:srgbClr val="0070C0"/>
          </a:solidFill>
          <a:ln>
            <a:noFill/>
          </a:ln>
        </p:spPr>
        <p:txBody>
          <a:bodyPr rtlCol="0" anchor="ctr"/>
          <a:lstStyle/>
          <a:p>
            <a:pPr algn="ctr"/>
            <a:endParaRPr kumimoji="1" lang="ja-JP" altLang="en-US"/>
          </a:p>
        </p:txBody>
      </p:sp>
    </p:spTree>
    <p:extLst>
      <p:ext uri="{BB962C8B-B14F-4D97-AF65-F5344CB8AC3E}">
        <p14:creationId xmlns:p14="http://schemas.microsoft.com/office/powerpoint/2010/main" val="1191554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876BED-C4B7-40A3-A7D2-DB2A75C3B982}"/>
              </a:ext>
            </a:extLst>
          </p:cNvPr>
          <p:cNvSpPr>
            <a:spLocks noGrp="1"/>
          </p:cNvSpPr>
          <p:nvPr>
            <p:ph type="title"/>
          </p:nvPr>
        </p:nvSpPr>
        <p:spPr/>
        <p:txBody>
          <a:bodyPr/>
          <a:lstStyle/>
          <a:p>
            <a:r>
              <a:rPr kumimoji="1" lang="en-US" altLang="ja-JP" dirty="0"/>
              <a:t>Bandit</a:t>
            </a:r>
            <a:r>
              <a:rPr kumimoji="1" lang="ja-JP" altLang="en-US" dirty="0"/>
              <a:t>応用できる場面</a:t>
            </a:r>
          </a:p>
        </p:txBody>
      </p:sp>
      <p:sp>
        <p:nvSpPr>
          <p:cNvPr id="4" name="Text Box 93">
            <a:extLst>
              <a:ext uri="{FF2B5EF4-FFF2-40B4-BE49-F238E27FC236}">
                <a16:creationId xmlns:a16="http://schemas.microsoft.com/office/drawing/2014/main" id="{9C26294F-56F1-4952-9285-B647C477FBD7}"/>
              </a:ext>
            </a:extLst>
          </p:cNvPr>
          <p:cNvSpPr txBox="1">
            <a:spLocks noChangeArrowheads="1"/>
          </p:cNvSpPr>
          <p:nvPr/>
        </p:nvSpPr>
        <p:spPr bwMode="auto">
          <a:xfrm>
            <a:off x="628650" y="1732248"/>
            <a:ext cx="7886700" cy="3393503"/>
          </a:xfrm>
          <a:prstGeom prst="rect">
            <a:avLst/>
          </a:prstGeom>
          <a:noFill/>
          <a:ln w="9525">
            <a:noFill/>
            <a:miter lim="800000"/>
            <a:headEnd/>
            <a:tailEnd/>
          </a:ln>
        </p:spPr>
        <p:txBody>
          <a:bodyPr wrap="square" lIns="18000" tIns="10800" rIns="18000" bIns="10800" anchor="t">
            <a:spAutoFit/>
          </a:bodyPr>
          <a:lstStyle>
            <a:defPPr>
              <a:defRPr lang="ja-JP"/>
            </a:defPPr>
            <a:lvl1pPr marL="285750" indent="-285750">
              <a:lnSpc>
                <a:spcPct val="100000"/>
              </a:lnSpc>
              <a:spcBef>
                <a:spcPct val="5000"/>
              </a:spcBef>
              <a:buFont typeface="Wingdings" panose="05000000000000000000" pitchFamily="2" charset="2"/>
              <a:buChar char="n"/>
              <a:defRPr sz="1800" b="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marL="0" indent="0">
              <a:buNone/>
            </a:pPr>
            <a:r>
              <a:rPr lang="ja-JP" altLang="en-US" sz="1400" dirty="0"/>
              <a:t>ロングテール問題は流通分野に一般的な問題であり、データが不十分であるのも一般的な現象である。</a:t>
            </a:r>
            <a:r>
              <a:rPr lang="en-US" altLang="ja-JP" sz="1400" dirty="0"/>
              <a:t>Bandit</a:t>
            </a:r>
            <a:r>
              <a:rPr lang="ja-JP" altLang="en-US" sz="1400" dirty="0"/>
              <a:t>アルゴリズムはこんな問題を解決できる完璧なソリューションである。</a:t>
            </a:r>
            <a:endParaRPr lang="en-US" altLang="ja-JP" sz="1400" dirty="0"/>
          </a:p>
          <a:p>
            <a:pPr marL="0" indent="0">
              <a:buNone/>
            </a:pPr>
            <a:endParaRPr lang="en-US" altLang="ja-JP" sz="1400" dirty="0"/>
          </a:p>
          <a:p>
            <a:pPr marL="0" indent="0">
              <a:buNone/>
            </a:pPr>
            <a:r>
              <a:rPr lang="ja-JP" altLang="en-US" sz="1400" dirty="0"/>
              <a:t>“</a:t>
            </a:r>
            <a:r>
              <a:rPr lang="ja-JP" altLang="en-US" sz="1400" u="sng" dirty="0"/>
              <a:t>複数の選択肢から一番良いものを迅速に抽出できる。</a:t>
            </a:r>
            <a:r>
              <a:rPr lang="ja-JP" altLang="en-US" sz="1400" dirty="0"/>
              <a:t>”</a:t>
            </a:r>
            <a:endParaRPr lang="en-US" altLang="ja-JP" sz="1400" dirty="0"/>
          </a:p>
          <a:p>
            <a:pPr marL="0" indent="0">
              <a:buNone/>
            </a:pPr>
            <a:endParaRPr lang="en-US" altLang="ja-JP" sz="1400" dirty="0"/>
          </a:p>
          <a:p>
            <a:r>
              <a:rPr lang="en-US" altLang="ja-JP" sz="1400" u="sng" dirty="0"/>
              <a:t>A/B</a:t>
            </a:r>
            <a:r>
              <a:rPr lang="ja-JP" altLang="en-US" sz="1400" u="sng" dirty="0"/>
              <a:t>テスト</a:t>
            </a:r>
            <a:r>
              <a:rPr lang="ja-JP" altLang="en-US" sz="1400" dirty="0"/>
              <a:t>：一番単純な応用；</a:t>
            </a:r>
            <a:endParaRPr lang="en-US" altLang="ja-JP" sz="1400" dirty="0"/>
          </a:p>
          <a:p>
            <a:r>
              <a:rPr lang="ja-JP" altLang="en-US" sz="1400" u="sng" dirty="0"/>
              <a:t>推薦システム</a:t>
            </a:r>
            <a:r>
              <a:rPr lang="ja-JP" altLang="en-US" sz="1400" dirty="0"/>
              <a:t>：パーソナライズされた推薦システム；</a:t>
            </a:r>
            <a:endParaRPr lang="en-US" altLang="ja-JP" sz="1400" dirty="0"/>
          </a:p>
          <a:p>
            <a:r>
              <a:rPr lang="ja-JP" altLang="en-US" sz="1400" u="sng" dirty="0"/>
              <a:t>広告の最適化</a:t>
            </a:r>
            <a:r>
              <a:rPr lang="ja-JP" altLang="en-US" sz="1400" dirty="0"/>
              <a:t>：一番効果の良い広告を抽出；</a:t>
            </a:r>
            <a:endParaRPr lang="en-US" altLang="ja-JP" sz="1400" dirty="0"/>
          </a:p>
          <a:p>
            <a:r>
              <a:rPr lang="ja-JP" altLang="en-US" sz="1400" u="sng" dirty="0"/>
              <a:t>ウェブページ最適化</a:t>
            </a:r>
            <a:r>
              <a:rPr lang="ja-JP" altLang="en-US" sz="1400" dirty="0"/>
              <a:t>：レイアウトの最適化；</a:t>
            </a:r>
            <a:endParaRPr lang="en-US" altLang="ja-JP" sz="1400" dirty="0"/>
          </a:p>
          <a:p>
            <a:r>
              <a:rPr lang="ja-JP" altLang="en-US" sz="1400" u="sng" dirty="0"/>
              <a:t>優良顧客育成</a:t>
            </a:r>
            <a:r>
              <a:rPr lang="ja-JP" altLang="en-US" sz="1400" dirty="0"/>
              <a:t>：キャンペーンやポイントを使って、優良顧客を長期に育成；</a:t>
            </a:r>
            <a:endParaRPr lang="en-US" altLang="ja-JP" sz="1400" dirty="0"/>
          </a:p>
          <a:p>
            <a:r>
              <a:rPr lang="ja-JP" altLang="en-US" sz="1400" u="sng" dirty="0"/>
              <a:t>プロモーションメール</a:t>
            </a:r>
            <a:r>
              <a:rPr lang="ja-JP" altLang="en-US" sz="1400" dirty="0"/>
              <a:t>：メールで集客；</a:t>
            </a:r>
            <a:endParaRPr lang="en-US" altLang="ja-JP" sz="1400" dirty="0"/>
          </a:p>
          <a:p>
            <a:r>
              <a:rPr lang="ja-JP" altLang="en-US" sz="1400" u="sng" dirty="0"/>
              <a:t>パラメータの最適化</a:t>
            </a:r>
            <a:r>
              <a:rPr lang="ja-JP" altLang="en-US" sz="1400" dirty="0"/>
              <a:t>：推薦アルゴリズムの改善；</a:t>
            </a:r>
            <a:endParaRPr lang="en-US" altLang="ja-JP" sz="1400" dirty="0"/>
          </a:p>
          <a:p>
            <a:r>
              <a:rPr lang="ja-JP" altLang="en-US" sz="1400" u="sng" dirty="0"/>
              <a:t>レイアウトの改善</a:t>
            </a:r>
            <a:r>
              <a:rPr lang="ja-JP" altLang="en-US" sz="1400" dirty="0"/>
              <a:t>：最も良い並び方を探索；</a:t>
            </a:r>
            <a:endParaRPr lang="en-US" altLang="ja-JP" sz="1400" dirty="0"/>
          </a:p>
          <a:p>
            <a:r>
              <a:rPr lang="ja-JP" altLang="en-US" sz="1400" u="sng" dirty="0"/>
              <a:t>その他</a:t>
            </a:r>
            <a:r>
              <a:rPr lang="ja-JP" altLang="en-US" sz="1400" dirty="0"/>
              <a:t>：</a:t>
            </a:r>
            <a:r>
              <a:rPr lang="en-US" altLang="ja-JP" sz="1400" dirty="0"/>
              <a:t>Cold-start</a:t>
            </a:r>
            <a:r>
              <a:rPr lang="ja-JP" altLang="en-US" sz="1400" dirty="0"/>
              <a:t>問題にも最適。</a:t>
            </a:r>
            <a:endParaRPr lang="en-US" altLang="ja-JP" sz="1400" dirty="0"/>
          </a:p>
          <a:p>
            <a:endParaRPr lang="en-US" altLang="ja-JP" sz="1400" dirty="0"/>
          </a:p>
        </p:txBody>
      </p:sp>
    </p:spTree>
    <p:extLst>
      <p:ext uri="{BB962C8B-B14F-4D97-AF65-F5344CB8AC3E}">
        <p14:creationId xmlns:p14="http://schemas.microsoft.com/office/powerpoint/2010/main" val="4262205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9B328-2274-4344-90BC-1126F7407C12}"/>
              </a:ext>
            </a:extLst>
          </p:cNvPr>
          <p:cNvSpPr>
            <a:spLocks noGrp="1"/>
          </p:cNvSpPr>
          <p:nvPr>
            <p:ph type="title"/>
          </p:nvPr>
        </p:nvSpPr>
        <p:spPr/>
        <p:txBody>
          <a:bodyPr/>
          <a:lstStyle/>
          <a:p>
            <a:r>
              <a:rPr kumimoji="1" lang="en-US" altLang="ja-JP" dirty="0"/>
              <a:t>AB</a:t>
            </a:r>
            <a:r>
              <a:rPr kumimoji="1" lang="ja-JP" altLang="en-US" dirty="0"/>
              <a:t>テストから</a:t>
            </a:r>
            <a:r>
              <a:rPr kumimoji="1" lang="en-US" altLang="ja-JP" dirty="0"/>
              <a:t>Bandit</a:t>
            </a:r>
            <a:r>
              <a:rPr kumimoji="1" lang="ja-JP" altLang="en-US" dirty="0"/>
              <a:t>へ</a:t>
            </a:r>
          </a:p>
        </p:txBody>
      </p:sp>
      <p:graphicFrame>
        <p:nvGraphicFramePr>
          <p:cNvPr id="4" name="表 3">
            <a:extLst>
              <a:ext uri="{FF2B5EF4-FFF2-40B4-BE49-F238E27FC236}">
                <a16:creationId xmlns:a16="http://schemas.microsoft.com/office/drawing/2014/main" id="{8A72DE81-4ADE-4AEB-81C6-441201C26CFA}"/>
              </a:ext>
            </a:extLst>
          </p:cNvPr>
          <p:cNvGraphicFramePr>
            <a:graphicFrameLocks noGrp="1"/>
          </p:cNvGraphicFramePr>
          <p:nvPr>
            <p:extLst>
              <p:ext uri="{D42A27DB-BD31-4B8C-83A1-F6EECF244321}">
                <p14:modId xmlns:p14="http://schemas.microsoft.com/office/powerpoint/2010/main" val="2840653428"/>
              </p:ext>
            </p:extLst>
          </p:nvPr>
        </p:nvGraphicFramePr>
        <p:xfrm>
          <a:off x="5504758" y="3281286"/>
          <a:ext cx="3240360" cy="3291840"/>
        </p:xfrm>
        <a:graphic>
          <a:graphicData uri="http://schemas.openxmlformats.org/drawingml/2006/table">
            <a:tbl>
              <a:tblPr firstRow="1" bandRow="1">
                <a:tableStyleId>{5940675A-B579-460E-94D1-54222C63F5DA}</a:tableStyleId>
              </a:tblPr>
              <a:tblGrid>
                <a:gridCol w="270030">
                  <a:extLst>
                    <a:ext uri="{9D8B030D-6E8A-4147-A177-3AD203B41FA5}">
                      <a16:colId xmlns:a16="http://schemas.microsoft.com/office/drawing/2014/main" val="1648727810"/>
                    </a:ext>
                  </a:extLst>
                </a:gridCol>
                <a:gridCol w="270030">
                  <a:extLst>
                    <a:ext uri="{9D8B030D-6E8A-4147-A177-3AD203B41FA5}">
                      <a16:colId xmlns:a16="http://schemas.microsoft.com/office/drawing/2014/main" val="537399323"/>
                    </a:ext>
                  </a:extLst>
                </a:gridCol>
                <a:gridCol w="270030">
                  <a:extLst>
                    <a:ext uri="{9D8B030D-6E8A-4147-A177-3AD203B41FA5}">
                      <a16:colId xmlns:a16="http://schemas.microsoft.com/office/drawing/2014/main" val="2595388111"/>
                    </a:ext>
                  </a:extLst>
                </a:gridCol>
                <a:gridCol w="270030">
                  <a:extLst>
                    <a:ext uri="{9D8B030D-6E8A-4147-A177-3AD203B41FA5}">
                      <a16:colId xmlns:a16="http://schemas.microsoft.com/office/drawing/2014/main" val="3996419321"/>
                    </a:ext>
                  </a:extLst>
                </a:gridCol>
                <a:gridCol w="270030">
                  <a:extLst>
                    <a:ext uri="{9D8B030D-6E8A-4147-A177-3AD203B41FA5}">
                      <a16:colId xmlns:a16="http://schemas.microsoft.com/office/drawing/2014/main" val="3286713376"/>
                    </a:ext>
                  </a:extLst>
                </a:gridCol>
                <a:gridCol w="270030">
                  <a:extLst>
                    <a:ext uri="{9D8B030D-6E8A-4147-A177-3AD203B41FA5}">
                      <a16:colId xmlns:a16="http://schemas.microsoft.com/office/drawing/2014/main" val="2214086035"/>
                    </a:ext>
                  </a:extLst>
                </a:gridCol>
                <a:gridCol w="270030">
                  <a:extLst>
                    <a:ext uri="{9D8B030D-6E8A-4147-A177-3AD203B41FA5}">
                      <a16:colId xmlns:a16="http://schemas.microsoft.com/office/drawing/2014/main" val="3105991660"/>
                    </a:ext>
                  </a:extLst>
                </a:gridCol>
                <a:gridCol w="270030">
                  <a:extLst>
                    <a:ext uri="{9D8B030D-6E8A-4147-A177-3AD203B41FA5}">
                      <a16:colId xmlns:a16="http://schemas.microsoft.com/office/drawing/2014/main" val="476380056"/>
                    </a:ext>
                  </a:extLst>
                </a:gridCol>
                <a:gridCol w="270030">
                  <a:extLst>
                    <a:ext uri="{9D8B030D-6E8A-4147-A177-3AD203B41FA5}">
                      <a16:colId xmlns:a16="http://schemas.microsoft.com/office/drawing/2014/main" val="170042951"/>
                    </a:ext>
                  </a:extLst>
                </a:gridCol>
                <a:gridCol w="270030">
                  <a:extLst>
                    <a:ext uri="{9D8B030D-6E8A-4147-A177-3AD203B41FA5}">
                      <a16:colId xmlns:a16="http://schemas.microsoft.com/office/drawing/2014/main" val="4175147944"/>
                    </a:ext>
                  </a:extLst>
                </a:gridCol>
                <a:gridCol w="270030">
                  <a:extLst>
                    <a:ext uri="{9D8B030D-6E8A-4147-A177-3AD203B41FA5}">
                      <a16:colId xmlns:a16="http://schemas.microsoft.com/office/drawing/2014/main" val="3675264849"/>
                    </a:ext>
                  </a:extLst>
                </a:gridCol>
                <a:gridCol w="270030">
                  <a:extLst>
                    <a:ext uri="{9D8B030D-6E8A-4147-A177-3AD203B41FA5}">
                      <a16:colId xmlns:a16="http://schemas.microsoft.com/office/drawing/2014/main" val="1676889473"/>
                    </a:ext>
                  </a:extLst>
                </a:gridCol>
              </a:tblGrid>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960488981"/>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380593813"/>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895337491"/>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830470412"/>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710999643"/>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968370771"/>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898772986"/>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021902052"/>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484543865"/>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485624488"/>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113068312"/>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903644730"/>
                  </a:ext>
                </a:extLst>
              </a:tr>
            </a:tbl>
          </a:graphicData>
        </a:graphic>
      </p:graphicFrame>
      <p:graphicFrame>
        <p:nvGraphicFramePr>
          <p:cNvPr id="5" name="表 4">
            <a:extLst>
              <a:ext uri="{FF2B5EF4-FFF2-40B4-BE49-F238E27FC236}">
                <a16:creationId xmlns:a16="http://schemas.microsoft.com/office/drawing/2014/main" id="{94C385B6-0342-493C-8722-798FF87646E5}"/>
              </a:ext>
            </a:extLst>
          </p:cNvPr>
          <p:cNvGraphicFramePr>
            <a:graphicFrameLocks noGrp="1"/>
          </p:cNvGraphicFramePr>
          <p:nvPr>
            <p:extLst>
              <p:ext uri="{D42A27DB-BD31-4B8C-83A1-F6EECF244321}">
                <p14:modId xmlns:p14="http://schemas.microsoft.com/office/powerpoint/2010/main" val="48111729"/>
              </p:ext>
            </p:extLst>
          </p:nvPr>
        </p:nvGraphicFramePr>
        <p:xfrm>
          <a:off x="898234" y="3281286"/>
          <a:ext cx="3238368" cy="3291840"/>
        </p:xfrm>
        <a:graphic>
          <a:graphicData uri="http://schemas.openxmlformats.org/drawingml/2006/table">
            <a:tbl>
              <a:tblPr firstRow="1" bandRow="1">
                <a:tableStyleId>{5940675A-B579-460E-94D1-54222C63F5DA}</a:tableStyleId>
              </a:tblPr>
              <a:tblGrid>
                <a:gridCol w="269864">
                  <a:extLst>
                    <a:ext uri="{9D8B030D-6E8A-4147-A177-3AD203B41FA5}">
                      <a16:colId xmlns:a16="http://schemas.microsoft.com/office/drawing/2014/main" val="1648727810"/>
                    </a:ext>
                  </a:extLst>
                </a:gridCol>
                <a:gridCol w="269864">
                  <a:extLst>
                    <a:ext uri="{9D8B030D-6E8A-4147-A177-3AD203B41FA5}">
                      <a16:colId xmlns:a16="http://schemas.microsoft.com/office/drawing/2014/main" val="537399323"/>
                    </a:ext>
                  </a:extLst>
                </a:gridCol>
                <a:gridCol w="269864">
                  <a:extLst>
                    <a:ext uri="{9D8B030D-6E8A-4147-A177-3AD203B41FA5}">
                      <a16:colId xmlns:a16="http://schemas.microsoft.com/office/drawing/2014/main" val="2595388111"/>
                    </a:ext>
                  </a:extLst>
                </a:gridCol>
                <a:gridCol w="269864">
                  <a:extLst>
                    <a:ext uri="{9D8B030D-6E8A-4147-A177-3AD203B41FA5}">
                      <a16:colId xmlns:a16="http://schemas.microsoft.com/office/drawing/2014/main" val="3996419321"/>
                    </a:ext>
                  </a:extLst>
                </a:gridCol>
                <a:gridCol w="269864">
                  <a:extLst>
                    <a:ext uri="{9D8B030D-6E8A-4147-A177-3AD203B41FA5}">
                      <a16:colId xmlns:a16="http://schemas.microsoft.com/office/drawing/2014/main" val="3286713376"/>
                    </a:ext>
                  </a:extLst>
                </a:gridCol>
                <a:gridCol w="269864">
                  <a:extLst>
                    <a:ext uri="{9D8B030D-6E8A-4147-A177-3AD203B41FA5}">
                      <a16:colId xmlns:a16="http://schemas.microsoft.com/office/drawing/2014/main" val="2214086035"/>
                    </a:ext>
                  </a:extLst>
                </a:gridCol>
                <a:gridCol w="269864">
                  <a:extLst>
                    <a:ext uri="{9D8B030D-6E8A-4147-A177-3AD203B41FA5}">
                      <a16:colId xmlns:a16="http://schemas.microsoft.com/office/drawing/2014/main" val="3105991660"/>
                    </a:ext>
                  </a:extLst>
                </a:gridCol>
                <a:gridCol w="269864">
                  <a:extLst>
                    <a:ext uri="{9D8B030D-6E8A-4147-A177-3AD203B41FA5}">
                      <a16:colId xmlns:a16="http://schemas.microsoft.com/office/drawing/2014/main" val="476380056"/>
                    </a:ext>
                  </a:extLst>
                </a:gridCol>
                <a:gridCol w="269864">
                  <a:extLst>
                    <a:ext uri="{9D8B030D-6E8A-4147-A177-3AD203B41FA5}">
                      <a16:colId xmlns:a16="http://schemas.microsoft.com/office/drawing/2014/main" val="170042951"/>
                    </a:ext>
                  </a:extLst>
                </a:gridCol>
                <a:gridCol w="269864">
                  <a:extLst>
                    <a:ext uri="{9D8B030D-6E8A-4147-A177-3AD203B41FA5}">
                      <a16:colId xmlns:a16="http://schemas.microsoft.com/office/drawing/2014/main" val="4175147944"/>
                    </a:ext>
                  </a:extLst>
                </a:gridCol>
                <a:gridCol w="269864">
                  <a:extLst>
                    <a:ext uri="{9D8B030D-6E8A-4147-A177-3AD203B41FA5}">
                      <a16:colId xmlns:a16="http://schemas.microsoft.com/office/drawing/2014/main" val="3675264849"/>
                    </a:ext>
                  </a:extLst>
                </a:gridCol>
                <a:gridCol w="269864">
                  <a:extLst>
                    <a:ext uri="{9D8B030D-6E8A-4147-A177-3AD203B41FA5}">
                      <a16:colId xmlns:a16="http://schemas.microsoft.com/office/drawing/2014/main" val="1676889473"/>
                    </a:ext>
                  </a:extLst>
                </a:gridCol>
              </a:tblGrid>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960488981"/>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380593813"/>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895337491"/>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830470412"/>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710999643"/>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968370771"/>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898772986"/>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021902052"/>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484543865"/>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485624488"/>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113068312"/>
                  </a:ext>
                </a:extLst>
              </a:tr>
              <a:tr h="254000">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tc>
                  <a:txBody>
                    <a:bodyPr/>
                    <a:lstStyle/>
                    <a:p>
                      <a:endParaRPr kumimoji="1" lang="ja-JP"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903644730"/>
                  </a:ext>
                </a:extLst>
              </a:tr>
            </a:tbl>
          </a:graphicData>
        </a:graphic>
      </p:graphicFrame>
      <p:sp>
        <p:nvSpPr>
          <p:cNvPr id="6" name="テキスト ボックス 5">
            <a:extLst>
              <a:ext uri="{FF2B5EF4-FFF2-40B4-BE49-F238E27FC236}">
                <a16:creationId xmlns:a16="http://schemas.microsoft.com/office/drawing/2014/main" id="{37D80DE8-EE73-46B3-83BE-B2586E9F3027}"/>
              </a:ext>
            </a:extLst>
          </p:cNvPr>
          <p:cNvSpPr txBox="1"/>
          <p:nvPr/>
        </p:nvSpPr>
        <p:spPr>
          <a:xfrm>
            <a:off x="1975933" y="3569318"/>
            <a:ext cx="526106" cy="590931"/>
          </a:xfrm>
          <a:prstGeom prst="rect">
            <a:avLst/>
          </a:prstGeom>
          <a:noFill/>
        </p:spPr>
        <p:txBody>
          <a:bodyPr wrap="none" rtlCol="0">
            <a:spAutoFit/>
          </a:bodyPr>
          <a:lstStyle/>
          <a:p>
            <a:pPr algn="ctr"/>
            <a:r>
              <a:rPr kumimoji="1" lang="en-US" altLang="ja-JP"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a:t>
            </a:r>
            <a:endParaRPr kumimoji="1" lang="ja-JP" altLang="en-US"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id="{880A7235-9095-4D2F-A73C-3D283B8DE48C}"/>
              </a:ext>
            </a:extLst>
          </p:cNvPr>
          <p:cNvSpPr txBox="1"/>
          <p:nvPr/>
        </p:nvSpPr>
        <p:spPr>
          <a:xfrm>
            <a:off x="1984467" y="4634571"/>
            <a:ext cx="522899" cy="590931"/>
          </a:xfrm>
          <a:prstGeom prst="rect">
            <a:avLst/>
          </a:prstGeom>
          <a:noFill/>
        </p:spPr>
        <p:txBody>
          <a:bodyPr wrap="none" rtlCol="0">
            <a:spAutoFit/>
          </a:bodyPr>
          <a:lstStyle/>
          <a:p>
            <a:pPr algn="ctr"/>
            <a:r>
              <a:rPr kumimoji="1" lang="en-US" altLang="ja-JP"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a:t>
            </a:r>
            <a:endParaRPr kumimoji="1" lang="ja-JP" altLang="en-US"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a:extLst>
              <a:ext uri="{FF2B5EF4-FFF2-40B4-BE49-F238E27FC236}">
                <a16:creationId xmlns:a16="http://schemas.microsoft.com/office/drawing/2014/main" id="{4A04208E-DA02-4A65-941D-F64946568C32}"/>
              </a:ext>
            </a:extLst>
          </p:cNvPr>
          <p:cNvSpPr txBox="1"/>
          <p:nvPr/>
        </p:nvSpPr>
        <p:spPr>
          <a:xfrm>
            <a:off x="1996489" y="5729558"/>
            <a:ext cx="502061" cy="590931"/>
          </a:xfrm>
          <a:prstGeom prst="rect">
            <a:avLst/>
          </a:prstGeom>
          <a:noFill/>
        </p:spPr>
        <p:txBody>
          <a:bodyPr wrap="none" rtlCol="0">
            <a:spAutoFit/>
          </a:bodyPr>
          <a:lstStyle/>
          <a:p>
            <a:pPr algn="ctr"/>
            <a:r>
              <a:rPr kumimoji="1" lang="en-US" altLang="ja-JP"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a:t>
            </a:r>
            <a:endParaRPr kumimoji="1" lang="ja-JP" altLang="en-US"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a:extLst>
              <a:ext uri="{FF2B5EF4-FFF2-40B4-BE49-F238E27FC236}">
                <a16:creationId xmlns:a16="http://schemas.microsoft.com/office/drawing/2014/main" id="{141B95C9-CFF6-473F-8CAE-D0AD77CD9FDD}"/>
              </a:ext>
            </a:extLst>
          </p:cNvPr>
          <p:cNvSpPr txBox="1"/>
          <p:nvPr/>
        </p:nvSpPr>
        <p:spPr>
          <a:xfrm>
            <a:off x="5477381" y="3425302"/>
            <a:ext cx="526106" cy="590931"/>
          </a:xfrm>
          <a:prstGeom prst="rect">
            <a:avLst/>
          </a:prstGeom>
          <a:noFill/>
        </p:spPr>
        <p:txBody>
          <a:bodyPr wrap="none" rtlCol="0">
            <a:spAutoFit/>
          </a:bodyPr>
          <a:lstStyle/>
          <a:p>
            <a:pPr algn="ctr"/>
            <a:r>
              <a:rPr kumimoji="1" lang="en-US" altLang="ja-JP"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a:t>
            </a:r>
            <a:endParaRPr kumimoji="1" lang="ja-JP" altLang="en-US"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テキスト ボックス 9">
            <a:extLst>
              <a:ext uri="{FF2B5EF4-FFF2-40B4-BE49-F238E27FC236}">
                <a16:creationId xmlns:a16="http://schemas.microsoft.com/office/drawing/2014/main" id="{ED67DAA4-D4F3-433A-882C-DC3DD073F2C9}"/>
              </a:ext>
            </a:extLst>
          </p:cNvPr>
          <p:cNvSpPr txBox="1"/>
          <p:nvPr/>
        </p:nvSpPr>
        <p:spPr>
          <a:xfrm>
            <a:off x="6003487" y="3864783"/>
            <a:ext cx="522899" cy="590931"/>
          </a:xfrm>
          <a:prstGeom prst="rect">
            <a:avLst/>
          </a:prstGeom>
          <a:noFill/>
        </p:spPr>
        <p:txBody>
          <a:bodyPr wrap="none" rtlCol="0">
            <a:spAutoFit/>
          </a:bodyPr>
          <a:lstStyle/>
          <a:p>
            <a:pPr algn="ctr"/>
            <a:r>
              <a:rPr kumimoji="1" lang="en-US" altLang="ja-JP"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a:t>
            </a:r>
            <a:endParaRPr kumimoji="1" lang="ja-JP" altLang="en-US"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737939FF-718D-4F98-9439-020177328E0B}"/>
              </a:ext>
            </a:extLst>
          </p:cNvPr>
          <p:cNvSpPr txBox="1"/>
          <p:nvPr/>
        </p:nvSpPr>
        <p:spPr>
          <a:xfrm>
            <a:off x="7115878" y="4948503"/>
            <a:ext cx="502061" cy="590931"/>
          </a:xfrm>
          <a:prstGeom prst="rect">
            <a:avLst/>
          </a:prstGeom>
          <a:noFill/>
        </p:spPr>
        <p:txBody>
          <a:bodyPr wrap="none" rtlCol="0">
            <a:spAutoFit/>
          </a:bodyPr>
          <a:lstStyle/>
          <a:p>
            <a:pPr algn="ctr"/>
            <a:r>
              <a:rPr kumimoji="1" lang="en-US" altLang="ja-JP"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a:t>
            </a:r>
            <a:endParaRPr kumimoji="1" lang="ja-JP" altLang="en-US" sz="3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右矢印 11">
            <a:extLst>
              <a:ext uri="{FF2B5EF4-FFF2-40B4-BE49-F238E27FC236}">
                <a16:creationId xmlns:a16="http://schemas.microsoft.com/office/drawing/2014/main" id="{D96FA6F6-93A6-48C1-BF6F-F577690704EA}"/>
              </a:ext>
            </a:extLst>
          </p:cNvPr>
          <p:cNvSpPr/>
          <p:nvPr/>
        </p:nvSpPr>
        <p:spPr>
          <a:xfrm>
            <a:off x="4451582" y="4599730"/>
            <a:ext cx="432048" cy="625772"/>
          </a:xfrm>
          <a:prstGeom prst="rightArrow">
            <a:avLst/>
          </a:prstGeom>
          <a:solidFill>
            <a:srgbClr val="7030A0"/>
          </a:solidFill>
          <a:ln w="28575">
            <a:noFill/>
          </a:ln>
        </p:spPr>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E92FD98-71CD-4236-B6D9-4B06C579E7F6}"/>
              </a:ext>
            </a:extLst>
          </p:cNvPr>
          <p:cNvSpPr txBox="1"/>
          <p:nvPr/>
        </p:nvSpPr>
        <p:spPr>
          <a:xfrm>
            <a:off x="131102" y="3105567"/>
            <a:ext cx="837152" cy="3637919"/>
          </a:xfrm>
          <a:prstGeom prst="rect">
            <a:avLst/>
          </a:prstGeom>
          <a:noFill/>
        </p:spPr>
        <p:txBody>
          <a:bodyPr wrap="none" rtlCol="0" anchor="ctr">
            <a:spAutoFit/>
          </a:bodyPr>
          <a:lstStyle/>
          <a:p>
            <a:pPr algn="r"/>
            <a:r>
              <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100%</a:t>
            </a: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r>
              <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1F28202C-0973-44E3-9EBB-56DCC91ECDF6}"/>
              </a:ext>
            </a:extLst>
          </p:cNvPr>
          <p:cNvSpPr txBox="1"/>
          <p:nvPr/>
        </p:nvSpPr>
        <p:spPr>
          <a:xfrm>
            <a:off x="2209851" y="6593654"/>
            <a:ext cx="595035" cy="313932"/>
          </a:xfrm>
          <a:prstGeom prst="rect">
            <a:avLst/>
          </a:prstGeom>
          <a:noFill/>
        </p:spPr>
        <p:txBody>
          <a:bodyPr wrap="none" rtlCol="0" anchor="ctr">
            <a:spAutoFit/>
          </a:bodyPr>
          <a:lstStyle/>
          <a:p>
            <a:pPr algn="ct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時間</a:t>
            </a:r>
            <a:endParaRPr kumimoji="1"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a:extLst>
              <a:ext uri="{FF2B5EF4-FFF2-40B4-BE49-F238E27FC236}">
                <a16:creationId xmlns:a16="http://schemas.microsoft.com/office/drawing/2014/main" id="{55059E00-D5CB-4275-9D42-81ED17C717E4}"/>
              </a:ext>
            </a:extLst>
          </p:cNvPr>
          <p:cNvSpPr txBox="1"/>
          <p:nvPr/>
        </p:nvSpPr>
        <p:spPr>
          <a:xfrm rot="16200000">
            <a:off x="-197836" y="4767559"/>
            <a:ext cx="1874231" cy="313932"/>
          </a:xfrm>
          <a:prstGeom prst="rect">
            <a:avLst/>
          </a:prstGeom>
          <a:noFill/>
        </p:spPr>
        <p:txBody>
          <a:bodyPr wrap="none" rtlCol="0" anchor="ctr">
            <a:spAutoFit/>
          </a:bodyPr>
          <a:lstStyle/>
          <a:p>
            <a:pPr algn="ct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トラフィック</a:t>
            </a:r>
            <a:r>
              <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試行</a:t>
            </a:r>
            <a:r>
              <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a:extLst>
              <a:ext uri="{FF2B5EF4-FFF2-40B4-BE49-F238E27FC236}">
                <a16:creationId xmlns:a16="http://schemas.microsoft.com/office/drawing/2014/main" id="{303F42D9-D6A5-43DD-A959-CD5FBBA095D6}"/>
              </a:ext>
            </a:extLst>
          </p:cNvPr>
          <p:cNvSpPr txBox="1"/>
          <p:nvPr/>
        </p:nvSpPr>
        <p:spPr>
          <a:xfrm>
            <a:off x="4739614" y="3099751"/>
            <a:ext cx="837152" cy="3637919"/>
          </a:xfrm>
          <a:prstGeom prst="rect">
            <a:avLst/>
          </a:prstGeom>
          <a:noFill/>
        </p:spPr>
        <p:txBody>
          <a:bodyPr wrap="none" rtlCol="0" anchor="ctr">
            <a:spAutoFit/>
          </a:bodyPr>
          <a:lstStyle/>
          <a:p>
            <a:pPr algn="r"/>
            <a:r>
              <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100%</a:t>
            </a: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r"/>
            <a:r>
              <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a:extLst>
              <a:ext uri="{FF2B5EF4-FFF2-40B4-BE49-F238E27FC236}">
                <a16:creationId xmlns:a16="http://schemas.microsoft.com/office/drawing/2014/main" id="{2D1D6386-0294-489B-A587-A425FC2E6D0D}"/>
              </a:ext>
            </a:extLst>
          </p:cNvPr>
          <p:cNvSpPr txBox="1"/>
          <p:nvPr/>
        </p:nvSpPr>
        <p:spPr>
          <a:xfrm>
            <a:off x="6818365" y="6593654"/>
            <a:ext cx="595035" cy="313932"/>
          </a:xfrm>
          <a:prstGeom prst="rect">
            <a:avLst/>
          </a:prstGeom>
          <a:noFill/>
        </p:spPr>
        <p:txBody>
          <a:bodyPr wrap="none" rtlCol="0" anchor="ctr">
            <a:spAutoFit/>
          </a:bodyPr>
          <a:lstStyle/>
          <a:p>
            <a:pPr algn="ctr"/>
            <a:r>
              <a:rPr kumimoji="1"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時間</a:t>
            </a:r>
          </a:p>
        </p:txBody>
      </p:sp>
      <p:sp>
        <p:nvSpPr>
          <p:cNvPr id="18" name="テキスト ボックス 17">
            <a:extLst>
              <a:ext uri="{FF2B5EF4-FFF2-40B4-BE49-F238E27FC236}">
                <a16:creationId xmlns:a16="http://schemas.microsoft.com/office/drawing/2014/main" id="{D761CAB9-1587-4F96-9C1B-DA19E3A8BF15}"/>
              </a:ext>
            </a:extLst>
          </p:cNvPr>
          <p:cNvSpPr txBox="1"/>
          <p:nvPr/>
        </p:nvSpPr>
        <p:spPr>
          <a:xfrm rot="16200000">
            <a:off x="4393845" y="4761743"/>
            <a:ext cx="1907895" cy="313932"/>
          </a:xfrm>
          <a:prstGeom prst="rect">
            <a:avLst/>
          </a:prstGeom>
          <a:noFill/>
        </p:spPr>
        <p:txBody>
          <a:bodyPr wrap="none" rtlCol="0" anchor="ctr">
            <a:spAutoFit/>
          </a:bodyPr>
          <a:lstStyle/>
          <a:p>
            <a:pPr algn="ctr"/>
            <a:r>
              <a:rPr kumimoji="1"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トラフィック</a:t>
            </a:r>
            <a:r>
              <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試行</a:t>
            </a:r>
            <a:r>
              <a:rPr kumimoji="1"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Text Box 93">
            <a:extLst>
              <a:ext uri="{FF2B5EF4-FFF2-40B4-BE49-F238E27FC236}">
                <a16:creationId xmlns:a16="http://schemas.microsoft.com/office/drawing/2014/main" id="{FC00DA82-BDC7-4CA4-BA2D-B7FADEC378EC}"/>
              </a:ext>
            </a:extLst>
          </p:cNvPr>
          <p:cNvSpPr txBox="1">
            <a:spLocks noChangeArrowheads="1"/>
          </p:cNvSpPr>
          <p:nvPr/>
        </p:nvSpPr>
        <p:spPr bwMode="auto">
          <a:xfrm>
            <a:off x="232463" y="1352370"/>
            <a:ext cx="8783721" cy="1336017"/>
          </a:xfrm>
          <a:prstGeom prst="rect">
            <a:avLst/>
          </a:prstGeom>
          <a:noFill/>
          <a:ln w="9525">
            <a:noFill/>
            <a:miter lim="800000"/>
            <a:headEnd/>
            <a:tailEnd/>
          </a:ln>
        </p:spPr>
        <p:txBody>
          <a:bodyPr wrap="square" lIns="18000" tIns="10800" rIns="18000" bIns="10800" anchor="t">
            <a:spAutoFit/>
          </a:bodyPr>
          <a:lstStyle>
            <a:defPPr>
              <a:defRPr lang="ja-JP"/>
            </a:defPPr>
            <a:lvl1pPr marL="285750" indent="-285750">
              <a:lnSpc>
                <a:spcPct val="100000"/>
              </a:lnSpc>
              <a:spcBef>
                <a:spcPct val="5000"/>
              </a:spcBef>
              <a:buFont typeface="Wingdings" panose="05000000000000000000" pitchFamily="2" charset="2"/>
              <a:buChar char="n"/>
              <a:defRPr sz="1800" b="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1400" dirty="0"/>
              <a:t>複数の選択肢（例えば、</a:t>
            </a:r>
            <a:r>
              <a:rPr lang="en-US" altLang="ja-JP" sz="1400" b="1" dirty="0">
                <a:solidFill>
                  <a:srgbClr val="0070C0"/>
                </a:solidFill>
              </a:rPr>
              <a:t>A</a:t>
            </a:r>
            <a:r>
              <a:rPr lang="ja-JP" altLang="en-US" sz="1400" dirty="0"/>
              <a:t>と</a:t>
            </a:r>
            <a:r>
              <a:rPr lang="en-US" altLang="ja-JP" sz="1400" b="1" dirty="0">
                <a:solidFill>
                  <a:srgbClr val="FFC000"/>
                </a:solidFill>
              </a:rPr>
              <a:t>B</a:t>
            </a:r>
            <a:r>
              <a:rPr lang="ja-JP" altLang="en-US" sz="1400" dirty="0"/>
              <a:t>と</a:t>
            </a:r>
            <a:r>
              <a:rPr lang="en-US" altLang="ja-JP" sz="1400" b="1" dirty="0">
                <a:solidFill>
                  <a:srgbClr val="FF0000"/>
                </a:solidFill>
              </a:rPr>
              <a:t>C</a:t>
            </a:r>
            <a:r>
              <a:rPr lang="ja-JP" altLang="en-US" sz="1400" dirty="0"/>
              <a:t>）から、パフォーマンスの一番良いのを選択する問題を考える。</a:t>
            </a:r>
            <a:endParaRPr lang="en-US" altLang="ja-JP" sz="1400" dirty="0"/>
          </a:p>
          <a:p>
            <a:r>
              <a:rPr lang="ja-JP" altLang="en-US" sz="1400" dirty="0"/>
              <a:t>本来の</a:t>
            </a:r>
            <a:r>
              <a:rPr lang="en-US" altLang="ja-JP" sz="1400" dirty="0"/>
              <a:t>AB</a:t>
            </a:r>
            <a:r>
              <a:rPr lang="ja-JP" altLang="en-US" sz="1400" dirty="0"/>
              <a:t>テストでは、一定期間で</a:t>
            </a:r>
            <a:r>
              <a:rPr lang="en-US" altLang="ja-JP" sz="1400" dirty="0"/>
              <a:t>A</a:t>
            </a:r>
            <a:r>
              <a:rPr lang="ja-JP" altLang="en-US" sz="1400" dirty="0"/>
              <a:t>も</a:t>
            </a:r>
            <a:r>
              <a:rPr lang="en-US" altLang="ja-JP" sz="1400" dirty="0"/>
              <a:t>B</a:t>
            </a:r>
            <a:r>
              <a:rPr lang="ja-JP" altLang="en-US" sz="1400" dirty="0"/>
              <a:t>も</a:t>
            </a:r>
            <a:r>
              <a:rPr lang="en-US" altLang="ja-JP" sz="1400" dirty="0"/>
              <a:t>C</a:t>
            </a:r>
            <a:r>
              <a:rPr lang="ja-JP" altLang="en-US" sz="1400" dirty="0"/>
              <a:t>も同じトラフィックで試行し、終わる時点でフィードバックを纏めて比較して、一番良いのを選択する。良いものも悪いものも一定のトラフィックを消費する；</a:t>
            </a:r>
            <a:endParaRPr lang="en-US" altLang="ja-JP" sz="1400" dirty="0"/>
          </a:p>
          <a:p>
            <a:r>
              <a:rPr lang="en-US" altLang="ja-JP" sz="1400" dirty="0"/>
              <a:t>Bandit</a:t>
            </a:r>
            <a:r>
              <a:rPr lang="ja-JP" altLang="en-US" sz="1400" dirty="0"/>
              <a:t>アルゴリズムでは、最初に</a:t>
            </a:r>
            <a:r>
              <a:rPr lang="en-US" altLang="ja-JP" sz="1400" dirty="0"/>
              <a:t>A</a:t>
            </a:r>
            <a:r>
              <a:rPr lang="ja-JP" altLang="en-US" sz="1400" dirty="0"/>
              <a:t>も</a:t>
            </a:r>
            <a:r>
              <a:rPr lang="en-US" altLang="ja-JP" sz="1400" dirty="0"/>
              <a:t>B</a:t>
            </a:r>
            <a:r>
              <a:rPr lang="ja-JP" altLang="en-US" sz="1400" dirty="0"/>
              <a:t>も</a:t>
            </a:r>
            <a:r>
              <a:rPr lang="en-US" altLang="ja-JP" sz="1400" dirty="0"/>
              <a:t>C</a:t>
            </a:r>
            <a:r>
              <a:rPr lang="ja-JP" altLang="en-US" sz="1400" dirty="0"/>
              <a:t>も同じトラフィックで試行するが、リアルタイムでフィードバックを収集して分析して、良さそうな選択肢に多いトラフィックをあげるように調整する。結局、良い選択肢は大量なトラフィックを獲得できるし、より早く一番良いものを見つける。</a:t>
            </a:r>
            <a:endParaRPr lang="en-US" altLang="ja-JP" sz="1400" dirty="0"/>
          </a:p>
        </p:txBody>
      </p:sp>
      <p:grpSp>
        <p:nvGrpSpPr>
          <p:cNvPr id="20" name="グループ化 19">
            <a:extLst>
              <a:ext uri="{FF2B5EF4-FFF2-40B4-BE49-F238E27FC236}">
                <a16:creationId xmlns:a16="http://schemas.microsoft.com/office/drawing/2014/main" id="{F84ABCDF-4C4F-4D1B-8EDE-55570B7B846B}"/>
              </a:ext>
            </a:extLst>
          </p:cNvPr>
          <p:cNvGrpSpPr/>
          <p:nvPr/>
        </p:nvGrpSpPr>
        <p:grpSpPr>
          <a:xfrm>
            <a:off x="3299454" y="2731122"/>
            <a:ext cx="1475797" cy="546940"/>
            <a:chOff x="3275856" y="2276872"/>
            <a:chExt cx="1475797" cy="546940"/>
          </a:xfrm>
        </p:grpSpPr>
        <p:pic>
          <p:nvPicPr>
            <p:cNvPr id="21" name="図 20">
              <a:extLst>
                <a:ext uri="{FF2B5EF4-FFF2-40B4-BE49-F238E27FC236}">
                  <a16:creationId xmlns:a16="http://schemas.microsoft.com/office/drawing/2014/main" id="{D8F02B08-1367-484A-BEB0-D49F33CD9B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5856" y="2276872"/>
              <a:ext cx="557309" cy="546940"/>
            </a:xfrm>
            <a:prstGeom prst="rect">
              <a:avLst/>
            </a:prstGeom>
          </p:spPr>
        </p:pic>
        <p:sp>
          <p:nvSpPr>
            <p:cNvPr id="22" name="テキスト ボックス 21">
              <a:extLst>
                <a:ext uri="{FF2B5EF4-FFF2-40B4-BE49-F238E27FC236}">
                  <a16:creationId xmlns:a16="http://schemas.microsoft.com/office/drawing/2014/main" id="{A659A604-DF45-462F-A71B-1B947DE1C2F1}"/>
                </a:ext>
              </a:extLst>
            </p:cNvPr>
            <p:cNvSpPr txBox="1"/>
            <p:nvPr/>
          </p:nvSpPr>
          <p:spPr>
            <a:xfrm>
              <a:off x="3779912" y="2492896"/>
              <a:ext cx="971741" cy="313932"/>
            </a:xfrm>
            <a:prstGeom prst="rect">
              <a:avLst/>
            </a:prstGeom>
            <a:noFill/>
          </p:spPr>
          <p:txBody>
            <a:bodyPr wrap="square" rtlCol="0">
              <a:spAutoFit/>
            </a:bodyPr>
            <a:lstStyle/>
            <a:p>
              <a:r>
                <a:rPr kumimoji="1"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C wins!</a:t>
              </a:r>
              <a:endParaRPr kumimoji="1" lang="ja-JP" altLang="en-US"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3" name="グループ化 22">
            <a:extLst>
              <a:ext uri="{FF2B5EF4-FFF2-40B4-BE49-F238E27FC236}">
                <a16:creationId xmlns:a16="http://schemas.microsoft.com/office/drawing/2014/main" id="{178F0C05-1C14-4B51-9106-B556DCE041E9}"/>
              </a:ext>
            </a:extLst>
          </p:cNvPr>
          <p:cNvGrpSpPr/>
          <p:nvPr/>
        </p:nvGrpSpPr>
        <p:grpSpPr>
          <a:xfrm>
            <a:off x="7368273" y="2731122"/>
            <a:ext cx="1475797" cy="546940"/>
            <a:chOff x="3275856" y="2276872"/>
            <a:chExt cx="1475797" cy="546940"/>
          </a:xfrm>
        </p:grpSpPr>
        <p:pic>
          <p:nvPicPr>
            <p:cNvPr id="24" name="図 23">
              <a:extLst>
                <a:ext uri="{FF2B5EF4-FFF2-40B4-BE49-F238E27FC236}">
                  <a16:creationId xmlns:a16="http://schemas.microsoft.com/office/drawing/2014/main" id="{FE693EA1-FAA7-4C63-8B20-8533D99506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5856" y="2276872"/>
              <a:ext cx="557309" cy="546940"/>
            </a:xfrm>
            <a:prstGeom prst="rect">
              <a:avLst/>
            </a:prstGeom>
          </p:spPr>
        </p:pic>
        <p:sp>
          <p:nvSpPr>
            <p:cNvPr id="25" name="テキスト ボックス 24">
              <a:extLst>
                <a:ext uri="{FF2B5EF4-FFF2-40B4-BE49-F238E27FC236}">
                  <a16:creationId xmlns:a16="http://schemas.microsoft.com/office/drawing/2014/main" id="{6D6A31A5-2B5F-4621-B291-34B76114812C}"/>
                </a:ext>
              </a:extLst>
            </p:cNvPr>
            <p:cNvSpPr txBox="1"/>
            <p:nvPr/>
          </p:nvSpPr>
          <p:spPr>
            <a:xfrm>
              <a:off x="3779912" y="2492896"/>
              <a:ext cx="971741" cy="313932"/>
            </a:xfrm>
            <a:prstGeom prst="rect">
              <a:avLst/>
            </a:prstGeom>
            <a:noFill/>
          </p:spPr>
          <p:txBody>
            <a:bodyPr wrap="square" rtlCol="0">
              <a:spAutoFit/>
            </a:bodyPr>
            <a:lstStyle/>
            <a:p>
              <a:r>
                <a:rPr kumimoji="1"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C wins!</a:t>
              </a:r>
              <a:endParaRPr kumimoji="1" lang="ja-JP" altLang="en-US"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1943144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E5131-81DA-4C69-9AE2-5C005333F0D1}"/>
              </a:ext>
            </a:extLst>
          </p:cNvPr>
          <p:cNvSpPr>
            <a:spLocks noGrp="1"/>
          </p:cNvSpPr>
          <p:nvPr>
            <p:ph type="title"/>
          </p:nvPr>
        </p:nvSpPr>
        <p:spPr/>
        <p:txBody>
          <a:bodyPr/>
          <a:lstStyle/>
          <a:p>
            <a:r>
              <a:rPr kumimoji="1" lang="en-US" altLang="ja-JP" dirty="0"/>
              <a:t>Bandit</a:t>
            </a:r>
            <a:r>
              <a:rPr kumimoji="1" lang="ja-JP" altLang="en-US" dirty="0"/>
              <a:t>の位置づけ</a:t>
            </a:r>
          </a:p>
        </p:txBody>
      </p:sp>
      <p:sp>
        <p:nvSpPr>
          <p:cNvPr id="4" name="Text Box 93">
            <a:extLst>
              <a:ext uri="{FF2B5EF4-FFF2-40B4-BE49-F238E27FC236}">
                <a16:creationId xmlns:a16="http://schemas.microsoft.com/office/drawing/2014/main" id="{C6F18638-B22E-4DC7-A323-2B45CEFFBE29}"/>
              </a:ext>
            </a:extLst>
          </p:cNvPr>
          <p:cNvSpPr txBox="1">
            <a:spLocks noChangeArrowheads="1"/>
          </p:cNvSpPr>
          <p:nvPr/>
        </p:nvSpPr>
        <p:spPr bwMode="auto">
          <a:xfrm>
            <a:off x="628651" y="1380947"/>
            <a:ext cx="7886700" cy="237255"/>
          </a:xfrm>
          <a:prstGeom prst="rect">
            <a:avLst/>
          </a:prstGeom>
          <a:noFill/>
          <a:ln w="9525">
            <a:noFill/>
            <a:miter lim="800000"/>
            <a:headEnd/>
            <a:tailEnd/>
          </a:ln>
        </p:spPr>
        <p:txBody>
          <a:bodyPr wrap="square" lIns="18000" tIns="10800" rIns="18000" bIns="10800" anchor="t">
            <a:spAutoFit/>
          </a:bodyPr>
          <a:lstStyle>
            <a:defPPr>
              <a:defRPr lang="ja-JP"/>
            </a:defPPr>
            <a:lvl1pPr marL="285750" indent="-285750">
              <a:lnSpc>
                <a:spcPct val="100000"/>
              </a:lnSpc>
              <a:spcBef>
                <a:spcPct val="5000"/>
              </a:spcBef>
              <a:buFont typeface="Wingdings" panose="05000000000000000000" pitchFamily="2" charset="2"/>
              <a:buChar char="n"/>
              <a:defRPr sz="1800" b="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altLang="ja-JP" sz="1400" dirty="0"/>
              <a:t>Bandit</a:t>
            </a:r>
            <a:r>
              <a:rPr lang="ja-JP" altLang="en-US" sz="1400" dirty="0"/>
              <a:t>　＜　強化学習　＜　機械学習　＜　人工知能（</a:t>
            </a:r>
            <a:r>
              <a:rPr lang="en-US" altLang="ja-JP" sz="1400" dirty="0"/>
              <a:t>AI</a:t>
            </a:r>
            <a:r>
              <a:rPr lang="ja-JP" altLang="en-US" sz="1400" dirty="0"/>
              <a:t>）。</a:t>
            </a:r>
            <a:endParaRPr lang="en-US" altLang="ja-JP" sz="1400" dirty="0"/>
          </a:p>
        </p:txBody>
      </p:sp>
      <p:sp>
        <p:nvSpPr>
          <p:cNvPr id="5" name="楕円 4">
            <a:extLst>
              <a:ext uri="{FF2B5EF4-FFF2-40B4-BE49-F238E27FC236}">
                <a16:creationId xmlns:a16="http://schemas.microsoft.com/office/drawing/2014/main" id="{7886D1B4-3504-4A1D-A62E-DDDA93325D00}"/>
              </a:ext>
            </a:extLst>
          </p:cNvPr>
          <p:cNvSpPr/>
          <p:nvPr/>
        </p:nvSpPr>
        <p:spPr>
          <a:xfrm>
            <a:off x="875994" y="1600200"/>
            <a:ext cx="7272808" cy="5112568"/>
          </a:xfrm>
          <a:prstGeom prst="ellipse">
            <a:avLst/>
          </a:prstGeom>
          <a:solidFill>
            <a:srgbClr val="C00000"/>
          </a:solidFill>
          <a:ln>
            <a:noFill/>
          </a:ln>
        </p:spPr>
        <p:txBody>
          <a:bodyPr rtlCol="0" anchor="ctr"/>
          <a:lstStyle/>
          <a:p>
            <a:pPr algn="ctr"/>
            <a:r>
              <a:rPr kumimoji="1" lang="ja-JP" altLang="en-US" sz="2400" dirty="0">
                <a:solidFill>
                  <a:schemeClr val="bg1"/>
                </a:solidFill>
              </a:rPr>
              <a:t>人工知能</a:t>
            </a:r>
            <a:endParaRPr kumimoji="1" lang="en-US" altLang="ja-JP" sz="2400" dirty="0">
              <a:solidFill>
                <a:schemeClr val="bg1"/>
              </a:solidFill>
            </a:endParaRPr>
          </a:p>
          <a:p>
            <a:pPr algn="ctr"/>
            <a:endParaRPr lang="en-US" altLang="ja-JP" sz="2400" dirty="0">
              <a:solidFill>
                <a:schemeClr val="bg1"/>
              </a:solidFill>
            </a:endParaRPr>
          </a:p>
          <a:p>
            <a:pPr algn="ctr"/>
            <a:endParaRPr kumimoji="1" lang="en-US" altLang="ja-JP" sz="2400" dirty="0">
              <a:solidFill>
                <a:schemeClr val="bg1"/>
              </a:solidFill>
            </a:endParaRPr>
          </a:p>
          <a:p>
            <a:pPr algn="ctr"/>
            <a:endParaRPr lang="en-US" altLang="ja-JP" sz="2400" dirty="0">
              <a:solidFill>
                <a:schemeClr val="bg1"/>
              </a:solidFill>
            </a:endParaRPr>
          </a:p>
          <a:p>
            <a:pPr algn="ctr"/>
            <a:endParaRPr kumimoji="1" lang="en-US" altLang="ja-JP" sz="2400" dirty="0">
              <a:solidFill>
                <a:schemeClr val="bg1"/>
              </a:solidFill>
            </a:endParaRPr>
          </a:p>
          <a:p>
            <a:pPr algn="ctr"/>
            <a:endParaRPr lang="en-US" altLang="ja-JP" sz="2400" dirty="0">
              <a:solidFill>
                <a:schemeClr val="bg1"/>
              </a:solidFill>
            </a:endParaRPr>
          </a:p>
          <a:p>
            <a:pPr algn="ctr"/>
            <a:endParaRPr kumimoji="1" lang="en-US" altLang="ja-JP" sz="2400" dirty="0">
              <a:solidFill>
                <a:schemeClr val="bg1"/>
              </a:solidFill>
            </a:endParaRPr>
          </a:p>
          <a:p>
            <a:pPr algn="ctr"/>
            <a:endParaRPr lang="en-US" altLang="ja-JP" sz="2400" dirty="0">
              <a:solidFill>
                <a:schemeClr val="bg1"/>
              </a:solidFill>
            </a:endParaRPr>
          </a:p>
          <a:p>
            <a:pPr algn="ctr"/>
            <a:endParaRPr kumimoji="1" lang="en-US" altLang="ja-JP" sz="2400" dirty="0">
              <a:solidFill>
                <a:schemeClr val="bg1"/>
              </a:solidFill>
            </a:endParaRPr>
          </a:p>
          <a:p>
            <a:pPr algn="ctr"/>
            <a:endParaRPr lang="en-US" altLang="ja-JP" sz="2400" dirty="0">
              <a:solidFill>
                <a:schemeClr val="bg1"/>
              </a:solidFill>
            </a:endParaRPr>
          </a:p>
          <a:p>
            <a:pPr algn="ctr"/>
            <a:endParaRPr kumimoji="1" lang="en-US" altLang="ja-JP" sz="2400" dirty="0">
              <a:solidFill>
                <a:schemeClr val="bg1"/>
              </a:solidFill>
            </a:endParaRPr>
          </a:p>
          <a:p>
            <a:pPr algn="ctr"/>
            <a:endParaRPr lang="en-US" altLang="ja-JP" sz="2400" dirty="0">
              <a:solidFill>
                <a:schemeClr val="bg1"/>
              </a:solidFill>
            </a:endParaRPr>
          </a:p>
          <a:p>
            <a:pPr algn="ctr"/>
            <a:endParaRPr kumimoji="1" lang="en-US" altLang="ja-JP" sz="2400" dirty="0">
              <a:solidFill>
                <a:schemeClr val="bg1"/>
              </a:solidFill>
            </a:endParaRPr>
          </a:p>
          <a:p>
            <a:pPr algn="ctr"/>
            <a:endParaRPr kumimoji="1" lang="ja-JP" altLang="en-US" sz="2400" dirty="0">
              <a:solidFill>
                <a:schemeClr val="bg1"/>
              </a:solidFill>
            </a:endParaRPr>
          </a:p>
        </p:txBody>
      </p:sp>
      <p:sp>
        <p:nvSpPr>
          <p:cNvPr id="6" name="楕円 5">
            <a:extLst>
              <a:ext uri="{FF2B5EF4-FFF2-40B4-BE49-F238E27FC236}">
                <a16:creationId xmlns:a16="http://schemas.microsoft.com/office/drawing/2014/main" id="{44DFF359-D287-422C-9625-3B48579502CD}"/>
              </a:ext>
            </a:extLst>
          </p:cNvPr>
          <p:cNvSpPr/>
          <p:nvPr/>
        </p:nvSpPr>
        <p:spPr>
          <a:xfrm>
            <a:off x="1236034" y="2104256"/>
            <a:ext cx="6552728" cy="4392488"/>
          </a:xfrm>
          <a:prstGeom prst="ellipse">
            <a:avLst/>
          </a:prstGeom>
          <a:solidFill>
            <a:srgbClr val="FFC000"/>
          </a:solidFill>
          <a:ln>
            <a:noFill/>
          </a:ln>
        </p:spPr>
        <p:txBody>
          <a:bodyPr rtlCol="0" anchor="ctr"/>
          <a:lstStyle/>
          <a:p>
            <a:pPr algn="ctr"/>
            <a:r>
              <a:rPr kumimoji="1" lang="ja-JP" altLang="en-US" sz="2400" dirty="0">
                <a:solidFill>
                  <a:schemeClr val="bg1"/>
                </a:solidFill>
              </a:rPr>
              <a:t>機械学習</a:t>
            </a:r>
            <a:endParaRPr kumimoji="1" lang="en-US" altLang="ja-JP" sz="2400" dirty="0">
              <a:solidFill>
                <a:schemeClr val="bg1"/>
              </a:solidFill>
            </a:endParaRPr>
          </a:p>
          <a:p>
            <a:pPr algn="ctr"/>
            <a:endParaRPr lang="en-US" altLang="ja-JP" sz="2400" dirty="0">
              <a:solidFill>
                <a:schemeClr val="bg1"/>
              </a:solidFill>
            </a:endParaRPr>
          </a:p>
          <a:p>
            <a:pPr algn="ctr"/>
            <a:endParaRPr kumimoji="1" lang="en-US" altLang="ja-JP" sz="2400" dirty="0">
              <a:solidFill>
                <a:schemeClr val="bg1"/>
              </a:solidFill>
            </a:endParaRPr>
          </a:p>
          <a:p>
            <a:pPr algn="ctr"/>
            <a:endParaRPr lang="en-US" altLang="ja-JP" sz="2400" dirty="0">
              <a:solidFill>
                <a:schemeClr val="bg1"/>
              </a:solidFill>
            </a:endParaRPr>
          </a:p>
          <a:p>
            <a:pPr algn="ctr"/>
            <a:endParaRPr kumimoji="1" lang="en-US" altLang="ja-JP" sz="2400" dirty="0">
              <a:solidFill>
                <a:schemeClr val="bg1"/>
              </a:solidFill>
            </a:endParaRPr>
          </a:p>
          <a:p>
            <a:pPr algn="ctr"/>
            <a:endParaRPr lang="en-US" altLang="ja-JP" sz="2400" dirty="0">
              <a:solidFill>
                <a:schemeClr val="bg1"/>
              </a:solidFill>
            </a:endParaRPr>
          </a:p>
          <a:p>
            <a:pPr algn="ctr"/>
            <a:endParaRPr kumimoji="1" lang="en-US" altLang="ja-JP" sz="2400" dirty="0">
              <a:solidFill>
                <a:schemeClr val="bg1"/>
              </a:solidFill>
            </a:endParaRPr>
          </a:p>
          <a:p>
            <a:pPr algn="ctr"/>
            <a:endParaRPr lang="en-US" altLang="ja-JP" sz="2400" dirty="0">
              <a:solidFill>
                <a:schemeClr val="bg1"/>
              </a:solidFill>
            </a:endParaRPr>
          </a:p>
          <a:p>
            <a:pPr algn="ctr"/>
            <a:endParaRPr kumimoji="1" lang="en-US" altLang="ja-JP" sz="2400" dirty="0">
              <a:solidFill>
                <a:schemeClr val="bg1"/>
              </a:solidFill>
            </a:endParaRPr>
          </a:p>
          <a:p>
            <a:pPr algn="ctr"/>
            <a:endParaRPr lang="en-US" altLang="ja-JP" sz="2400" dirty="0">
              <a:solidFill>
                <a:schemeClr val="bg1"/>
              </a:solidFill>
            </a:endParaRPr>
          </a:p>
          <a:p>
            <a:pPr algn="ctr"/>
            <a:endParaRPr kumimoji="1" lang="en-US" altLang="ja-JP" sz="2400" dirty="0">
              <a:solidFill>
                <a:schemeClr val="bg1"/>
              </a:solidFill>
            </a:endParaRPr>
          </a:p>
          <a:p>
            <a:pPr algn="ctr"/>
            <a:endParaRPr kumimoji="1" lang="ja-JP" altLang="en-US" sz="2400" dirty="0">
              <a:solidFill>
                <a:schemeClr val="bg1"/>
              </a:solidFill>
            </a:endParaRPr>
          </a:p>
        </p:txBody>
      </p:sp>
      <p:sp>
        <p:nvSpPr>
          <p:cNvPr id="7" name="楕円 6">
            <a:extLst>
              <a:ext uri="{FF2B5EF4-FFF2-40B4-BE49-F238E27FC236}">
                <a16:creationId xmlns:a16="http://schemas.microsoft.com/office/drawing/2014/main" id="{617C861F-1F10-4C25-B7D1-E0B341A08040}"/>
              </a:ext>
            </a:extLst>
          </p:cNvPr>
          <p:cNvSpPr/>
          <p:nvPr/>
        </p:nvSpPr>
        <p:spPr>
          <a:xfrm>
            <a:off x="1596074" y="2608312"/>
            <a:ext cx="5832648" cy="3672408"/>
          </a:xfrm>
          <a:prstGeom prst="ellipse">
            <a:avLst/>
          </a:prstGeom>
          <a:solidFill>
            <a:srgbClr val="00B050"/>
          </a:solidFill>
          <a:ln>
            <a:noFill/>
          </a:ln>
        </p:spPr>
        <p:txBody>
          <a:bodyPr rtlCol="0" anchor="ctr"/>
          <a:lstStyle/>
          <a:p>
            <a:pPr algn="ctr"/>
            <a:r>
              <a:rPr kumimoji="1" lang="ja-JP" altLang="en-US" sz="2400" dirty="0">
                <a:solidFill>
                  <a:schemeClr val="bg1"/>
                </a:solidFill>
              </a:rPr>
              <a:t>強化学習</a:t>
            </a:r>
            <a:endParaRPr kumimoji="1" lang="en-US" altLang="ja-JP" sz="2400" dirty="0">
              <a:solidFill>
                <a:schemeClr val="bg1"/>
              </a:solidFill>
            </a:endParaRPr>
          </a:p>
          <a:p>
            <a:pPr algn="ctr"/>
            <a:endParaRPr lang="en-US" altLang="ja-JP" sz="2400" dirty="0">
              <a:solidFill>
                <a:schemeClr val="bg1"/>
              </a:solidFill>
            </a:endParaRPr>
          </a:p>
          <a:p>
            <a:pPr algn="ctr"/>
            <a:endParaRPr kumimoji="1" lang="en-US" altLang="ja-JP" sz="2400" dirty="0">
              <a:solidFill>
                <a:schemeClr val="bg1"/>
              </a:solidFill>
            </a:endParaRPr>
          </a:p>
          <a:p>
            <a:pPr algn="ctr"/>
            <a:endParaRPr lang="en-US" altLang="ja-JP" sz="2400" dirty="0">
              <a:solidFill>
                <a:schemeClr val="bg1"/>
              </a:solidFill>
            </a:endParaRPr>
          </a:p>
          <a:p>
            <a:pPr algn="ctr"/>
            <a:endParaRPr kumimoji="1" lang="en-US" altLang="ja-JP" sz="2400" dirty="0">
              <a:solidFill>
                <a:schemeClr val="bg1"/>
              </a:solidFill>
            </a:endParaRPr>
          </a:p>
          <a:p>
            <a:pPr algn="ctr"/>
            <a:endParaRPr lang="en-US" altLang="ja-JP" sz="2400" dirty="0">
              <a:solidFill>
                <a:schemeClr val="bg1"/>
              </a:solidFill>
            </a:endParaRPr>
          </a:p>
          <a:p>
            <a:pPr algn="ctr"/>
            <a:endParaRPr kumimoji="1" lang="en-US" altLang="ja-JP" sz="2400" dirty="0">
              <a:solidFill>
                <a:schemeClr val="bg1"/>
              </a:solidFill>
            </a:endParaRPr>
          </a:p>
          <a:p>
            <a:pPr algn="ctr"/>
            <a:endParaRPr lang="en-US" altLang="ja-JP" sz="2400" dirty="0">
              <a:solidFill>
                <a:schemeClr val="bg1"/>
              </a:solidFill>
            </a:endParaRPr>
          </a:p>
          <a:p>
            <a:pPr algn="ctr"/>
            <a:endParaRPr kumimoji="1" lang="en-US" altLang="ja-JP" sz="2400" dirty="0">
              <a:solidFill>
                <a:schemeClr val="bg1"/>
              </a:solidFill>
            </a:endParaRPr>
          </a:p>
          <a:p>
            <a:pPr algn="ctr"/>
            <a:endParaRPr kumimoji="1" lang="ja-JP" altLang="en-US" sz="2400" dirty="0">
              <a:solidFill>
                <a:schemeClr val="bg1"/>
              </a:solidFill>
            </a:endParaRPr>
          </a:p>
        </p:txBody>
      </p:sp>
      <p:sp>
        <p:nvSpPr>
          <p:cNvPr id="8" name="楕円 7">
            <a:extLst>
              <a:ext uri="{FF2B5EF4-FFF2-40B4-BE49-F238E27FC236}">
                <a16:creationId xmlns:a16="http://schemas.microsoft.com/office/drawing/2014/main" id="{3CAD5540-5CB6-4DC3-82CB-30179AF7FC86}"/>
              </a:ext>
            </a:extLst>
          </p:cNvPr>
          <p:cNvSpPr/>
          <p:nvPr/>
        </p:nvSpPr>
        <p:spPr>
          <a:xfrm>
            <a:off x="1956114" y="3112368"/>
            <a:ext cx="5112568" cy="2952328"/>
          </a:xfrm>
          <a:prstGeom prst="ellipse">
            <a:avLst/>
          </a:prstGeom>
          <a:solidFill>
            <a:srgbClr val="0070C0"/>
          </a:solidFill>
          <a:ln>
            <a:noFill/>
          </a:ln>
        </p:spPr>
        <p:txBody>
          <a:bodyPr rtlCol="0" anchor="ctr"/>
          <a:lstStyle/>
          <a:p>
            <a:pPr algn="ctr"/>
            <a:r>
              <a:rPr lang="en-US" altLang="ja-JP" sz="2400" b="1" dirty="0">
                <a:solidFill>
                  <a:schemeClr val="bg1"/>
                </a:solidFill>
              </a:rPr>
              <a:t>Bandit</a:t>
            </a:r>
            <a:endParaRPr kumimoji="1" lang="en-US" altLang="ja-JP" sz="2400" b="1" dirty="0">
              <a:solidFill>
                <a:schemeClr val="bg1"/>
              </a:solidFill>
            </a:endParaRPr>
          </a:p>
          <a:p>
            <a:pPr algn="ctr"/>
            <a:endParaRPr kumimoji="1" lang="en-US" altLang="ja-JP" sz="2400" dirty="0">
              <a:solidFill>
                <a:schemeClr val="bg1"/>
              </a:solidFill>
            </a:endParaRPr>
          </a:p>
          <a:p>
            <a:pPr algn="ctr"/>
            <a:endParaRPr kumimoji="1" lang="en-US" altLang="ja-JP" sz="2400" dirty="0">
              <a:solidFill>
                <a:schemeClr val="bg1"/>
              </a:solidFill>
            </a:endParaRPr>
          </a:p>
          <a:p>
            <a:pPr algn="ctr"/>
            <a:endParaRPr lang="en-US" altLang="ja-JP" sz="2400" dirty="0">
              <a:solidFill>
                <a:schemeClr val="bg1"/>
              </a:solidFill>
            </a:endParaRPr>
          </a:p>
          <a:p>
            <a:pPr algn="ctr"/>
            <a:endParaRPr kumimoji="1" lang="en-US" altLang="ja-JP" sz="2400" dirty="0">
              <a:solidFill>
                <a:schemeClr val="bg1"/>
              </a:solidFill>
            </a:endParaRPr>
          </a:p>
          <a:p>
            <a:pPr algn="ctr"/>
            <a:endParaRPr lang="en-US" altLang="ja-JP" sz="2400" dirty="0">
              <a:solidFill>
                <a:schemeClr val="bg1"/>
              </a:solidFill>
            </a:endParaRPr>
          </a:p>
          <a:p>
            <a:pPr algn="ctr"/>
            <a:endParaRPr kumimoji="1" lang="en-US" altLang="ja-JP" sz="2400" dirty="0">
              <a:solidFill>
                <a:schemeClr val="bg1"/>
              </a:solidFill>
            </a:endParaRPr>
          </a:p>
          <a:p>
            <a:pPr algn="ctr"/>
            <a:endParaRPr kumimoji="1" lang="ja-JP" altLang="en-US" sz="2400" dirty="0">
              <a:solidFill>
                <a:schemeClr val="bg1"/>
              </a:solidFill>
            </a:endParaRPr>
          </a:p>
        </p:txBody>
      </p:sp>
      <p:sp>
        <p:nvSpPr>
          <p:cNvPr id="9" name="角丸四角形 4">
            <a:extLst>
              <a:ext uri="{FF2B5EF4-FFF2-40B4-BE49-F238E27FC236}">
                <a16:creationId xmlns:a16="http://schemas.microsoft.com/office/drawing/2014/main" id="{757E5248-7B23-450D-8D37-092249E06549}"/>
              </a:ext>
            </a:extLst>
          </p:cNvPr>
          <p:cNvSpPr/>
          <p:nvPr/>
        </p:nvSpPr>
        <p:spPr>
          <a:xfrm>
            <a:off x="3936334" y="3760440"/>
            <a:ext cx="1224136" cy="648072"/>
          </a:xfrm>
          <a:prstGeom prst="roundRect">
            <a:avLst/>
          </a:prstGeom>
          <a:solidFill>
            <a:schemeClr val="bg1"/>
          </a:solidFill>
          <a:ln w="19050">
            <a:solidFill>
              <a:schemeClr val="tx1"/>
            </a:solidFill>
          </a:ln>
        </p:spPr>
        <p:txBody>
          <a:bodyPr rtlCol="0" anchor="ctr"/>
          <a:lstStyle/>
          <a:p>
            <a:pPr algn="ctr"/>
            <a:r>
              <a:rPr kumimoji="1" lang="ja-JP" altLang="en-US" dirty="0">
                <a:solidFill>
                  <a:srgbClr val="00B050"/>
                </a:solidFill>
              </a:rPr>
              <a:t>環境</a:t>
            </a:r>
          </a:p>
        </p:txBody>
      </p:sp>
      <p:sp>
        <p:nvSpPr>
          <p:cNvPr id="10" name="角丸四角形 56">
            <a:extLst>
              <a:ext uri="{FF2B5EF4-FFF2-40B4-BE49-F238E27FC236}">
                <a16:creationId xmlns:a16="http://schemas.microsoft.com/office/drawing/2014/main" id="{289A5EDE-02A0-4889-9CBD-492D734C1569}"/>
              </a:ext>
            </a:extLst>
          </p:cNvPr>
          <p:cNvSpPr/>
          <p:nvPr/>
        </p:nvSpPr>
        <p:spPr>
          <a:xfrm>
            <a:off x="3929640" y="5056584"/>
            <a:ext cx="1224136" cy="648072"/>
          </a:xfrm>
          <a:prstGeom prst="roundRect">
            <a:avLst/>
          </a:prstGeom>
          <a:solidFill>
            <a:schemeClr val="bg1"/>
          </a:solidFill>
          <a:ln w="19050">
            <a:solidFill>
              <a:schemeClr val="tx1"/>
            </a:solidFill>
          </a:ln>
        </p:spPr>
        <p:txBody>
          <a:bodyPr rtlCol="0" anchor="ctr"/>
          <a:lstStyle/>
          <a:p>
            <a:pPr algn="ctr"/>
            <a:r>
              <a:rPr kumimoji="1" lang="ja-JP" altLang="en-US" sz="2400" dirty="0">
                <a:solidFill>
                  <a:srgbClr val="00B050"/>
                </a:solidFill>
              </a:rPr>
              <a:t>学習器</a:t>
            </a:r>
          </a:p>
        </p:txBody>
      </p:sp>
      <p:cxnSp>
        <p:nvCxnSpPr>
          <p:cNvPr id="11" name="曲線コネクタ 6">
            <a:extLst>
              <a:ext uri="{FF2B5EF4-FFF2-40B4-BE49-F238E27FC236}">
                <a16:creationId xmlns:a16="http://schemas.microsoft.com/office/drawing/2014/main" id="{96613A76-F033-4B52-8B55-78D614A552CF}"/>
              </a:ext>
            </a:extLst>
          </p:cNvPr>
          <p:cNvCxnSpPr>
            <a:stCxn id="10" idx="1"/>
            <a:endCxn id="9" idx="1"/>
          </p:cNvCxnSpPr>
          <p:nvPr/>
        </p:nvCxnSpPr>
        <p:spPr bwMode="auto">
          <a:xfrm rot="10800000" flipH="1">
            <a:off x="3929640" y="4084476"/>
            <a:ext cx="6694" cy="1296144"/>
          </a:xfrm>
          <a:prstGeom prst="curvedConnector3">
            <a:avLst>
              <a:gd name="adj1" fmla="val -14025889"/>
            </a:avLst>
          </a:prstGeom>
          <a:noFill/>
          <a:ln w="28575" cap="flat" cmpd="sng" algn="ctr">
            <a:solidFill>
              <a:schemeClr val="tx1"/>
            </a:solidFill>
            <a:prstDash val="solid"/>
            <a:round/>
            <a:headEnd type="none" w="med" len="med"/>
            <a:tailEnd type="stealth" w="lg" len="lg"/>
          </a:ln>
          <a:effectLst/>
        </p:spPr>
      </p:cxnSp>
      <p:sp>
        <p:nvSpPr>
          <p:cNvPr id="12" name="楕円 11">
            <a:extLst>
              <a:ext uri="{FF2B5EF4-FFF2-40B4-BE49-F238E27FC236}">
                <a16:creationId xmlns:a16="http://schemas.microsoft.com/office/drawing/2014/main" id="{22FB1458-6B88-4CD9-9C00-D84595709528}"/>
              </a:ext>
            </a:extLst>
          </p:cNvPr>
          <p:cNvSpPr/>
          <p:nvPr/>
        </p:nvSpPr>
        <p:spPr>
          <a:xfrm>
            <a:off x="2417471" y="4480520"/>
            <a:ext cx="1152128" cy="576064"/>
          </a:xfrm>
          <a:prstGeom prst="ellipse">
            <a:avLst/>
          </a:prstGeom>
          <a:solidFill>
            <a:schemeClr val="bg1"/>
          </a:solidFill>
          <a:ln>
            <a:noFill/>
          </a:ln>
        </p:spPr>
        <p:txBody>
          <a:bodyPr rtlCol="0" anchor="ctr"/>
          <a:lstStyle/>
          <a:p>
            <a:pPr algn="ctr"/>
            <a:r>
              <a:rPr kumimoji="1" lang="ja-JP" altLang="en-US" sz="2000" dirty="0">
                <a:solidFill>
                  <a:srgbClr val="00B050"/>
                </a:solidFill>
              </a:rPr>
              <a:t>動作</a:t>
            </a:r>
          </a:p>
        </p:txBody>
      </p:sp>
      <p:cxnSp>
        <p:nvCxnSpPr>
          <p:cNvPr id="13" name="曲線コネクタ 57">
            <a:extLst>
              <a:ext uri="{FF2B5EF4-FFF2-40B4-BE49-F238E27FC236}">
                <a16:creationId xmlns:a16="http://schemas.microsoft.com/office/drawing/2014/main" id="{1FF61552-0346-4461-8A81-0FD31772B8AE}"/>
              </a:ext>
            </a:extLst>
          </p:cNvPr>
          <p:cNvCxnSpPr>
            <a:stCxn id="9" idx="3"/>
            <a:endCxn id="10" idx="3"/>
          </p:cNvCxnSpPr>
          <p:nvPr/>
        </p:nvCxnSpPr>
        <p:spPr bwMode="auto">
          <a:xfrm flipH="1">
            <a:off x="5153776" y="4084476"/>
            <a:ext cx="6694" cy="1296144"/>
          </a:xfrm>
          <a:prstGeom prst="curvedConnector3">
            <a:avLst>
              <a:gd name="adj1" fmla="val -13781969"/>
            </a:avLst>
          </a:prstGeom>
          <a:noFill/>
          <a:ln w="28575" cap="flat" cmpd="sng" algn="ctr">
            <a:solidFill>
              <a:schemeClr val="tx1"/>
            </a:solidFill>
            <a:prstDash val="solid"/>
            <a:round/>
            <a:headEnd type="none" w="med" len="med"/>
            <a:tailEnd type="stealth" w="lg" len="lg"/>
          </a:ln>
          <a:effectLst/>
        </p:spPr>
      </p:cxnSp>
      <p:sp>
        <p:nvSpPr>
          <p:cNvPr id="14" name="楕円 13">
            <a:extLst>
              <a:ext uri="{FF2B5EF4-FFF2-40B4-BE49-F238E27FC236}">
                <a16:creationId xmlns:a16="http://schemas.microsoft.com/office/drawing/2014/main" id="{A1BC53D3-B039-4E9E-9F9F-5A6A0BE0386C}"/>
              </a:ext>
            </a:extLst>
          </p:cNvPr>
          <p:cNvSpPr/>
          <p:nvPr/>
        </p:nvSpPr>
        <p:spPr>
          <a:xfrm>
            <a:off x="5520510" y="4480520"/>
            <a:ext cx="1152128" cy="576064"/>
          </a:xfrm>
          <a:prstGeom prst="ellipse">
            <a:avLst/>
          </a:prstGeom>
          <a:solidFill>
            <a:schemeClr val="bg1"/>
          </a:solidFill>
          <a:ln>
            <a:noFill/>
          </a:ln>
        </p:spPr>
        <p:txBody>
          <a:bodyPr rtlCol="0" anchor="ctr"/>
          <a:lstStyle/>
          <a:p>
            <a:pPr algn="ctr"/>
            <a:r>
              <a:rPr kumimoji="1" lang="ja-JP" altLang="en-US" sz="2000" dirty="0">
                <a:solidFill>
                  <a:srgbClr val="00B050"/>
                </a:solidFill>
              </a:rPr>
              <a:t>報酬</a:t>
            </a:r>
          </a:p>
        </p:txBody>
      </p:sp>
    </p:spTree>
    <p:extLst>
      <p:ext uri="{BB962C8B-B14F-4D97-AF65-F5344CB8AC3E}">
        <p14:creationId xmlns:p14="http://schemas.microsoft.com/office/powerpoint/2010/main" val="875512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256FE4-FBE4-486B-B32B-B3F04FAB27CE}"/>
              </a:ext>
            </a:extLst>
          </p:cNvPr>
          <p:cNvSpPr>
            <a:spLocks noGrp="1"/>
          </p:cNvSpPr>
          <p:nvPr>
            <p:ph type="title"/>
          </p:nvPr>
        </p:nvSpPr>
        <p:spPr/>
        <p:txBody>
          <a:bodyPr/>
          <a:lstStyle/>
          <a:p>
            <a:r>
              <a:rPr kumimoji="1" lang="ja-JP" altLang="en-US" dirty="0"/>
              <a:t>解決すべき問題点</a:t>
            </a:r>
          </a:p>
        </p:txBody>
      </p:sp>
      <p:sp>
        <p:nvSpPr>
          <p:cNvPr id="3" name="コンテンツ プレースホルダー 2">
            <a:extLst>
              <a:ext uri="{FF2B5EF4-FFF2-40B4-BE49-F238E27FC236}">
                <a16:creationId xmlns:a16="http://schemas.microsoft.com/office/drawing/2014/main" id="{EB029576-22D4-44DF-91D2-A8C61035DFC2}"/>
              </a:ext>
            </a:extLst>
          </p:cNvPr>
          <p:cNvSpPr>
            <a:spLocks noGrp="1"/>
          </p:cNvSpPr>
          <p:nvPr>
            <p:ph idx="1"/>
          </p:nvPr>
        </p:nvSpPr>
        <p:spPr/>
        <p:txBody>
          <a:bodyPr/>
          <a:lstStyle/>
          <a:p>
            <a:r>
              <a:rPr kumimoji="1" lang="ja-JP" altLang="en-US" dirty="0"/>
              <a:t>トレードオフ：</a:t>
            </a:r>
            <a:r>
              <a:rPr lang="ja-JP" altLang="fr-FR" dirty="0"/>
              <a:t>探索（</a:t>
            </a:r>
            <a:r>
              <a:rPr lang="fr-FR" altLang="ja-JP" dirty="0"/>
              <a:t>exploration</a:t>
            </a:r>
            <a:r>
              <a:rPr lang="ja-JP" altLang="fr-FR" dirty="0"/>
              <a:t>）</a:t>
            </a:r>
            <a:r>
              <a:rPr lang="ja-JP" altLang="en-US" dirty="0"/>
              <a:t> </a:t>
            </a:r>
            <a:r>
              <a:rPr lang="en-US" altLang="ja-JP" dirty="0"/>
              <a:t>vs. </a:t>
            </a:r>
            <a:r>
              <a:rPr lang="ja-JP" altLang="fr-FR" dirty="0"/>
              <a:t>活用（</a:t>
            </a:r>
            <a:r>
              <a:rPr lang="fr-FR" altLang="ja-JP" dirty="0"/>
              <a:t>exploitation</a:t>
            </a:r>
            <a:r>
              <a:rPr lang="ja-JP" altLang="fr-FR" dirty="0"/>
              <a:t>）</a:t>
            </a:r>
            <a:endParaRPr lang="en-US" altLang="ja-JP" dirty="0"/>
          </a:p>
          <a:p>
            <a:endParaRPr kumimoji="1" lang="en-US" altLang="ja-JP" dirty="0"/>
          </a:p>
          <a:p>
            <a:r>
              <a:rPr lang="ja-JP" altLang="fr-FR" dirty="0"/>
              <a:t>探索（</a:t>
            </a:r>
            <a:r>
              <a:rPr lang="fr-FR" altLang="ja-JP" dirty="0"/>
              <a:t>exploration</a:t>
            </a:r>
            <a:r>
              <a:rPr lang="ja-JP" altLang="fr-FR" dirty="0"/>
              <a:t>）</a:t>
            </a:r>
            <a:endParaRPr lang="en-US" altLang="ja-JP" dirty="0"/>
          </a:p>
          <a:p>
            <a:pPr lvl="1"/>
            <a:r>
              <a:rPr lang="ja-JP" altLang="en-US" dirty="0"/>
              <a:t>新しいことを試行して、データを収集する</a:t>
            </a:r>
            <a:endParaRPr lang="en-US" altLang="ja-JP" dirty="0"/>
          </a:p>
          <a:p>
            <a:pPr lvl="1"/>
            <a:r>
              <a:rPr lang="en-US" altLang="ja-JP" dirty="0"/>
              <a:t>“</a:t>
            </a:r>
            <a:r>
              <a:rPr lang="ja-JP" altLang="en-US" dirty="0"/>
              <a:t>一回でも行ったことのないレストランを試行</a:t>
            </a:r>
            <a:r>
              <a:rPr lang="en-US" altLang="ja-JP" dirty="0"/>
              <a:t>”</a:t>
            </a:r>
          </a:p>
          <a:p>
            <a:pPr lvl="1"/>
            <a:endParaRPr lang="en-US" altLang="ja-JP" dirty="0"/>
          </a:p>
          <a:p>
            <a:r>
              <a:rPr lang="ja-JP" altLang="fr-FR" dirty="0"/>
              <a:t>活用（</a:t>
            </a:r>
            <a:r>
              <a:rPr lang="fr-FR" altLang="ja-JP" dirty="0"/>
              <a:t>exploitation</a:t>
            </a:r>
            <a:r>
              <a:rPr lang="ja-JP" altLang="fr-FR" dirty="0"/>
              <a:t>）</a:t>
            </a:r>
            <a:endParaRPr lang="en-US" altLang="ja-JP" dirty="0"/>
          </a:p>
          <a:p>
            <a:pPr lvl="1"/>
            <a:r>
              <a:rPr lang="ja-JP" altLang="en-US" dirty="0"/>
              <a:t>過去のデータを活用して、良いものを選択する</a:t>
            </a:r>
            <a:endParaRPr lang="en-US" altLang="ja-JP" dirty="0"/>
          </a:p>
          <a:p>
            <a:pPr lvl="1"/>
            <a:r>
              <a:rPr lang="en-US" altLang="ja-JP" dirty="0"/>
              <a:t>“</a:t>
            </a:r>
            <a:r>
              <a:rPr lang="ja-JP" altLang="en-US" dirty="0"/>
              <a:t>行ったことのあるレストランのうち、美味しいレストランに行く。</a:t>
            </a:r>
            <a:r>
              <a:rPr lang="en-US" altLang="ja-JP" dirty="0"/>
              <a:t>”</a:t>
            </a:r>
          </a:p>
          <a:p>
            <a:pPr lvl="1"/>
            <a:endParaRPr lang="en-US" altLang="ja-JP" dirty="0"/>
          </a:p>
          <a:p>
            <a:endParaRPr kumimoji="1" lang="ja-JP" altLang="en-US" dirty="0"/>
          </a:p>
        </p:txBody>
      </p:sp>
    </p:spTree>
    <p:extLst>
      <p:ext uri="{BB962C8B-B14F-4D97-AF65-F5344CB8AC3E}">
        <p14:creationId xmlns:p14="http://schemas.microsoft.com/office/powerpoint/2010/main" val="4290053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4823B-D368-4D88-A42F-7923F7366A0D}"/>
              </a:ext>
            </a:extLst>
          </p:cNvPr>
          <p:cNvSpPr>
            <a:spLocks noGrp="1"/>
          </p:cNvSpPr>
          <p:nvPr>
            <p:ph type="title"/>
          </p:nvPr>
        </p:nvSpPr>
        <p:spPr/>
        <p:txBody>
          <a:bodyPr/>
          <a:lstStyle/>
          <a:p>
            <a:r>
              <a:rPr kumimoji="1" lang="en-US" altLang="ja-JP" dirty="0"/>
              <a:t>Bandit</a:t>
            </a:r>
            <a:r>
              <a:rPr kumimoji="1" lang="ja-JP" altLang="en-US" dirty="0"/>
              <a:t>の仕組み</a:t>
            </a:r>
          </a:p>
        </p:txBody>
      </p:sp>
      <p:sp>
        <p:nvSpPr>
          <p:cNvPr id="3" name="コンテンツ プレースホルダー 2">
            <a:extLst>
              <a:ext uri="{FF2B5EF4-FFF2-40B4-BE49-F238E27FC236}">
                <a16:creationId xmlns:a16="http://schemas.microsoft.com/office/drawing/2014/main" id="{3EBEBB3C-BB3F-4696-B58F-705D1693AB17}"/>
              </a:ext>
            </a:extLst>
          </p:cNvPr>
          <p:cNvSpPr>
            <a:spLocks noGrp="1"/>
          </p:cNvSpPr>
          <p:nvPr>
            <p:ph idx="1"/>
          </p:nvPr>
        </p:nvSpPr>
        <p:spPr/>
        <p:txBody>
          <a:bodyPr>
            <a:normAutofit lnSpcReduction="10000"/>
          </a:bodyPr>
          <a:lstStyle/>
          <a:p>
            <a:r>
              <a:rPr kumimoji="1" lang="ja-JP" altLang="en-US" dirty="0"/>
              <a:t>１．配分</a:t>
            </a:r>
            <a:endParaRPr kumimoji="1" lang="en-US" altLang="ja-JP" dirty="0"/>
          </a:p>
          <a:p>
            <a:r>
              <a:rPr lang="ja-JP" altLang="en-US" dirty="0"/>
              <a:t>２．試行</a:t>
            </a:r>
            <a:endParaRPr lang="en-US" altLang="ja-JP" dirty="0"/>
          </a:p>
          <a:p>
            <a:r>
              <a:rPr kumimoji="1" lang="ja-JP" altLang="en-US" dirty="0"/>
              <a:t>３．推定</a:t>
            </a:r>
            <a:endParaRPr kumimoji="1" lang="en-US" altLang="ja-JP" dirty="0"/>
          </a:p>
          <a:p>
            <a:endParaRPr lang="en-US" altLang="ja-JP" dirty="0"/>
          </a:p>
          <a:p>
            <a:r>
              <a:rPr lang="ja-JP" altLang="en-US" dirty="0"/>
              <a:t>４．</a:t>
            </a:r>
            <a:r>
              <a:rPr kumimoji="1" lang="ja-JP" altLang="en-US" dirty="0"/>
              <a:t>配分</a:t>
            </a:r>
            <a:endParaRPr kumimoji="1" lang="en-US" altLang="ja-JP" dirty="0"/>
          </a:p>
          <a:p>
            <a:r>
              <a:rPr lang="ja-JP" altLang="en-US" dirty="0"/>
              <a:t>５．試行</a:t>
            </a:r>
            <a:endParaRPr lang="en-US" altLang="ja-JP" dirty="0"/>
          </a:p>
          <a:p>
            <a:r>
              <a:rPr kumimoji="1" lang="ja-JP" altLang="en-US" dirty="0"/>
              <a:t>６．推定</a:t>
            </a:r>
            <a:endParaRPr kumimoji="1" lang="en-US" altLang="ja-JP" dirty="0"/>
          </a:p>
          <a:p>
            <a:endParaRPr lang="en-US" altLang="ja-JP" dirty="0"/>
          </a:p>
          <a:p>
            <a:r>
              <a:rPr lang="ja-JP" altLang="en-US" dirty="0"/>
              <a:t>７．配分</a:t>
            </a:r>
            <a:endParaRPr lang="en-US" altLang="ja-JP" dirty="0"/>
          </a:p>
          <a:p>
            <a:r>
              <a:rPr kumimoji="1" lang="en-US" altLang="ja-JP" dirty="0"/>
              <a:t>……</a:t>
            </a:r>
            <a:endParaRPr kumimoji="1" lang="ja-JP" altLang="en-US" dirty="0"/>
          </a:p>
        </p:txBody>
      </p:sp>
    </p:spTree>
    <p:extLst>
      <p:ext uri="{BB962C8B-B14F-4D97-AF65-F5344CB8AC3E}">
        <p14:creationId xmlns:p14="http://schemas.microsoft.com/office/powerpoint/2010/main" val="26270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2ABFD-F587-4E9E-9110-38E30AA1A1AB}"/>
              </a:ext>
            </a:extLst>
          </p:cNvPr>
          <p:cNvSpPr>
            <a:spLocks noGrp="1"/>
          </p:cNvSpPr>
          <p:nvPr>
            <p:ph type="title"/>
          </p:nvPr>
        </p:nvSpPr>
        <p:spPr/>
        <p:txBody>
          <a:bodyPr/>
          <a:lstStyle/>
          <a:p>
            <a:r>
              <a:rPr kumimoji="1" lang="ja-JP" altLang="en-US" dirty="0"/>
              <a:t>１．配分する（データなし）</a:t>
            </a:r>
          </a:p>
        </p:txBody>
      </p:sp>
      <p:cxnSp>
        <p:nvCxnSpPr>
          <p:cNvPr id="5" name="直線矢印コネクタ 4">
            <a:extLst>
              <a:ext uri="{FF2B5EF4-FFF2-40B4-BE49-F238E27FC236}">
                <a16:creationId xmlns:a16="http://schemas.microsoft.com/office/drawing/2014/main" id="{DC8C9F58-C6F1-48A3-92E1-72BE68AEC7CB}"/>
              </a:ext>
            </a:extLst>
          </p:cNvPr>
          <p:cNvCxnSpPr>
            <a:cxnSpLocks/>
          </p:cNvCxnSpPr>
          <p:nvPr/>
        </p:nvCxnSpPr>
        <p:spPr>
          <a:xfrm flipV="1">
            <a:off x="1586484" y="2468880"/>
            <a:ext cx="0" cy="27515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4D66B2A2-CC29-4640-8A8F-96351FCE7285}"/>
              </a:ext>
            </a:extLst>
          </p:cNvPr>
          <p:cNvCxnSpPr>
            <a:cxnSpLocks/>
          </p:cNvCxnSpPr>
          <p:nvPr/>
        </p:nvCxnSpPr>
        <p:spPr>
          <a:xfrm>
            <a:off x="1586484" y="5220458"/>
            <a:ext cx="605942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DCA6B79A-FBB8-4588-B7A2-60D3A61599D8}"/>
              </a:ext>
            </a:extLst>
          </p:cNvPr>
          <p:cNvSpPr/>
          <p:nvPr/>
        </p:nvSpPr>
        <p:spPr>
          <a:xfrm>
            <a:off x="2837932" y="2468880"/>
            <a:ext cx="477782" cy="2530915"/>
          </a:xfrm>
          <a:prstGeom prst="rect">
            <a:avLst/>
          </a:prstGeom>
          <a:gradFill flip="none" rotWithShape="1">
            <a:gsLst>
              <a:gs pos="0">
                <a:schemeClr val="accent1">
                  <a:lumMod val="0"/>
                  <a:lumOff val="100000"/>
                </a:schemeClr>
              </a:gs>
              <a:gs pos="50000">
                <a:schemeClr val="accent1">
                  <a:lumMod val="100000"/>
                </a:schemeClr>
              </a:gs>
              <a:gs pos="100000">
                <a:schemeClr val="accent1">
                  <a:lumMod val="0"/>
                  <a:lumOff val="10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B0EE794-C27F-4FEF-98AF-C89AF8FDA6B8}"/>
              </a:ext>
            </a:extLst>
          </p:cNvPr>
          <p:cNvSpPr/>
          <p:nvPr/>
        </p:nvSpPr>
        <p:spPr>
          <a:xfrm>
            <a:off x="4572000" y="2468880"/>
            <a:ext cx="477782" cy="2530915"/>
          </a:xfrm>
          <a:prstGeom prst="rect">
            <a:avLst/>
          </a:prstGeom>
          <a:gradFill flip="none" rotWithShape="1">
            <a:gsLst>
              <a:gs pos="0">
                <a:schemeClr val="accent1">
                  <a:lumMod val="0"/>
                  <a:lumOff val="100000"/>
                </a:schemeClr>
              </a:gs>
              <a:gs pos="50000">
                <a:schemeClr val="accent1">
                  <a:lumMod val="100000"/>
                </a:schemeClr>
              </a:gs>
              <a:gs pos="100000">
                <a:schemeClr val="accent1">
                  <a:lumMod val="0"/>
                  <a:lumOff val="10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C55B1EE-4BE9-4C69-8A4C-7BBF58429593}"/>
              </a:ext>
            </a:extLst>
          </p:cNvPr>
          <p:cNvSpPr/>
          <p:nvPr/>
        </p:nvSpPr>
        <p:spPr>
          <a:xfrm>
            <a:off x="6306068" y="2468880"/>
            <a:ext cx="477782" cy="2530915"/>
          </a:xfrm>
          <a:prstGeom prst="rect">
            <a:avLst/>
          </a:prstGeom>
          <a:gradFill flip="none" rotWithShape="1">
            <a:gsLst>
              <a:gs pos="0">
                <a:schemeClr val="accent1">
                  <a:lumMod val="0"/>
                  <a:lumOff val="100000"/>
                </a:schemeClr>
              </a:gs>
              <a:gs pos="50000">
                <a:schemeClr val="accent1">
                  <a:lumMod val="100000"/>
                </a:schemeClr>
              </a:gs>
              <a:gs pos="100000">
                <a:schemeClr val="accent1">
                  <a:lumMod val="0"/>
                  <a:lumOff val="10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6309BD04-52CA-4177-A404-5D437111E4E3}"/>
              </a:ext>
            </a:extLst>
          </p:cNvPr>
          <p:cNvCxnSpPr/>
          <p:nvPr/>
        </p:nvCxnSpPr>
        <p:spPr>
          <a:xfrm>
            <a:off x="2189005" y="4100051"/>
            <a:ext cx="4896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1CEDED1-4196-4793-A306-A2DEBF788D6C}"/>
              </a:ext>
            </a:extLst>
          </p:cNvPr>
          <p:cNvCxnSpPr/>
          <p:nvPr/>
        </p:nvCxnSpPr>
        <p:spPr>
          <a:xfrm>
            <a:off x="3910633" y="3429000"/>
            <a:ext cx="4896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9BE2439-E5EB-40F1-B856-ACC1C8A01E72}"/>
              </a:ext>
            </a:extLst>
          </p:cNvPr>
          <p:cNvCxnSpPr/>
          <p:nvPr/>
        </p:nvCxnSpPr>
        <p:spPr>
          <a:xfrm>
            <a:off x="5634547" y="3675790"/>
            <a:ext cx="4896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41C33C86-88F6-4F8C-A420-3FF8FE243824}"/>
              </a:ext>
            </a:extLst>
          </p:cNvPr>
          <p:cNvSpPr txBox="1"/>
          <p:nvPr/>
        </p:nvSpPr>
        <p:spPr>
          <a:xfrm>
            <a:off x="983964" y="2468880"/>
            <a:ext cx="580608" cy="461665"/>
          </a:xfrm>
          <a:prstGeom prst="rect">
            <a:avLst/>
          </a:prstGeom>
          <a:noFill/>
        </p:spPr>
        <p:txBody>
          <a:bodyPr wrap="none" rtlCol="0">
            <a:spAutoFit/>
          </a:bodyPr>
          <a:lstStyle/>
          <a:p>
            <a:r>
              <a:rPr kumimoji="1" lang="en-US" altLang="ja-JP" sz="2400" dirty="0"/>
              <a:t>KPI</a:t>
            </a:r>
            <a:endParaRPr kumimoji="1" lang="ja-JP" altLang="en-US" sz="2400" dirty="0"/>
          </a:p>
        </p:txBody>
      </p:sp>
      <p:sp>
        <p:nvSpPr>
          <p:cNvPr id="18" name="テキスト ボックス 17">
            <a:extLst>
              <a:ext uri="{FF2B5EF4-FFF2-40B4-BE49-F238E27FC236}">
                <a16:creationId xmlns:a16="http://schemas.microsoft.com/office/drawing/2014/main" id="{FDE06861-E426-4021-A09B-842B0DA29190}"/>
              </a:ext>
            </a:extLst>
          </p:cNvPr>
          <p:cNvSpPr txBox="1"/>
          <p:nvPr/>
        </p:nvSpPr>
        <p:spPr>
          <a:xfrm>
            <a:off x="2417830" y="5448926"/>
            <a:ext cx="1317990" cy="461665"/>
          </a:xfrm>
          <a:prstGeom prst="rect">
            <a:avLst/>
          </a:prstGeom>
          <a:noFill/>
        </p:spPr>
        <p:txBody>
          <a:bodyPr wrap="none" rtlCol="0">
            <a:spAutoFit/>
          </a:bodyPr>
          <a:lstStyle/>
          <a:p>
            <a:pPr algn="ctr"/>
            <a:r>
              <a:rPr kumimoji="1" lang="ja-JP" altLang="en-US" sz="2400" dirty="0"/>
              <a:t>選択肢１</a:t>
            </a:r>
          </a:p>
        </p:txBody>
      </p:sp>
      <p:sp>
        <p:nvSpPr>
          <p:cNvPr id="19" name="テキスト ボックス 18">
            <a:extLst>
              <a:ext uri="{FF2B5EF4-FFF2-40B4-BE49-F238E27FC236}">
                <a16:creationId xmlns:a16="http://schemas.microsoft.com/office/drawing/2014/main" id="{CD0943A9-7EE9-46C7-8A79-4DB87DD678D7}"/>
              </a:ext>
            </a:extLst>
          </p:cNvPr>
          <p:cNvSpPr txBox="1"/>
          <p:nvPr/>
        </p:nvSpPr>
        <p:spPr>
          <a:xfrm>
            <a:off x="4148600" y="5448925"/>
            <a:ext cx="1317990" cy="461665"/>
          </a:xfrm>
          <a:prstGeom prst="rect">
            <a:avLst/>
          </a:prstGeom>
          <a:noFill/>
        </p:spPr>
        <p:txBody>
          <a:bodyPr wrap="none" rtlCol="0">
            <a:spAutoFit/>
          </a:bodyPr>
          <a:lstStyle/>
          <a:p>
            <a:pPr algn="ctr"/>
            <a:r>
              <a:rPr kumimoji="1" lang="ja-JP" altLang="en-US" sz="2400" dirty="0"/>
              <a:t>選択肢２</a:t>
            </a:r>
          </a:p>
        </p:txBody>
      </p:sp>
      <p:sp>
        <p:nvSpPr>
          <p:cNvPr id="20" name="テキスト ボックス 19">
            <a:extLst>
              <a:ext uri="{FF2B5EF4-FFF2-40B4-BE49-F238E27FC236}">
                <a16:creationId xmlns:a16="http://schemas.microsoft.com/office/drawing/2014/main" id="{CFE2F319-06B1-4A6D-884A-6D568F4DC96B}"/>
              </a:ext>
            </a:extLst>
          </p:cNvPr>
          <p:cNvSpPr txBox="1"/>
          <p:nvPr/>
        </p:nvSpPr>
        <p:spPr>
          <a:xfrm>
            <a:off x="5879370" y="5448924"/>
            <a:ext cx="1317990" cy="461665"/>
          </a:xfrm>
          <a:prstGeom prst="rect">
            <a:avLst/>
          </a:prstGeom>
          <a:noFill/>
        </p:spPr>
        <p:txBody>
          <a:bodyPr wrap="none" rtlCol="0">
            <a:spAutoFit/>
          </a:bodyPr>
          <a:lstStyle/>
          <a:p>
            <a:pPr algn="ctr"/>
            <a:r>
              <a:rPr kumimoji="1" lang="ja-JP" altLang="en-US" sz="2400" dirty="0"/>
              <a:t>選択肢３</a:t>
            </a:r>
          </a:p>
        </p:txBody>
      </p:sp>
      <p:sp>
        <p:nvSpPr>
          <p:cNvPr id="24" name="テキスト ボックス 23">
            <a:extLst>
              <a:ext uri="{FF2B5EF4-FFF2-40B4-BE49-F238E27FC236}">
                <a16:creationId xmlns:a16="http://schemas.microsoft.com/office/drawing/2014/main" id="{C71008D2-1CD8-40A0-B9E5-AE2449800A49}"/>
              </a:ext>
            </a:extLst>
          </p:cNvPr>
          <p:cNvSpPr txBox="1"/>
          <p:nvPr/>
        </p:nvSpPr>
        <p:spPr>
          <a:xfrm>
            <a:off x="2598169" y="5879200"/>
            <a:ext cx="957313" cy="461665"/>
          </a:xfrm>
          <a:prstGeom prst="rect">
            <a:avLst/>
          </a:prstGeom>
          <a:noFill/>
        </p:spPr>
        <p:txBody>
          <a:bodyPr wrap="none" rtlCol="0">
            <a:spAutoFit/>
          </a:bodyPr>
          <a:lstStyle/>
          <a:p>
            <a:pPr algn="ctr"/>
            <a:r>
              <a:rPr kumimoji="1" lang="en-US" altLang="ja-JP" sz="2400" b="1" dirty="0">
                <a:solidFill>
                  <a:srgbClr val="00B050"/>
                </a:solidFill>
              </a:rPr>
              <a:t>33.4%</a:t>
            </a:r>
            <a:endParaRPr kumimoji="1" lang="ja-JP" altLang="en-US" sz="2400" b="1" dirty="0">
              <a:solidFill>
                <a:srgbClr val="00B050"/>
              </a:solidFill>
            </a:endParaRPr>
          </a:p>
        </p:txBody>
      </p:sp>
      <p:sp>
        <p:nvSpPr>
          <p:cNvPr id="25" name="テキスト ボックス 24">
            <a:extLst>
              <a:ext uri="{FF2B5EF4-FFF2-40B4-BE49-F238E27FC236}">
                <a16:creationId xmlns:a16="http://schemas.microsoft.com/office/drawing/2014/main" id="{DF298D92-0D2E-4C5C-8792-1A992A020FC6}"/>
              </a:ext>
            </a:extLst>
          </p:cNvPr>
          <p:cNvSpPr txBox="1"/>
          <p:nvPr/>
        </p:nvSpPr>
        <p:spPr>
          <a:xfrm>
            <a:off x="4328939" y="5879199"/>
            <a:ext cx="957313" cy="461665"/>
          </a:xfrm>
          <a:prstGeom prst="rect">
            <a:avLst/>
          </a:prstGeom>
          <a:noFill/>
        </p:spPr>
        <p:txBody>
          <a:bodyPr wrap="none" rtlCol="0">
            <a:spAutoFit/>
          </a:bodyPr>
          <a:lstStyle/>
          <a:p>
            <a:pPr algn="ctr"/>
            <a:r>
              <a:rPr kumimoji="1" lang="en-US" altLang="ja-JP" sz="2400" b="1" dirty="0">
                <a:solidFill>
                  <a:srgbClr val="00B050"/>
                </a:solidFill>
              </a:rPr>
              <a:t>33.3%</a:t>
            </a:r>
            <a:endParaRPr kumimoji="1" lang="ja-JP" altLang="en-US" sz="2400" b="1" dirty="0">
              <a:solidFill>
                <a:srgbClr val="00B050"/>
              </a:solidFill>
            </a:endParaRPr>
          </a:p>
        </p:txBody>
      </p:sp>
      <p:sp>
        <p:nvSpPr>
          <p:cNvPr id="26" name="テキスト ボックス 25">
            <a:extLst>
              <a:ext uri="{FF2B5EF4-FFF2-40B4-BE49-F238E27FC236}">
                <a16:creationId xmlns:a16="http://schemas.microsoft.com/office/drawing/2014/main" id="{63EFAE0C-6128-4E40-B33D-3CF8325AF394}"/>
              </a:ext>
            </a:extLst>
          </p:cNvPr>
          <p:cNvSpPr txBox="1"/>
          <p:nvPr/>
        </p:nvSpPr>
        <p:spPr>
          <a:xfrm>
            <a:off x="6059709" y="5879198"/>
            <a:ext cx="957313" cy="461665"/>
          </a:xfrm>
          <a:prstGeom prst="rect">
            <a:avLst/>
          </a:prstGeom>
          <a:noFill/>
        </p:spPr>
        <p:txBody>
          <a:bodyPr wrap="none" rtlCol="0">
            <a:spAutoFit/>
          </a:bodyPr>
          <a:lstStyle/>
          <a:p>
            <a:pPr algn="ctr"/>
            <a:r>
              <a:rPr kumimoji="1" lang="en-US" altLang="ja-JP" sz="2400" b="1" dirty="0">
                <a:solidFill>
                  <a:srgbClr val="00B050"/>
                </a:solidFill>
              </a:rPr>
              <a:t>33.3%</a:t>
            </a:r>
            <a:endParaRPr kumimoji="1" lang="ja-JP" altLang="en-US" sz="2400" b="1" dirty="0">
              <a:solidFill>
                <a:srgbClr val="00B050"/>
              </a:solidFill>
            </a:endParaRPr>
          </a:p>
        </p:txBody>
      </p:sp>
      <p:sp>
        <p:nvSpPr>
          <p:cNvPr id="29" name="吹き出し: 角を丸めた四角形 28">
            <a:extLst>
              <a:ext uri="{FF2B5EF4-FFF2-40B4-BE49-F238E27FC236}">
                <a16:creationId xmlns:a16="http://schemas.microsoft.com/office/drawing/2014/main" id="{EA1969A4-B5A1-40FB-AB07-30F7ED0EA1D4}"/>
              </a:ext>
            </a:extLst>
          </p:cNvPr>
          <p:cNvSpPr/>
          <p:nvPr/>
        </p:nvSpPr>
        <p:spPr>
          <a:xfrm>
            <a:off x="185865" y="4295222"/>
            <a:ext cx="1197126" cy="843116"/>
          </a:xfrm>
          <a:prstGeom prst="wedgeRoundRectCallout">
            <a:avLst>
              <a:gd name="adj1" fmla="val 110250"/>
              <a:gd name="adj2" fmla="val -63448"/>
              <a:gd name="adj3" fmla="val 16667"/>
            </a:avLst>
          </a:prstGeom>
          <a:solidFill>
            <a:schemeClr val="bg1"/>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rgbClr val="FF0000"/>
                </a:solidFill>
              </a:rPr>
              <a:t>潜在</a:t>
            </a:r>
            <a:r>
              <a:rPr kumimoji="1" lang="en-US" altLang="ja-JP" dirty="0">
                <a:solidFill>
                  <a:srgbClr val="FF0000"/>
                </a:solidFill>
              </a:rPr>
              <a:t>KPI</a:t>
            </a:r>
          </a:p>
          <a:p>
            <a:pPr algn="ctr"/>
            <a:r>
              <a:rPr kumimoji="1" lang="ja-JP" altLang="en-US" dirty="0">
                <a:solidFill>
                  <a:srgbClr val="FF0000"/>
                </a:solidFill>
              </a:rPr>
              <a:t>（未知）</a:t>
            </a:r>
          </a:p>
        </p:txBody>
      </p:sp>
      <p:sp>
        <p:nvSpPr>
          <p:cNvPr id="30" name="吹き出し: 角を丸めた四角形 29">
            <a:extLst>
              <a:ext uri="{FF2B5EF4-FFF2-40B4-BE49-F238E27FC236}">
                <a16:creationId xmlns:a16="http://schemas.microsoft.com/office/drawing/2014/main" id="{F51DA58A-6B55-4F0E-83A5-A5703C9A3CE6}"/>
              </a:ext>
            </a:extLst>
          </p:cNvPr>
          <p:cNvSpPr/>
          <p:nvPr/>
        </p:nvSpPr>
        <p:spPr>
          <a:xfrm>
            <a:off x="5183467" y="1268361"/>
            <a:ext cx="1282226" cy="998036"/>
          </a:xfrm>
          <a:prstGeom prst="wedgeRoundRectCallout">
            <a:avLst>
              <a:gd name="adj1" fmla="val -52865"/>
              <a:gd name="adj2" fmla="val 126873"/>
              <a:gd name="adj3" fmla="val 16667"/>
            </a:avLst>
          </a:prstGeom>
          <a:solidFill>
            <a:schemeClr val="bg1"/>
          </a:solidFill>
          <a:ln w="222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accent5"/>
                </a:solidFill>
              </a:rPr>
              <a:t>潜在</a:t>
            </a:r>
            <a:r>
              <a:rPr kumimoji="1" lang="en-US" altLang="ja-JP" dirty="0">
                <a:solidFill>
                  <a:schemeClr val="accent5"/>
                </a:solidFill>
              </a:rPr>
              <a:t>KPI</a:t>
            </a:r>
            <a:r>
              <a:rPr kumimoji="1" lang="ja-JP" altLang="en-US" dirty="0">
                <a:solidFill>
                  <a:schemeClr val="accent5"/>
                </a:solidFill>
              </a:rPr>
              <a:t>の推定分布（事前）</a:t>
            </a:r>
          </a:p>
        </p:txBody>
      </p:sp>
      <p:sp>
        <p:nvSpPr>
          <p:cNvPr id="31" name="吹き出し: 角を丸めた四角形 30">
            <a:extLst>
              <a:ext uri="{FF2B5EF4-FFF2-40B4-BE49-F238E27FC236}">
                <a16:creationId xmlns:a16="http://schemas.microsoft.com/office/drawing/2014/main" id="{2360BD95-F00F-4E8F-92EC-A4476A43A823}"/>
              </a:ext>
            </a:extLst>
          </p:cNvPr>
          <p:cNvSpPr/>
          <p:nvPr/>
        </p:nvSpPr>
        <p:spPr>
          <a:xfrm>
            <a:off x="7761009" y="4500667"/>
            <a:ext cx="1197126" cy="1552067"/>
          </a:xfrm>
          <a:prstGeom prst="wedgeRoundRectCallout">
            <a:avLst>
              <a:gd name="adj1" fmla="val -103622"/>
              <a:gd name="adj2" fmla="val 47830"/>
              <a:gd name="adj3" fmla="val 16667"/>
            </a:avLst>
          </a:prstGeom>
          <a:solidFill>
            <a:schemeClr val="bg1"/>
          </a:solid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rgbClr val="00B050"/>
                </a:solidFill>
              </a:rPr>
              <a:t>推定された分布に従って、比例を計算する</a:t>
            </a:r>
          </a:p>
        </p:txBody>
      </p:sp>
    </p:spTree>
    <p:extLst>
      <p:ext uri="{BB962C8B-B14F-4D97-AF65-F5344CB8AC3E}">
        <p14:creationId xmlns:p14="http://schemas.microsoft.com/office/powerpoint/2010/main" val="1051456668"/>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TM02836342[[fn=イオン]]</Template>
  <TotalTime>179</TotalTime>
  <Words>1278</Words>
  <Application>Microsoft Office PowerPoint</Application>
  <PresentationFormat>画面に合わせる (4:3)</PresentationFormat>
  <Paragraphs>294</Paragraphs>
  <Slides>22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Meiryo UI</vt:lpstr>
      <vt:lpstr>ＭＳ Ｐゴシック</vt:lpstr>
      <vt:lpstr>メイリオ</vt:lpstr>
      <vt:lpstr>Arial</vt:lpstr>
      <vt:lpstr>Calibri</vt:lpstr>
      <vt:lpstr>Wingdings</vt:lpstr>
      <vt:lpstr>Blank</vt:lpstr>
      <vt:lpstr>Bandit紹介</vt:lpstr>
      <vt:lpstr>導入</vt:lpstr>
      <vt:lpstr>ローグテール問題</vt:lpstr>
      <vt:lpstr>Bandit応用できる場面</vt:lpstr>
      <vt:lpstr>ABテストからBanditへ</vt:lpstr>
      <vt:lpstr>Banditの位置づけ</vt:lpstr>
      <vt:lpstr>解決すべき問題点</vt:lpstr>
      <vt:lpstr>Banditの仕組み</vt:lpstr>
      <vt:lpstr>１．配分する（データなし）</vt:lpstr>
      <vt:lpstr>２．試行する</vt:lpstr>
      <vt:lpstr>３．推定する</vt:lpstr>
      <vt:lpstr>４．配分する（Bandit）</vt:lpstr>
      <vt:lpstr>５．試行する</vt:lpstr>
      <vt:lpstr>６．推定する</vt:lpstr>
      <vt:lpstr>７．配分する（Bandit）</vt:lpstr>
      <vt:lpstr>応用例１：ABテスト</vt:lpstr>
      <vt:lpstr>応用例２：推薦システム</vt:lpstr>
      <vt:lpstr>応用例３：広告システム</vt:lpstr>
      <vt:lpstr>応用例４：優良顧客育成（インセンティブ）</vt:lpstr>
      <vt:lpstr>応用例５：プロモーションメール</vt:lpstr>
      <vt:lpstr>応用例６：パラメータの最適化（BO）</vt:lpstr>
      <vt:lpstr>Banditのフレームワーク</vt:lpstr>
    </vt:vector>
  </TitlesOfParts>
  <Company>(株)日立製作所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楊斌 / Yang，Bin</dc:creator>
  <cp:lastModifiedBy>楊斌 / Yang，Bin</cp:lastModifiedBy>
  <cp:revision>24</cp:revision>
  <dcterms:created xsi:type="dcterms:W3CDTF">2018-06-11T04:18:15Z</dcterms:created>
  <dcterms:modified xsi:type="dcterms:W3CDTF">2018-06-11T07:18:59Z</dcterms:modified>
</cp:coreProperties>
</file>