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59" r:id="rId4"/>
    <p:sldId id="264" r:id="rId5"/>
    <p:sldId id="267" r:id="rId6"/>
    <p:sldId id="266" r:id="rId7"/>
    <p:sldId id="257" r:id="rId8"/>
    <p:sldId id="263" r:id="rId9"/>
    <p:sldId id="268" r:id="rId10"/>
    <p:sldId id="260" r:id="rId11"/>
    <p:sldId id="269" r:id="rId12"/>
    <p:sldId id="270" r:id="rId13"/>
    <p:sldId id="261" r:id="rId14"/>
  </p:sldIdLst>
  <p:sldSz cx="9144000" cy="6858000" type="screen4x3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E0E0"/>
    <a:srgbClr val="F0C0C0"/>
    <a:srgbClr val="FF4040"/>
    <a:srgbClr val="FF8080"/>
    <a:srgbClr val="FFF0F0"/>
    <a:srgbClr val="C0C0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-1548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97284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4" y="9446678"/>
            <a:ext cx="2971800" cy="497284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9373504F-6493-4BA5-AAC4-A234C0F4BF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7284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7284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3325B0FE-199E-43B3-B0C3-7269CBECE4E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2E49-803D-4565-8FB8-313304DBDA16}" type="datetime1">
              <a:rPr kumimoji="1" lang="ja-JP" altLang="en-US" smtClean="0"/>
              <a:pPr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8E09D8F2-B19A-4E1F-88A4-FBF53DDCECE5}"/>
              </a:ext>
            </a:extLst>
          </p:cNvPr>
          <p:cNvSpPr/>
          <p:nvPr userDrawn="1"/>
        </p:nvSpPr>
        <p:spPr>
          <a:xfrm>
            <a:off x="0" y="3527125"/>
            <a:ext cx="9144000" cy="577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879657" y="6355216"/>
            <a:ext cx="2057400" cy="365125"/>
          </a:xfrm>
        </p:spPr>
        <p:txBody>
          <a:bodyPr/>
          <a:lstStyle>
            <a:lvl1pPr>
              <a:defRPr sz="1600"/>
            </a:lvl1pPr>
          </a:lstStyle>
          <a:p>
            <a:fld id="{CDF576D3-9ECB-45A3-8D62-56DB5EAEA9D1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2779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l">
              <a:defRPr sz="3600"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747654"/>
            <a:ext cx="6858000" cy="2533783"/>
          </a:xfrm>
        </p:spPr>
        <p:txBody>
          <a:bodyPr/>
          <a:lstStyle>
            <a:lvl1pPr marL="0" indent="0" algn="l">
              <a:buNone/>
              <a:defRPr sz="2400"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C56-0686-4B09-8BB6-D302A4A114C2}" type="datetime1">
              <a:rPr kumimoji="1" lang="ja-JP" altLang="en-US" smtClean="0"/>
              <a:pPr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8E09D8F2-B19A-4E1F-88A4-FBF53DDCECE5}"/>
              </a:ext>
            </a:extLst>
          </p:cNvPr>
          <p:cNvSpPr/>
          <p:nvPr userDrawn="1"/>
        </p:nvSpPr>
        <p:spPr>
          <a:xfrm>
            <a:off x="0" y="3527125"/>
            <a:ext cx="9144000" cy="577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 txBox="1">
            <a:spLocks/>
          </p:cNvSpPr>
          <p:nvPr userDrawn="1"/>
        </p:nvSpPr>
        <p:spPr>
          <a:xfrm>
            <a:off x="6879657" y="63552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576D3-9ECB-45A3-8D62-56DB5EAEA9D1}" type="slidenum">
              <a:rPr kumimoji="1" lang="ja-JP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&lt;#&gt;</a:t>
            </a:fld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044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6943" y="365127"/>
            <a:ext cx="8749364" cy="582962"/>
          </a:xfrm>
        </p:spPr>
        <p:txBody>
          <a:bodyPr/>
          <a:lstStyle>
            <a:lvl1pPr>
              <a:defRPr b="1"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6943" y="1082842"/>
            <a:ext cx="8749364" cy="5094121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2pPr>
            <a:lvl3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3pPr>
            <a:lvl4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4pPr>
            <a:lvl5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06943" y="6355216"/>
            <a:ext cx="2057400" cy="365125"/>
          </a:xfrm>
        </p:spPr>
        <p:txBody>
          <a:bodyPr/>
          <a:lstStyle/>
          <a:p>
            <a:fld id="{9A140C73-D968-42CC-8E81-4CD1243D25CE}" type="datetime1">
              <a:rPr kumimoji="1" lang="ja-JP" altLang="en-US" smtClean="0"/>
              <a:pPr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879657" y="6355216"/>
            <a:ext cx="2057400" cy="365125"/>
          </a:xfrm>
        </p:spPr>
        <p:txBody>
          <a:bodyPr/>
          <a:lstStyle>
            <a:lvl1pPr>
              <a:defRPr sz="1600"/>
            </a:lvl1pPr>
          </a:lstStyle>
          <a:p>
            <a:fld id="{CDF576D3-9ECB-45A3-8D62-56DB5EAEA9D1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0BD2FA1D-34A1-4A8A-B9D8-7E60615E5C22}"/>
              </a:ext>
            </a:extLst>
          </p:cNvPr>
          <p:cNvSpPr/>
          <p:nvPr userDrawn="1"/>
        </p:nvSpPr>
        <p:spPr>
          <a:xfrm>
            <a:off x="0" y="948089"/>
            <a:ext cx="9144000" cy="577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17741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317" y="365126"/>
            <a:ext cx="8754177" cy="582962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97318" y="1073217"/>
            <a:ext cx="4317532" cy="5103746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2pPr>
            <a:lvl3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3pPr>
            <a:lvl4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4pPr>
            <a:lvl5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49" y="1073217"/>
            <a:ext cx="4317531" cy="5103746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2pPr>
            <a:lvl3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3pPr>
            <a:lvl4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4pPr>
            <a:lvl5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197317" y="6356351"/>
            <a:ext cx="2057400" cy="365125"/>
          </a:xfrm>
        </p:spPr>
        <p:txBody>
          <a:bodyPr/>
          <a:lstStyle/>
          <a:p>
            <a:fld id="{D465FF39-B2DC-4D0F-8742-59BF89A4ED89}" type="datetime1">
              <a:rPr kumimoji="1" lang="ja-JP" altLang="en-US" smtClean="0"/>
              <a:pPr/>
              <a:t>2018/11/5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889280" y="6356351"/>
            <a:ext cx="2057400" cy="365125"/>
          </a:xfrm>
        </p:spPr>
        <p:txBody>
          <a:bodyPr/>
          <a:lstStyle>
            <a:lvl1pPr>
              <a:defRPr sz="1600"/>
            </a:lvl1pPr>
          </a:lstStyle>
          <a:p>
            <a:fld id="{CDF576D3-9ECB-45A3-8D62-56DB5EAEA9D1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0BD2FA1D-34A1-4A8A-B9D8-7E60615E5C22}"/>
              </a:ext>
            </a:extLst>
          </p:cNvPr>
          <p:cNvSpPr/>
          <p:nvPr userDrawn="1"/>
        </p:nvSpPr>
        <p:spPr>
          <a:xfrm>
            <a:off x="0" y="948089"/>
            <a:ext cx="9144000" cy="577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9790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318" y="365127"/>
            <a:ext cx="8763802" cy="563711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197318" y="6356351"/>
            <a:ext cx="2057400" cy="365125"/>
          </a:xfrm>
        </p:spPr>
        <p:txBody>
          <a:bodyPr/>
          <a:lstStyle/>
          <a:p>
            <a:fld id="{FB51256A-6CC4-4B75-8F2E-04B63DC2CDB8}" type="datetime1">
              <a:rPr kumimoji="1" lang="ja-JP" altLang="en-US" smtClean="0"/>
              <a:pPr/>
              <a:t>2018/11/5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903720" y="6356350"/>
            <a:ext cx="2057400" cy="365125"/>
          </a:xfrm>
        </p:spPr>
        <p:txBody>
          <a:bodyPr/>
          <a:lstStyle>
            <a:lvl1pPr>
              <a:defRPr sz="1600"/>
            </a:lvl1pPr>
          </a:lstStyle>
          <a:p>
            <a:fld id="{CDF576D3-9ECB-45A3-8D62-56DB5EAEA9D1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12088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200325" y="6356351"/>
            <a:ext cx="2057400" cy="365125"/>
          </a:xfrm>
        </p:spPr>
        <p:txBody>
          <a:bodyPr/>
          <a:lstStyle/>
          <a:p>
            <a:fld id="{B255EAD5-84E4-45CB-9720-807ECA92BE62}" type="datetime1">
              <a:rPr kumimoji="1" lang="ja-JP" altLang="en-US" smtClean="0"/>
              <a:pPr/>
              <a:t>2018/11/5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886275" y="6356351"/>
            <a:ext cx="2057400" cy="365125"/>
          </a:xfrm>
        </p:spPr>
        <p:txBody>
          <a:bodyPr/>
          <a:lstStyle>
            <a:lvl1pPr>
              <a:defRPr sz="1600"/>
            </a:lvl1pPr>
          </a:lstStyle>
          <a:p>
            <a:fld id="{CDF576D3-9ECB-45A3-8D62-56DB5EAEA9D1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57792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A1984-E54E-483A-8B4C-739B6E941C13}" type="datetime1">
              <a:rPr kumimoji="1" lang="ja-JP" altLang="en-US" smtClean="0"/>
              <a:pPr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4909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4" r:id="rId5"/>
    <p:sldLayoutId id="2147483655" r:id="rId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Research</a:t>
            </a:r>
            <a:r>
              <a:rPr kumimoji="1" lang="ja-JP" altLang="en-US" dirty="0"/>
              <a:t> </a:t>
            </a:r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Bin Yang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67234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角丸四角形 55"/>
          <p:cNvSpPr/>
          <p:nvPr/>
        </p:nvSpPr>
        <p:spPr>
          <a:xfrm>
            <a:off x="149290" y="1441580"/>
            <a:ext cx="3382347" cy="4651310"/>
          </a:xfrm>
          <a:prstGeom prst="roundRect">
            <a:avLst>
              <a:gd name="adj" fmla="val 598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1" name="グループ化 100"/>
          <p:cNvGrpSpPr/>
          <p:nvPr/>
        </p:nvGrpSpPr>
        <p:grpSpPr>
          <a:xfrm>
            <a:off x="283335" y="4055976"/>
            <a:ext cx="1688841" cy="1656183"/>
            <a:chOff x="1973423" y="4054151"/>
            <a:chExt cx="1688841" cy="1656183"/>
          </a:xfrm>
        </p:grpSpPr>
        <p:grpSp>
          <p:nvGrpSpPr>
            <p:cNvPr id="86" name="グループ化 85"/>
            <p:cNvGrpSpPr/>
            <p:nvPr/>
          </p:nvGrpSpPr>
          <p:grpSpPr>
            <a:xfrm>
              <a:off x="1973423" y="4054151"/>
              <a:ext cx="1688841" cy="1656183"/>
              <a:chOff x="4887684" y="1721815"/>
              <a:chExt cx="3270380" cy="3053984"/>
            </a:xfrm>
          </p:grpSpPr>
          <p:sp>
            <p:nvSpPr>
              <p:cNvPr id="61" name="正方形/長方形 60">
                <a:extLst>
                  <a:ext uri="{FF2B5EF4-FFF2-40B4-BE49-F238E27FC236}">
                    <a16:creationId xmlns="" xmlns:a16="http://schemas.microsoft.com/office/drawing/2014/main" id="{D9C1C1FB-31AA-4307-90CA-6FEEC016AF14}"/>
                  </a:ext>
                </a:extLst>
              </p:cNvPr>
              <p:cNvSpPr/>
              <p:nvPr/>
            </p:nvSpPr>
            <p:spPr bwMode="auto">
              <a:xfrm>
                <a:off x="4887684" y="1721815"/>
                <a:ext cx="3270380" cy="30539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62" name="楕円 21">
                <a:extLst>
                  <a:ext uri="{FF2B5EF4-FFF2-40B4-BE49-F238E27FC236}">
                    <a16:creationId xmlns="" xmlns:a16="http://schemas.microsoft.com/office/drawing/2014/main" id="{22DA3659-26C7-4777-A69C-1441E0AF3A89}"/>
                  </a:ext>
                </a:extLst>
              </p:cNvPr>
              <p:cNvSpPr/>
              <p:nvPr/>
            </p:nvSpPr>
            <p:spPr bwMode="auto">
              <a:xfrm>
                <a:off x="4981932" y="3083362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α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="" xmlns:a16="http://schemas.microsoft.com/office/drawing/2014/main" id="{1E7CCE8F-EBBD-4882-98E0-85B70D36FAA0}"/>
                  </a:ext>
                </a:extLst>
              </p:cNvPr>
              <p:cNvSpPr/>
              <p:nvPr/>
            </p:nvSpPr>
            <p:spPr bwMode="auto">
              <a:xfrm>
                <a:off x="5405531" y="2020440"/>
                <a:ext cx="1637253" cy="24800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64" name="楕円 23">
                <a:extLst>
                  <a:ext uri="{FF2B5EF4-FFF2-40B4-BE49-F238E27FC236}">
                    <a16:creationId xmlns="" xmlns:a16="http://schemas.microsoft.com/office/drawing/2014/main" id="{546594A9-C1FF-4BA0-996B-364E71836C05}"/>
                  </a:ext>
                </a:extLst>
              </p:cNvPr>
              <p:cNvSpPr/>
              <p:nvPr/>
            </p:nvSpPr>
            <p:spPr bwMode="auto">
              <a:xfrm>
                <a:off x="5495113" y="3086090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θ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正方形/長方形 64">
                <a:extLst>
                  <a:ext uri="{FF2B5EF4-FFF2-40B4-BE49-F238E27FC236}">
                    <a16:creationId xmlns="" xmlns:a16="http://schemas.microsoft.com/office/drawing/2014/main" id="{7659758C-4841-4CDB-866B-78B8A3D94A11}"/>
                  </a:ext>
                </a:extLst>
              </p:cNvPr>
              <p:cNvSpPr/>
              <p:nvPr/>
            </p:nvSpPr>
            <p:spPr bwMode="auto">
              <a:xfrm>
                <a:off x="5923382" y="3000716"/>
                <a:ext cx="1059023" cy="5215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66" name="楕円 25">
                <a:extLst>
                  <a:ext uri="{FF2B5EF4-FFF2-40B4-BE49-F238E27FC236}">
                    <a16:creationId xmlns="" xmlns:a16="http://schemas.microsoft.com/office/drawing/2014/main" id="{086DFA6F-F420-4D4F-AFBE-50C29A70C856}"/>
                  </a:ext>
                </a:extLst>
              </p:cNvPr>
              <p:cNvSpPr/>
              <p:nvPr/>
            </p:nvSpPr>
            <p:spPr bwMode="auto">
              <a:xfrm>
                <a:off x="6008322" y="3086489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ja-JP" altLang="en-US" sz="10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Ｚ</a:t>
                </a:r>
                <a:endParaRPr kumimoji="1"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楕円 26">
                <a:extLst>
                  <a:ext uri="{FF2B5EF4-FFF2-40B4-BE49-F238E27FC236}">
                    <a16:creationId xmlns="" xmlns:a16="http://schemas.microsoft.com/office/drawing/2014/main" id="{2F4D71A3-C7E5-4B4F-8F71-062260BFF637}"/>
                  </a:ext>
                </a:extLst>
              </p:cNvPr>
              <p:cNvSpPr/>
              <p:nvPr/>
            </p:nvSpPr>
            <p:spPr bwMode="auto">
              <a:xfrm>
                <a:off x="6517856" y="3084403"/>
                <a:ext cx="360165" cy="35417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ja-JP" altLang="en-US" sz="10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Ｘ</a:t>
                </a:r>
                <a:endParaRPr kumimoji="1"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楕円 27">
                <a:extLst>
                  <a:ext uri="{FF2B5EF4-FFF2-40B4-BE49-F238E27FC236}">
                    <a16:creationId xmlns="" xmlns:a16="http://schemas.microsoft.com/office/drawing/2014/main" id="{5D495AB2-65D5-4F55-9930-E7AA960800EF}"/>
                  </a:ext>
                </a:extLst>
              </p:cNvPr>
              <p:cNvSpPr/>
              <p:nvPr/>
            </p:nvSpPr>
            <p:spPr bwMode="auto">
              <a:xfrm>
                <a:off x="7698514" y="3083424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β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="" xmlns:a16="http://schemas.microsoft.com/office/drawing/2014/main" id="{5382B2B3-DB64-43EF-831B-3BD794D2CD21}"/>
                  </a:ext>
                </a:extLst>
              </p:cNvPr>
              <p:cNvSpPr/>
              <p:nvPr/>
            </p:nvSpPr>
            <p:spPr bwMode="auto">
              <a:xfrm>
                <a:off x="7098185" y="3007658"/>
                <a:ext cx="528033" cy="5215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70" name="楕円 29">
                <a:extLst>
                  <a:ext uri="{FF2B5EF4-FFF2-40B4-BE49-F238E27FC236}">
                    <a16:creationId xmlns="" xmlns:a16="http://schemas.microsoft.com/office/drawing/2014/main" id="{14F473B4-DF4F-448E-8F32-2206BCC2CBF1}"/>
                  </a:ext>
                </a:extLst>
              </p:cNvPr>
              <p:cNvSpPr/>
              <p:nvPr/>
            </p:nvSpPr>
            <p:spPr bwMode="auto">
              <a:xfrm>
                <a:off x="7168771" y="3083424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φ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71" name="直線矢印コネクタ 70">
                <a:extLst>
                  <a:ext uri="{FF2B5EF4-FFF2-40B4-BE49-F238E27FC236}">
                    <a16:creationId xmlns="" xmlns:a16="http://schemas.microsoft.com/office/drawing/2014/main" id="{47CC9691-C4D4-4685-838A-BCC4C62A5446}"/>
                  </a:ext>
                </a:extLst>
              </p:cNvPr>
              <p:cNvCxnSpPr>
                <a:stCxn id="68" idx="2"/>
                <a:endCxn id="70" idx="6"/>
              </p:cNvCxnSpPr>
              <p:nvPr/>
            </p:nvCxnSpPr>
            <p:spPr bwMode="auto">
              <a:xfrm flipH="1">
                <a:off x="7528936" y="3260514"/>
                <a:ext cx="169578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72" name="直線矢印コネクタ 71">
                <a:extLst>
                  <a:ext uri="{FF2B5EF4-FFF2-40B4-BE49-F238E27FC236}">
                    <a16:creationId xmlns="" xmlns:a16="http://schemas.microsoft.com/office/drawing/2014/main" id="{2EF6C453-353D-41B6-AE4E-11EB39D9FBF9}"/>
                  </a:ext>
                </a:extLst>
              </p:cNvPr>
              <p:cNvCxnSpPr>
                <a:cxnSpLocks/>
                <a:stCxn id="62" idx="6"/>
                <a:endCxn id="64" idx="2"/>
              </p:cNvCxnSpPr>
              <p:nvPr/>
            </p:nvCxnSpPr>
            <p:spPr bwMode="auto">
              <a:xfrm>
                <a:off x="5342097" y="3260452"/>
                <a:ext cx="153016" cy="272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73" name="直線矢印コネクタ 72">
                <a:extLst>
                  <a:ext uri="{FF2B5EF4-FFF2-40B4-BE49-F238E27FC236}">
                    <a16:creationId xmlns="" xmlns:a16="http://schemas.microsoft.com/office/drawing/2014/main" id="{5DCE5B91-A104-4564-8D5A-1BF3FB2598FC}"/>
                  </a:ext>
                </a:extLst>
              </p:cNvPr>
              <p:cNvCxnSpPr>
                <a:cxnSpLocks/>
                <a:stCxn id="64" idx="6"/>
                <a:endCxn id="66" idx="2"/>
              </p:cNvCxnSpPr>
              <p:nvPr/>
            </p:nvCxnSpPr>
            <p:spPr bwMode="auto">
              <a:xfrm>
                <a:off x="5855277" y="3263180"/>
                <a:ext cx="153045" cy="39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74" name="直線矢印コネクタ 73">
                <a:extLst>
                  <a:ext uri="{FF2B5EF4-FFF2-40B4-BE49-F238E27FC236}">
                    <a16:creationId xmlns="" xmlns:a16="http://schemas.microsoft.com/office/drawing/2014/main" id="{1DBC9EB7-00F8-492E-90F0-D68B63014CF4}"/>
                  </a:ext>
                </a:extLst>
              </p:cNvPr>
              <p:cNvCxnSpPr>
                <a:cxnSpLocks/>
                <a:stCxn id="66" idx="6"/>
                <a:endCxn id="67" idx="2"/>
              </p:cNvCxnSpPr>
              <p:nvPr/>
            </p:nvCxnSpPr>
            <p:spPr bwMode="auto">
              <a:xfrm flipV="1">
                <a:off x="6368486" y="3261493"/>
                <a:ext cx="149369" cy="208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75" name="直線矢印コネクタ 74">
                <a:extLst>
                  <a:ext uri="{FF2B5EF4-FFF2-40B4-BE49-F238E27FC236}">
                    <a16:creationId xmlns="" xmlns:a16="http://schemas.microsoft.com/office/drawing/2014/main" id="{E6E00A7E-42A7-48C9-833C-27E8C6C66224}"/>
                  </a:ext>
                </a:extLst>
              </p:cNvPr>
              <p:cNvCxnSpPr>
                <a:cxnSpLocks/>
                <a:stCxn id="70" idx="2"/>
                <a:endCxn id="67" idx="6"/>
              </p:cNvCxnSpPr>
              <p:nvPr/>
            </p:nvCxnSpPr>
            <p:spPr bwMode="auto">
              <a:xfrm flipH="1">
                <a:off x="6878021" y="3260514"/>
                <a:ext cx="290750" cy="979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sp>
            <p:nvSpPr>
              <p:cNvPr id="76" name="楕円 27">
                <a:extLst>
                  <a:ext uri="{FF2B5EF4-FFF2-40B4-BE49-F238E27FC236}">
                    <a16:creationId xmlns="" xmlns:a16="http://schemas.microsoft.com/office/drawing/2014/main" id="{5D495AB2-65D5-4F55-9930-E7AA960800EF}"/>
                  </a:ext>
                </a:extLst>
              </p:cNvPr>
              <p:cNvSpPr/>
              <p:nvPr/>
            </p:nvSpPr>
            <p:spPr bwMode="auto">
              <a:xfrm>
                <a:off x="7696957" y="3875772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β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正方形/長方形 76">
                <a:extLst>
                  <a:ext uri="{FF2B5EF4-FFF2-40B4-BE49-F238E27FC236}">
                    <a16:creationId xmlns="" xmlns:a16="http://schemas.microsoft.com/office/drawing/2014/main" id="{5382B2B3-DB64-43EF-831B-3BD794D2CD21}"/>
                  </a:ext>
                </a:extLst>
              </p:cNvPr>
              <p:cNvSpPr/>
              <p:nvPr/>
            </p:nvSpPr>
            <p:spPr bwMode="auto">
              <a:xfrm>
                <a:off x="7096630" y="3800006"/>
                <a:ext cx="528033" cy="5215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78" name="楕円 29">
                <a:extLst>
                  <a:ext uri="{FF2B5EF4-FFF2-40B4-BE49-F238E27FC236}">
                    <a16:creationId xmlns="" xmlns:a16="http://schemas.microsoft.com/office/drawing/2014/main" id="{14F473B4-DF4F-448E-8F32-2206BCC2CBF1}"/>
                  </a:ext>
                </a:extLst>
              </p:cNvPr>
              <p:cNvSpPr/>
              <p:nvPr/>
            </p:nvSpPr>
            <p:spPr bwMode="auto">
              <a:xfrm>
                <a:off x="7167216" y="3875774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φ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79" name="直線矢印コネクタ 78">
                <a:extLst>
                  <a:ext uri="{FF2B5EF4-FFF2-40B4-BE49-F238E27FC236}">
                    <a16:creationId xmlns="" xmlns:a16="http://schemas.microsoft.com/office/drawing/2014/main" id="{47CC9691-C4D4-4685-838A-BCC4C62A5446}"/>
                  </a:ext>
                </a:extLst>
              </p:cNvPr>
              <p:cNvCxnSpPr>
                <a:stCxn id="76" idx="2"/>
                <a:endCxn id="78" idx="6"/>
              </p:cNvCxnSpPr>
              <p:nvPr/>
            </p:nvCxnSpPr>
            <p:spPr bwMode="auto">
              <a:xfrm flipH="1">
                <a:off x="7527381" y="4052861"/>
                <a:ext cx="169576" cy="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sp>
            <p:nvSpPr>
              <p:cNvPr id="80" name="正方形/長方形 79">
                <a:extLst>
                  <a:ext uri="{FF2B5EF4-FFF2-40B4-BE49-F238E27FC236}">
                    <a16:creationId xmlns="" xmlns:a16="http://schemas.microsoft.com/office/drawing/2014/main" id="{7659758C-4841-4CDB-866B-78B8A3D94A11}"/>
                  </a:ext>
                </a:extLst>
              </p:cNvPr>
              <p:cNvSpPr/>
              <p:nvPr/>
            </p:nvSpPr>
            <p:spPr bwMode="auto">
              <a:xfrm>
                <a:off x="5926492" y="3793063"/>
                <a:ext cx="1059023" cy="5215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81" name="楕円 25">
                <a:extLst>
                  <a:ext uri="{FF2B5EF4-FFF2-40B4-BE49-F238E27FC236}">
                    <a16:creationId xmlns="" xmlns:a16="http://schemas.microsoft.com/office/drawing/2014/main" id="{086DFA6F-F420-4D4F-AFBE-50C29A70C856}"/>
                  </a:ext>
                </a:extLst>
              </p:cNvPr>
              <p:cNvSpPr/>
              <p:nvPr/>
            </p:nvSpPr>
            <p:spPr bwMode="auto">
              <a:xfrm>
                <a:off x="6011432" y="3878838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ja-JP" altLang="en-US" sz="10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Ｚ</a:t>
                </a:r>
                <a:endParaRPr kumimoji="1"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楕円 26">
                <a:extLst>
                  <a:ext uri="{FF2B5EF4-FFF2-40B4-BE49-F238E27FC236}">
                    <a16:creationId xmlns="" xmlns:a16="http://schemas.microsoft.com/office/drawing/2014/main" id="{2F4D71A3-C7E5-4B4F-8F71-062260BFF637}"/>
                  </a:ext>
                </a:extLst>
              </p:cNvPr>
              <p:cNvSpPr/>
              <p:nvPr/>
            </p:nvSpPr>
            <p:spPr bwMode="auto">
              <a:xfrm>
                <a:off x="6520966" y="3876753"/>
                <a:ext cx="360165" cy="35417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ja-JP" altLang="en-US" sz="10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Ｘ</a:t>
                </a:r>
                <a:endParaRPr kumimoji="1"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3" name="直線矢印コネクタ 82">
                <a:extLst>
                  <a:ext uri="{FF2B5EF4-FFF2-40B4-BE49-F238E27FC236}">
                    <a16:creationId xmlns="" xmlns:a16="http://schemas.microsoft.com/office/drawing/2014/main" id="{5DCE5B91-A104-4564-8D5A-1BF3FB2598FC}"/>
                  </a:ext>
                </a:extLst>
              </p:cNvPr>
              <p:cNvCxnSpPr>
                <a:cxnSpLocks/>
                <a:stCxn id="64" idx="5"/>
                <a:endCxn id="81" idx="1"/>
              </p:cNvCxnSpPr>
              <p:nvPr/>
            </p:nvCxnSpPr>
            <p:spPr bwMode="auto">
              <a:xfrm>
                <a:off x="5802532" y="3388402"/>
                <a:ext cx="261645" cy="54230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84" name="直線矢印コネクタ 83">
                <a:extLst>
                  <a:ext uri="{FF2B5EF4-FFF2-40B4-BE49-F238E27FC236}">
                    <a16:creationId xmlns="" xmlns:a16="http://schemas.microsoft.com/office/drawing/2014/main" id="{1DBC9EB7-00F8-492E-90F0-D68B63014CF4}"/>
                  </a:ext>
                </a:extLst>
              </p:cNvPr>
              <p:cNvCxnSpPr>
                <a:cxnSpLocks/>
                <a:stCxn id="81" idx="6"/>
                <a:endCxn id="82" idx="2"/>
              </p:cNvCxnSpPr>
              <p:nvPr/>
            </p:nvCxnSpPr>
            <p:spPr bwMode="auto">
              <a:xfrm flipV="1">
                <a:off x="6371596" y="4053842"/>
                <a:ext cx="149369" cy="208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85" name="直線矢印コネクタ 84">
                <a:extLst>
                  <a:ext uri="{FF2B5EF4-FFF2-40B4-BE49-F238E27FC236}">
                    <a16:creationId xmlns="" xmlns:a16="http://schemas.microsoft.com/office/drawing/2014/main" id="{E6E00A7E-42A7-48C9-833C-27E8C6C66224}"/>
                  </a:ext>
                </a:extLst>
              </p:cNvPr>
              <p:cNvCxnSpPr>
                <a:cxnSpLocks/>
                <a:stCxn id="78" idx="2"/>
                <a:endCxn id="82" idx="6"/>
              </p:cNvCxnSpPr>
              <p:nvPr/>
            </p:nvCxnSpPr>
            <p:spPr bwMode="auto">
              <a:xfrm flipH="1">
                <a:off x="6881131" y="4052863"/>
                <a:ext cx="286085" cy="979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</p:grpSp>
        <p:sp>
          <p:nvSpPr>
            <p:cNvPr id="89" name="正方形/長方形 88">
              <a:extLst>
                <a:ext uri="{FF2B5EF4-FFF2-40B4-BE49-F238E27FC236}">
                  <a16:creationId xmlns="" xmlns:a16="http://schemas.microsoft.com/office/drawing/2014/main" id="{7659758C-4841-4CDB-866B-78B8A3D94A11}"/>
                </a:ext>
              </a:extLst>
            </p:cNvPr>
            <p:cNvSpPr/>
            <p:nvPr/>
          </p:nvSpPr>
          <p:spPr bwMode="auto">
            <a:xfrm>
              <a:off x="2509176" y="4314239"/>
              <a:ext cx="546885" cy="2828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1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90" name="楕円 25">
              <a:extLst>
                <a:ext uri="{FF2B5EF4-FFF2-40B4-BE49-F238E27FC236}">
                  <a16:creationId xmlns="" xmlns:a16="http://schemas.microsoft.com/office/drawing/2014/main" id="{086DFA6F-F420-4D4F-AFBE-50C29A70C856}"/>
                </a:ext>
              </a:extLst>
            </p:cNvPr>
            <p:cNvSpPr/>
            <p:nvPr/>
          </p:nvSpPr>
          <p:spPr bwMode="auto">
            <a:xfrm>
              <a:off x="2553039" y="4360754"/>
              <a:ext cx="185991" cy="192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Ｚ</a:t>
              </a:r>
              <a:endParaRPr kumimoji="1" lang="ja-JP" altLang="en-US" sz="1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91" name="楕円 26">
              <a:extLst>
                <a:ext uri="{FF2B5EF4-FFF2-40B4-BE49-F238E27FC236}">
                  <a16:creationId xmlns="" xmlns:a16="http://schemas.microsoft.com/office/drawing/2014/main" id="{2F4D71A3-C7E5-4B4F-8F71-062260BFF637}"/>
                </a:ext>
              </a:extLst>
            </p:cNvPr>
            <p:cNvSpPr/>
            <p:nvPr/>
          </p:nvSpPr>
          <p:spPr bwMode="auto">
            <a:xfrm>
              <a:off x="2816165" y="4359623"/>
              <a:ext cx="185991" cy="19207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Ｘ</a:t>
              </a:r>
              <a:endParaRPr kumimoji="1" lang="ja-JP" altLang="en-US" sz="1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92" name="楕円 27">
              <a:extLst>
                <a:ext uri="{FF2B5EF4-FFF2-40B4-BE49-F238E27FC236}">
                  <a16:creationId xmlns="" xmlns:a16="http://schemas.microsoft.com/office/drawing/2014/main" id="{5D495AB2-65D5-4F55-9930-E7AA960800EF}"/>
                </a:ext>
              </a:extLst>
            </p:cNvPr>
            <p:cNvSpPr/>
            <p:nvPr/>
          </p:nvSpPr>
          <p:spPr bwMode="auto">
            <a:xfrm>
              <a:off x="3425863" y="4359092"/>
              <a:ext cx="185991" cy="192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β</a:t>
              </a:r>
              <a:endParaRPr kumimoji="1" lang="ja-JP" altLang="en-US" sz="12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="" xmlns:a16="http://schemas.microsoft.com/office/drawing/2014/main" id="{5382B2B3-DB64-43EF-831B-3BD794D2CD21}"/>
                </a:ext>
              </a:extLst>
            </p:cNvPr>
            <p:cNvSpPr/>
            <p:nvPr/>
          </p:nvSpPr>
          <p:spPr bwMode="auto">
            <a:xfrm>
              <a:off x="3115850" y="4318004"/>
              <a:ext cx="272679" cy="2828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1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94" name="楕円 29">
              <a:extLst>
                <a:ext uri="{FF2B5EF4-FFF2-40B4-BE49-F238E27FC236}">
                  <a16:creationId xmlns="" xmlns:a16="http://schemas.microsoft.com/office/drawing/2014/main" id="{14F473B4-DF4F-448E-8F32-2206BCC2CBF1}"/>
                </a:ext>
              </a:extLst>
            </p:cNvPr>
            <p:cNvSpPr/>
            <p:nvPr/>
          </p:nvSpPr>
          <p:spPr bwMode="auto">
            <a:xfrm>
              <a:off x="3152301" y="4359092"/>
              <a:ext cx="185991" cy="192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φ</a:t>
              </a:r>
              <a:endParaRPr kumimoji="1" lang="ja-JP" altLang="en-US" sz="12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95" name="直線矢印コネクタ 94">
              <a:extLst>
                <a:ext uri="{FF2B5EF4-FFF2-40B4-BE49-F238E27FC236}">
                  <a16:creationId xmlns="" xmlns:a16="http://schemas.microsoft.com/office/drawing/2014/main" id="{47CC9691-C4D4-4685-838A-BCC4C62A5446}"/>
                </a:ext>
              </a:extLst>
            </p:cNvPr>
            <p:cNvCxnSpPr>
              <a:stCxn id="92" idx="2"/>
              <a:endCxn id="94" idx="6"/>
            </p:cNvCxnSpPr>
            <p:nvPr/>
          </p:nvCxnSpPr>
          <p:spPr bwMode="auto">
            <a:xfrm flipH="1">
              <a:off x="3338292" y="4455128"/>
              <a:ext cx="8757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6" name="直線矢印コネクタ 95">
              <a:extLst>
                <a:ext uri="{FF2B5EF4-FFF2-40B4-BE49-F238E27FC236}">
                  <a16:creationId xmlns="" xmlns:a16="http://schemas.microsoft.com/office/drawing/2014/main" id="{5DCE5B91-A104-4564-8D5A-1BF3FB2598FC}"/>
                </a:ext>
              </a:extLst>
            </p:cNvPr>
            <p:cNvCxnSpPr>
              <a:cxnSpLocks/>
              <a:stCxn id="64" idx="7"/>
              <a:endCxn id="90" idx="3"/>
            </p:cNvCxnSpPr>
            <p:nvPr/>
          </p:nvCxnSpPr>
          <p:spPr bwMode="auto">
            <a:xfrm flipV="1">
              <a:off x="2445855" y="4524698"/>
              <a:ext cx="134422" cy="2974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7" name="直線矢印コネクタ 96">
              <a:extLst>
                <a:ext uri="{FF2B5EF4-FFF2-40B4-BE49-F238E27FC236}">
                  <a16:creationId xmlns="" xmlns:a16="http://schemas.microsoft.com/office/drawing/2014/main" id="{1DBC9EB7-00F8-492E-90F0-D68B63014CF4}"/>
                </a:ext>
              </a:extLst>
            </p:cNvPr>
            <p:cNvCxnSpPr>
              <a:cxnSpLocks/>
              <a:stCxn id="90" idx="6"/>
              <a:endCxn id="91" idx="2"/>
            </p:cNvCxnSpPr>
            <p:nvPr/>
          </p:nvCxnSpPr>
          <p:spPr bwMode="auto">
            <a:xfrm flipV="1">
              <a:off x="2739030" y="4455659"/>
              <a:ext cx="77135" cy="11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8" name="直線矢印コネクタ 97">
              <a:extLst>
                <a:ext uri="{FF2B5EF4-FFF2-40B4-BE49-F238E27FC236}">
                  <a16:creationId xmlns="" xmlns:a16="http://schemas.microsoft.com/office/drawing/2014/main" id="{E6E00A7E-42A7-48C9-833C-27E8C6C66224}"/>
                </a:ext>
              </a:extLst>
            </p:cNvPr>
            <p:cNvCxnSpPr>
              <a:cxnSpLocks/>
              <a:stCxn id="94" idx="2"/>
              <a:endCxn id="91" idx="6"/>
            </p:cNvCxnSpPr>
            <p:nvPr/>
          </p:nvCxnSpPr>
          <p:spPr bwMode="auto">
            <a:xfrm flipH="1">
              <a:off x="3002156" y="4455128"/>
              <a:ext cx="150145" cy="5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  <p:sp>
        <p:nvSpPr>
          <p:cNvPr id="57" name="角丸四角形 56"/>
          <p:cNvSpPr/>
          <p:nvPr/>
        </p:nvSpPr>
        <p:spPr>
          <a:xfrm>
            <a:off x="4197225" y="1435359"/>
            <a:ext cx="4741506" cy="2040294"/>
          </a:xfrm>
          <a:prstGeom prst="roundRect">
            <a:avLst>
              <a:gd name="adj" fmla="val 1053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B320426-BEDA-4422-AEBA-468B02EE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Framework: </a:t>
            </a:r>
            <a:r>
              <a:rPr lang="en-US" altLang="zh-CN" dirty="0"/>
              <a:t>Bandit for Long Tail &amp; Cold-Start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4A5E022-B4F5-47C5-85C8-E2A0648B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Solution: Combining bandit mechanism with complex models.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="" xmlns:a16="http://schemas.microsoft.com/office/drawing/2014/main" id="{6C36F402-4516-45A9-B4CD-6EDA6AD24A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0359" y="1705685"/>
            <a:ext cx="2804817" cy="1709913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="" xmlns:a16="http://schemas.microsoft.com/office/drawing/2014/main" id="{15D548E0-C33C-4818-A34D-8949C03C5A8F}"/>
              </a:ext>
            </a:extLst>
          </p:cNvPr>
          <p:cNvSpPr/>
          <p:nvPr/>
        </p:nvSpPr>
        <p:spPr bwMode="auto">
          <a:xfrm>
            <a:off x="3417198" y="3735344"/>
            <a:ext cx="2355214" cy="23077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  <a:latin typeface="Arial Rounded MT Bold" pitchFamily="34" charset="0"/>
              </a:rPr>
              <a:t>RL</a:t>
            </a:r>
          </a:p>
          <a:p>
            <a:pPr algn="ctr"/>
            <a:r>
              <a:rPr lang="en-US" altLang="ja-JP" sz="1200" b="1" dirty="0">
                <a:latin typeface="Arial Rounded MT Bold" pitchFamily="34" charset="0"/>
              </a:rPr>
              <a:t>(</a:t>
            </a:r>
            <a:r>
              <a:rPr lang="en-US" altLang="ja-JP" sz="1200" b="1" u="sng" dirty="0">
                <a:latin typeface="Arial Rounded MT Bold" pitchFamily="34" charset="0"/>
              </a:rPr>
              <a:t>R</a:t>
            </a:r>
            <a:r>
              <a:rPr lang="en-US" altLang="ja-JP" sz="1200" b="1" dirty="0">
                <a:latin typeface="Arial Rounded MT Bold" pitchFamily="34" charset="0"/>
              </a:rPr>
              <a:t>einforcement</a:t>
            </a:r>
          </a:p>
          <a:p>
            <a:pPr algn="ctr"/>
            <a:r>
              <a:rPr kumimoji="1" lang="en-US" altLang="ja-JP" sz="1200" b="1" u="sng" dirty="0">
                <a:solidFill>
                  <a:schemeClr val="tx1"/>
                </a:solidFill>
                <a:latin typeface="Arial Rounded MT Bold" pitchFamily="34" charset="0"/>
              </a:rPr>
              <a:t>L</a:t>
            </a:r>
            <a:r>
              <a:rPr kumimoji="1" lang="en-US" altLang="ja-JP" sz="1200" b="1" dirty="0">
                <a:solidFill>
                  <a:schemeClr val="tx1"/>
                </a:solidFill>
                <a:latin typeface="Arial Rounded MT Bold" pitchFamily="34" charset="0"/>
              </a:rPr>
              <a:t>earning)</a:t>
            </a:r>
            <a:endParaRPr kumimoji="1" lang="ja-JP" altLang="en-US" sz="32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7C040D4-3B4B-4DAA-8EB7-6E82C2A46562}"/>
              </a:ext>
            </a:extLst>
          </p:cNvPr>
          <p:cNvGrpSpPr/>
          <p:nvPr/>
        </p:nvGrpSpPr>
        <p:grpSpPr>
          <a:xfrm>
            <a:off x="2259283" y="4040413"/>
            <a:ext cx="1686339" cy="1686339"/>
            <a:chOff x="3728830" y="3914913"/>
            <a:chExt cx="1686339" cy="1686339"/>
          </a:xfrm>
        </p:grpSpPr>
        <p:pic>
          <p:nvPicPr>
            <p:cNvPr id="8" name="図 7">
              <a:extLst>
                <a:ext uri="{FF2B5EF4-FFF2-40B4-BE49-F238E27FC236}">
                  <a16:creationId xmlns="" xmlns:a16="http://schemas.microsoft.com/office/drawing/2014/main" id="{DADF4055-5F77-4A1F-855F-FFFDDE7E5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8830" y="3914913"/>
              <a:ext cx="1686339" cy="168633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9" name="テキスト ボックス 8">
              <a:extLst>
                <a:ext uri="{FF2B5EF4-FFF2-40B4-BE49-F238E27FC236}">
                  <a16:creationId xmlns="" xmlns:a16="http://schemas.microsoft.com/office/drawing/2014/main" id="{14718B77-1DE0-4D15-B031-D3330DC02365}"/>
                </a:ext>
              </a:extLst>
            </p:cNvPr>
            <p:cNvSpPr txBox="1"/>
            <p:nvPr/>
          </p:nvSpPr>
          <p:spPr>
            <a:xfrm>
              <a:off x="4800898" y="3914913"/>
              <a:ext cx="5549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AI</a:t>
              </a:r>
              <a:endParaRPr kumimoji="1" lang="ja-JP" altLang="en-US" sz="28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="" xmlns:a16="http://schemas.microsoft.com/office/drawing/2014/main" id="{8329EA09-CFB4-4D7B-BDBD-B3954FCDF12E}"/>
              </a:ext>
            </a:extLst>
          </p:cNvPr>
          <p:cNvGrpSpPr/>
          <p:nvPr/>
        </p:nvGrpSpPr>
        <p:grpSpPr>
          <a:xfrm>
            <a:off x="5226432" y="4034766"/>
            <a:ext cx="1705383" cy="1691986"/>
            <a:chOff x="3728830" y="1451582"/>
            <a:chExt cx="1705383" cy="1691986"/>
          </a:xfrm>
          <a:solidFill>
            <a:schemeClr val="bg1"/>
          </a:solidFill>
        </p:grpSpPr>
        <p:pic>
          <p:nvPicPr>
            <p:cNvPr id="11" name="図 10">
              <a:extLst>
                <a:ext uri="{FF2B5EF4-FFF2-40B4-BE49-F238E27FC236}">
                  <a16:creationId xmlns="" xmlns:a16="http://schemas.microsoft.com/office/drawing/2014/main" id="{6AEDD89B-1501-46EA-A7C0-87950A6D2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8830" y="1457229"/>
              <a:ext cx="1686339" cy="168633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</p:pic>
        <p:sp>
          <p:nvSpPr>
            <p:cNvPr id="12" name="テキスト ボックス 11">
              <a:extLst>
                <a:ext uri="{FF2B5EF4-FFF2-40B4-BE49-F238E27FC236}">
                  <a16:creationId xmlns="" xmlns:a16="http://schemas.microsoft.com/office/drawing/2014/main" id="{BB63F541-1A78-4163-9E0D-99F736B7E2EE}"/>
                </a:ext>
              </a:extLst>
            </p:cNvPr>
            <p:cNvSpPr txBox="1"/>
            <p:nvPr/>
          </p:nvSpPr>
          <p:spPr>
            <a:xfrm>
              <a:off x="4147899" y="1451582"/>
              <a:ext cx="12863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400" b="1" dirty="0">
                  <a:solidFill>
                    <a:schemeClr val="tx1"/>
                  </a:solidFill>
                  <a:latin typeface="Arial Rounded MT Bold" pitchFamily="34" charset="0"/>
                </a:rPr>
                <a:t>Environment</a:t>
              </a:r>
              <a:endParaRPr kumimoji="1" lang="ja-JP" altLang="en-US" sz="1400" b="1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13" name="矢印: 下カーブ 12">
            <a:extLst>
              <a:ext uri="{FF2B5EF4-FFF2-40B4-BE49-F238E27FC236}">
                <a16:creationId xmlns="" xmlns:a16="http://schemas.microsoft.com/office/drawing/2014/main" id="{693C1AA4-956C-4C54-A85F-E91B1A9E9603}"/>
              </a:ext>
            </a:extLst>
          </p:cNvPr>
          <p:cNvSpPr/>
          <p:nvPr/>
        </p:nvSpPr>
        <p:spPr bwMode="auto">
          <a:xfrm>
            <a:off x="2787706" y="3243139"/>
            <a:ext cx="3596640" cy="722812"/>
          </a:xfrm>
          <a:prstGeom prst="curvedDownArrow">
            <a:avLst>
              <a:gd name="adj1" fmla="val 53464"/>
              <a:gd name="adj2" fmla="val 10708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4" name="矢印: 下カーブ 13">
            <a:extLst>
              <a:ext uri="{FF2B5EF4-FFF2-40B4-BE49-F238E27FC236}">
                <a16:creationId xmlns="" xmlns:a16="http://schemas.microsoft.com/office/drawing/2014/main" id="{01CD7AA4-F0CB-455F-94D9-50DF6774128D}"/>
              </a:ext>
            </a:extLst>
          </p:cNvPr>
          <p:cNvSpPr/>
          <p:nvPr/>
        </p:nvSpPr>
        <p:spPr bwMode="auto">
          <a:xfrm rot="10800000">
            <a:off x="2787706" y="5801214"/>
            <a:ext cx="3596640" cy="722812"/>
          </a:xfrm>
          <a:prstGeom prst="curvedDownArrow">
            <a:avLst>
              <a:gd name="adj1" fmla="val 53464"/>
              <a:gd name="adj2" fmla="val 10708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A2746008-BC38-4B22-9627-2D9D4771B2E1}"/>
              </a:ext>
            </a:extLst>
          </p:cNvPr>
          <p:cNvSpPr txBox="1"/>
          <p:nvPr/>
        </p:nvSpPr>
        <p:spPr>
          <a:xfrm>
            <a:off x="4018367" y="3086173"/>
            <a:ext cx="1152881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Arial Rounded MT Bold" pitchFamily="34" charset="0"/>
              </a:rPr>
              <a:t>Action</a:t>
            </a:r>
            <a:endParaRPr kumimoji="1" lang="ja-JP" altLang="en-US" sz="2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939048D3-E171-421B-9CC3-9D222DCAEFEF}"/>
              </a:ext>
            </a:extLst>
          </p:cNvPr>
          <p:cNvSpPr txBox="1"/>
          <p:nvPr/>
        </p:nvSpPr>
        <p:spPr>
          <a:xfrm>
            <a:off x="3919568" y="6272732"/>
            <a:ext cx="132472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Arial Rounded MT Bold" pitchFamily="34" charset="0"/>
              </a:rPr>
              <a:t>Reward</a:t>
            </a:r>
            <a:endParaRPr kumimoji="1" lang="ja-JP" altLang="en-US" sz="2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="" xmlns:a16="http://schemas.microsoft.com/office/drawing/2014/main" id="{75CB49E9-A332-4AC3-AC41-5536F3D1D852}"/>
              </a:ext>
            </a:extLst>
          </p:cNvPr>
          <p:cNvGrpSpPr/>
          <p:nvPr/>
        </p:nvGrpSpPr>
        <p:grpSpPr>
          <a:xfrm>
            <a:off x="7187594" y="4040412"/>
            <a:ext cx="1699135" cy="1686339"/>
            <a:chOff x="5654576" y="4084405"/>
            <a:chExt cx="2476224" cy="2317896"/>
          </a:xfrm>
        </p:grpSpPr>
        <p:pic>
          <p:nvPicPr>
            <p:cNvPr id="18" name="table">
              <a:extLst>
                <a:ext uri="{FF2B5EF4-FFF2-40B4-BE49-F238E27FC236}">
                  <a16:creationId xmlns="" xmlns:a16="http://schemas.microsoft.com/office/drawing/2014/main" id="{2861A255-21F1-4670-B2EE-AC0DE4755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3224" y="4120345"/>
              <a:ext cx="2457576" cy="2281956"/>
            </a:xfrm>
            <a:prstGeom prst="rect">
              <a:avLst/>
            </a:prstGeom>
          </p:spPr>
        </p:pic>
        <p:sp>
          <p:nvSpPr>
            <p:cNvPr id="19" name="テキスト ボックス 32">
              <a:extLst>
                <a:ext uri="{FF2B5EF4-FFF2-40B4-BE49-F238E27FC236}">
                  <a16:creationId xmlns="" xmlns:a16="http://schemas.microsoft.com/office/drawing/2014/main" id="{6B9137AA-149E-4DC5-AB2F-242A09A0BE76}"/>
                </a:ext>
              </a:extLst>
            </p:cNvPr>
            <p:cNvSpPr txBox="1"/>
            <p:nvPr/>
          </p:nvSpPr>
          <p:spPr>
            <a:xfrm>
              <a:off x="5654576" y="4084405"/>
              <a:ext cx="537777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A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テキスト ボックス 33">
              <a:extLst>
                <a:ext uri="{FF2B5EF4-FFF2-40B4-BE49-F238E27FC236}">
                  <a16:creationId xmlns="" xmlns:a16="http://schemas.microsoft.com/office/drawing/2014/main" id="{9E81E03C-CBBD-4A2C-B8D8-83AA60CE0264}"/>
                </a:ext>
              </a:extLst>
            </p:cNvPr>
            <p:cNvSpPr txBox="1"/>
            <p:nvPr/>
          </p:nvSpPr>
          <p:spPr>
            <a:xfrm>
              <a:off x="5665784" y="4801291"/>
              <a:ext cx="537777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B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" name="テキスト ボックス 34">
              <a:extLst>
                <a:ext uri="{FF2B5EF4-FFF2-40B4-BE49-F238E27FC236}">
                  <a16:creationId xmlns="" xmlns:a16="http://schemas.microsoft.com/office/drawing/2014/main" id="{EFBFC6BD-3333-49D9-999F-18B347B0836D}"/>
                </a:ext>
              </a:extLst>
            </p:cNvPr>
            <p:cNvSpPr txBox="1"/>
            <p:nvPr/>
          </p:nvSpPr>
          <p:spPr>
            <a:xfrm>
              <a:off x="7176995" y="4883105"/>
              <a:ext cx="547122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C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E0803442-7DBF-4045-921D-EB0C354C9497}"/>
              </a:ext>
            </a:extLst>
          </p:cNvPr>
          <p:cNvSpPr txBox="1"/>
          <p:nvPr/>
        </p:nvSpPr>
        <p:spPr>
          <a:xfrm>
            <a:off x="7674768" y="5721047"/>
            <a:ext cx="7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Arial Rounded MT Bold" pitchFamily="34" charset="0"/>
              </a:rPr>
              <a:t>Trial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="" xmlns:a16="http://schemas.microsoft.com/office/drawing/2014/main" id="{5100E22B-EF8D-40D9-8A72-91068392720B}"/>
              </a:ext>
            </a:extLst>
          </p:cNvPr>
          <p:cNvGrpSpPr/>
          <p:nvPr/>
        </p:nvGrpSpPr>
        <p:grpSpPr>
          <a:xfrm>
            <a:off x="4362090" y="1967360"/>
            <a:ext cx="2046516" cy="1014240"/>
            <a:chOff x="6435634" y="5420533"/>
            <a:chExt cx="2046516" cy="1014240"/>
          </a:xfrm>
          <a:solidFill>
            <a:schemeClr val="bg1"/>
          </a:solidFill>
        </p:grpSpPr>
        <p:sp>
          <p:nvSpPr>
            <p:cNvPr id="40" name="正方形/長方形 39">
              <a:extLst>
                <a:ext uri="{FF2B5EF4-FFF2-40B4-BE49-F238E27FC236}">
                  <a16:creationId xmlns="" xmlns:a16="http://schemas.microsoft.com/office/drawing/2014/main" id="{77262283-C39D-4002-B9C7-08F717C2FF1A}"/>
                </a:ext>
              </a:extLst>
            </p:cNvPr>
            <p:cNvSpPr/>
            <p:nvPr/>
          </p:nvSpPr>
          <p:spPr>
            <a:xfrm>
              <a:off x="6435634" y="5420533"/>
              <a:ext cx="2046516" cy="101424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rtlCol="0" anchor="t"/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r>
                <a:rPr lang="en-US" altLang="ja-JP" sz="1100" b="1" dirty="0">
                  <a:solidFill>
                    <a:srgbClr val="0070C0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Exploration</a:t>
              </a:r>
              <a:r>
                <a:rPr lang="ja-JP" altLang="en-US" sz="1100" dirty="0">
                  <a:solidFill>
                    <a:schemeClr val="tx1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lang="en-US" altLang="ja-JP" sz="1100" dirty="0">
                  <a:solidFill>
                    <a:schemeClr val="tx1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&gt; </a:t>
              </a:r>
              <a:r>
                <a:rPr lang="en-US" altLang="ja-JP" sz="1100" dirty="0">
                  <a:solidFill>
                    <a:srgbClr val="FF0000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Exploitation</a:t>
              </a:r>
              <a:endParaRPr lang="ja-JP" altLang="en-US" sz="1100" dirty="0">
                <a:solidFill>
                  <a:srgbClr val="FF0000"/>
                </a:solidFill>
                <a:latin typeface="Arial Rounded MT Bold" pitchFamily="34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="" xmlns:a16="http://schemas.microsoft.com/office/drawing/2014/main" id="{D631E028-B4DB-44DB-9142-3E647CC4F9EC}"/>
                </a:ext>
              </a:extLst>
            </p:cNvPr>
            <p:cNvCxnSpPr/>
            <p:nvPr/>
          </p:nvCxnSpPr>
          <p:spPr bwMode="auto">
            <a:xfrm>
              <a:off x="6500119" y="6146742"/>
              <a:ext cx="1944216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フリーフォーム 73">
              <a:extLst>
                <a:ext uri="{FF2B5EF4-FFF2-40B4-BE49-F238E27FC236}">
                  <a16:creationId xmlns="" xmlns:a16="http://schemas.microsoft.com/office/drawing/2014/main" id="{AA65498A-D08A-45AA-A710-1AD6EC04687B}"/>
                </a:ext>
              </a:extLst>
            </p:cNvPr>
            <p:cNvSpPr/>
            <p:nvPr/>
          </p:nvSpPr>
          <p:spPr>
            <a:xfrm>
              <a:off x="6644135" y="5742684"/>
              <a:ext cx="1584176" cy="391016"/>
            </a:xfrm>
            <a:custGeom>
              <a:avLst/>
              <a:gdLst>
                <a:gd name="connsiteX0" fmla="*/ 0 w 5021036"/>
                <a:gd name="connsiteY0" fmla="*/ 2370389 h 2386717"/>
                <a:gd name="connsiteX1" fmla="*/ 538843 w 5021036"/>
                <a:gd name="connsiteY1" fmla="*/ 2264253 h 2386717"/>
                <a:gd name="connsiteX2" fmla="*/ 898072 w 5021036"/>
                <a:gd name="connsiteY2" fmla="*/ 2035653 h 2386717"/>
                <a:gd name="connsiteX3" fmla="*/ 1249136 w 5021036"/>
                <a:gd name="connsiteY3" fmla="*/ 1627439 h 2386717"/>
                <a:gd name="connsiteX4" fmla="*/ 1747157 w 5021036"/>
                <a:gd name="connsiteY4" fmla="*/ 811010 h 2386717"/>
                <a:gd name="connsiteX5" fmla="*/ 2073729 w 5021036"/>
                <a:gd name="connsiteY5" fmla="*/ 288496 h 2386717"/>
                <a:gd name="connsiteX6" fmla="*/ 2294165 w 5021036"/>
                <a:gd name="connsiteY6" fmla="*/ 68060 h 2386717"/>
                <a:gd name="connsiteX7" fmla="*/ 2506436 w 5021036"/>
                <a:gd name="connsiteY7" fmla="*/ 2746 h 2386717"/>
                <a:gd name="connsiteX8" fmla="*/ 2808515 w 5021036"/>
                <a:gd name="connsiteY8" fmla="*/ 141539 h 2386717"/>
                <a:gd name="connsiteX9" fmla="*/ 3004457 w 5021036"/>
                <a:gd name="connsiteY9" fmla="*/ 402796 h 2386717"/>
                <a:gd name="connsiteX10" fmla="*/ 3184072 w 5021036"/>
                <a:gd name="connsiteY10" fmla="*/ 664053 h 2386717"/>
                <a:gd name="connsiteX11" fmla="*/ 3600450 w 5021036"/>
                <a:gd name="connsiteY11" fmla="*/ 1382510 h 2386717"/>
                <a:gd name="connsiteX12" fmla="*/ 3959679 w 5021036"/>
                <a:gd name="connsiteY12" fmla="*/ 1864203 h 2386717"/>
                <a:gd name="connsiteX13" fmla="*/ 4286250 w 5021036"/>
                <a:gd name="connsiteY13" fmla="*/ 2158117 h 2386717"/>
                <a:gd name="connsiteX14" fmla="*/ 4620986 w 5021036"/>
                <a:gd name="connsiteY14" fmla="*/ 2313239 h 2386717"/>
                <a:gd name="connsiteX15" fmla="*/ 5021036 w 5021036"/>
                <a:gd name="connsiteY15" fmla="*/ 2386717 h 2386717"/>
                <a:gd name="connsiteX0" fmla="*/ 0 w 5021036"/>
                <a:gd name="connsiteY0" fmla="*/ 2367801 h 2384129"/>
                <a:gd name="connsiteX1" fmla="*/ 538843 w 5021036"/>
                <a:gd name="connsiteY1" fmla="*/ 2261665 h 2384129"/>
                <a:gd name="connsiteX2" fmla="*/ 898072 w 5021036"/>
                <a:gd name="connsiteY2" fmla="*/ 2033065 h 2384129"/>
                <a:gd name="connsiteX3" fmla="*/ 1249136 w 5021036"/>
                <a:gd name="connsiteY3" fmla="*/ 1624851 h 2384129"/>
                <a:gd name="connsiteX4" fmla="*/ 1747157 w 5021036"/>
                <a:gd name="connsiteY4" fmla="*/ 808422 h 2384129"/>
                <a:gd name="connsiteX5" fmla="*/ 2073729 w 5021036"/>
                <a:gd name="connsiteY5" fmla="*/ 285908 h 2384129"/>
                <a:gd name="connsiteX6" fmla="*/ 2294165 w 5021036"/>
                <a:gd name="connsiteY6" fmla="*/ 65472 h 2384129"/>
                <a:gd name="connsiteX7" fmla="*/ 2506436 w 5021036"/>
                <a:gd name="connsiteY7" fmla="*/ 158 h 2384129"/>
                <a:gd name="connsiteX8" fmla="*/ 2808515 w 5021036"/>
                <a:gd name="connsiteY8" fmla="*/ 138951 h 2384129"/>
                <a:gd name="connsiteX9" fmla="*/ 3004457 w 5021036"/>
                <a:gd name="connsiteY9" fmla="*/ 400208 h 2384129"/>
                <a:gd name="connsiteX10" fmla="*/ 3184072 w 5021036"/>
                <a:gd name="connsiteY10" fmla="*/ 661465 h 2384129"/>
                <a:gd name="connsiteX11" fmla="*/ 3600450 w 5021036"/>
                <a:gd name="connsiteY11" fmla="*/ 1379922 h 2384129"/>
                <a:gd name="connsiteX12" fmla="*/ 3959679 w 5021036"/>
                <a:gd name="connsiteY12" fmla="*/ 1861615 h 2384129"/>
                <a:gd name="connsiteX13" fmla="*/ 4286250 w 5021036"/>
                <a:gd name="connsiteY13" fmla="*/ 2155529 h 2384129"/>
                <a:gd name="connsiteX14" fmla="*/ 4620986 w 5021036"/>
                <a:gd name="connsiteY14" fmla="*/ 2310651 h 2384129"/>
                <a:gd name="connsiteX15" fmla="*/ 5021036 w 5021036"/>
                <a:gd name="connsiteY15" fmla="*/ 2384129 h 2384129"/>
                <a:gd name="connsiteX0" fmla="*/ 0 w 5021036"/>
                <a:gd name="connsiteY0" fmla="*/ 2367882 h 2384210"/>
                <a:gd name="connsiteX1" fmla="*/ 538843 w 5021036"/>
                <a:gd name="connsiteY1" fmla="*/ 2261746 h 2384210"/>
                <a:gd name="connsiteX2" fmla="*/ 898072 w 5021036"/>
                <a:gd name="connsiteY2" fmla="*/ 2033146 h 2384210"/>
                <a:gd name="connsiteX3" fmla="*/ 1249136 w 5021036"/>
                <a:gd name="connsiteY3" fmla="*/ 1624932 h 2384210"/>
                <a:gd name="connsiteX4" fmla="*/ 1747157 w 5021036"/>
                <a:gd name="connsiteY4" fmla="*/ 808503 h 2384210"/>
                <a:gd name="connsiteX5" fmla="*/ 2073729 w 5021036"/>
                <a:gd name="connsiteY5" fmla="*/ 285989 h 2384210"/>
                <a:gd name="connsiteX6" fmla="*/ 2294165 w 5021036"/>
                <a:gd name="connsiteY6" fmla="*/ 65553 h 2384210"/>
                <a:gd name="connsiteX7" fmla="*/ 2506436 w 5021036"/>
                <a:gd name="connsiteY7" fmla="*/ 239 h 2384210"/>
                <a:gd name="connsiteX8" fmla="*/ 2743201 w 5021036"/>
                <a:gd name="connsiteY8" fmla="*/ 81882 h 2384210"/>
                <a:gd name="connsiteX9" fmla="*/ 3004457 w 5021036"/>
                <a:gd name="connsiteY9" fmla="*/ 400289 h 2384210"/>
                <a:gd name="connsiteX10" fmla="*/ 3184072 w 5021036"/>
                <a:gd name="connsiteY10" fmla="*/ 661546 h 2384210"/>
                <a:gd name="connsiteX11" fmla="*/ 3600450 w 5021036"/>
                <a:gd name="connsiteY11" fmla="*/ 1380003 h 2384210"/>
                <a:gd name="connsiteX12" fmla="*/ 3959679 w 5021036"/>
                <a:gd name="connsiteY12" fmla="*/ 1861696 h 2384210"/>
                <a:gd name="connsiteX13" fmla="*/ 4286250 w 5021036"/>
                <a:gd name="connsiteY13" fmla="*/ 2155610 h 2384210"/>
                <a:gd name="connsiteX14" fmla="*/ 4620986 w 5021036"/>
                <a:gd name="connsiteY14" fmla="*/ 2310732 h 2384210"/>
                <a:gd name="connsiteX15" fmla="*/ 5021036 w 5021036"/>
                <a:gd name="connsiteY15" fmla="*/ 2384210 h 2384210"/>
                <a:gd name="connsiteX0" fmla="*/ 0 w 5021036"/>
                <a:gd name="connsiteY0" fmla="*/ 2367882 h 2384210"/>
                <a:gd name="connsiteX1" fmla="*/ 538843 w 5021036"/>
                <a:gd name="connsiteY1" fmla="*/ 2261746 h 2384210"/>
                <a:gd name="connsiteX2" fmla="*/ 898072 w 5021036"/>
                <a:gd name="connsiteY2" fmla="*/ 2033146 h 2384210"/>
                <a:gd name="connsiteX3" fmla="*/ 1249136 w 5021036"/>
                <a:gd name="connsiteY3" fmla="*/ 1624932 h 2384210"/>
                <a:gd name="connsiteX4" fmla="*/ 1747157 w 5021036"/>
                <a:gd name="connsiteY4" fmla="*/ 808503 h 2384210"/>
                <a:gd name="connsiteX5" fmla="*/ 2073729 w 5021036"/>
                <a:gd name="connsiteY5" fmla="*/ 285989 h 2384210"/>
                <a:gd name="connsiteX6" fmla="*/ 2294165 w 5021036"/>
                <a:gd name="connsiteY6" fmla="*/ 65553 h 2384210"/>
                <a:gd name="connsiteX7" fmla="*/ 2506436 w 5021036"/>
                <a:gd name="connsiteY7" fmla="*/ 239 h 2384210"/>
                <a:gd name="connsiteX8" fmla="*/ 2743201 w 5021036"/>
                <a:gd name="connsiteY8" fmla="*/ 81882 h 2384210"/>
                <a:gd name="connsiteX9" fmla="*/ 2963636 w 5021036"/>
                <a:gd name="connsiteY9" fmla="*/ 334975 h 2384210"/>
                <a:gd name="connsiteX10" fmla="*/ 3184072 w 5021036"/>
                <a:gd name="connsiteY10" fmla="*/ 661546 h 2384210"/>
                <a:gd name="connsiteX11" fmla="*/ 3600450 w 5021036"/>
                <a:gd name="connsiteY11" fmla="*/ 1380003 h 2384210"/>
                <a:gd name="connsiteX12" fmla="*/ 3959679 w 5021036"/>
                <a:gd name="connsiteY12" fmla="*/ 1861696 h 2384210"/>
                <a:gd name="connsiteX13" fmla="*/ 4286250 w 5021036"/>
                <a:gd name="connsiteY13" fmla="*/ 2155610 h 2384210"/>
                <a:gd name="connsiteX14" fmla="*/ 4620986 w 5021036"/>
                <a:gd name="connsiteY14" fmla="*/ 2310732 h 2384210"/>
                <a:gd name="connsiteX15" fmla="*/ 5021036 w 5021036"/>
                <a:gd name="connsiteY15" fmla="*/ 2384210 h 2384210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35004 h 2384239"/>
                <a:gd name="connsiteX10" fmla="*/ 3184072 w 5021036"/>
                <a:gd name="connsiteY10" fmla="*/ 661575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184072 w 5021036"/>
                <a:gd name="connsiteY10" fmla="*/ 661575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9100 w 5021036"/>
                <a:gd name="connsiteY12" fmla="*/ 2090325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0936 w 5021036"/>
                <a:gd name="connsiteY12" fmla="*/ 2114818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0936 w 5021036"/>
                <a:gd name="connsiteY12" fmla="*/ 2114818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155622 w 5021036"/>
                <a:gd name="connsiteY12" fmla="*/ 2073996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155622 w 5021036"/>
                <a:gd name="connsiteY12" fmla="*/ 2073996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21036" h="2384239">
                  <a:moveTo>
                    <a:pt x="0" y="2367911"/>
                  </a:moveTo>
                  <a:cubicBezTo>
                    <a:pt x="194582" y="2342737"/>
                    <a:pt x="389164" y="2317564"/>
                    <a:pt x="538843" y="2261775"/>
                  </a:cubicBezTo>
                  <a:cubicBezTo>
                    <a:pt x="688522" y="2205986"/>
                    <a:pt x="774247" y="2150196"/>
                    <a:pt x="898072" y="2033175"/>
                  </a:cubicBezTo>
                  <a:cubicBezTo>
                    <a:pt x="1021897" y="1916154"/>
                    <a:pt x="1140279" y="1763754"/>
                    <a:pt x="1281793" y="1559647"/>
                  </a:cubicBezTo>
                  <a:cubicBezTo>
                    <a:pt x="1423307" y="1355540"/>
                    <a:pt x="1617889" y="1018082"/>
                    <a:pt x="1747157" y="808532"/>
                  </a:cubicBezTo>
                  <a:cubicBezTo>
                    <a:pt x="1876425" y="598982"/>
                    <a:pt x="1966233" y="426171"/>
                    <a:pt x="2057401" y="302346"/>
                  </a:cubicBezTo>
                  <a:cubicBezTo>
                    <a:pt x="2148569" y="178521"/>
                    <a:pt x="2219326" y="115928"/>
                    <a:pt x="2294165" y="65582"/>
                  </a:cubicBezTo>
                  <a:cubicBezTo>
                    <a:pt x="2369004" y="15236"/>
                    <a:pt x="2415268" y="-2453"/>
                    <a:pt x="2506436" y="268"/>
                  </a:cubicBezTo>
                  <a:cubicBezTo>
                    <a:pt x="2597604" y="2989"/>
                    <a:pt x="2667001" y="28843"/>
                    <a:pt x="2743201" y="81911"/>
                  </a:cubicBezTo>
                  <a:cubicBezTo>
                    <a:pt x="2819401" y="134979"/>
                    <a:pt x="2880633" y="207098"/>
                    <a:pt x="2963636" y="318676"/>
                  </a:cubicBezTo>
                  <a:cubicBezTo>
                    <a:pt x="3046639" y="430254"/>
                    <a:pt x="3105151" y="529586"/>
                    <a:pt x="3241222" y="751382"/>
                  </a:cubicBezTo>
                  <a:cubicBezTo>
                    <a:pt x="3377293" y="973178"/>
                    <a:pt x="3627665" y="1429019"/>
                    <a:pt x="3780065" y="1649454"/>
                  </a:cubicBezTo>
                  <a:cubicBezTo>
                    <a:pt x="3932465" y="1869889"/>
                    <a:pt x="4027715" y="1967860"/>
                    <a:pt x="4155622" y="2073996"/>
                  </a:cubicBezTo>
                  <a:cubicBezTo>
                    <a:pt x="4283529" y="2180132"/>
                    <a:pt x="4403271" y="2234562"/>
                    <a:pt x="4547507" y="2286269"/>
                  </a:cubicBezTo>
                  <a:cubicBezTo>
                    <a:pt x="4691743" y="2337976"/>
                    <a:pt x="4882243" y="2366550"/>
                    <a:pt x="5021036" y="238423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rtlCol="0" anchor="ctr"/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endParaRPr kumimoji="1" lang="ja-JP" altLang="en-US">
                <a:latin typeface="Arial Rounded MT Bold" pitchFamily="34" charset="0"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="" xmlns:a16="http://schemas.microsoft.com/office/drawing/2014/main" id="{7FAAD9A8-B059-494F-811F-ECE69488CA6C}"/>
              </a:ext>
            </a:extLst>
          </p:cNvPr>
          <p:cNvGrpSpPr/>
          <p:nvPr/>
        </p:nvGrpSpPr>
        <p:grpSpPr>
          <a:xfrm>
            <a:off x="6770238" y="1967813"/>
            <a:ext cx="2046516" cy="1368152"/>
            <a:chOff x="3592286" y="5420533"/>
            <a:chExt cx="2046516" cy="1368152"/>
          </a:xfrm>
          <a:solidFill>
            <a:schemeClr val="bg1"/>
          </a:solidFill>
        </p:grpSpPr>
        <p:sp>
          <p:nvSpPr>
            <p:cNvPr id="44" name="正方形/長方形 43">
              <a:extLst>
                <a:ext uri="{FF2B5EF4-FFF2-40B4-BE49-F238E27FC236}">
                  <a16:creationId xmlns="" xmlns:a16="http://schemas.microsoft.com/office/drawing/2014/main" id="{6D863688-411F-4FF9-B3D0-44F16CCB9483}"/>
                </a:ext>
              </a:extLst>
            </p:cNvPr>
            <p:cNvSpPr/>
            <p:nvPr/>
          </p:nvSpPr>
          <p:spPr>
            <a:xfrm>
              <a:off x="3592286" y="5420533"/>
              <a:ext cx="2046516" cy="136815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rtlCol="0" anchor="t"/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r>
                <a:rPr lang="en-US" altLang="ja-JP" sz="1100" dirty="0">
                  <a:solidFill>
                    <a:srgbClr val="0070C0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Exploration</a:t>
              </a:r>
              <a:r>
                <a:rPr lang="ja-JP" altLang="en-US" sz="1100" dirty="0">
                  <a:solidFill>
                    <a:schemeClr val="tx1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lang="en-US" altLang="ja-JP" sz="1100" dirty="0">
                  <a:solidFill>
                    <a:schemeClr val="tx1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&lt; </a:t>
              </a:r>
              <a:r>
                <a:rPr lang="en-US" altLang="ja-JP" sz="1100" b="1" dirty="0">
                  <a:solidFill>
                    <a:srgbClr val="FF0000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Exploitation</a:t>
              </a:r>
              <a:endParaRPr lang="ja-JP" altLang="en-US" sz="1100" b="1" dirty="0">
                <a:solidFill>
                  <a:srgbClr val="FF0000"/>
                </a:solidFill>
                <a:latin typeface="Arial Rounded MT Bold" pitchFamily="34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5" name="直線矢印コネクタ 44">
              <a:extLst>
                <a:ext uri="{FF2B5EF4-FFF2-40B4-BE49-F238E27FC236}">
                  <a16:creationId xmlns="" xmlns:a16="http://schemas.microsoft.com/office/drawing/2014/main" id="{4C856C20-D35D-4C55-83AD-0EF5C6E96D4D}"/>
                </a:ext>
              </a:extLst>
            </p:cNvPr>
            <p:cNvCxnSpPr/>
            <p:nvPr/>
          </p:nvCxnSpPr>
          <p:spPr bwMode="auto">
            <a:xfrm>
              <a:off x="3655803" y="6500654"/>
              <a:ext cx="1944216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フリーフォーム 74">
              <a:extLst>
                <a:ext uri="{FF2B5EF4-FFF2-40B4-BE49-F238E27FC236}">
                  <a16:creationId xmlns="" xmlns:a16="http://schemas.microsoft.com/office/drawing/2014/main" id="{365FB79A-A621-4F21-BAD9-995932678B6E}"/>
                </a:ext>
              </a:extLst>
            </p:cNvPr>
            <p:cNvSpPr/>
            <p:nvPr/>
          </p:nvSpPr>
          <p:spPr>
            <a:xfrm>
              <a:off x="4447891" y="5664547"/>
              <a:ext cx="648072" cy="823065"/>
            </a:xfrm>
            <a:custGeom>
              <a:avLst/>
              <a:gdLst>
                <a:gd name="connsiteX0" fmla="*/ 0 w 5021036"/>
                <a:gd name="connsiteY0" fmla="*/ 2370389 h 2386717"/>
                <a:gd name="connsiteX1" fmla="*/ 538843 w 5021036"/>
                <a:gd name="connsiteY1" fmla="*/ 2264253 h 2386717"/>
                <a:gd name="connsiteX2" fmla="*/ 898072 w 5021036"/>
                <a:gd name="connsiteY2" fmla="*/ 2035653 h 2386717"/>
                <a:gd name="connsiteX3" fmla="*/ 1249136 w 5021036"/>
                <a:gd name="connsiteY3" fmla="*/ 1627439 h 2386717"/>
                <a:gd name="connsiteX4" fmla="*/ 1747157 w 5021036"/>
                <a:gd name="connsiteY4" fmla="*/ 811010 h 2386717"/>
                <a:gd name="connsiteX5" fmla="*/ 2073729 w 5021036"/>
                <a:gd name="connsiteY5" fmla="*/ 288496 h 2386717"/>
                <a:gd name="connsiteX6" fmla="*/ 2294165 w 5021036"/>
                <a:gd name="connsiteY6" fmla="*/ 68060 h 2386717"/>
                <a:gd name="connsiteX7" fmla="*/ 2506436 w 5021036"/>
                <a:gd name="connsiteY7" fmla="*/ 2746 h 2386717"/>
                <a:gd name="connsiteX8" fmla="*/ 2808515 w 5021036"/>
                <a:gd name="connsiteY8" fmla="*/ 141539 h 2386717"/>
                <a:gd name="connsiteX9" fmla="*/ 3004457 w 5021036"/>
                <a:gd name="connsiteY9" fmla="*/ 402796 h 2386717"/>
                <a:gd name="connsiteX10" fmla="*/ 3184072 w 5021036"/>
                <a:gd name="connsiteY10" fmla="*/ 664053 h 2386717"/>
                <a:gd name="connsiteX11" fmla="*/ 3600450 w 5021036"/>
                <a:gd name="connsiteY11" fmla="*/ 1382510 h 2386717"/>
                <a:gd name="connsiteX12" fmla="*/ 3959679 w 5021036"/>
                <a:gd name="connsiteY12" fmla="*/ 1864203 h 2386717"/>
                <a:gd name="connsiteX13" fmla="*/ 4286250 w 5021036"/>
                <a:gd name="connsiteY13" fmla="*/ 2158117 h 2386717"/>
                <a:gd name="connsiteX14" fmla="*/ 4620986 w 5021036"/>
                <a:gd name="connsiteY14" fmla="*/ 2313239 h 2386717"/>
                <a:gd name="connsiteX15" fmla="*/ 5021036 w 5021036"/>
                <a:gd name="connsiteY15" fmla="*/ 2386717 h 2386717"/>
                <a:gd name="connsiteX0" fmla="*/ 0 w 5021036"/>
                <a:gd name="connsiteY0" fmla="*/ 2367801 h 2384129"/>
                <a:gd name="connsiteX1" fmla="*/ 538843 w 5021036"/>
                <a:gd name="connsiteY1" fmla="*/ 2261665 h 2384129"/>
                <a:gd name="connsiteX2" fmla="*/ 898072 w 5021036"/>
                <a:gd name="connsiteY2" fmla="*/ 2033065 h 2384129"/>
                <a:gd name="connsiteX3" fmla="*/ 1249136 w 5021036"/>
                <a:gd name="connsiteY3" fmla="*/ 1624851 h 2384129"/>
                <a:gd name="connsiteX4" fmla="*/ 1747157 w 5021036"/>
                <a:gd name="connsiteY4" fmla="*/ 808422 h 2384129"/>
                <a:gd name="connsiteX5" fmla="*/ 2073729 w 5021036"/>
                <a:gd name="connsiteY5" fmla="*/ 285908 h 2384129"/>
                <a:gd name="connsiteX6" fmla="*/ 2294165 w 5021036"/>
                <a:gd name="connsiteY6" fmla="*/ 65472 h 2384129"/>
                <a:gd name="connsiteX7" fmla="*/ 2506436 w 5021036"/>
                <a:gd name="connsiteY7" fmla="*/ 158 h 2384129"/>
                <a:gd name="connsiteX8" fmla="*/ 2808515 w 5021036"/>
                <a:gd name="connsiteY8" fmla="*/ 138951 h 2384129"/>
                <a:gd name="connsiteX9" fmla="*/ 3004457 w 5021036"/>
                <a:gd name="connsiteY9" fmla="*/ 400208 h 2384129"/>
                <a:gd name="connsiteX10" fmla="*/ 3184072 w 5021036"/>
                <a:gd name="connsiteY10" fmla="*/ 661465 h 2384129"/>
                <a:gd name="connsiteX11" fmla="*/ 3600450 w 5021036"/>
                <a:gd name="connsiteY11" fmla="*/ 1379922 h 2384129"/>
                <a:gd name="connsiteX12" fmla="*/ 3959679 w 5021036"/>
                <a:gd name="connsiteY12" fmla="*/ 1861615 h 2384129"/>
                <a:gd name="connsiteX13" fmla="*/ 4286250 w 5021036"/>
                <a:gd name="connsiteY13" fmla="*/ 2155529 h 2384129"/>
                <a:gd name="connsiteX14" fmla="*/ 4620986 w 5021036"/>
                <a:gd name="connsiteY14" fmla="*/ 2310651 h 2384129"/>
                <a:gd name="connsiteX15" fmla="*/ 5021036 w 5021036"/>
                <a:gd name="connsiteY15" fmla="*/ 2384129 h 2384129"/>
                <a:gd name="connsiteX0" fmla="*/ 0 w 5021036"/>
                <a:gd name="connsiteY0" fmla="*/ 2367882 h 2384210"/>
                <a:gd name="connsiteX1" fmla="*/ 538843 w 5021036"/>
                <a:gd name="connsiteY1" fmla="*/ 2261746 h 2384210"/>
                <a:gd name="connsiteX2" fmla="*/ 898072 w 5021036"/>
                <a:gd name="connsiteY2" fmla="*/ 2033146 h 2384210"/>
                <a:gd name="connsiteX3" fmla="*/ 1249136 w 5021036"/>
                <a:gd name="connsiteY3" fmla="*/ 1624932 h 2384210"/>
                <a:gd name="connsiteX4" fmla="*/ 1747157 w 5021036"/>
                <a:gd name="connsiteY4" fmla="*/ 808503 h 2384210"/>
                <a:gd name="connsiteX5" fmla="*/ 2073729 w 5021036"/>
                <a:gd name="connsiteY5" fmla="*/ 285989 h 2384210"/>
                <a:gd name="connsiteX6" fmla="*/ 2294165 w 5021036"/>
                <a:gd name="connsiteY6" fmla="*/ 65553 h 2384210"/>
                <a:gd name="connsiteX7" fmla="*/ 2506436 w 5021036"/>
                <a:gd name="connsiteY7" fmla="*/ 239 h 2384210"/>
                <a:gd name="connsiteX8" fmla="*/ 2743201 w 5021036"/>
                <a:gd name="connsiteY8" fmla="*/ 81882 h 2384210"/>
                <a:gd name="connsiteX9" fmla="*/ 3004457 w 5021036"/>
                <a:gd name="connsiteY9" fmla="*/ 400289 h 2384210"/>
                <a:gd name="connsiteX10" fmla="*/ 3184072 w 5021036"/>
                <a:gd name="connsiteY10" fmla="*/ 661546 h 2384210"/>
                <a:gd name="connsiteX11" fmla="*/ 3600450 w 5021036"/>
                <a:gd name="connsiteY11" fmla="*/ 1380003 h 2384210"/>
                <a:gd name="connsiteX12" fmla="*/ 3959679 w 5021036"/>
                <a:gd name="connsiteY12" fmla="*/ 1861696 h 2384210"/>
                <a:gd name="connsiteX13" fmla="*/ 4286250 w 5021036"/>
                <a:gd name="connsiteY13" fmla="*/ 2155610 h 2384210"/>
                <a:gd name="connsiteX14" fmla="*/ 4620986 w 5021036"/>
                <a:gd name="connsiteY14" fmla="*/ 2310732 h 2384210"/>
                <a:gd name="connsiteX15" fmla="*/ 5021036 w 5021036"/>
                <a:gd name="connsiteY15" fmla="*/ 2384210 h 2384210"/>
                <a:gd name="connsiteX0" fmla="*/ 0 w 5021036"/>
                <a:gd name="connsiteY0" fmla="*/ 2367882 h 2384210"/>
                <a:gd name="connsiteX1" fmla="*/ 538843 w 5021036"/>
                <a:gd name="connsiteY1" fmla="*/ 2261746 h 2384210"/>
                <a:gd name="connsiteX2" fmla="*/ 898072 w 5021036"/>
                <a:gd name="connsiteY2" fmla="*/ 2033146 h 2384210"/>
                <a:gd name="connsiteX3" fmla="*/ 1249136 w 5021036"/>
                <a:gd name="connsiteY3" fmla="*/ 1624932 h 2384210"/>
                <a:gd name="connsiteX4" fmla="*/ 1747157 w 5021036"/>
                <a:gd name="connsiteY4" fmla="*/ 808503 h 2384210"/>
                <a:gd name="connsiteX5" fmla="*/ 2073729 w 5021036"/>
                <a:gd name="connsiteY5" fmla="*/ 285989 h 2384210"/>
                <a:gd name="connsiteX6" fmla="*/ 2294165 w 5021036"/>
                <a:gd name="connsiteY6" fmla="*/ 65553 h 2384210"/>
                <a:gd name="connsiteX7" fmla="*/ 2506436 w 5021036"/>
                <a:gd name="connsiteY7" fmla="*/ 239 h 2384210"/>
                <a:gd name="connsiteX8" fmla="*/ 2743201 w 5021036"/>
                <a:gd name="connsiteY8" fmla="*/ 81882 h 2384210"/>
                <a:gd name="connsiteX9" fmla="*/ 2963636 w 5021036"/>
                <a:gd name="connsiteY9" fmla="*/ 334975 h 2384210"/>
                <a:gd name="connsiteX10" fmla="*/ 3184072 w 5021036"/>
                <a:gd name="connsiteY10" fmla="*/ 661546 h 2384210"/>
                <a:gd name="connsiteX11" fmla="*/ 3600450 w 5021036"/>
                <a:gd name="connsiteY11" fmla="*/ 1380003 h 2384210"/>
                <a:gd name="connsiteX12" fmla="*/ 3959679 w 5021036"/>
                <a:gd name="connsiteY12" fmla="*/ 1861696 h 2384210"/>
                <a:gd name="connsiteX13" fmla="*/ 4286250 w 5021036"/>
                <a:gd name="connsiteY13" fmla="*/ 2155610 h 2384210"/>
                <a:gd name="connsiteX14" fmla="*/ 4620986 w 5021036"/>
                <a:gd name="connsiteY14" fmla="*/ 2310732 h 2384210"/>
                <a:gd name="connsiteX15" fmla="*/ 5021036 w 5021036"/>
                <a:gd name="connsiteY15" fmla="*/ 2384210 h 2384210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35004 h 2384239"/>
                <a:gd name="connsiteX10" fmla="*/ 3184072 w 5021036"/>
                <a:gd name="connsiteY10" fmla="*/ 661575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184072 w 5021036"/>
                <a:gd name="connsiteY10" fmla="*/ 661575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9100 w 5021036"/>
                <a:gd name="connsiteY12" fmla="*/ 2090325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0936 w 5021036"/>
                <a:gd name="connsiteY12" fmla="*/ 2114818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0936 w 5021036"/>
                <a:gd name="connsiteY12" fmla="*/ 2114818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155622 w 5021036"/>
                <a:gd name="connsiteY12" fmla="*/ 2073996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155622 w 5021036"/>
                <a:gd name="connsiteY12" fmla="*/ 2073996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21036" h="2384239">
                  <a:moveTo>
                    <a:pt x="0" y="2367911"/>
                  </a:moveTo>
                  <a:cubicBezTo>
                    <a:pt x="194582" y="2342737"/>
                    <a:pt x="389164" y="2317564"/>
                    <a:pt x="538843" y="2261775"/>
                  </a:cubicBezTo>
                  <a:cubicBezTo>
                    <a:pt x="688522" y="2205986"/>
                    <a:pt x="774247" y="2150196"/>
                    <a:pt x="898072" y="2033175"/>
                  </a:cubicBezTo>
                  <a:cubicBezTo>
                    <a:pt x="1021897" y="1916154"/>
                    <a:pt x="1140279" y="1763754"/>
                    <a:pt x="1281793" y="1559647"/>
                  </a:cubicBezTo>
                  <a:cubicBezTo>
                    <a:pt x="1423307" y="1355540"/>
                    <a:pt x="1617889" y="1018082"/>
                    <a:pt x="1747157" y="808532"/>
                  </a:cubicBezTo>
                  <a:cubicBezTo>
                    <a:pt x="1876425" y="598982"/>
                    <a:pt x="1966233" y="426171"/>
                    <a:pt x="2057401" y="302346"/>
                  </a:cubicBezTo>
                  <a:cubicBezTo>
                    <a:pt x="2148569" y="178521"/>
                    <a:pt x="2219326" y="115928"/>
                    <a:pt x="2294165" y="65582"/>
                  </a:cubicBezTo>
                  <a:cubicBezTo>
                    <a:pt x="2369004" y="15236"/>
                    <a:pt x="2415268" y="-2453"/>
                    <a:pt x="2506436" y="268"/>
                  </a:cubicBezTo>
                  <a:cubicBezTo>
                    <a:pt x="2597604" y="2989"/>
                    <a:pt x="2667001" y="28843"/>
                    <a:pt x="2743201" y="81911"/>
                  </a:cubicBezTo>
                  <a:cubicBezTo>
                    <a:pt x="2819401" y="134979"/>
                    <a:pt x="2880633" y="207098"/>
                    <a:pt x="2963636" y="318676"/>
                  </a:cubicBezTo>
                  <a:cubicBezTo>
                    <a:pt x="3046639" y="430254"/>
                    <a:pt x="3105151" y="529586"/>
                    <a:pt x="3241222" y="751382"/>
                  </a:cubicBezTo>
                  <a:cubicBezTo>
                    <a:pt x="3377293" y="973178"/>
                    <a:pt x="3627665" y="1429019"/>
                    <a:pt x="3780065" y="1649454"/>
                  </a:cubicBezTo>
                  <a:cubicBezTo>
                    <a:pt x="3932465" y="1869889"/>
                    <a:pt x="4027715" y="1967860"/>
                    <a:pt x="4155622" y="2073996"/>
                  </a:cubicBezTo>
                  <a:cubicBezTo>
                    <a:pt x="4283529" y="2180132"/>
                    <a:pt x="4403271" y="2234562"/>
                    <a:pt x="4547507" y="2286269"/>
                  </a:cubicBezTo>
                  <a:cubicBezTo>
                    <a:pt x="4691743" y="2337976"/>
                    <a:pt x="4882243" y="2366550"/>
                    <a:pt x="5021036" y="2384239"/>
                  </a:cubicBezTo>
                </a:path>
              </a:pathLst>
            </a:custGeom>
            <a:solidFill>
              <a:srgbClr val="FFE0E0"/>
            </a:solidFill>
            <a:ln w="28575">
              <a:solidFill>
                <a:srgbClr val="FF0000"/>
              </a:solidFill>
            </a:ln>
          </p:spPr>
          <p:txBody>
            <a:bodyPr rtlCol="0" anchor="ctr"/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endParaRPr kumimoji="1" lang="ja-JP" altLang="en-US">
                <a:latin typeface="Arial Rounded MT Bold" pitchFamily="34" charset="0"/>
              </a:endParaRPr>
            </a:p>
          </p:txBody>
        </p:sp>
      </p:grpSp>
      <p:sp>
        <p:nvSpPr>
          <p:cNvPr id="47" name="二等辺三角形 46">
            <a:extLst>
              <a:ext uri="{FF2B5EF4-FFF2-40B4-BE49-F238E27FC236}">
                <a16:creationId xmlns="" xmlns:a16="http://schemas.microsoft.com/office/drawing/2014/main" id="{28F0EA7D-309A-45BA-A265-F170179C15A9}"/>
              </a:ext>
            </a:extLst>
          </p:cNvPr>
          <p:cNvSpPr/>
          <p:nvPr/>
        </p:nvSpPr>
        <p:spPr bwMode="auto">
          <a:xfrm rot="5400000">
            <a:off x="6234769" y="2415603"/>
            <a:ext cx="736589" cy="117754"/>
          </a:xfrm>
          <a:prstGeom prst="triangl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="" xmlns:a16="http://schemas.microsoft.com/office/drawing/2014/main" id="{BC858475-32B2-48A6-863C-CAAEE9F61A7C}"/>
              </a:ext>
            </a:extLst>
          </p:cNvPr>
          <p:cNvSpPr txBox="1"/>
          <p:nvPr/>
        </p:nvSpPr>
        <p:spPr>
          <a:xfrm>
            <a:off x="1363742" y="3418148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Arial Rounded MT Bold" pitchFamily="34" charset="0"/>
              </a:rPr>
              <a:t>Model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3" name="スライド番号プレースホル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460834" y="1441580"/>
            <a:ext cx="1859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0070C0"/>
                </a:solidFill>
                <a:latin typeface="Arial Rounded MT Bold" pitchFamily="34" charset="0"/>
              </a:rPr>
              <a:t>Data is 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Arial Rounded MT Bold" pitchFamily="34" charset="0"/>
              </a:rPr>
              <a:t>insufficient,</a:t>
            </a:r>
          </a:p>
          <a:p>
            <a:pPr algn="ctr"/>
            <a:r>
              <a:rPr lang="en-US" altLang="ja-JP" sz="1400" dirty="0" smtClean="0">
                <a:solidFill>
                  <a:srgbClr val="0070C0"/>
                </a:solidFill>
                <a:latin typeface="Arial Rounded MT Bold" pitchFamily="34" charset="0"/>
              </a:rPr>
              <a:t>Accuracy is low.</a:t>
            </a:r>
            <a:endParaRPr kumimoji="1" lang="ja-JP" altLang="en-US" sz="14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930410" y="1440025"/>
            <a:ext cx="1750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latin typeface="Arial Rounded MT Bold" pitchFamily="34" charset="0"/>
              </a:rPr>
              <a:t>Data is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Arial Rounded MT Bold" pitchFamily="34" charset="0"/>
              </a:rPr>
              <a:t>sufficient,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Arial Rounded MT Bold" pitchFamily="34" charset="0"/>
              </a:rPr>
              <a:t>Accuracy is high.</a:t>
            </a:r>
            <a:endParaRPr kumimoji="1" lang="ja-JP" altLang="en-US" sz="14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="" xmlns:a16="http://schemas.microsoft.com/office/drawing/2014/main" id="{97F08A58-FC87-4651-A04F-EF52C35D3938}"/>
              </a:ext>
            </a:extLst>
          </p:cNvPr>
          <p:cNvSpPr txBox="1"/>
          <p:nvPr/>
        </p:nvSpPr>
        <p:spPr>
          <a:xfrm>
            <a:off x="726130" y="6098031"/>
            <a:ext cx="222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rgbClr val="00B050"/>
                </a:solidFill>
                <a:latin typeface="Arial Rounded MT Bold" pitchFamily="34" charset="0"/>
              </a:rPr>
              <a:t>Complex Models</a:t>
            </a:r>
            <a:endParaRPr kumimoji="1" lang="ja-JP" altLang="en-US" sz="2000" b="1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="" xmlns:a16="http://schemas.microsoft.com/office/drawing/2014/main" id="{97F08A58-FC87-4651-A04F-EF52C35D3938}"/>
              </a:ext>
            </a:extLst>
          </p:cNvPr>
          <p:cNvSpPr txBox="1"/>
          <p:nvPr/>
        </p:nvSpPr>
        <p:spPr>
          <a:xfrm>
            <a:off x="6343229" y="3479241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rgbClr val="0070C0"/>
                </a:solidFill>
                <a:latin typeface="Arial Rounded MT Bold" pitchFamily="34" charset="0"/>
              </a:rPr>
              <a:t>Bandit Mechanism</a:t>
            </a:r>
            <a:endParaRPr kumimoji="1" lang="ja-JP" altLang="en-US" sz="2000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="" xmlns:a16="http://schemas.microsoft.com/office/drawing/2014/main" id="{97F08A58-FC87-4651-A04F-EF52C35D3938}"/>
              </a:ext>
            </a:extLst>
          </p:cNvPr>
          <p:cNvSpPr txBox="1"/>
          <p:nvPr/>
        </p:nvSpPr>
        <p:spPr>
          <a:xfrm>
            <a:off x="3593865" y="1864205"/>
            <a:ext cx="54373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4800" dirty="0" smtClean="0">
                <a:latin typeface="Arial Rounded MT Bold" pitchFamily="34" charset="0"/>
              </a:rPr>
              <a:t>+</a:t>
            </a:r>
            <a:endParaRPr kumimoji="1" lang="ja-JP" altLang="en-US" sz="4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651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正方形/長方形 131"/>
          <p:cNvSpPr/>
          <p:nvPr/>
        </p:nvSpPr>
        <p:spPr>
          <a:xfrm>
            <a:off x="4598419" y="4304523"/>
            <a:ext cx="3783565" cy="1368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/>
          <p:cNvSpPr/>
          <p:nvPr/>
        </p:nvSpPr>
        <p:spPr>
          <a:xfrm>
            <a:off x="662471" y="4301413"/>
            <a:ext cx="3783565" cy="1371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Multi-Contents Mixture Model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Multi-</a:t>
            </a:r>
            <a:r>
              <a:rPr lang="en-US" altLang="ja-JP" dirty="0" smtClean="0"/>
              <a:t>contents </a:t>
            </a:r>
            <a:r>
              <a:rPr kumimoji="1" lang="en-US" altLang="ja-JP" dirty="0" smtClean="0"/>
              <a:t>mixture model for each item</a:t>
            </a:r>
          </a:p>
          <a:p>
            <a:pPr lvl="1"/>
            <a:r>
              <a:rPr lang="en-US" altLang="ja-JP" dirty="0" smtClean="0"/>
              <a:t>θ ~ Dir(α)</a:t>
            </a:r>
          </a:p>
          <a:p>
            <a:pPr lvl="1"/>
            <a:r>
              <a:rPr kumimoji="1" lang="en-US" altLang="ja-JP" dirty="0" smtClean="0"/>
              <a:t>z ~ Multi(θ)</a:t>
            </a:r>
          </a:p>
          <a:p>
            <a:pPr lvl="1"/>
            <a:r>
              <a:rPr lang="en-US" altLang="ja-JP" dirty="0" smtClean="0"/>
              <a:t>φ ~ Beta(β)</a:t>
            </a:r>
          </a:p>
          <a:p>
            <a:pPr lvl="1"/>
            <a:r>
              <a:rPr kumimoji="1" lang="en-US" altLang="ja-JP" dirty="0" smtClean="0"/>
              <a:t>x ~ Bernoulli(φ)</a:t>
            </a:r>
          </a:p>
          <a:p>
            <a:pPr lvl="1"/>
            <a:r>
              <a:rPr kumimoji="1" lang="en-US" altLang="ja-JP" dirty="0" smtClean="0"/>
              <a:t>Each topic is a set of CTRs.</a:t>
            </a:r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kumimoji="1" lang="en-US" altLang="ja-JP" dirty="0" smtClean="0"/>
              <a:t>Each φ is the CTR of one item.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D9C1C1FB-31AA-4307-90CA-6FEEC016AF14}"/>
              </a:ext>
            </a:extLst>
          </p:cNvPr>
          <p:cNvSpPr/>
          <p:nvPr/>
        </p:nvSpPr>
        <p:spPr bwMode="auto">
          <a:xfrm>
            <a:off x="4887684" y="1624902"/>
            <a:ext cx="3270380" cy="1928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6" name="楕円 21">
            <a:extLst>
              <a:ext uri="{FF2B5EF4-FFF2-40B4-BE49-F238E27FC236}">
                <a16:creationId xmlns="" xmlns:a16="http://schemas.microsoft.com/office/drawing/2014/main" id="{22DA3659-26C7-4777-A69C-1441E0AF3A89}"/>
              </a:ext>
            </a:extLst>
          </p:cNvPr>
          <p:cNvSpPr/>
          <p:nvPr/>
        </p:nvSpPr>
        <p:spPr bwMode="auto">
          <a:xfrm>
            <a:off x="4981932" y="2411957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α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1E7CCE8F-EBBD-4882-98E0-85B70D36FAA0}"/>
              </a:ext>
            </a:extLst>
          </p:cNvPr>
          <p:cNvSpPr/>
          <p:nvPr/>
        </p:nvSpPr>
        <p:spPr bwMode="auto">
          <a:xfrm>
            <a:off x="5405532" y="1661549"/>
            <a:ext cx="1623527" cy="18561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8" name="楕円 23">
            <a:extLst>
              <a:ext uri="{FF2B5EF4-FFF2-40B4-BE49-F238E27FC236}">
                <a16:creationId xmlns="" xmlns:a16="http://schemas.microsoft.com/office/drawing/2014/main" id="{546594A9-C1FF-4BA0-996B-364E71836C05}"/>
              </a:ext>
            </a:extLst>
          </p:cNvPr>
          <p:cNvSpPr/>
          <p:nvPr/>
        </p:nvSpPr>
        <p:spPr bwMode="auto">
          <a:xfrm>
            <a:off x="5495113" y="2414685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θ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7659758C-4841-4CDB-866B-78B8A3D94A11}"/>
              </a:ext>
            </a:extLst>
          </p:cNvPr>
          <p:cNvSpPr/>
          <p:nvPr/>
        </p:nvSpPr>
        <p:spPr bwMode="auto">
          <a:xfrm>
            <a:off x="5923382" y="2328539"/>
            <a:ext cx="1059024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0" name="楕円 25">
            <a:extLst>
              <a:ext uri="{FF2B5EF4-FFF2-40B4-BE49-F238E27FC236}">
                <a16:creationId xmlns="" xmlns:a16="http://schemas.microsoft.com/office/drawing/2014/main" id="{086DFA6F-F420-4D4F-AFBE-50C29A70C856}"/>
              </a:ext>
            </a:extLst>
          </p:cNvPr>
          <p:cNvSpPr/>
          <p:nvPr/>
        </p:nvSpPr>
        <p:spPr bwMode="auto">
          <a:xfrm>
            <a:off x="6008321" y="2414313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Ｚ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楕円 26">
            <a:extLst>
              <a:ext uri="{FF2B5EF4-FFF2-40B4-BE49-F238E27FC236}">
                <a16:creationId xmlns="" xmlns:a16="http://schemas.microsoft.com/office/drawing/2014/main" id="{2F4D71A3-C7E5-4B4F-8F71-062260BFF637}"/>
              </a:ext>
            </a:extLst>
          </p:cNvPr>
          <p:cNvSpPr/>
          <p:nvPr/>
        </p:nvSpPr>
        <p:spPr bwMode="auto">
          <a:xfrm>
            <a:off x="6517855" y="2412228"/>
            <a:ext cx="360165" cy="3541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Ｘ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楕円 27">
            <a:extLst>
              <a:ext uri="{FF2B5EF4-FFF2-40B4-BE49-F238E27FC236}">
                <a16:creationId xmlns="" xmlns:a16="http://schemas.microsoft.com/office/drawing/2014/main" id="{5D495AB2-65D5-4F55-9930-E7AA960800EF}"/>
              </a:ext>
            </a:extLst>
          </p:cNvPr>
          <p:cNvSpPr/>
          <p:nvPr/>
        </p:nvSpPr>
        <p:spPr bwMode="auto">
          <a:xfrm>
            <a:off x="7698513" y="2411248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β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5382B2B3-DB64-43EF-831B-3BD794D2CD21}"/>
              </a:ext>
            </a:extLst>
          </p:cNvPr>
          <p:cNvSpPr/>
          <p:nvPr/>
        </p:nvSpPr>
        <p:spPr bwMode="auto">
          <a:xfrm>
            <a:off x="7098184" y="2335483"/>
            <a:ext cx="528033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4" name="楕円 29">
            <a:extLst>
              <a:ext uri="{FF2B5EF4-FFF2-40B4-BE49-F238E27FC236}">
                <a16:creationId xmlns="" xmlns:a16="http://schemas.microsoft.com/office/drawing/2014/main" id="{14F473B4-DF4F-448E-8F32-2206BCC2CBF1}"/>
              </a:ext>
            </a:extLst>
          </p:cNvPr>
          <p:cNvSpPr/>
          <p:nvPr/>
        </p:nvSpPr>
        <p:spPr bwMode="auto">
          <a:xfrm>
            <a:off x="7168771" y="2411249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φ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="" xmlns:a16="http://schemas.microsoft.com/office/drawing/2014/main" id="{47CC9691-C4D4-4685-838A-BCC4C62A5446}"/>
              </a:ext>
            </a:extLst>
          </p:cNvPr>
          <p:cNvCxnSpPr>
            <a:stCxn id="12" idx="2"/>
            <a:endCxn id="14" idx="6"/>
          </p:cNvCxnSpPr>
          <p:nvPr/>
        </p:nvCxnSpPr>
        <p:spPr bwMode="auto">
          <a:xfrm flipH="1">
            <a:off x="7528936" y="2588338"/>
            <a:ext cx="169577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16" name="直線矢印コネクタ 15">
            <a:extLst>
              <a:ext uri="{FF2B5EF4-FFF2-40B4-BE49-F238E27FC236}">
                <a16:creationId xmlns="" xmlns:a16="http://schemas.microsoft.com/office/drawing/2014/main" id="{2EF6C453-353D-41B6-AE4E-11EB39D9FBF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 bwMode="auto">
          <a:xfrm>
            <a:off x="5342097" y="2589047"/>
            <a:ext cx="153016" cy="27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17" name="直線矢印コネクタ 16">
            <a:extLst>
              <a:ext uri="{FF2B5EF4-FFF2-40B4-BE49-F238E27FC236}">
                <a16:creationId xmlns="" xmlns:a16="http://schemas.microsoft.com/office/drawing/2014/main" id="{5DCE5B91-A104-4564-8D5A-1BF3FB2598FC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 bwMode="auto">
          <a:xfrm flipV="1">
            <a:off x="5855278" y="2591403"/>
            <a:ext cx="153043" cy="3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18" name="直線矢印コネクタ 17">
            <a:extLst>
              <a:ext uri="{FF2B5EF4-FFF2-40B4-BE49-F238E27FC236}">
                <a16:creationId xmlns="" xmlns:a16="http://schemas.microsoft.com/office/drawing/2014/main" id="{1DBC9EB7-00F8-492E-90F0-D68B63014CF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 bwMode="auto">
          <a:xfrm flipV="1">
            <a:off x="6368486" y="2589318"/>
            <a:ext cx="149369" cy="20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19" name="直線矢印コネクタ 18">
            <a:extLst>
              <a:ext uri="{FF2B5EF4-FFF2-40B4-BE49-F238E27FC236}">
                <a16:creationId xmlns="" xmlns:a16="http://schemas.microsoft.com/office/drawing/2014/main" id="{E6E00A7E-42A7-48C9-833C-27E8C6C66224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 bwMode="auto">
          <a:xfrm flipH="1">
            <a:off x="6878020" y="2588339"/>
            <a:ext cx="290751" cy="97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150412F5-614C-477A-B848-929E5607F60A}"/>
              </a:ext>
            </a:extLst>
          </p:cNvPr>
          <p:cNvSpPr txBox="1"/>
          <p:nvPr/>
        </p:nvSpPr>
        <p:spPr>
          <a:xfrm>
            <a:off x="5166250" y="3557245"/>
            <a:ext cx="271612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Arial Rounded MT Bold" pitchFamily="34" charset="0"/>
              </a:rPr>
              <a:t>Multi-Contents Mixture Model</a:t>
            </a:r>
            <a:endParaRPr kumimoji="1" lang="ja-JP" altLang="en-US" sz="105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1" name="楕円 27">
            <a:extLst>
              <a:ext uri="{FF2B5EF4-FFF2-40B4-BE49-F238E27FC236}">
                <a16:creationId xmlns="" xmlns:a16="http://schemas.microsoft.com/office/drawing/2014/main" id="{5D495AB2-65D5-4F55-9930-E7AA960800EF}"/>
              </a:ext>
            </a:extLst>
          </p:cNvPr>
          <p:cNvSpPr/>
          <p:nvPr/>
        </p:nvSpPr>
        <p:spPr bwMode="auto">
          <a:xfrm>
            <a:off x="7696958" y="3034843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β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5382B2B3-DB64-43EF-831B-3BD794D2CD21}"/>
              </a:ext>
            </a:extLst>
          </p:cNvPr>
          <p:cNvSpPr/>
          <p:nvPr/>
        </p:nvSpPr>
        <p:spPr bwMode="auto">
          <a:xfrm>
            <a:off x="7096629" y="2959078"/>
            <a:ext cx="528033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3" name="楕円 29">
            <a:extLst>
              <a:ext uri="{FF2B5EF4-FFF2-40B4-BE49-F238E27FC236}">
                <a16:creationId xmlns="" xmlns:a16="http://schemas.microsoft.com/office/drawing/2014/main" id="{14F473B4-DF4F-448E-8F32-2206BCC2CBF1}"/>
              </a:ext>
            </a:extLst>
          </p:cNvPr>
          <p:cNvSpPr/>
          <p:nvPr/>
        </p:nvSpPr>
        <p:spPr bwMode="auto">
          <a:xfrm>
            <a:off x="7167216" y="3034844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φ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="" xmlns:a16="http://schemas.microsoft.com/office/drawing/2014/main" id="{47CC9691-C4D4-4685-838A-BCC4C62A5446}"/>
              </a:ext>
            </a:extLst>
          </p:cNvPr>
          <p:cNvCxnSpPr>
            <a:stCxn id="21" idx="2"/>
            <a:endCxn id="23" idx="6"/>
          </p:cNvCxnSpPr>
          <p:nvPr/>
        </p:nvCxnSpPr>
        <p:spPr bwMode="auto">
          <a:xfrm flipH="1">
            <a:off x="7527381" y="3211933"/>
            <a:ext cx="169577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7659758C-4841-4CDB-866B-78B8A3D94A11}"/>
              </a:ext>
            </a:extLst>
          </p:cNvPr>
          <p:cNvSpPr/>
          <p:nvPr/>
        </p:nvSpPr>
        <p:spPr bwMode="auto">
          <a:xfrm>
            <a:off x="5926493" y="2952135"/>
            <a:ext cx="1059024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="" xmlns:a16="http://schemas.microsoft.com/office/drawing/2014/main" id="{086DFA6F-F420-4D4F-AFBE-50C29A70C856}"/>
              </a:ext>
            </a:extLst>
          </p:cNvPr>
          <p:cNvSpPr/>
          <p:nvPr/>
        </p:nvSpPr>
        <p:spPr bwMode="auto">
          <a:xfrm>
            <a:off x="6011432" y="3037909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Ｚ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="" xmlns:a16="http://schemas.microsoft.com/office/drawing/2014/main" id="{2F4D71A3-C7E5-4B4F-8F71-062260BFF637}"/>
              </a:ext>
            </a:extLst>
          </p:cNvPr>
          <p:cNvSpPr/>
          <p:nvPr/>
        </p:nvSpPr>
        <p:spPr bwMode="auto">
          <a:xfrm>
            <a:off x="6520966" y="3035824"/>
            <a:ext cx="360165" cy="3541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Ｘ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="" xmlns:a16="http://schemas.microsoft.com/office/drawing/2014/main" id="{5DCE5B91-A104-4564-8D5A-1BF3FB2598FC}"/>
              </a:ext>
            </a:extLst>
          </p:cNvPr>
          <p:cNvCxnSpPr>
            <a:cxnSpLocks/>
            <a:stCxn id="8" idx="5"/>
            <a:endCxn id="26" idx="1"/>
          </p:cNvCxnSpPr>
          <p:nvPr/>
        </p:nvCxnSpPr>
        <p:spPr bwMode="auto">
          <a:xfrm>
            <a:off x="5802533" y="2716996"/>
            <a:ext cx="261644" cy="3727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="" xmlns:a16="http://schemas.microsoft.com/office/drawing/2014/main" id="{1DBC9EB7-00F8-492E-90F0-D68B63014CF4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 bwMode="auto">
          <a:xfrm flipV="1">
            <a:off x="6371597" y="3212914"/>
            <a:ext cx="149369" cy="20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="" xmlns:a16="http://schemas.microsoft.com/office/drawing/2014/main" id="{E6E00A7E-42A7-48C9-833C-27E8C6C66224}"/>
              </a:ext>
            </a:extLst>
          </p:cNvPr>
          <p:cNvCxnSpPr>
            <a:cxnSpLocks/>
            <a:stCxn id="23" idx="2"/>
            <a:endCxn id="27" idx="6"/>
          </p:cNvCxnSpPr>
          <p:nvPr/>
        </p:nvCxnSpPr>
        <p:spPr bwMode="auto">
          <a:xfrm flipH="1">
            <a:off x="6881131" y="3211934"/>
            <a:ext cx="286085" cy="9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31" name="テキスト ボックス 37">
            <a:extLst>
              <a:ext uri="{FF2B5EF4-FFF2-40B4-BE49-F238E27FC236}">
                <a16:creationId xmlns="" xmlns:a16="http://schemas.microsoft.com/office/drawing/2014/main" id="{5AAA953D-B7B2-4B0D-81A8-9B64D6EF3197}"/>
              </a:ext>
            </a:extLst>
          </p:cNvPr>
          <p:cNvSpPr txBox="1"/>
          <p:nvPr/>
        </p:nvSpPr>
        <p:spPr>
          <a:xfrm>
            <a:off x="4219908" y="2431985"/>
            <a:ext cx="662361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r"/>
            <a:r>
              <a:rPr lang="en-US" altLang="ja-JP" sz="1600" b="1" dirty="0" smtClean="0">
                <a:solidFill>
                  <a:srgbClr val="C0000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User</a:t>
            </a:r>
            <a:endParaRPr kumimoji="1" lang="ja-JP" altLang="en-US" sz="1600" b="1" dirty="0">
              <a:solidFill>
                <a:srgbClr val="C00000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テキスト ボックス 37">
            <a:extLst>
              <a:ext uri="{FF2B5EF4-FFF2-40B4-BE49-F238E27FC236}">
                <a16:creationId xmlns="" xmlns:a16="http://schemas.microsoft.com/office/drawing/2014/main" id="{5AAA953D-B7B2-4B0D-81A8-9B64D6EF3197}"/>
              </a:ext>
            </a:extLst>
          </p:cNvPr>
          <p:cNvSpPr txBox="1"/>
          <p:nvPr/>
        </p:nvSpPr>
        <p:spPr>
          <a:xfrm>
            <a:off x="8155863" y="2433208"/>
            <a:ext cx="797013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rgbClr val="0070C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Item 2</a:t>
            </a:r>
            <a:endParaRPr kumimoji="1" lang="ja-JP" altLang="en-US" sz="1600" b="1" dirty="0">
              <a:solidFill>
                <a:srgbClr val="0070C0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テキスト ボックス 37">
            <a:extLst>
              <a:ext uri="{FF2B5EF4-FFF2-40B4-BE49-F238E27FC236}">
                <a16:creationId xmlns="" xmlns:a16="http://schemas.microsoft.com/office/drawing/2014/main" id="{5AAA953D-B7B2-4B0D-81A8-9B64D6EF3197}"/>
              </a:ext>
            </a:extLst>
          </p:cNvPr>
          <p:cNvSpPr txBox="1"/>
          <p:nvPr/>
        </p:nvSpPr>
        <p:spPr>
          <a:xfrm>
            <a:off x="8158968" y="3056804"/>
            <a:ext cx="797013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rgbClr val="0070C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Item 3</a:t>
            </a:r>
            <a:endParaRPr lang="ja-JP" altLang="en-US" sz="1600" b="1" dirty="0">
              <a:solidFill>
                <a:srgbClr val="0070C0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="" xmlns:a16="http://schemas.microsoft.com/office/drawing/2014/main" id="{7659758C-4841-4CDB-866B-78B8A3D94A11}"/>
              </a:ext>
            </a:extLst>
          </p:cNvPr>
          <p:cNvSpPr/>
          <p:nvPr/>
        </p:nvSpPr>
        <p:spPr bwMode="auto">
          <a:xfrm>
            <a:off x="5924674" y="1703524"/>
            <a:ext cx="1059024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5" name="楕円 25">
            <a:extLst>
              <a:ext uri="{FF2B5EF4-FFF2-40B4-BE49-F238E27FC236}">
                <a16:creationId xmlns="" xmlns:a16="http://schemas.microsoft.com/office/drawing/2014/main" id="{086DFA6F-F420-4D4F-AFBE-50C29A70C856}"/>
              </a:ext>
            </a:extLst>
          </p:cNvPr>
          <p:cNvSpPr/>
          <p:nvPr/>
        </p:nvSpPr>
        <p:spPr bwMode="auto">
          <a:xfrm>
            <a:off x="6009613" y="1789298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Ｚ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56" name="楕円 26">
            <a:extLst>
              <a:ext uri="{FF2B5EF4-FFF2-40B4-BE49-F238E27FC236}">
                <a16:creationId xmlns="" xmlns:a16="http://schemas.microsoft.com/office/drawing/2014/main" id="{2F4D71A3-C7E5-4B4F-8F71-062260BFF637}"/>
              </a:ext>
            </a:extLst>
          </p:cNvPr>
          <p:cNvSpPr/>
          <p:nvPr/>
        </p:nvSpPr>
        <p:spPr bwMode="auto">
          <a:xfrm>
            <a:off x="6519147" y="1787213"/>
            <a:ext cx="360165" cy="3541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Ｘ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57" name="楕円 27">
            <a:extLst>
              <a:ext uri="{FF2B5EF4-FFF2-40B4-BE49-F238E27FC236}">
                <a16:creationId xmlns="" xmlns:a16="http://schemas.microsoft.com/office/drawing/2014/main" id="{5D495AB2-65D5-4F55-9930-E7AA960800EF}"/>
              </a:ext>
            </a:extLst>
          </p:cNvPr>
          <p:cNvSpPr/>
          <p:nvPr/>
        </p:nvSpPr>
        <p:spPr bwMode="auto">
          <a:xfrm>
            <a:off x="7699805" y="1786233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β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="" xmlns:a16="http://schemas.microsoft.com/office/drawing/2014/main" id="{5382B2B3-DB64-43EF-831B-3BD794D2CD21}"/>
              </a:ext>
            </a:extLst>
          </p:cNvPr>
          <p:cNvSpPr/>
          <p:nvPr/>
        </p:nvSpPr>
        <p:spPr bwMode="auto">
          <a:xfrm>
            <a:off x="7099476" y="1710468"/>
            <a:ext cx="528033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9" name="楕円 29">
            <a:extLst>
              <a:ext uri="{FF2B5EF4-FFF2-40B4-BE49-F238E27FC236}">
                <a16:creationId xmlns="" xmlns:a16="http://schemas.microsoft.com/office/drawing/2014/main" id="{14F473B4-DF4F-448E-8F32-2206BCC2CBF1}"/>
              </a:ext>
            </a:extLst>
          </p:cNvPr>
          <p:cNvSpPr/>
          <p:nvPr/>
        </p:nvSpPr>
        <p:spPr bwMode="auto">
          <a:xfrm>
            <a:off x="7170063" y="1786234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φ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="" xmlns:a16="http://schemas.microsoft.com/office/drawing/2014/main" id="{47CC9691-C4D4-4685-838A-BCC4C62A5446}"/>
              </a:ext>
            </a:extLst>
          </p:cNvPr>
          <p:cNvCxnSpPr>
            <a:stCxn id="57" idx="2"/>
            <a:endCxn id="59" idx="6"/>
          </p:cNvCxnSpPr>
          <p:nvPr/>
        </p:nvCxnSpPr>
        <p:spPr bwMode="auto">
          <a:xfrm flipH="1">
            <a:off x="7530228" y="1963323"/>
            <a:ext cx="169577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61" name="直線矢印コネクタ 60">
            <a:extLst>
              <a:ext uri="{FF2B5EF4-FFF2-40B4-BE49-F238E27FC236}">
                <a16:creationId xmlns="" xmlns:a16="http://schemas.microsoft.com/office/drawing/2014/main" id="{1DBC9EB7-00F8-492E-90F0-D68B63014CF4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 bwMode="auto">
          <a:xfrm flipV="1">
            <a:off x="6369778" y="1964303"/>
            <a:ext cx="149369" cy="20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62" name="直線矢印コネクタ 61">
            <a:extLst>
              <a:ext uri="{FF2B5EF4-FFF2-40B4-BE49-F238E27FC236}">
                <a16:creationId xmlns="" xmlns:a16="http://schemas.microsoft.com/office/drawing/2014/main" id="{E6E00A7E-42A7-48C9-833C-27E8C6C66224}"/>
              </a:ext>
            </a:extLst>
          </p:cNvPr>
          <p:cNvCxnSpPr>
            <a:cxnSpLocks/>
            <a:stCxn id="59" idx="2"/>
            <a:endCxn id="56" idx="6"/>
          </p:cNvCxnSpPr>
          <p:nvPr/>
        </p:nvCxnSpPr>
        <p:spPr bwMode="auto">
          <a:xfrm flipH="1">
            <a:off x="6879312" y="1963324"/>
            <a:ext cx="290751" cy="97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63" name="テキスト ボックス 37">
            <a:extLst>
              <a:ext uri="{FF2B5EF4-FFF2-40B4-BE49-F238E27FC236}">
                <a16:creationId xmlns="" xmlns:a16="http://schemas.microsoft.com/office/drawing/2014/main" id="{5AAA953D-B7B2-4B0D-81A8-9B64D6EF3197}"/>
              </a:ext>
            </a:extLst>
          </p:cNvPr>
          <p:cNvSpPr txBox="1"/>
          <p:nvPr/>
        </p:nvSpPr>
        <p:spPr>
          <a:xfrm>
            <a:off x="8157155" y="1808193"/>
            <a:ext cx="797013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rgbClr val="0070C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Item 1</a:t>
            </a:r>
            <a:endParaRPr kumimoji="1" lang="ja-JP" altLang="en-US" sz="1600" b="1" dirty="0">
              <a:solidFill>
                <a:srgbClr val="0070C0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="" xmlns:a16="http://schemas.microsoft.com/office/drawing/2014/main" id="{5DCE5B91-A104-4564-8D5A-1BF3FB2598FC}"/>
              </a:ext>
            </a:extLst>
          </p:cNvPr>
          <p:cNvCxnSpPr>
            <a:cxnSpLocks/>
            <a:stCxn id="8" idx="7"/>
            <a:endCxn id="55" idx="3"/>
          </p:cNvCxnSpPr>
          <p:nvPr/>
        </p:nvCxnSpPr>
        <p:spPr bwMode="auto">
          <a:xfrm flipV="1">
            <a:off x="5802533" y="2091609"/>
            <a:ext cx="259825" cy="3749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69" name="直線コネクタ 68"/>
          <p:cNvCxnSpPr/>
          <p:nvPr/>
        </p:nvCxnSpPr>
        <p:spPr>
          <a:xfrm>
            <a:off x="869691" y="3555343"/>
            <a:ext cx="3363097" cy="206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1213028" y="3410350"/>
            <a:ext cx="295991" cy="143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1689781" y="3484802"/>
            <a:ext cx="295991" cy="6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2159633" y="3132845"/>
            <a:ext cx="295991" cy="422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2631210" y="3058657"/>
            <a:ext cx="295991" cy="496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3104510" y="3443008"/>
            <a:ext cx="295991" cy="113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3586442" y="3509163"/>
            <a:ext cx="295991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917569" y="4651310"/>
            <a:ext cx="295991" cy="5243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1394322" y="5103844"/>
            <a:ext cx="295991" cy="72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/>
          <p:nvPr/>
        </p:nvCxnSpPr>
        <p:spPr>
          <a:xfrm flipV="1">
            <a:off x="765503" y="5175557"/>
            <a:ext cx="1098740" cy="182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1376276" y="472595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φ</a:t>
            </a:r>
            <a:endParaRPr lang="ja-JP" alt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801591" y="428586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1-φ</a:t>
            </a:r>
            <a:endParaRPr lang="ja-JP" alt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2152316" y="4791269"/>
            <a:ext cx="295991" cy="3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2629069" y="4987212"/>
            <a:ext cx="295991" cy="187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コネクタ 98"/>
          <p:cNvCxnSpPr/>
          <p:nvPr/>
        </p:nvCxnSpPr>
        <p:spPr>
          <a:xfrm flipV="1">
            <a:off x="2000250" y="5174001"/>
            <a:ext cx="1098740" cy="182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611023" y="4617101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φ</a:t>
            </a:r>
            <a:endParaRPr lang="ja-JP" alt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2027008" y="44149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1-φ</a:t>
            </a:r>
            <a:endParaRPr lang="ja-JP" alt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3396380" y="4789714"/>
            <a:ext cx="295991" cy="3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3873133" y="4985657"/>
            <a:ext cx="295991" cy="187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コネクタ 103"/>
          <p:cNvCxnSpPr/>
          <p:nvPr/>
        </p:nvCxnSpPr>
        <p:spPr>
          <a:xfrm flipV="1">
            <a:off x="3244314" y="5172446"/>
            <a:ext cx="1098740" cy="182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3855087" y="461554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φ</a:t>
            </a:r>
            <a:endParaRPr lang="ja-JP" alt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271072" y="441337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1-φ</a:t>
            </a:r>
            <a:endParaRPr lang="ja-JP" alt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4848852" y="4791269"/>
            <a:ext cx="295991" cy="387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5325605" y="4954556"/>
            <a:ext cx="295991" cy="224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9" name="直線コネクタ 108"/>
          <p:cNvCxnSpPr/>
          <p:nvPr/>
        </p:nvCxnSpPr>
        <p:spPr>
          <a:xfrm flipV="1">
            <a:off x="4696786" y="5178667"/>
            <a:ext cx="1098740" cy="182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5307559" y="45891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φ</a:t>
            </a:r>
            <a:endParaRPr lang="ja-JP" alt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4732874" y="44149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1-φ</a:t>
            </a:r>
            <a:endParaRPr lang="ja-JP" alt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6083599" y="4674636"/>
            <a:ext cx="295991" cy="502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6560352" y="5103844"/>
            <a:ext cx="295991" cy="73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コネクタ 113"/>
          <p:cNvCxnSpPr/>
          <p:nvPr/>
        </p:nvCxnSpPr>
        <p:spPr>
          <a:xfrm flipV="1">
            <a:off x="5931533" y="5177111"/>
            <a:ext cx="1098740" cy="182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/>
          <p:cNvSpPr txBox="1"/>
          <p:nvPr/>
        </p:nvSpPr>
        <p:spPr>
          <a:xfrm>
            <a:off x="6542306" y="4732171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φ</a:t>
            </a:r>
            <a:endParaRPr lang="ja-JP" alt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5958291" y="430141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1-φ</a:t>
            </a:r>
            <a:endParaRPr lang="ja-JP" alt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正方形/長方形 116"/>
          <p:cNvSpPr/>
          <p:nvPr/>
        </p:nvSpPr>
        <p:spPr>
          <a:xfrm>
            <a:off x="7327663" y="4847252"/>
            <a:ext cx="295991" cy="328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7804416" y="4921898"/>
            <a:ext cx="295991" cy="25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コネクタ 118"/>
          <p:cNvCxnSpPr/>
          <p:nvPr/>
        </p:nvCxnSpPr>
        <p:spPr>
          <a:xfrm flipV="1">
            <a:off x="7175597" y="5175556"/>
            <a:ext cx="1098740" cy="182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/>
          <p:cNvSpPr txBox="1"/>
          <p:nvPr/>
        </p:nvSpPr>
        <p:spPr>
          <a:xfrm>
            <a:off x="7786370" y="4548681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φ</a:t>
            </a:r>
            <a:endParaRPr lang="ja-JP" alt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202355" y="44771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1-φ</a:t>
            </a:r>
            <a:endParaRPr lang="ja-JP" alt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869796" y="5175381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Item 1</a:t>
            </a:r>
            <a:endParaRPr lang="ja-JP" alt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2109213" y="5178491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Item 2</a:t>
            </a:r>
            <a:endParaRPr lang="ja-JP" alt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3350185" y="517849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Item 3</a:t>
            </a:r>
            <a:endParaRPr lang="ja-JP" alt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4801092" y="518315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Item 1</a:t>
            </a:r>
            <a:endParaRPr lang="ja-JP" alt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6040509" y="518626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Item 2</a:t>
            </a:r>
            <a:endParaRPr lang="ja-JP" alt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7281481" y="518626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Item 3</a:t>
            </a:r>
            <a:endParaRPr lang="ja-JP" alt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2057746" y="5676119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Topic 1</a:t>
            </a:r>
            <a:endParaRPr lang="ja-JP" alt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5993451" y="5679232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Topic 2</a:t>
            </a:r>
            <a:endParaRPr lang="ja-JP" alt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8333137" y="4991879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……</a:t>
            </a:r>
            <a:endParaRPr lang="ja-JP" alt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Bandit Mechanism in Mixture Model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Light/new user</a:t>
            </a:r>
          </a:p>
          <a:p>
            <a:pPr lvl="1"/>
            <a:r>
              <a:rPr lang="en-US" altLang="ja-JP" dirty="0" smtClean="0"/>
              <a:t>Topic distribution (Posterior)</a:t>
            </a:r>
          </a:p>
          <a:p>
            <a:pPr lvl="1"/>
            <a:r>
              <a:rPr lang="en-US" altLang="ja-JP" dirty="0" smtClean="0"/>
              <a:t>Thompson sampling</a:t>
            </a:r>
            <a:endParaRPr kumimoji="1" lang="en-US" altLang="ja-JP" dirty="0" smtClean="0"/>
          </a:p>
          <a:p>
            <a:r>
              <a:rPr kumimoji="1" lang="en-US" altLang="ja-JP" dirty="0" smtClean="0"/>
              <a:t>Light/new item</a:t>
            </a:r>
          </a:p>
          <a:p>
            <a:pPr lvl="1"/>
            <a:r>
              <a:rPr lang="en-US" altLang="ja-JP" dirty="0" smtClean="0"/>
              <a:t>Heavy item</a:t>
            </a:r>
          </a:p>
          <a:p>
            <a:pPr lvl="2"/>
            <a:r>
              <a:rPr kumimoji="1" lang="en-US" altLang="ja-JP" dirty="0" smtClean="0"/>
              <a:t>Large amount of records</a:t>
            </a:r>
          </a:p>
          <a:p>
            <a:pPr lvl="2"/>
            <a:r>
              <a:rPr lang="en-US" altLang="ja-JP" dirty="0" smtClean="0"/>
              <a:t>Small variance</a:t>
            </a:r>
          </a:p>
          <a:p>
            <a:pPr lvl="2"/>
            <a:r>
              <a:rPr kumimoji="1" lang="en-US" altLang="ja-JP" dirty="0" smtClean="0"/>
              <a:t>High certainty</a:t>
            </a:r>
          </a:p>
          <a:p>
            <a:pPr lvl="2"/>
            <a:r>
              <a:rPr kumimoji="1" lang="en-US" altLang="ja-JP" dirty="0" smtClean="0"/>
              <a:t>High expectation =&gt;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More traffic!</a:t>
            </a:r>
          </a:p>
          <a:p>
            <a:pPr lvl="2"/>
            <a:r>
              <a:rPr lang="en-US" altLang="ja-JP" dirty="0" smtClean="0"/>
              <a:t>Low expectation =&gt; </a:t>
            </a:r>
            <a:r>
              <a:rPr lang="en-US" altLang="ja-JP" b="1" dirty="0" smtClean="0">
                <a:solidFill>
                  <a:schemeClr val="accent4"/>
                </a:solidFill>
              </a:rPr>
              <a:t>Low traffic!</a:t>
            </a:r>
            <a:endParaRPr kumimoji="1" lang="en-US" altLang="ja-JP" b="1" dirty="0" smtClean="0">
              <a:solidFill>
                <a:schemeClr val="accent4"/>
              </a:solidFill>
            </a:endParaRPr>
          </a:p>
          <a:p>
            <a:pPr lvl="1"/>
            <a:r>
              <a:rPr lang="en-US" altLang="ja-JP" dirty="0" smtClean="0"/>
              <a:t>Light/new item</a:t>
            </a:r>
          </a:p>
          <a:p>
            <a:pPr lvl="2"/>
            <a:r>
              <a:rPr lang="en-US" altLang="ja-JP" dirty="0" smtClean="0"/>
              <a:t>Small </a:t>
            </a:r>
            <a:r>
              <a:rPr lang="en-US" altLang="ja-JP" dirty="0" smtClean="0"/>
              <a:t>amount of records</a:t>
            </a:r>
          </a:p>
          <a:p>
            <a:pPr lvl="2"/>
            <a:r>
              <a:rPr lang="en-US" altLang="ja-JP" dirty="0" smtClean="0"/>
              <a:t>Large </a:t>
            </a:r>
            <a:r>
              <a:rPr lang="en-US" altLang="ja-JP" dirty="0" smtClean="0"/>
              <a:t>variance</a:t>
            </a:r>
          </a:p>
          <a:p>
            <a:pPr lvl="2"/>
            <a:r>
              <a:rPr lang="en-US" altLang="ja-JP" dirty="0" smtClean="0"/>
              <a:t>Low </a:t>
            </a:r>
            <a:r>
              <a:rPr lang="en-US" altLang="ja-JP" dirty="0" smtClean="0"/>
              <a:t>certainty</a:t>
            </a:r>
          </a:p>
          <a:p>
            <a:pPr lvl="2"/>
            <a:r>
              <a:rPr kumimoji="1" lang="en-US" altLang="ja-JP" b="1" dirty="0" smtClean="0">
                <a:solidFill>
                  <a:srgbClr val="0070C0"/>
                </a:solidFill>
              </a:rPr>
              <a:t>More traffic!</a:t>
            </a:r>
          </a:p>
          <a:p>
            <a:r>
              <a:rPr lang="en-US" altLang="ja-JP" dirty="0" smtClean="0"/>
              <a:t>Gibbs-Thompson Sampling</a:t>
            </a:r>
          </a:p>
          <a:p>
            <a:pPr lvl="1"/>
            <a:r>
              <a:rPr kumimoji="1" lang="en-US" altLang="ja-JP" dirty="0" smtClean="0"/>
              <a:t>Using Gibbs sampling result directly as Thompson sampling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lang="ja-JP" altLang="en-US" smtClean="0"/>
              <a:pPr/>
              <a:t>12</a:t>
            </a:fld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4597272" y="1595913"/>
            <a:ext cx="3363097" cy="206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4940609" y="1450920"/>
            <a:ext cx="295991" cy="143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17362" y="1525372"/>
            <a:ext cx="295991" cy="6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887214" y="1173415"/>
            <a:ext cx="295991" cy="422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358791" y="1099227"/>
            <a:ext cx="295991" cy="496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832091" y="1483578"/>
            <a:ext cx="295991" cy="113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314023" y="1549733"/>
            <a:ext cx="295991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4605048" y="2233501"/>
            <a:ext cx="3363097" cy="206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948385" y="2088508"/>
            <a:ext cx="295991" cy="143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425138" y="2090053"/>
            <a:ext cx="295991" cy="142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894990" y="2094718"/>
            <a:ext cx="295991" cy="13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366567" y="1978086"/>
            <a:ext cx="295991" cy="255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839867" y="2094718"/>
            <a:ext cx="295991" cy="139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7321799" y="2099383"/>
            <a:ext cx="295991" cy="133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750605" y="1598642"/>
            <a:ext cx="1044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Heavy User</a:t>
            </a:r>
            <a:endParaRPr lang="ja-JP" altLang="en-US" sz="1200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805207" y="2240899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Light User</a:t>
            </a:r>
            <a:endParaRPr lang="ja-JP" altLang="en-US" sz="1200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グループ化 40"/>
          <p:cNvGrpSpPr/>
          <p:nvPr/>
        </p:nvGrpSpPr>
        <p:grpSpPr>
          <a:xfrm>
            <a:off x="4707294" y="2841172"/>
            <a:ext cx="3200398" cy="2355979"/>
            <a:chOff x="4814595" y="1212980"/>
            <a:chExt cx="3380916" cy="2355979"/>
          </a:xfrm>
        </p:grpSpPr>
        <p:grpSp>
          <p:nvGrpSpPr>
            <p:cNvPr id="29" name="グループ化 29"/>
            <p:cNvGrpSpPr/>
            <p:nvPr/>
          </p:nvGrpSpPr>
          <p:grpSpPr>
            <a:xfrm>
              <a:off x="4814595" y="1212980"/>
              <a:ext cx="3380916" cy="2355979"/>
              <a:chOff x="4814595" y="1212980"/>
              <a:chExt cx="3380916" cy="2355979"/>
            </a:xfrm>
          </p:grpSpPr>
          <p:sp>
            <p:nvSpPr>
              <p:cNvPr id="33" name="正方形/長方形 32"/>
              <p:cNvSpPr/>
              <p:nvPr/>
            </p:nvSpPr>
            <p:spPr>
              <a:xfrm>
                <a:off x="4814595" y="1212980"/>
                <a:ext cx="3380916" cy="2355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4" name="グループ化 12"/>
              <p:cNvGrpSpPr/>
              <p:nvPr/>
            </p:nvGrpSpPr>
            <p:grpSpPr>
              <a:xfrm>
                <a:off x="5239139" y="1464904"/>
                <a:ext cx="2668555" cy="270590"/>
                <a:chOff x="5495730" y="1828798"/>
                <a:chExt cx="2668555" cy="270590"/>
              </a:xfrm>
            </p:grpSpPr>
            <p:sp>
              <p:nvSpPr>
                <p:cNvPr id="45" name="フリーフォーム 44"/>
                <p:cNvSpPr/>
                <p:nvPr/>
              </p:nvSpPr>
              <p:spPr>
                <a:xfrm>
                  <a:off x="5654351" y="1828798"/>
                  <a:ext cx="2267337" cy="261256"/>
                </a:xfrm>
                <a:custGeom>
                  <a:avLst/>
                  <a:gdLst>
                    <a:gd name="connsiteX0" fmla="*/ 0 w 5898874"/>
                    <a:gd name="connsiteY0" fmla="*/ 2547730 h 2547730"/>
                    <a:gd name="connsiteX1" fmla="*/ 506895 w 5898874"/>
                    <a:gd name="connsiteY1" fmla="*/ 2448339 h 2547730"/>
                    <a:gd name="connsiteX2" fmla="*/ 979004 w 5898874"/>
                    <a:gd name="connsiteY2" fmla="*/ 2234647 h 2547730"/>
                    <a:gd name="connsiteX3" fmla="*/ 1446143 w 5898874"/>
                    <a:gd name="connsiteY3" fmla="*/ 1762539 h 2547730"/>
                    <a:gd name="connsiteX4" fmla="*/ 1962978 w 5898874"/>
                    <a:gd name="connsiteY4" fmla="*/ 997226 h 2547730"/>
                    <a:gd name="connsiteX5" fmla="*/ 2494722 w 5898874"/>
                    <a:gd name="connsiteY5" fmla="*/ 251791 h 2547730"/>
                    <a:gd name="connsiteX6" fmla="*/ 2951922 w 5898874"/>
                    <a:gd name="connsiteY6" fmla="*/ 3313 h 2547730"/>
                    <a:gd name="connsiteX7" fmla="*/ 3414091 w 5898874"/>
                    <a:gd name="connsiteY7" fmla="*/ 271669 h 2547730"/>
                    <a:gd name="connsiteX8" fmla="*/ 3906078 w 5898874"/>
                    <a:gd name="connsiteY8" fmla="*/ 967408 h 2547730"/>
                    <a:gd name="connsiteX9" fmla="*/ 4472608 w 5898874"/>
                    <a:gd name="connsiteY9" fmla="*/ 1797326 h 2547730"/>
                    <a:gd name="connsiteX10" fmla="*/ 4919869 w 5898874"/>
                    <a:gd name="connsiteY10" fmla="*/ 2239617 h 2547730"/>
                    <a:gd name="connsiteX11" fmla="*/ 5431735 w 5898874"/>
                    <a:gd name="connsiteY11" fmla="*/ 2463247 h 2547730"/>
                    <a:gd name="connsiteX12" fmla="*/ 5898874 w 5898874"/>
                    <a:gd name="connsiteY12" fmla="*/ 2547730 h 2547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8874" h="2547730">
                      <a:moveTo>
                        <a:pt x="0" y="2547730"/>
                      </a:moveTo>
                      <a:cubicBezTo>
                        <a:pt x="171864" y="2524124"/>
                        <a:pt x="343728" y="2500519"/>
                        <a:pt x="506895" y="2448339"/>
                      </a:cubicBezTo>
                      <a:cubicBezTo>
                        <a:pt x="670062" y="2396159"/>
                        <a:pt x="822463" y="2348947"/>
                        <a:pt x="979004" y="2234647"/>
                      </a:cubicBezTo>
                      <a:cubicBezTo>
                        <a:pt x="1135545" y="2120347"/>
                        <a:pt x="1282147" y="1968776"/>
                        <a:pt x="1446143" y="1762539"/>
                      </a:cubicBezTo>
                      <a:cubicBezTo>
                        <a:pt x="1610139" y="1556302"/>
                        <a:pt x="1788215" y="1249017"/>
                        <a:pt x="1962978" y="997226"/>
                      </a:cubicBezTo>
                      <a:cubicBezTo>
                        <a:pt x="2137741" y="745435"/>
                        <a:pt x="2329898" y="417443"/>
                        <a:pt x="2494722" y="251791"/>
                      </a:cubicBezTo>
                      <a:cubicBezTo>
                        <a:pt x="2659546" y="86139"/>
                        <a:pt x="2798694" y="0"/>
                        <a:pt x="2951922" y="3313"/>
                      </a:cubicBezTo>
                      <a:cubicBezTo>
                        <a:pt x="3105150" y="6626"/>
                        <a:pt x="3255065" y="110987"/>
                        <a:pt x="3414091" y="271669"/>
                      </a:cubicBezTo>
                      <a:cubicBezTo>
                        <a:pt x="3573117" y="432351"/>
                        <a:pt x="3729659" y="713132"/>
                        <a:pt x="3906078" y="967408"/>
                      </a:cubicBezTo>
                      <a:cubicBezTo>
                        <a:pt x="4082497" y="1221684"/>
                        <a:pt x="4303643" y="1585291"/>
                        <a:pt x="4472608" y="1797326"/>
                      </a:cubicBezTo>
                      <a:cubicBezTo>
                        <a:pt x="4641573" y="2009361"/>
                        <a:pt x="4760015" y="2128630"/>
                        <a:pt x="4919869" y="2239617"/>
                      </a:cubicBezTo>
                      <a:cubicBezTo>
                        <a:pt x="5079724" y="2350604"/>
                        <a:pt x="5268567" y="2411895"/>
                        <a:pt x="5431735" y="2463247"/>
                      </a:cubicBezTo>
                      <a:cubicBezTo>
                        <a:pt x="5594903" y="2514599"/>
                        <a:pt x="5816876" y="2533650"/>
                        <a:pt x="5898874" y="2547730"/>
                      </a:cubicBezTo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6" name="直線矢印コネクタ 45"/>
                <p:cNvCxnSpPr/>
                <p:nvPr/>
              </p:nvCxnSpPr>
              <p:spPr>
                <a:xfrm>
                  <a:off x="5495730" y="2094722"/>
                  <a:ext cx="2668555" cy="466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グループ化 13"/>
              <p:cNvGrpSpPr/>
              <p:nvPr/>
            </p:nvGrpSpPr>
            <p:grpSpPr>
              <a:xfrm>
                <a:off x="5237583" y="2071395"/>
                <a:ext cx="2668555" cy="441626"/>
                <a:chOff x="5495730" y="1657762"/>
                <a:chExt cx="2668555" cy="441626"/>
              </a:xfrm>
            </p:grpSpPr>
            <p:sp>
              <p:nvSpPr>
                <p:cNvPr id="43" name="フリーフォーム 14"/>
                <p:cNvSpPr/>
                <p:nvPr/>
              </p:nvSpPr>
              <p:spPr>
                <a:xfrm>
                  <a:off x="5851849" y="1657762"/>
                  <a:ext cx="1432249" cy="432291"/>
                </a:xfrm>
                <a:custGeom>
                  <a:avLst/>
                  <a:gdLst>
                    <a:gd name="connsiteX0" fmla="*/ 0 w 5898874"/>
                    <a:gd name="connsiteY0" fmla="*/ 2547730 h 2547730"/>
                    <a:gd name="connsiteX1" fmla="*/ 506895 w 5898874"/>
                    <a:gd name="connsiteY1" fmla="*/ 2448339 h 2547730"/>
                    <a:gd name="connsiteX2" fmla="*/ 979004 w 5898874"/>
                    <a:gd name="connsiteY2" fmla="*/ 2234647 h 2547730"/>
                    <a:gd name="connsiteX3" fmla="*/ 1446143 w 5898874"/>
                    <a:gd name="connsiteY3" fmla="*/ 1762539 h 2547730"/>
                    <a:gd name="connsiteX4" fmla="*/ 1962978 w 5898874"/>
                    <a:gd name="connsiteY4" fmla="*/ 997226 h 2547730"/>
                    <a:gd name="connsiteX5" fmla="*/ 2494722 w 5898874"/>
                    <a:gd name="connsiteY5" fmla="*/ 251791 h 2547730"/>
                    <a:gd name="connsiteX6" fmla="*/ 2951922 w 5898874"/>
                    <a:gd name="connsiteY6" fmla="*/ 3313 h 2547730"/>
                    <a:gd name="connsiteX7" fmla="*/ 3414091 w 5898874"/>
                    <a:gd name="connsiteY7" fmla="*/ 271669 h 2547730"/>
                    <a:gd name="connsiteX8" fmla="*/ 3906078 w 5898874"/>
                    <a:gd name="connsiteY8" fmla="*/ 967408 h 2547730"/>
                    <a:gd name="connsiteX9" fmla="*/ 4472608 w 5898874"/>
                    <a:gd name="connsiteY9" fmla="*/ 1797326 h 2547730"/>
                    <a:gd name="connsiteX10" fmla="*/ 4919869 w 5898874"/>
                    <a:gd name="connsiteY10" fmla="*/ 2239617 h 2547730"/>
                    <a:gd name="connsiteX11" fmla="*/ 5431735 w 5898874"/>
                    <a:gd name="connsiteY11" fmla="*/ 2463247 h 2547730"/>
                    <a:gd name="connsiteX12" fmla="*/ 5898874 w 5898874"/>
                    <a:gd name="connsiteY12" fmla="*/ 2547730 h 2547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8874" h="2547730">
                      <a:moveTo>
                        <a:pt x="0" y="2547730"/>
                      </a:moveTo>
                      <a:cubicBezTo>
                        <a:pt x="171864" y="2524124"/>
                        <a:pt x="343728" y="2500519"/>
                        <a:pt x="506895" y="2448339"/>
                      </a:cubicBezTo>
                      <a:cubicBezTo>
                        <a:pt x="670062" y="2396159"/>
                        <a:pt x="822463" y="2348947"/>
                        <a:pt x="979004" y="2234647"/>
                      </a:cubicBezTo>
                      <a:cubicBezTo>
                        <a:pt x="1135545" y="2120347"/>
                        <a:pt x="1282147" y="1968776"/>
                        <a:pt x="1446143" y="1762539"/>
                      </a:cubicBezTo>
                      <a:cubicBezTo>
                        <a:pt x="1610139" y="1556302"/>
                        <a:pt x="1788215" y="1249017"/>
                        <a:pt x="1962978" y="997226"/>
                      </a:cubicBezTo>
                      <a:cubicBezTo>
                        <a:pt x="2137741" y="745435"/>
                        <a:pt x="2329898" y="417443"/>
                        <a:pt x="2494722" y="251791"/>
                      </a:cubicBezTo>
                      <a:cubicBezTo>
                        <a:pt x="2659546" y="86139"/>
                        <a:pt x="2798694" y="0"/>
                        <a:pt x="2951922" y="3313"/>
                      </a:cubicBezTo>
                      <a:cubicBezTo>
                        <a:pt x="3105150" y="6626"/>
                        <a:pt x="3255065" y="110987"/>
                        <a:pt x="3414091" y="271669"/>
                      </a:cubicBezTo>
                      <a:cubicBezTo>
                        <a:pt x="3573117" y="432351"/>
                        <a:pt x="3729659" y="713132"/>
                        <a:pt x="3906078" y="967408"/>
                      </a:cubicBezTo>
                      <a:cubicBezTo>
                        <a:pt x="4082497" y="1221684"/>
                        <a:pt x="4303643" y="1585291"/>
                        <a:pt x="4472608" y="1797326"/>
                      </a:cubicBezTo>
                      <a:cubicBezTo>
                        <a:pt x="4641573" y="2009361"/>
                        <a:pt x="4760015" y="2128630"/>
                        <a:pt x="4919869" y="2239617"/>
                      </a:cubicBezTo>
                      <a:cubicBezTo>
                        <a:pt x="5079724" y="2350604"/>
                        <a:pt x="5268567" y="2411895"/>
                        <a:pt x="5431735" y="2463247"/>
                      </a:cubicBezTo>
                      <a:cubicBezTo>
                        <a:pt x="5594903" y="2514599"/>
                        <a:pt x="5816876" y="2533650"/>
                        <a:pt x="5898874" y="2547730"/>
                      </a:cubicBezTo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4" name="直線矢印コネクタ 15"/>
                <p:cNvCxnSpPr/>
                <p:nvPr/>
              </p:nvCxnSpPr>
              <p:spPr>
                <a:xfrm>
                  <a:off x="5495730" y="2094722"/>
                  <a:ext cx="2668555" cy="466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グループ化 35"/>
              <p:cNvGrpSpPr/>
              <p:nvPr/>
            </p:nvGrpSpPr>
            <p:grpSpPr>
              <a:xfrm>
                <a:off x="5236027" y="2673219"/>
                <a:ext cx="2668555" cy="617332"/>
                <a:chOff x="5495730" y="1482056"/>
                <a:chExt cx="2668555" cy="617332"/>
              </a:xfrm>
            </p:grpSpPr>
            <p:sp>
              <p:nvSpPr>
                <p:cNvPr id="41" name="フリーフォーム 40"/>
                <p:cNvSpPr/>
                <p:nvPr/>
              </p:nvSpPr>
              <p:spPr>
                <a:xfrm>
                  <a:off x="6781800" y="1482056"/>
                  <a:ext cx="1147665" cy="607998"/>
                </a:xfrm>
                <a:custGeom>
                  <a:avLst/>
                  <a:gdLst>
                    <a:gd name="connsiteX0" fmla="*/ 0 w 5898874"/>
                    <a:gd name="connsiteY0" fmla="*/ 2547730 h 2547730"/>
                    <a:gd name="connsiteX1" fmla="*/ 506895 w 5898874"/>
                    <a:gd name="connsiteY1" fmla="*/ 2448339 h 2547730"/>
                    <a:gd name="connsiteX2" fmla="*/ 979004 w 5898874"/>
                    <a:gd name="connsiteY2" fmla="*/ 2234647 h 2547730"/>
                    <a:gd name="connsiteX3" fmla="*/ 1446143 w 5898874"/>
                    <a:gd name="connsiteY3" fmla="*/ 1762539 h 2547730"/>
                    <a:gd name="connsiteX4" fmla="*/ 1962978 w 5898874"/>
                    <a:gd name="connsiteY4" fmla="*/ 997226 h 2547730"/>
                    <a:gd name="connsiteX5" fmla="*/ 2494722 w 5898874"/>
                    <a:gd name="connsiteY5" fmla="*/ 251791 h 2547730"/>
                    <a:gd name="connsiteX6" fmla="*/ 2951922 w 5898874"/>
                    <a:gd name="connsiteY6" fmla="*/ 3313 h 2547730"/>
                    <a:gd name="connsiteX7" fmla="*/ 3414091 w 5898874"/>
                    <a:gd name="connsiteY7" fmla="*/ 271669 h 2547730"/>
                    <a:gd name="connsiteX8" fmla="*/ 3906078 w 5898874"/>
                    <a:gd name="connsiteY8" fmla="*/ 967408 h 2547730"/>
                    <a:gd name="connsiteX9" fmla="*/ 4472608 w 5898874"/>
                    <a:gd name="connsiteY9" fmla="*/ 1797326 h 2547730"/>
                    <a:gd name="connsiteX10" fmla="*/ 4919869 w 5898874"/>
                    <a:gd name="connsiteY10" fmla="*/ 2239617 h 2547730"/>
                    <a:gd name="connsiteX11" fmla="*/ 5431735 w 5898874"/>
                    <a:gd name="connsiteY11" fmla="*/ 2463247 h 2547730"/>
                    <a:gd name="connsiteX12" fmla="*/ 5898874 w 5898874"/>
                    <a:gd name="connsiteY12" fmla="*/ 2547730 h 2547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8874" h="2547730">
                      <a:moveTo>
                        <a:pt x="0" y="2547730"/>
                      </a:moveTo>
                      <a:cubicBezTo>
                        <a:pt x="171864" y="2524124"/>
                        <a:pt x="343728" y="2500519"/>
                        <a:pt x="506895" y="2448339"/>
                      </a:cubicBezTo>
                      <a:cubicBezTo>
                        <a:pt x="670062" y="2396159"/>
                        <a:pt x="822463" y="2348947"/>
                        <a:pt x="979004" y="2234647"/>
                      </a:cubicBezTo>
                      <a:cubicBezTo>
                        <a:pt x="1135545" y="2120347"/>
                        <a:pt x="1282147" y="1968776"/>
                        <a:pt x="1446143" y="1762539"/>
                      </a:cubicBezTo>
                      <a:cubicBezTo>
                        <a:pt x="1610139" y="1556302"/>
                        <a:pt x="1788215" y="1249017"/>
                        <a:pt x="1962978" y="997226"/>
                      </a:cubicBezTo>
                      <a:cubicBezTo>
                        <a:pt x="2137741" y="745435"/>
                        <a:pt x="2329898" y="417443"/>
                        <a:pt x="2494722" y="251791"/>
                      </a:cubicBezTo>
                      <a:cubicBezTo>
                        <a:pt x="2659546" y="86139"/>
                        <a:pt x="2798694" y="0"/>
                        <a:pt x="2951922" y="3313"/>
                      </a:cubicBezTo>
                      <a:cubicBezTo>
                        <a:pt x="3105150" y="6626"/>
                        <a:pt x="3255065" y="110987"/>
                        <a:pt x="3414091" y="271669"/>
                      </a:cubicBezTo>
                      <a:cubicBezTo>
                        <a:pt x="3573117" y="432351"/>
                        <a:pt x="3729659" y="713132"/>
                        <a:pt x="3906078" y="967408"/>
                      </a:cubicBezTo>
                      <a:cubicBezTo>
                        <a:pt x="4082497" y="1221684"/>
                        <a:pt x="4303643" y="1585291"/>
                        <a:pt x="4472608" y="1797326"/>
                      </a:cubicBezTo>
                      <a:cubicBezTo>
                        <a:pt x="4641573" y="2009361"/>
                        <a:pt x="4760015" y="2128630"/>
                        <a:pt x="4919869" y="2239617"/>
                      </a:cubicBezTo>
                      <a:cubicBezTo>
                        <a:pt x="5079724" y="2350604"/>
                        <a:pt x="5268567" y="2411895"/>
                        <a:pt x="5431735" y="2463247"/>
                      </a:cubicBezTo>
                      <a:cubicBezTo>
                        <a:pt x="5594903" y="2514599"/>
                        <a:pt x="5816876" y="2533650"/>
                        <a:pt x="5898874" y="2547730"/>
                      </a:cubicBezTo>
                    </a:path>
                  </a:pathLst>
                </a:custGeom>
                <a:solidFill>
                  <a:srgbClr val="FFE0E0"/>
                </a:solidFill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2" name="直線矢印コネクタ 41"/>
                <p:cNvCxnSpPr/>
                <p:nvPr/>
              </p:nvCxnSpPr>
              <p:spPr>
                <a:xfrm>
                  <a:off x="5495730" y="2094722"/>
                  <a:ext cx="2668555" cy="466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テキスト ボックス 37">
                <a:extLst>
                  <a:ext uri="{FF2B5EF4-FFF2-40B4-BE49-F238E27FC236}">
                    <a16:creationId xmlns="" xmlns:a16="http://schemas.microsoft.com/office/drawing/2014/main" id="{5AAA953D-B7B2-4B0D-81A8-9B64D6EF3197}"/>
                  </a:ext>
                </a:extLst>
              </p:cNvPr>
              <p:cNvSpPr txBox="1"/>
              <p:nvPr/>
            </p:nvSpPr>
            <p:spPr>
              <a:xfrm>
                <a:off x="4901579" y="1498580"/>
                <a:ext cx="332142" cy="31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ja-JP"/>
                </a:defPPr>
                <a:lvl1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1pPr>
                <a:lvl2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2pPr>
                <a:lvl3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3pPr>
                <a:lvl4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4pPr>
                <a:lvl5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1600" b="1" dirty="0" smtClean="0">
                    <a:solidFill>
                      <a:srgbClr val="0070C0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rPr>
                  <a:t>A</a:t>
                </a:r>
                <a:endParaRPr kumimoji="1" lang="ja-JP" altLang="en-US" sz="1600" b="1" dirty="0">
                  <a:solidFill>
                    <a:srgbClr val="0070C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="" xmlns:a16="http://schemas.microsoft.com/office/drawing/2014/main" id="{5AAA953D-B7B2-4B0D-81A8-9B64D6EF3197}"/>
                  </a:ext>
                </a:extLst>
              </p:cNvPr>
              <p:cNvSpPr txBox="1"/>
              <p:nvPr/>
            </p:nvSpPr>
            <p:spPr>
              <a:xfrm>
                <a:off x="4900024" y="2280798"/>
                <a:ext cx="332142" cy="31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ja-JP"/>
                </a:defPPr>
                <a:lvl1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1pPr>
                <a:lvl2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2pPr>
                <a:lvl3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3pPr>
                <a:lvl4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4pPr>
                <a:lvl5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1600" b="1" dirty="0" smtClean="0">
                    <a:solidFill>
                      <a:schemeClr val="accent4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rPr>
                  <a:t>B</a:t>
                </a:r>
                <a:endParaRPr kumimoji="1" lang="ja-JP" altLang="en-US" sz="1600" b="1" dirty="0">
                  <a:solidFill>
                    <a:schemeClr val="accent4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9" name="テキスト ボックス 37">
                <a:extLst>
                  <a:ext uri="{FF2B5EF4-FFF2-40B4-BE49-F238E27FC236}">
                    <a16:creationId xmlns="" xmlns:a16="http://schemas.microsoft.com/office/drawing/2014/main" id="{5AAA953D-B7B2-4B0D-81A8-9B64D6EF3197}"/>
                  </a:ext>
                </a:extLst>
              </p:cNvPr>
              <p:cNvSpPr txBox="1"/>
              <p:nvPr/>
            </p:nvSpPr>
            <p:spPr>
              <a:xfrm>
                <a:off x="4896064" y="3049018"/>
                <a:ext cx="336952" cy="31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ja-JP"/>
                </a:defPPr>
                <a:lvl1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1pPr>
                <a:lvl2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2pPr>
                <a:lvl3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3pPr>
                <a:lvl4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4pPr>
                <a:lvl5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1600" b="1" dirty="0" smtClean="0">
                    <a:solidFill>
                      <a:srgbClr val="FF0000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rPr>
                  <a:t>C</a:t>
                </a:r>
                <a:endParaRPr kumimoji="1" lang="ja-JP" altLang="en-US" sz="1600" b="1" dirty="0">
                  <a:solidFill>
                    <a:srgbClr val="FF000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30" name="テキスト ボックス 37">
              <a:extLst>
                <a:ext uri="{FF2B5EF4-FFF2-40B4-BE49-F238E27FC236}">
                  <a16:creationId xmlns="" xmlns:a16="http://schemas.microsoft.com/office/drawing/2014/main" id="{5AAA953D-B7B2-4B0D-81A8-9B64D6EF3197}"/>
                </a:ext>
              </a:extLst>
            </p:cNvPr>
            <p:cNvSpPr txBox="1"/>
            <p:nvPr/>
          </p:nvSpPr>
          <p:spPr>
            <a:xfrm>
              <a:off x="4983017" y="1220630"/>
              <a:ext cx="3052438" cy="24468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solidFill>
                    <a:srgbClr val="0070C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Data is insufficient </a:t>
              </a:r>
              <a:r>
                <a:rPr lang="en-US" altLang="zh-CN" sz="1100" b="1" dirty="0" smtClean="0">
                  <a:solidFill>
                    <a:srgbClr val="0070C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-&gt;</a:t>
              </a:r>
              <a:r>
                <a:rPr kumimoji="1" lang="en-US" altLang="zh-CN" sz="1100" b="1" dirty="0" smtClean="0">
                  <a:solidFill>
                    <a:srgbClr val="0070C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 need for some trials!</a:t>
              </a:r>
              <a:endParaRPr kumimoji="1" lang="ja-JP" altLang="en-US" sz="1100" b="1" dirty="0">
                <a:solidFill>
                  <a:srgbClr val="0070C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" name="テキスト ボックス 37">
              <a:extLst>
                <a:ext uri="{FF2B5EF4-FFF2-40B4-BE49-F238E27FC236}">
                  <a16:creationId xmlns="" xmlns:a16="http://schemas.microsoft.com/office/drawing/2014/main" id="{5AAA953D-B7B2-4B0D-81A8-9B64D6EF3197}"/>
                </a:ext>
              </a:extLst>
            </p:cNvPr>
            <p:cNvSpPr txBox="1"/>
            <p:nvPr/>
          </p:nvSpPr>
          <p:spPr>
            <a:xfrm>
              <a:off x="6532100" y="1822506"/>
              <a:ext cx="1425390" cy="5493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solidFill>
                    <a:schemeClr val="accent4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Data is sufficient,</a:t>
              </a:r>
            </a:p>
            <a:p>
              <a:pPr algn="ctr"/>
              <a:r>
                <a:rPr kumimoji="1" lang="en-US" altLang="zh-CN" sz="1100" b="1" dirty="0" smtClean="0">
                  <a:solidFill>
                    <a:schemeClr val="accent4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but not good -&gt;</a:t>
              </a:r>
            </a:p>
            <a:p>
              <a:pPr algn="ctr"/>
              <a:r>
                <a:rPr kumimoji="1" lang="en-US" altLang="zh-CN" sz="1100" b="1" dirty="0" smtClean="0">
                  <a:solidFill>
                    <a:schemeClr val="accent4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 no need for trials!</a:t>
              </a:r>
              <a:endParaRPr kumimoji="1" lang="ja-JP" altLang="en-US" sz="1100" b="1" dirty="0">
                <a:solidFill>
                  <a:schemeClr val="accent4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" name="テキスト ボックス 37">
              <a:extLst>
                <a:ext uri="{FF2B5EF4-FFF2-40B4-BE49-F238E27FC236}">
                  <a16:creationId xmlns="" xmlns:a16="http://schemas.microsoft.com/office/drawing/2014/main" id="{5AAA953D-B7B2-4B0D-81A8-9B64D6EF3197}"/>
                </a:ext>
              </a:extLst>
            </p:cNvPr>
            <p:cNvSpPr txBox="1"/>
            <p:nvPr/>
          </p:nvSpPr>
          <p:spPr>
            <a:xfrm>
              <a:off x="5239677" y="2600057"/>
              <a:ext cx="1590500" cy="5493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solidFill>
                    <a:srgbClr val="FF000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Data is sufficient,</a:t>
              </a:r>
            </a:p>
            <a:p>
              <a:pPr algn="ctr"/>
              <a:r>
                <a:rPr kumimoji="1" lang="en-US" altLang="zh-CN" sz="1100" b="1" dirty="0" smtClean="0">
                  <a:solidFill>
                    <a:srgbClr val="FF000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and very good -&gt;</a:t>
              </a:r>
            </a:p>
            <a:p>
              <a:pPr algn="ctr"/>
              <a:r>
                <a:rPr kumimoji="1" lang="en-US" altLang="zh-CN" sz="1100" b="1" dirty="0" smtClean="0">
                  <a:solidFill>
                    <a:srgbClr val="FF000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need for many trials!</a:t>
              </a:r>
              <a:endParaRPr kumimoji="1" lang="ja-JP" altLang="en-US" sz="1100" b="1" dirty="0">
                <a:solidFill>
                  <a:srgbClr val="FF000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23" name="直線コネクタ 22"/>
          <p:cNvCxnSpPr>
            <a:stCxn id="45" idx="6"/>
          </p:cNvCxnSpPr>
          <p:nvPr/>
        </p:nvCxnSpPr>
        <p:spPr>
          <a:xfrm>
            <a:off x="6333365" y="3093436"/>
            <a:ext cx="349" cy="27042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45" idx="9"/>
          </p:cNvCxnSpPr>
          <p:nvPr/>
        </p:nvCxnSpPr>
        <p:spPr>
          <a:xfrm flipH="1">
            <a:off x="6886165" y="3277402"/>
            <a:ext cx="494" cy="7799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6123261" y="3700149"/>
            <a:ext cx="903" cy="42994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6472625" y="4004552"/>
            <a:ext cx="146" cy="12800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41" idx="6"/>
          </p:cNvCxnSpPr>
          <p:nvPr/>
        </p:nvCxnSpPr>
        <p:spPr>
          <a:xfrm>
            <a:off x="6867278" y="4302202"/>
            <a:ext cx="1131" cy="6082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41" idx="9"/>
          </p:cNvCxnSpPr>
          <p:nvPr/>
        </p:nvCxnSpPr>
        <p:spPr>
          <a:xfrm flipH="1">
            <a:off x="7146482" y="4730330"/>
            <a:ext cx="859" cy="1801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角丸四角形 118"/>
          <p:cNvSpPr/>
          <p:nvPr/>
        </p:nvSpPr>
        <p:spPr>
          <a:xfrm>
            <a:off x="5071188" y="2351314"/>
            <a:ext cx="3942183" cy="3853543"/>
          </a:xfrm>
          <a:prstGeom prst="roundRect">
            <a:avLst>
              <a:gd name="adj" fmla="val 1053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="" xmlns:a16="http://schemas.microsoft.com/office/drawing/2014/main" id="{2A6657B2-4017-448F-9433-749E751F400A}"/>
              </a:ext>
            </a:extLst>
          </p:cNvPr>
          <p:cNvSpPr txBox="1"/>
          <p:nvPr/>
        </p:nvSpPr>
        <p:spPr>
          <a:xfrm>
            <a:off x="5002480" y="1464407"/>
            <a:ext cx="3412601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u="sng" dirty="0">
                <a:solidFill>
                  <a:schemeClr val="tx1"/>
                </a:solidFill>
                <a:latin typeface="Arial Rounded MT Bold" pitchFamily="34" charset="0"/>
              </a:rPr>
              <a:t>Simulation Result</a:t>
            </a:r>
            <a:r>
              <a:rPr kumimoji="1" lang="ja-JP" altLang="en-US" sz="2000" b="1" dirty="0">
                <a:solidFill>
                  <a:schemeClr val="tx1"/>
                </a:solidFill>
                <a:latin typeface="Arial Rounded MT Bold" pitchFamily="34" charset="0"/>
              </a:rPr>
              <a:t>：</a:t>
            </a:r>
            <a:endParaRPr kumimoji="1" lang="en-US" altLang="ja-JP" sz="2000" b="1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</a:rPr>
              <a:t>Improvement</a:t>
            </a:r>
            <a:r>
              <a:rPr lang="ja-JP" altLang="en-US" sz="2000" b="1" dirty="0">
                <a:solidFill>
                  <a:schemeClr val="tx1"/>
                </a:solidFill>
                <a:latin typeface="Arial Rounded MT Bold" pitchFamily="34" charset="0"/>
              </a:rPr>
              <a:t>：</a:t>
            </a:r>
            <a:r>
              <a:rPr lang="ja-JP" altLang="en-US" sz="2800" b="1" dirty="0">
                <a:solidFill>
                  <a:srgbClr val="FF0000"/>
                </a:solidFill>
                <a:latin typeface="Arial Rounded MT Bold" pitchFamily="34" charset="0"/>
              </a:rPr>
              <a:t>５～１０％</a:t>
            </a:r>
            <a:endParaRPr kumimoji="1" lang="en-US" altLang="ja-JP" sz="20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605FBF3-D410-4D86-8DFE-7D98016F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Simulation: </a:t>
            </a:r>
            <a:r>
              <a:rPr lang="en-US" altLang="zh-CN" dirty="0"/>
              <a:t>Bandit for Long Tail &amp; Cold-Start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B6684E9-EE62-471A-99BD-20D53DCC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Result (Simulation): </a:t>
            </a:r>
            <a:r>
              <a:rPr kumimoji="1" lang="en-US" altLang="ja-JP" dirty="0"/>
              <a:t>Lifting up the light and new users/items! 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="" xmlns:a16="http://schemas.microsoft.com/office/drawing/2014/main" id="{71277A42-4177-4C9B-A61E-1AB1E439D8A9}"/>
              </a:ext>
            </a:extLst>
          </p:cNvPr>
          <p:cNvSpPr/>
          <p:nvPr/>
        </p:nvSpPr>
        <p:spPr bwMode="auto">
          <a:xfrm>
            <a:off x="3421831" y="3728753"/>
            <a:ext cx="2355214" cy="23077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3200" b="1" dirty="0">
                <a:latin typeface="Arial Rounded MT Bold" pitchFamily="34" charset="0"/>
              </a:rPr>
              <a:t>RL</a:t>
            </a:r>
          </a:p>
          <a:p>
            <a:pPr algn="ctr"/>
            <a:r>
              <a:rPr lang="en-US" altLang="ja-JP" sz="1200" b="1" dirty="0">
                <a:latin typeface="Arial Rounded MT Bold" pitchFamily="34" charset="0"/>
              </a:rPr>
              <a:t>(</a:t>
            </a:r>
            <a:r>
              <a:rPr lang="en-US" altLang="ja-JP" sz="1200" b="1" u="sng" dirty="0">
                <a:latin typeface="Arial Rounded MT Bold" pitchFamily="34" charset="0"/>
              </a:rPr>
              <a:t>R</a:t>
            </a:r>
            <a:r>
              <a:rPr lang="en-US" altLang="ja-JP" sz="1200" b="1" dirty="0">
                <a:latin typeface="Arial Rounded MT Bold" pitchFamily="34" charset="0"/>
              </a:rPr>
              <a:t>einforcement</a:t>
            </a:r>
          </a:p>
          <a:p>
            <a:pPr algn="ctr"/>
            <a:r>
              <a:rPr lang="en-US" altLang="ja-JP" sz="1200" b="1" u="sng" dirty="0">
                <a:latin typeface="Arial Rounded MT Bold" pitchFamily="34" charset="0"/>
              </a:rPr>
              <a:t>L</a:t>
            </a:r>
            <a:r>
              <a:rPr lang="en-US" altLang="ja-JP" sz="1200" b="1" dirty="0">
                <a:latin typeface="Arial Rounded MT Bold" pitchFamily="34" charset="0"/>
              </a:rPr>
              <a:t>earning)</a:t>
            </a:r>
            <a:endParaRPr lang="ja-JP" altLang="en-US" sz="3200" b="1" dirty="0">
              <a:latin typeface="Arial Rounded MT Bold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39B500B5-6930-43CA-86CB-AE597A332BDC}"/>
              </a:ext>
            </a:extLst>
          </p:cNvPr>
          <p:cNvSpPr/>
          <p:nvPr/>
        </p:nvSpPr>
        <p:spPr bwMode="auto">
          <a:xfrm>
            <a:off x="5231065" y="4028175"/>
            <a:ext cx="1682739" cy="169763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="" xmlns:a16="http://schemas.microsoft.com/office/drawing/2014/main" id="{59E73FA3-3364-4AEE-BB0A-3F5FA506141B}"/>
              </a:ext>
            </a:extLst>
          </p:cNvPr>
          <p:cNvGrpSpPr/>
          <p:nvPr/>
        </p:nvGrpSpPr>
        <p:grpSpPr>
          <a:xfrm>
            <a:off x="2263916" y="4033822"/>
            <a:ext cx="1686339" cy="1686339"/>
            <a:chOff x="3728830" y="3914913"/>
            <a:chExt cx="1686339" cy="1686339"/>
          </a:xfrm>
        </p:grpSpPr>
        <p:pic>
          <p:nvPicPr>
            <p:cNvPr id="9" name="図 8">
              <a:extLst>
                <a:ext uri="{FF2B5EF4-FFF2-40B4-BE49-F238E27FC236}">
                  <a16:creationId xmlns="" xmlns:a16="http://schemas.microsoft.com/office/drawing/2014/main" id="{B2D6D53A-975D-4D39-AD1C-A6C1C47FC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8830" y="3914913"/>
              <a:ext cx="1686339" cy="168633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0" name="テキスト ボックス 9">
              <a:extLst>
                <a:ext uri="{FF2B5EF4-FFF2-40B4-BE49-F238E27FC236}">
                  <a16:creationId xmlns="" xmlns:a16="http://schemas.microsoft.com/office/drawing/2014/main" id="{CF8DE224-2887-4E31-AD74-69889C1FFC16}"/>
                </a:ext>
              </a:extLst>
            </p:cNvPr>
            <p:cNvSpPr txBox="1"/>
            <p:nvPr/>
          </p:nvSpPr>
          <p:spPr>
            <a:xfrm>
              <a:off x="4800898" y="3914913"/>
              <a:ext cx="5549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AI</a:t>
              </a:r>
              <a:endParaRPr kumimoji="1" lang="ja-JP" altLang="en-US" sz="28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6A30569D-1D14-452F-A60E-0E49406B5633}"/>
              </a:ext>
            </a:extLst>
          </p:cNvPr>
          <p:cNvSpPr txBox="1"/>
          <p:nvPr/>
        </p:nvSpPr>
        <p:spPr>
          <a:xfrm>
            <a:off x="5393981" y="4039471"/>
            <a:ext cx="1378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Arial Rounded MT Bold" pitchFamily="34" charset="0"/>
              </a:rPr>
              <a:t>Simulator</a:t>
            </a:r>
            <a:endParaRPr kumimoji="1" lang="ja-JP" altLang="en-US" sz="20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2" name="矢印: 下カーブ 11">
            <a:extLst>
              <a:ext uri="{FF2B5EF4-FFF2-40B4-BE49-F238E27FC236}">
                <a16:creationId xmlns="" xmlns:a16="http://schemas.microsoft.com/office/drawing/2014/main" id="{7498E7D6-B6C4-4849-AFD2-3D6177578A6F}"/>
              </a:ext>
            </a:extLst>
          </p:cNvPr>
          <p:cNvSpPr/>
          <p:nvPr/>
        </p:nvSpPr>
        <p:spPr bwMode="auto">
          <a:xfrm>
            <a:off x="2792339" y="3236548"/>
            <a:ext cx="3596640" cy="722812"/>
          </a:xfrm>
          <a:prstGeom prst="curvedDownArrow">
            <a:avLst>
              <a:gd name="adj1" fmla="val 53464"/>
              <a:gd name="adj2" fmla="val 10708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3" name="矢印: 下カーブ 12">
            <a:extLst>
              <a:ext uri="{FF2B5EF4-FFF2-40B4-BE49-F238E27FC236}">
                <a16:creationId xmlns="" xmlns:a16="http://schemas.microsoft.com/office/drawing/2014/main" id="{8C2549AB-09F0-4036-9120-C64A1535C406}"/>
              </a:ext>
            </a:extLst>
          </p:cNvPr>
          <p:cNvSpPr/>
          <p:nvPr/>
        </p:nvSpPr>
        <p:spPr bwMode="auto">
          <a:xfrm rot="10800000">
            <a:off x="2792339" y="5794623"/>
            <a:ext cx="3596640" cy="722812"/>
          </a:xfrm>
          <a:prstGeom prst="curvedDownArrow">
            <a:avLst>
              <a:gd name="adj1" fmla="val 53464"/>
              <a:gd name="adj2" fmla="val 10708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="" xmlns:a16="http://schemas.microsoft.com/office/drawing/2014/main" id="{9B50588C-8C2D-4F0D-83A2-435549BCB555}"/>
              </a:ext>
            </a:extLst>
          </p:cNvPr>
          <p:cNvSpPr txBox="1"/>
          <p:nvPr/>
        </p:nvSpPr>
        <p:spPr>
          <a:xfrm>
            <a:off x="4023000" y="3079582"/>
            <a:ext cx="1152881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Arial Rounded MT Bold" pitchFamily="34" charset="0"/>
              </a:rPr>
              <a:t>Action</a:t>
            </a:r>
            <a:endParaRPr kumimoji="1" lang="ja-JP" altLang="en-US" sz="2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A38AD782-6B27-4F6F-B6E1-30E9C6D55FB4}"/>
              </a:ext>
            </a:extLst>
          </p:cNvPr>
          <p:cNvSpPr txBox="1"/>
          <p:nvPr/>
        </p:nvSpPr>
        <p:spPr>
          <a:xfrm>
            <a:off x="3923636" y="6281745"/>
            <a:ext cx="132472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Arial Rounded MT Bold" pitchFamily="34" charset="0"/>
              </a:rPr>
              <a:t>Reward</a:t>
            </a:r>
            <a:endParaRPr kumimoji="1" lang="ja-JP" altLang="en-US" sz="2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="" xmlns:a16="http://schemas.microsoft.com/office/drawing/2014/main" id="{FBC1186A-7EFF-4705-99A3-ED363D194964}"/>
              </a:ext>
            </a:extLst>
          </p:cNvPr>
          <p:cNvGrpSpPr/>
          <p:nvPr/>
        </p:nvGrpSpPr>
        <p:grpSpPr>
          <a:xfrm>
            <a:off x="7192227" y="4033821"/>
            <a:ext cx="1699135" cy="1686339"/>
            <a:chOff x="5654576" y="4084405"/>
            <a:chExt cx="2476224" cy="2317896"/>
          </a:xfrm>
        </p:grpSpPr>
        <p:pic>
          <p:nvPicPr>
            <p:cNvPr id="17" name="table">
              <a:extLst>
                <a:ext uri="{FF2B5EF4-FFF2-40B4-BE49-F238E27FC236}">
                  <a16:creationId xmlns="" xmlns:a16="http://schemas.microsoft.com/office/drawing/2014/main" id="{44D5CF2D-67B4-4E26-B3C4-57D183A58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224" y="4120345"/>
              <a:ext cx="2457576" cy="2281956"/>
            </a:xfrm>
            <a:prstGeom prst="rect">
              <a:avLst/>
            </a:prstGeom>
          </p:spPr>
        </p:pic>
        <p:sp>
          <p:nvSpPr>
            <p:cNvPr id="18" name="テキスト ボックス 32">
              <a:extLst>
                <a:ext uri="{FF2B5EF4-FFF2-40B4-BE49-F238E27FC236}">
                  <a16:creationId xmlns="" xmlns:a16="http://schemas.microsoft.com/office/drawing/2014/main" id="{E9E1106C-6C33-4605-8913-24D96D006203}"/>
                </a:ext>
              </a:extLst>
            </p:cNvPr>
            <p:cNvSpPr txBox="1"/>
            <p:nvPr/>
          </p:nvSpPr>
          <p:spPr>
            <a:xfrm>
              <a:off x="5654576" y="4084405"/>
              <a:ext cx="537777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A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テキスト ボックス 33">
              <a:extLst>
                <a:ext uri="{FF2B5EF4-FFF2-40B4-BE49-F238E27FC236}">
                  <a16:creationId xmlns="" xmlns:a16="http://schemas.microsoft.com/office/drawing/2014/main" id="{9EFDF77F-2FE1-47CB-8F67-373C4A9E0F85}"/>
                </a:ext>
              </a:extLst>
            </p:cNvPr>
            <p:cNvSpPr txBox="1"/>
            <p:nvPr/>
          </p:nvSpPr>
          <p:spPr>
            <a:xfrm>
              <a:off x="5665784" y="4801291"/>
              <a:ext cx="537777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B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テキスト ボックス 34">
              <a:extLst>
                <a:ext uri="{FF2B5EF4-FFF2-40B4-BE49-F238E27FC236}">
                  <a16:creationId xmlns="" xmlns:a16="http://schemas.microsoft.com/office/drawing/2014/main" id="{56C1504B-D993-4BE5-A548-0E70F2ED81C7}"/>
                </a:ext>
              </a:extLst>
            </p:cNvPr>
            <p:cNvSpPr txBox="1"/>
            <p:nvPr/>
          </p:nvSpPr>
          <p:spPr>
            <a:xfrm>
              <a:off x="7176995" y="4883105"/>
              <a:ext cx="547122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C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C4875C9F-D6D1-4110-A2CF-39CE6A4FFFAB}"/>
              </a:ext>
            </a:extLst>
          </p:cNvPr>
          <p:cNvSpPr txBox="1"/>
          <p:nvPr/>
        </p:nvSpPr>
        <p:spPr>
          <a:xfrm>
            <a:off x="7679402" y="5714456"/>
            <a:ext cx="737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Arial Rounded MT Bold" pitchFamily="34" charset="0"/>
              </a:rPr>
              <a:t>Trial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150412F5-614C-477A-B848-929E5607F60A}"/>
              </a:ext>
            </a:extLst>
          </p:cNvPr>
          <p:cNvSpPr txBox="1"/>
          <p:nvPr/>
        </p:nvSpPr>
        <p:spPr>
          <a:xfrm>
            <a:off x="164791" y="3037228"/>
            <a:ext cx="2472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rgbClr val="00B050"/>
                </a:solidFill>
                <a:latin typeface="Arial Rounded MT Bold" pitchFamily="34" charset="0"/>
              </a:rPr>
              <a:t>Complex Models</a:t>
            </a:r>
          </a:p>
          <a:p>
            <a:pPr algn="ctr"/>
            <a:r>
              <a:rPr lang="en-US" altLang="ja-JP" sz="2000" b="1" dirty="0" smtClean="0">
                <a:latin typeface="Arial Rounded MT Bold" pitchFamily="34" charset="0"/>
              </a:rPr>
              <a:t>+</a:t>
            </a:r>
          </a:p>
          <a:p>
            <a:pPr algn="ctr"/>
            <a:r>
              <a:rPr lang="en-US" altLang="ja-JP" sz="2000" b="1" dirty="0" smtClean="0">
                <a:solidFill>
                  <a:srgbClr val="0070C0"/>
                </a:solidFill>
                <a:latin typeface="Arial Rounded MT Bold" pitchFamily="34" charset="0"/>
              </a:rPr>
              <a:t>Bandit Mechanism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="" xmlns:a16="http://schemas.microsoft.com/office/drawing/2014/main" id="{E4F8F21C-0AD8-4981-BB1D-DB4CACE5CD9A}"/>
              </a:ext>
            </a:extLst>
          </p:cNvPr>
          <p:cNvGrpSpPr/>
          <p:nvPr/>
        </p:nvGrpSpPr>
        <p:grpSpPr>
          <a:xfrm>
            <a:off x="5384026" y="4550382"/>
            <a:ext cx="1354183" cy="866842"/>
            <a:chOff x="5360126" y="2969284"/>
            <a:chExt cx="1354183" cy="866842"/>
          </a:xfrm>
          <a:solidFill>
            <a:schemeClr val="accent2">
              <a:lumMod val="20000"/>
              <a:lumOff val="80000"/>
            </a:schemeClr>
          </a:solidFill>
        </p:grpSpPr>
        <p:cxnSp>
          <p:nvCxnSpPr>
            <p:cNvPr id="39" name="直線コネクタ 38">
              <a:extLst>
                <a:ext uri="{FF2B5EF4-FFF2-40B4-BE49-F238E27FC236}">
                  <a16:creationId xmlns="" xmlns:a16="http://schemas.microsoft.com/office/drawing/2014/main" id="{D1643D2D-F8BD-4D10-AB7E-1409DE015EF1}"/>
                </a:ext>
              </a:extLst>
            </p:cNvPr>
            <p:cNvCxnSpPr/>
            <p:nvPr/>
          </p:nvCxnSpPr>
          <p:spPr bwMode="auto">
            <a:xfrm>
              <a:off x="5360126" y="3836126"/>
              <a:ext cx="1354183" cy="0"/>
            </a:xfrm>
            <a:prstGeom prst="line">
              <a:avLst/>
            </a:prstGeom>
            <a:grp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正方形/長方形 39">
              <a:extLst>
                <a:ext uri="{FF2B5EF4-FFF2-40B4-BE49-F238E27FC236}">
                  <a16:creationId xmlns="" xmlns:a16="http://schemas.microsoft.com/office/drawing/2014/main" id="{B6A31FC6-4992-4342-897F-E64C371E2B77}"/>
                </a:ext>
              </a:extLst>
            </p:cNvPr>
            <p:cNvSpPr/>
            <p:nvPr/>
          </p:nvSpPr>
          <p:spPr bwMode="auto">
            <a:xfrm>
              <a:off x="5485947" y="3334992"/>
              <a:ext cx="178526" cy="500294"/>
            </a:xfrm>
            <a:prstGeom prst="rect">
              <a:avLst/>
            </a:prstGeom>
            <a:grp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="" xmlns:a16="http://schemas.microsoft.com/office/drawing/2014/main" id="{A06B4F86-A31A-409A-837C-3D3556D098D4}"/>
                </a:ext>
              </a:extLst>
            </p:cNvPr>
            <p:cNvSpPr/>
            <p:nvPr/>
          </p:nvSpPr>
          <p:spPr bwMode="auto">
            <a:xfrm>
              <a:off x="5801441" y="2969284"/>
              <a:ext cx="178526" cy="866002"/>
            </a:xfrm>
            <a:prstGeom prst="rect">
              <a:avLst/>
            </a:prstGeom>
            <a:grp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="" xmlns:a16="http://schemas.microsoft.com/office/drawing/2014/main" id="{C065C59E-9ED7-4C1F-B57E-C904D4DAB3EA}"/>
                </a:ext>
              </a:extLst>
            </p:cNvPr>
            <p:cNvSpPr/>
            <p:nvPr/>
          </p:nvSpPr>
          <p:spPr bwMode="auto">
            <a:xfrm>
              <a:off x="6122390" y="3571310"/>
              <a:ext cx="178526" cy="263976"/>
            </a:xfrm>
            <a:prstGeom prst="rect">
              <a:avLst/>
            </a:prstGeom>
            <a:grp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="" xmlns:a16="http://schemas.microsoft.com/office/drawing/2014/main" id="{9AD2CEA9-D152-4267-BAF0-0C9C0ABEB735}"/>
                </a:ext>
              </a:extLst>
            </p:cNvPr>
            <p:cNvSpPr/>
            <p:nvPr/>
          </p:nvSpPr>
          <p:spPr bwMode="auto">
            <a:xfrm>
              <a:off x="6439734" y="3164084"/>
              <a:ext cx="178526" cy="671202"/>
            </a:xfrm>
            <a:prstGeom prst="rect">
              <a:avLst/>
            </a:prstGeom>
            <a:grp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</p:grpSp>
      <p:cxnSp>
        <p:nvCxnSpPr>
          <p:cNvPr id="79" name="直線コネクタ 78">
            <a:extLst>
              <a:ext uri="{FF2B5EF4-FFF2-40B4-BE49-F238E27FC236}">
                <a16:creationId xmlns="" xmlns:a16="http://schemas.microsoft.com/office/drawing/2014/main" id="{D1702687-DBD6-4863-BC15-F2B940E56686}"/>
              </a:ext>
            </a:extLst>
          </p:cNvPr>
          <p:cNvCxnSpPr>
            <a:cxnSpLocks/>
          </p:cNvCxnSpPr>
          <p:nvPr/>
        </p:nvCxnSpPr>
        <p:spPr bwMode="auto">
          <a:xfrm flipV="1">
            <a:off x="5593655" y="4746873"/>
            <a:ext cx="320140" cy="33346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線コネクタ 79">
            <a:extLst>
              <a:ext uri="{FF2B5EF4-FFF2-40B4-BE49-F238E27FC236}">
                <a16:creationId xmlns="" xmlns:a16="http://schemas.microsoft.com/office/drawing/2014/main" id="{CECF5FD1-E696-4075-A7DF-F857CEFFE934}"/>
              </a:ext>
            </a:extLst>
          </p:cNvPr>
          <p:cNvCxnSpPr>
            <a:cxnSpLocks/>
          </p:cNvCxnSpPr>
          <p:nvPr/>
        </p:nvCxnSpPr>
        <p:spPr bwMode="auto">
          <a:xfrm>
            <a:off x="5902555" y="4745182"/>
            <a:ext cx="322605" cy="18863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線コネクタ 80">
            <a:extLst>
              <a:ext uri="{FF2B5EF4-FFF2-40B4-BE49-F238E27FC236}">
                <a16:creationId xmlns="" xmlns:a16="http://schemas.microsoft.com/office/drawing/2014/main" id="{0091A932-FBC1-4C01-986B-2C747D67739E}"/>
              </a:ext>
            </a:extLst>
          </p:cNvPr>
          <p:cNvCxnSpPr>
            <a:cxnSpLocks/>
          </p:cNvCxnSpPr>
          <p:nvPr/>
        </p:nvCxnSpPr>
        <p:spPr bwMode="auto">
          <a:xfrm flipV="1">
            <a:off x="6210442" y="4600630"/>
            <a:ext cx="342455" cy="33780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スライド番号プレースホルダ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85" name="吹き出し: 角を丸めた四角形 3">
            <a:extLst>
              <a:ext uri="{FF2B5EF4-FFF2-40B4-BE49-F238E27FC236}">
                <a16:creationId xmlns="" xmlns:a16="http://schemas.microsoft.com/office/drawing/2014/main" id="{5AB49C36-5EBC-4F72-83AB-A8EC52568B83}"/>
              </a:ext>
            </a:extLst>
          </p:cNvPr>
          <p:cNvSpPr/>
          <p:nvPr/>
        </p:nvSpPr>
        <p:spPr bwMode="auto">
          <a:xfrm>
            <a:off x="7235876" y="2416626"/>
            <a:ext cx="1170992" cy="1516224"/>
          </a:xfrm>
          <a:prstGeom prst="wedgeRoundRectCallout">
            <a:avLst>
              <a:gd name="adj1" fmla="val -85894"/>
              <a:gd name="adj2" fmla="val 55804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86" name="グループ化 46">
            <a:extLst>
              <a:ext uri="{FF2B5EF4-FFF2-40B4-BE49-F238E27FC236}">
                <a16:creationId xmlns="" xmlns:a16="http://schemas.microsoft.com/office/drawing/2014/main" id="{8CA1CE18-4E07-4D6F-95AF-49FC31EFA87A}"/>
              </a:ext>
            </a:extLst>
          </p:cNvPr>
          <p:cNvGrpSpPr/>
          <p:nvPr/>
        </p:nvGrpSpPr>
        <p:grpSpPr>
          <a:xfrm>
            <a:off x="7427421" y="2517953"/>
            <a:ext cx="783504" cy="1316926"/>
            <a:chOff x="2739426" y="4806088"/>
            <a:chExt cx="1458315" cy="1903341"/>
          </a:xfrm>
        </p:grpSpPr>
        <p:sp>
          <p:nvSpPr>
            <p:cNvPr id="87" name="四角形: 角を丸くする 47">
              <a:extLst>
                <a:ext uri="{FF2B5EF4-FFF2-40B4-BE49-F238E27FC236}">
                  <a16:creationId xmlns="" xmlns:a16="http://schemas.microsoft.com/office/drawing/2014/main" id="{D7123F0F-1A31-4BFF-B506-859C2A2D877B}"/>
                </a:ext>
              </a:extLst>
            </p:cNvPr>
            <p:cNvSpPr/>
            <p:nvPr/>
          </p:nvSpPr>
          <p:spPr bwMode="auto">
            <a:xfrm>
              <a:off x="2739426" y="4806088"/>
              <a:ext cx="1458315" cy="1903341"/>
            </a:xfrm>
            <a:prstGeom prst="roundRect">
              <a:avLst>
                <a:gd name="adj" fmla="val 812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="" xmlns:a16="http://schemas.microsoft.com/office/drawing/2014/main" id="{AC501D01-1157-4BE5-980F-83487461154B}"/>
                </a:ext>
              </a:extLst>
            </p:cNvPr>
            <p:cNvSpPr/>
            <p:nvPr/>
          </p:nvSpPr>
          <p:spPr bwMode="auto">
            <a:xfrm>
              <a:off x="2837842" y="4888326"/>
              <a:ext cx="1259886" cy="15461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grpSp>
          <p:nvGrpSpPr>
            <p:cNvPr id="89" name="グループ化 49">
              <a:extLst>
                <a:ext uri="{FF2B5EF4-FFF2-40B4-BE49-F238E27FC236}">
                  <a16:creationId xmlns="" xmlns:a16="http://schemas.microsoft.com/office/drawing/2014/main" id="{DF804C83-76BE-46D8-AD5D-1C550CFC4FA5}"/>
                </a:ext>
              </a:extLst>
            </p:cNvPr>
            <p:cNvGrpSpPr/>
            <p:nvPr/>
          </p:nvGrpSpPr>
          <p:grpSpPr>
            <a:xfrm>
              <a:off x="2845404" y="4988869"/>
              <a:ext cx="700155" cy="784658"/>
              <a:chOff x="3368318" y="5596339"/>
              <a:chExt cx="700155" cy="784658"/>
            </a:xfrm>
          </p:grpSpPr>
          <p:grpSp>
            <p:nvGrpSpPr>
              <p:cNvPr id="112" name="グループ化 72">
                <a:extLst>
                  <a:ext uri="{FF2B5EF4-FFF2-40B4-BE49-F238E27FC236}">
                    <a16:creationId xmlns="" xmlns:a16="http://schemas.microsoft.com/office/drawing/2014/main" id="{38D4CF09-0B47-4CFB-9079-C75C6A23C1B8}"/>
                  </a:ext>
                </a:extLst>
              </p:cNvPr>
              <p:cNvGrpSpPr/>
              <p:nvPr/>
            </p:nvGrpSpPr>
            <p:grpSpPr>
              <a:xfrm>
                <a:off x="3505200" y="5596339"/>
                <a:ext cx="426395" cy="399766"/>
                <a:chOff x="3505200" y="5596339"/>
                <a:chExt cx="426395" cy="399766"/>
              </a:xfrm>
            </p:grpSpPr>
            <p:sp>
              <p:nvSpPr>
                <p:cNvPr id="114" name="正方形/長方形 113">
                  <a:extLst>
                    <a:ext uri="{FF2B5EF4-FFF2-40B4-BE49-F238E27FC236}">
                      <a16:creationId xmlns="" xmlns:a16="http://schemas.microsoft.com/office/drawing/2014/main" id="{A2FF247E-2E9F-41A9-97B7-9A71B63CD8C5}"/>
                    </a:ext>
                  </a:extLst>
                </p:cNvPr>
                <p:cNvSpPr/>
                <p:nvPr/>
              </p:nvSpPr>
              <p:spPr bwMode="auto">
                <a:xfrm>
                  <a:off x="3505200" y="5596339"/>
                  <a:ext cx="426395" cy="39976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115" name="二等辺三角形 114">
                  <a:extLst>
                    <a:ext uri="{FF2B5EF4-FFF2-40B4-BE49-F238E27FC236}">
                      <a16:creationId xmlns="" xmlns:a16="http://schemas.microsoft.com/office/drawing/2014/main" id="{68997CF1-99AB-49E7-8F29-50B41BCC2171}"/>
                    </a:ext>
                  </a:extLst>
                </p:cNvPr>
                <p:cNvSpPr/>
                <p:nvPr/>
              </p:nvSpPr>
              <p:spPr bwMode="auto">
                <a:xfrm>
                  <a:off x="3537230" y="5699310"/>
                  <a:ext cx="262844" cy="212240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116" name="二等辺三角形 115">
                  <a:extLst>
                    <a:ext uri="{FF2B5EF4-FFF2-40B4-BE49-F238E27FC236}">
                      <a16:creationId xmlns="" xmlns:a16="http://schemas.microsoft.com/office/drawing/2014/main" id="{C6174488-6AB3-48A9-9FA8-DA3CAF6668F2}"/>
                    </a:ext>
                  </a:extLst>
                </p:cNvPr>
                <p:cNvSpPr/>
                <p:nvPr/>
              </p:nvSpPr>
              <p:spPr bwMode="auto">
                <a:xfrm>
                  <a:off x="3683847" y="5783337"/>
                  <a:ext cx="209006" cy="180465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117" name="楕円 77">
                  <a:extLst>
                    <a:ext uri="{FF2B5EF4-FFF2-40B4-BE49-F238E27FC236}">
                      <a16:creationId xmlns="" xmlns:a16="http://schemas.microsoft.com/office/drawing/2014/main" id="{88C637E8-89B6-45F9-89EB-1F66425C3B7B}"/>
                    </a:ext>
                  </a:extLst>
                </p:cNvPr>
                <p:cNvSpPr/>
                <p:nvPr/>
              </p:nvSpPr>
              <p:spPr bwMode="auto">
                <a:xfrm>
                  <a:off x="3763962" y="5642562"/>
                  <a:ext cx="115839" cy="1178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</p:grpSp>
          <p:sp>
            <p:nvSpPr>
              <p:cNvPr id="113" name="テキスト ボックス 112">
                <a:extLst>
                  <a:ext uri="{FF2B5EF4-FFF2-40B4-BE49-F238E27FC236}">
                    <a16:creationId xmlns="" xmlns:a16="http://schemas.microsoft.com/office/drawing/2014/main" id="{FCD96F8A-2105-4CFE-9361-FC0E4905EE4D}"/>
                  </a:ext>
                </a:extLst>
              </p:cNvPr>
              <p:cNvSpPr txBox="1"/>
              <p:nvPr/>
            </p:nvSpPr>
            <p:spPr>
              <a:xfrm>
                <a:off x="3368318" y="6004285"/>
                <a:ext cx="700155" cy="376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900" b="1" dirty="0">
                    <a:solidFill>
                      <a:srgbClr val="FF0000"/>
                    </a:solidFill>
                    <a:latin typeface="Arial Rounded MT Bold" pitchFamily="34" charset="0"/>
                  </a:rPr>
                  <a:t>Ad1</a:t>
                </a:r>
                <a:endParaRPr kumimoji="1" lang="ja-JP" altLang="en-US" sz="900" b="1" dirty="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90" name="グループ化 50">
              <a:extLst>
                <a:ext uri="{FF2B5EF4-FFF2-40B4-BE49-F238E27FC236}">
                  <a16:creationId xmlns="" xmlns:a16="http://schemas.microsoft.com/office/drawing/2014/main" id="{8FA2F176-A11C-4632-95DF-B0455ED22D1B}"/>
                </a:ext>
              </a:extLst>
            </p:cNvPr>
            <p:cNvGrpSpPr/>
            <p:nvPr/>
          </p:nvGrpSpPr>
          <p:grpSpPr>
            <a:xfrm>
              <a:off x="3414963" y="4988869"/>
              <a:ext cx="700155" cy="784658"/>
              <a:chOff x="3368317" y="5596339"/>
              <a:chExt cx="700155" cy="784658"/>
            </a:xfrm>
          </p:grpSpPr>
          <p:grpSp>
            <p:nvGrpSpPr>
              <p:cNvPr id="106" name="グループ化 66">
                <a:extLst>
                  <a:ext uri="{FF2B5EF4-FFF2-40B4-BE49-F238E27FC236}">
                    <a16:creationId xmlns="" xmlns:a16="http://schemas.microsoft.com/office/drawing/2014/main" id="{2FC7305C-51EC-427C-A03B-C2DE975C44F4}"/>
                  </a:ext>
                </a:extLst>
              </p:cNvPr>
              <p:cNvGrpSpPr/>
              <p:nvPr/>
            </p:nvGrpSpPr>
            <p:grpSpPr>
              <a:xfrm>
                <a:off x="3505200" y="5596339"/>
                <a:ext cx="426395" cy="399766"/>
                <a:chOff x="3505200" y="5596339"/>
                <a:chExt cx="426395" cy="399766"/>
              </a:xfrm>
            </p:grpSpPr>
            <p:sp>
              <p:nvSpPr>
                <p:cNvPr id="108" name="正方形/長方形 107">
                  <a:extLst>
                    <a:ext uri="{FF2B5EF4-FFF2-40B4-BE49-F238E27FC236}">
                      <a16:creationId xmlns="" xmlns:a16="http://schemas.microsoft.com/office/drawing/2014/main" id="{86994F13-7454-47E2-BE39-DC3C756B8FE7}"/>
                    </a:ext>
                  </a:extLst>
                </p:cNvPr>
                <p:cNvSpPr/>
                <p:nvPr/>
              </p:nvSpPr>
              <p:spPr bwMode="auto">
                <a:xfrm>
                  <a:off x="3505200" y="5596339"/>
                  <a:ext cx="426395" cy="39976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109" name="二等辺三角形 108">
                  <a:extLst>
                    <a:ext uri="{FF2B5EF4-FFF2-40B4-BE49-F238E27FC236}">
                      <a16:creationId xmlns="" xmlns:a16="http://schemas.microsoft.com/office/drawing/2014/main" id="{D7662D6B-5130-486B-868A-A03E9DF35FF2}"/>
                    </a:ext>
                  </a:extLst>
                </p:cNvPr>
                <p:cNvSpPr/>
                <p:nvPr/>
              </p:nvSpPr>
              <p:spPr bwMode="auto">
                <a:xfrm>
                  <a:off x="3537230" y="5699310"/>
                  <a:ext cx="262844" cy="212240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110" name="二等辺三角形 109">
                  <a:extLst>
                    <a:ext uri="{FF2B5EF4-FFF2-40B4-BE49-F238E27FC236}">
                      <a16:creationId xmlns="" xmlns:a16="http://schemas.microsoft.com/office/drawing/2014/main" id="{6D696947-1A28-495C-A97A-6FA1AF57E853}"/>
                    </a:ext>
                  </a:extLst>
                </p:cNvPr>
                <p:cNvSpPr/>
                <p:nvPr/>
              </p:nvSpPr>
              <p:spPr bwMode="auto">
                <a:xfrm>
                  <a:off x="3683847" y="5783337"/>
                  <a:ext cx="209006" cy="180465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111" name="楕円 71">
                  <a:extLst>
                    <a:ext uri="{FF2B5EF4-FFF2-40B4-BE49-F238E27FC236}">
                      <a16:creationId xmlns="" xmlns:a16="http://schemas.microsoft.com/office/drawing/2014/main" id="{3D46F98A-DE44-4D93-BDA2-45DECD97A2F9}"/>
                    </a:ext>
                  </a:extLst>
                </p:cNvPr>
                <p:cNvSpPr/>
                <p:nvPr/>
              </p:nvSpPr>
              <p:spPr bwMode="auto">
                <a:xfrm>
                  <a:off x="3763962" y="5642562"/>
                  <a:ext cx="115839" cy="1178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</p:grpSp>
          <p:sp>
            <p:nvSpPr>
              <p:cNvPr id="107" name="テキスト ボックス 106">
                <a:extLst>
                  <a:ext uri="{FF2B5EF4-FFF2-40B4-BE49-F238E27FC236}">
                    <a16:creationId xmlns="" xmlns:a16="http://schemas.microsoft.com/office/drawing/2014/main" id="{B38A1C66-4E32-43DB-8B5F-2C1A411B2212}"/>
                  </a:ext>
                </a:extLst>
              </p:cNvPr>
              <p:cNvSpPr txBox="1"/>
              <p:nvPr/>
            </p:nvSpPr>
            <p:spPr>
              <a:xfrm>
                <a:off x="3368317" y="6004285"/>
                <a:ext cx="700155" cy="376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900" b="1" dirty="0">
                    <a:solidFill>
                      <a:srgbClr val="FF0000"/>
                    </a:solidFill>
                    <a:latin typeface="Arial Rounded MT Bold" pitchFamily="34" charset="0"/>
                  </a:rPr>
                  <a:t>Ad2</a:t>
                </a:r>
                <a:endParaRPr kumimoji="1" lang="ja-JP" altLang="en-US" sz="900" b="1" dirty="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91" name="グループ化 51">
              <a:extLst>
                <a:ext uri="{FF2B5EF4-FFF2-40B4-BE49-F238E27FC236}">
                  <a16:creationId xmlns="" xmlns:a16="http://schemas.microsoft.com/office/drawing/2014/main" id="{0B863976-02A6-4426-BB66-0C36C63F08E5}"/>
                </a:ext>
              </a:extLst>
            </p:cNvPr>
            <p:cNvGrpSpPr/>
            <p:nvPr/>
          </p:nvGrpSpPr>
          <p:grpSpPr>
            <a:xfrm>
              <a:off x="2845404" y="5725222"/>
              <a:ext cx="700155" cy="784658"/>
              <a:chOff x="3368318" y="5596339"/>
              <a:chExt cx="700155" cy="784658"/>
            </a:xfrm>
          </p:grpSpPr>
          <p:grpSp>
            <p:nvGrpSpPr>
              <p:cNvPr id="100" name="グループ化 60">
                <a:extLst>
                  <a:ext uri="{FF2B5EF4-FFF2-40B4-BE49-F238E27FC236}">
                    <a16:creationId xmlns="" xmlns:a16="http://schemas.microsoft.com/office/drawing/2014/main" id="{C8F9600A-B0DA-455D-9466-F611D54D4AA6}"/>
                  </a:ext>
                </a:extLst>
              </p:cNvPr>
              <p:cNvGrpSpPr/>
              <p:nvPr/>
            </p:nvGrpSpPr>
            <p:grpSpPr>
              <a:xfrm>
                <a:off x="3505200" y="5596339"/>
                <a:ext cx="426395" cy="399766"/>
                <a:chOff x="3505200" y="5596339"/>
                <a:chExt cx="426395" cy="399766"/>
              </a:xfrm>
            </p:grpSpPr>
            <p:sp>
              <p:nvSpPr>
                <p:cNvPr id="102" name="正方形/長方形 101">
                  <a:extLst>
                    <a:ext uri="{FF2B5EF4-FFF2-40B4-BE49-F238E27FC236}">
                      <a16:creationId xmlns="" xmlns:a16="http://schemas.microsoft.com/office/drawing/2014/main" id="{E05028D5-0BEA-431D-873E-0271EB010F50}"/>
                    </a:ext>
                  </a:extLst>
                </p:cNvPr>
                <p:cNvSpPr/>
                <p:nvPr/>
              </p:nvSpPr>
              <p:spPr bwMode="auto">
                <a:xfrm>
                  <a:off x="3505200" y="5596339"/>
                  <a:ext cx="426395" cy="39976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103" name="二等辺三角形 102">
                  <a:extLst>
                    <a:ext uri="{FF2B5EF4-FFF2-40B4-BE49-F238E27FC236}">
                      <a16:creationId xmlns="" xmlns:a16="http://schemas.microsoft.com/office/drawing/2014/main" id="{82EA0C36-F27F-407C-A8CA-9477CEFEE478}"/>
                    </a:ext>
                  </a:extLst>
                </p:cNvPr>
                <p:cNvSpPr/>
                <p:nvPr/>
              </p:nvSpPr>
              <p:spPr bwMode="auto">
                <a:xfrm>
                  <a:off x="3537230" y="5699310"/>
                  <a:ext cx="262844" cy="212240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104" name="二等辺三角形 103">
                  <a:extLst>
                    <a:ext uri="{FF2B5EF4-FFF2-40B4-BE49-F238E27FC236}">
                      <a16:creationId xmlns="" xmlns:a16="http://schemas.microsoft.com/office/drawing/2014/main" id="{2C44B34B-4800-4B28-93A1-12EF4D707A43}"/>
                    </a:ext>
                  </a:extLst>
                </p:cNvPr>
                <p:cNvSpPr/>
                <p:nvPr/>
              </p:nvSpPr>
              <p:spPr bwMode="auto">
                <a:xfrm>
                  <a:off x="3683847" y="5783337"/>
                  <a:ext cx="209006" cy="180465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105" name="楕円 65">
                  <a:extLst>
                    <a:ext uri="{FF2B5EF4-FFF2-40B4-BE49-F238E27FC236}">
                      <a16:creationId xmlns="" xmlns:a16="http://schemas.microsoft.com/office/drawing/2014/main" id="{11845773-FD44-40AF-B7A6-AC974D17A27D}"/>
                    </a:ext>
                  </a:extLst>
                </p:cNvPr>
                <p:cNvSpPr/>
                <p:nvPr/>
              </p:nvSpPr>
              <p:spPr bwMode="auto">
                <a:xfrm>
                  <a:off x="3763962" y="5642562"/>
                  <a:ext cx="115839" cy="1178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</p:grpSp>
          <p:sp>
            <p:nvSpPr>
              <p:cNvPr id="101" name="テキスト ボックス 100">
                <a:extLst>
                  <a:ext uri="{FF2B5EF4-FFF2-40B4-BE49-F238E27FC236}">
                    <a16:creationId xmlns="" xmlns:a16="http://schemas.microsoft.com/office/drawing/2014/main" id="{425B1ED2-5354-454D-A3A2-71B997571430}"/>
                  </a:ext>
                </a:extLst>
              </p:cNvPr>
              <p:cNvSpPr txBox="1"/>
              <p:nvPr/>
            </p:nvSpPr>
            <p:spPr>
              <a:xfrm>
                <a:off x="3368318" y="6004285"/>
                <a:ext cx="700155" cy="376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900" b="1" dirty="0">
                    <a:solidFill>
                      <a:srgbClr val="FF0000"/>
                    </a:solidFill>
                    <a:latin typeface="Arial Rounded MT Bold" pitchFamily="34" charset="0"/>
                  </a:rPr>
                  <a:t>Ad3</a:t>
                </a:r>
                <a:endParaRPr kumimoji="1" lang="ja-JP" altLang="en-US" sz="900" b="1" dirty="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92" name="グループ化 52">
              <a:extLst>
                <a:ext uri="{FF2B5EF4-FFF2-40B4-BE49-F238E27FC236}">
                  <a16:creationId xmlns="" xmlns:a16="http://schemas.microsoft.com/office/drawing/2014/main" id="{BAE407CB-3429-4E84-ACB7-79F581F28E07}"/>
                </a:ext>
              </a:extLst>
            </p:cNvPr>
            <p:cNvGrpSpPr/>
            <p:nvPr/>
          </p:nvGrpSpPr>
          <p:grpSpPr>
            <a:xfrm>
              <a:off x="3414963" y="5725222"/>
              <a:ext cx="700155" cy="784658"/>
              <a:chOff x="3368317" y="5596339"/>
              <a:chExt cx="700155" cy="784658"/>
            </a:xfrm>
          </p:grpSpPr>
          <p:grpSp>
            <p:nvGrpSpPr>
              <p:cNvPr id="94" name="グループ化 54">
                <a:extLst>
                  <a:ext uri="{FF2B5EF4-FFF2-40B4-BE49-F238E27FC236}">
                    <a16:creationId xmlns="" xmlns:a16="http://schemas.microsoft.com/office/drawing/2014/main" id="{D14B08F2-A8DC-4DE8-BE60-BEAD0572B68A}"/>
                  </a:ext>
                </a:extLst>
              </p:cNvPr>
              <p:cNvGrpSpPr/>
              <p:nvPr/>
            </p:nvGrpSpPr>
            <p:grpSpPr>
              <a:xfrm>
                <a:off x="3505200" y="5596339"/>
                <a:ext cx="426395" cy="399766"/>
                <a:chOff x="3505200" y="5596339"/>
                <a:chExt cx="426395" cy="399766"/>
              </a:xfrm>
            </p:grpSpPr>
            <p:sp>
              <p:nvSpPr>
                <p:cNvPr id="96" name="正方形/長方形 95">
                  <a:extLst>
                    <a:ext uri="{FF2B5EF4-FFF2-40B4-BE49-F238E27FC236}">
                      <a16:creationId xmlns="" xmlns:a16="http://schemas.microsoft.com/office/drawing/2014/main" id="{8FB5A774-EA8F-424E-9632-2A02E485D095}"/>
                    </a:ext>
                  </a:extLst>
                </p:cNvPr>
                <p:cNvSpPr/>
                <p:nvPr/>
              </p:nvSpPr>
              <p:spPr bwMode="auto">
                <a:xfrm>
                  <a:off x="3505200" y="5596339"/>
                  <a:ext cx="426395" cy="39976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97" name="二等辺三角形 96">
                  <a:extLst>
                    <a:ext uri="{FF2B5EF4-FFF2-40B4-BE49-F238E27FC236}">
                      <a16:creationId xmlns="" xmlns:a16="http://schemas.microsoft.com/office/drawing/2014/main" id="{3EAA8940-DC4C-44F0-91A3-D27CD52436AE}"/>
                    </a:ext>
                  </a:extLst>
                </p:cNvPr>
                <p:cNvSpPr/>
                <p:nvPr/>
              </p:nvSpPr>
              <p:spPr bwMode="auto">
                <a:xfrm>
                  <a:off x="3537230" y="5699310"/>
                  <a:ext cx="262844" cy="212240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98" name="二等辺三角形 97">
                  <a:extLst>
                    <a:ext uri="{FF2B5EF4-FFF2-40B4-BE49-F238E27FC236}">
                      <a16:creationId xmlns="" xmlns:a16="http://schemas.microsoft.com/office/drawing/2014/main" id="{D529BC97-736E-48C3-96D7-85CDE9877665}"/>
                    </a:ext>
                  </a:extLst>
                </p:cNvPr>
                <p:cNvSpPr/>
                <p:nvPr/>
              </p:nvSpPr>
              <p:spPr bwMode="auto">
                <a:xfrm>
                  <a:off x="3683847" y="5783337"/>
                  <a:ext cx="209006" cy="180465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99" name="楕円 59">
                  <a:extLst>
                    <a:ext uri="{FF2B5EF4-FFF2-40B4-BE49-F238E27FC236}">
                      <a16:creationId xmlns="" xmlns:a16="http://schemas.microsoft.com/office/drawing/2014/main" id="{857DE45D-3875-43E7-95F6-A9921D3891EA}"/>
                    </a:ext>
                  </a:extLst>
                </p:cNvPr>
                <p:cNvSpPr/>
                <p:nvPr/>
              </p:nvSpPr>
              <p:spPr bwMode="auto">
                <a:xfrm>
                  <a:off x="3763962" y="5642562"/>
                  <a:ext cx="115839" cy="1178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</p:grpSp>
          <p:sp>
            <p:nvSpPr>
              <p:cNvPr id="95" name="テキスト ボックス 94">
                <a:extLst>
                  <a:ext uri="{FF2B5EF4-FFF2-40B4-BE49-F238E27FC236}">
                    <a16:creationId xmlns="" xmlns:a16="http://schemas.microsoft.com/office/drawing/2014/main" id="{F5F9B9AC-9C88-4D91-9BBD-076F348E9A95}"/>
                  </a:ext>
                </a:extLst>
              </p:cNvPr>
              <p:cNvSpPr txBox="1"/>
              <p:nvPr/>
            </p:nvSpPr>
            <p:spPr>
              <a:xfrm>
                <a:off x="3368317" y="6004285"/>
                <a:ext cx="700155" cy="376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900" b="1" dirty="0">
                    <a:solidFill>
                      <a:srgbClr val="FF0000"/>
                    </a:solidFill>
                    <a:latin typeface="Arial Rounded MT Bold" pitchFamily="34" charset="0"/>
                  </a:rPr>
                  <a:t>Ad4</a:t>
                </a:r>
                <a:endParaRPr kumimoji="1" lang="ja-JP" altLang="en-US" sz="900" b="1" dirty="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  <p:sp>
          <p:nvSpPr>
            <p:cNvPr id="93" name="楕円 53">
              <a:extLst>
                <a:ext uri="{FF2B5EF4-FFF2-40B4-BE49-F238E27FC236}">
                  <a16:creationId xmlns="" xmlns:a16="http://schemas.microsoft.com/office/drawing/2014/main" id="{6E3C551B-747B-48B8-A630-593A60C67A79}"/>
                </a:ext>
              </a:extLst>
            </p:cNvPr>
            <p:cNvSpPr/>
            <p:nvPr/>
          </p:nvSpPr>
          <p:spPr bwMode="auto">
            <a:xfrm>
              <a:off x="3338110" y="6466990"/>
              <a:ext cx="260504" cy="1947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118" name="テキスト ボックス 117">
            <a:extLst>
              <a:ext uri="{FF2B5EF4-FFF2-40B4-BE49-F238E27FC236}">
                <a16:creationId xmlns="" xmlns:a16="http://schemas.microsoft.com/office/drawing/2014/main" id="{EA1DC80F-02F4-430A-87AA-108A3A4C6C89}"/>
              </a:ext>
            </a:extLst>
          </p:cNvPr>
          <p:cNvSpPr txBox="1"/>
          <p:nvPr/>
        </p:nvSpPr>
        <p:spPr>
          <a:xfrm>
            <a:off x="5382353" y="2578815"/>
            <a:ext cx="1822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latin typeface="Arial Rounded MT Bold" pitchFamily="34" charset="0"/>
              </a:rPr>
              <a:t>Simulate Web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  <a:latin typeface="Arial Rounded MT Bold" pitchFamily="34" charset="0"/>
              </a:rPr>
              <a:t>Browsing Data</a:t>
            </a:r>
            <a:endParaRPr kumimoji="1" lang="ja-JP" altLang="en-US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="" xmlns:a16="http://schemas.microsoft.com/office/drawing/2014/main" id="{97F08A58-FC87-4651-A04F-EF52C35D3938}"/>
              </a:ext>
            </a:extLst>
          </p:cNvPr>
          <p:cNvSpPr txBox="1"/>
          <p:nvPr/>
        </p:nvSpPr>
        <p:spPr>
          <a:xfrm>
            <a:off x="6297358" y="6208445"/>
            <a:ext cx="149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rgbClr val="C00000"/>
                </a:solidFill>
                <a:latin typeface="Arial Rounded MT Bold" pitchFamily="34" charset="0"/>
              </a:rPr>
              <a:t>Simulation</a:t>
            </a:r>
            <a:endParaRPr kumimoji="1" lang="ja-JP" altLang="en-US" sz="2000" b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grpSp>
        <p:nvGrpSpPr>
          <p:cNvPr id="84" name="グループ化 83"/>
          <p:cNvGrpSpPr/>
          <p:nvPr/>
        </p:nvGrpSpPr>
        <p:grpSpPr>
          <a:xfrm>
            <a:off x="283335" y="4055976"/>
            <a:ext cx="1688841" cy="1656183"/>
            <a:chOff x="1973423" y="4054151"/>
            <a:chExt cx="1688841" cy="1656183"/>
          </a:xfrm>
        </p:grpSpPr>
        <p:grpSp>
          <p:nvGrpSpPr>
            <p:cNvPr id="121" name="グループ化 85"/>
            <p:cNvGrpSpPr/>
            <p:nvPr/>
          </p:nvGrpSpPr>
          <p:grpSpPr>
            <a:xfrm>
              <a:off x="1973423" y="4054151"/>
              <a:ext cx="1688841" cy="1656183"/>
              <a:chOff x="4887684" y="1721815"/>
              <a:chExt cx="3270380" cy="3053984"/>
            </a:xfrm>
          </p:grpSpPr>
          <p:sp>
            <p:nvSpPr>
              <p:cNvPr id="132" name="正方形/長方形 131">
                <a:extLst>
                  <a:ext uri="{FF2B5EF4-FFF2-40B4-BE49-F238E27FC236}">
                    <a16:creationId xmlns="" xmlns:a16="http://schemas.microsoft.com/office/drawing/2014/main" id="{D9C1C1FB-31AA-4307-90CA-6FEEC016AF14}"/>
                  </a:ext>
                </a:extLst>
              </p:cNvPr>
              <p:cNvSpPr/>
              <p:nvPr/>
            </p:nvSpPr>
            <p:spPr bwMode="auto">
              <a:xfrm>
                <a:off x="4887684" y="1721815"/>
                <a:ext cx="3270380" cy="30539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33" name="楕円 21">
                <a:extLst>
                  <a:ext uri="{FF2B5EF4-FFF2-40B4-BE49-F238E27FC236}">
                    <a16:creationId xmlns="" xmlns:a16="http://schemas.microsoft.com/office/drawing/2014/main" id="{22DA3659-26C7-4777-A69C-1441E0AF3A89}"/>
                  </a:ext>
                </a:extLst>
              </p:cNvPr>
              <p:cNvSpPr/>
              <p:nvPr/>
            </p:nvSpPr>
            <p:spPr bwMode="auto">
              <a:xfrm>
                <a:off x="4981932" y="3083362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α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正方形/長方形 133">
                <a:extLst>
                  <a:ext uri="{FF2B5EF4-FFF2-40B4-BE49-F238E27FC236}">
                    <a16:creationId xmlns="" xmlns:a16="http://schemas.microsoft.com/office/drawing/2014/main" id="{1E7CCE8F-EBBD-4882-98E0-85B70D36FAA0}"/>
                  </a:ext>
                </a:extLst>
              </p:cNvPr>
              <p:cNvSpPr/>
              <p:nvPr/>
            </p:nvSpPr>
            <p:spPr bwMode="auto">
              <a:xfrm>
                <a:off x="5405531" y="2020440"/>
                <a:ext cx="1637253" cy="24800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35" name="楕円 23">
                <a:extLst>
                  <a:ext uri="{FF2B5EF4-FFF2-40B4-BE49-F238E27FC236}">
                    <a16:creationId xmlns="" xmlns:a16="http://schemas.microsoft.com/office/drawing/2014/main" id="{546594A9-C1FF-4BA0-996B-364E71836C05}"/>
                  </a:ext>
                </a:extLst>
              </p:cNvPr>
              <p:cNvSpPr/>
              <p:nvPr/>
            </p:nvSpPr>
            <p:spPr bwMode="auto">
              <a:xfrm>
                <a:off x="5495113" y="3086090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θ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正方形/長方形 135">
                <a:extLst>
                  <a:ext uri="{FF2B5EF4-FFF2-40B4-BE49-F238E27FC236}">
                    <a16:creationId xmlns="" xmlns:a16="http://schemas.microsoft.com/office/drawing/2014/main" id="{7659758C-4841-4CDB-866B-78B8A3D94A11}"/>
                  </a:ext>
                </a:extLst>
              </p:cNvPr>
              <p:cNvSpPr/>
              <p:nvPr/>
            </p:nvSpPr>
            <p:spPr bwMode="auto">
              <a:xfrm>
                <a:off x="5923382" y="3000716"/>
                <a:ext cx="1059023" cy="5215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37" name="楕円 25">
                <a:extLst>
                  <a:ext uri="{FF2B5EF4-FFF2-40B4-BE49-F238E27FC236}">
                    <a16:creationId xmlns="" xmlns:a16="http://schemas.microsoft.com/office/drawing/2014/main" id="{086DFA6F-F420-4D4F-AFBE-50C29A70C856}"/>
                  </a:ext>
                </a:extLst>
              </p:cNvPr>
              <p:cNvSpPr/>
              <p:nvPr/>
            </p:nvSpPr>
            <p:spPr bwMode="auto">
              <a:xfrm>
                <a:off x="6008322" y="3086489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ja-JP" altLang="en-US" sz="10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Ｚ</a:t>
                </a:r>
                <a:endParaRPr kumimoji="1"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楕円 26">
                <a:extLst>
                  <a:ext uri="{FF2B5EF4-FFF2-40B4-BE49-F238E27FC236}">
                    <a16:creationId xmlns="" xmlns:a16="http://schemas.microsoft.com/office/drawing/2014/main" id="{2F4D71A3-C7E5-4B4F-8F71-062260BFF637}"/>
                  </a:ext>
                </a:extLst>
              </p:cNvPr>
              <p:cNvSpPr/>
              <p:nvPr/>
            </p:nvSpPr>
            <p:spPr bwMode="auto">
              <a:xfrm>
                <a:off x="6517856" y="3084403"/>
                <a:ext cx="360165" cy="35417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ja-JP" altLang="en-US" sz="10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Ｘ</a:t>
                </a:r>
                <a:endParaRPr kumimoji="1"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楕円 27">
                <a:extLst>
                  <a:ext uri="{FF2B5EF4-FFF2-40B4-BE49-F238E27FC236}">
                    <a16:creationId xmlns="" xmlns:a16="http://schemas.microsoft.com/office/drawing/2014/main" id="{5D495AB2-65D5-4F55-9930-E7AA960800EF}"/>
                  </a:ext>
                </a:extLst>
              </p:cNvPr>
              <p:cNvSpPr/>
              <p:nvPr/>
            </p:nvSpPr>
            <p:spPr bwMode="auto">
              <a:xfrm>
                <a:off x="7698514" y="3083424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β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正方形/長方形 139">
                <a:extLst>
                  <a:ext uri="{FF2B5EF4-FFF2-40B4-BE49-F238E27FC236}">
                    <a16:creationId xmlns="" xmlns:a16="http://schemas.microsoft.com/office/drawing/2014/main" id="{5382B2B3-DB64-43EF-831B-3BD794D2CD21}"/>
                  </a:ext>
                </a:extLst>
              </p:cNvPr>
              <p:cNvSpPr/>
              <p:nvPr/>
            </p:nvSpPr>
            <p:spPr bwMode="auto">
              <a:xfrm>
                <a:off x="7098185" y="3007658"/>
                <a:ext cx="528033" cy="5215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41" name="楕円 29">
                <a:extLst>
                  <a:ext uri="{FF2B5EF4-FFF2-40B4-BE49-F238E27FC236}">
                    <a16:creationId xmlns="" xmlns:a16="http://schemas.microsoft.com/office/drawing/2014/main" id="{14F473B4-DF4F-448E-8F32-2206BCC2CBF1}"/>
                  </a:ext>
                </a:extLst>
              </p:cNvPr>
              <p:cNvSpPr/>
              <p:nvPr/>
            </p:nvSpPr>
            <p:spPr bwMode="auto">
              <a:xfrm>
                <a:off x="7168771" y="3083424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φ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2" name="直線矢印コネクタ 141">
                <a:extLst>
                  <a:ext uri="{FF2B5EF4-FFF2-40B4-BE49-F238E27FC236}">
                    <a16:creationId xmlns="" xmlns:a16="http://schemas.microsoft.com/office/drawing/2014/main" id="{47CC9691-C4D4-4685-838A-BCC4C62A5446}"/>
                  </a:ext>
                </a:extLst>
              </p:cNvPr>
              <p:cNvCxnSpPr>
                <a:stCxn id="139" idx="2"/>
                <a:endCxn id="141" idx="6"/>
              </p:cNvCxnSpPr>
              <p:nvPr/>
            </p:nvCxnSpPr>
            <p:spPr bwMode="auto">
              <a:xfrm flipH="1">
                <a:off x="7528936" y="3260514"/>
                <a:ext cx="169578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143" name="直線矢印コネクタ 142">
                <a:extLst>
                  <a:ext uri="{FF2B5EF4-FFF2-40B4-BE49-F238E27FC236}">
                    <a16:creationId xmlns="" xmlns:a16="http://schemas.microsoft.com/office/drawing/2014/main" id="{2EF6C453-353D-41B6-AE4E-11EB39D9FBF9}"/>
                  </a:ext>
                </a:extLst>
              </p:cNvPr>
              <p:cNvCxnSpPr>
                <a:cxnSpLocks/>
                <a:stCxn id="133" idx="6"/>
                <a:endCxn id="135" idx="2"/>
              </p:cNvCxnSpPr>
              <p:nvPr/>
            </p:nvCxnSpPr>
            <p:spPr bwMode="auto">
              <a:xfrm>
                <a:off x="5342097" y="3260452"/>
                <a:ext cx="153016" cy="272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144" name="直線矢印コネクタ 143">
                <a:extLst>
                  <a:ext uri="{FF2B5EF4-FFF2-40B4-BE49-F238E27FC236}">
                    <a16:creationId xmlns="" xmlns:a16="http://schemas.microsoft.com/office/drawing/2014/main" id="{5DCE5B91-A104-4564-8D5A-1BF3FB2598FC}"/>
                  </a:ext>
                </a:extLst>
              </p:cNvPr>
              <p:cNvCxnSpPr>
                <a:cxnSpLocks/>
                <a:stCxn id="135" idx="6"/>
                <a:endCxn id="137" idx="2"/>
              </p:cNvCxnSpPr>
              <p:nvPr/>
            </p:nvCxnSpPr>
            <p:spPr bwMode="auto">
              <a:xfrm>
                <a:off x="5855277" y="3263180"/>
                <a:ext cx="153045" cy="39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145" name="直線矢印コネクタ 144">
                <a:extLst>
                  <a:ext uri="{FF2B5EF4-FFF2-40B4-BE49-F238E27FC236}">
                    <a16:creationId xmlns="" xmlns:a16="http://schemas.microsoft.com/office/drawing/2014/main" id="{1DBC9EB7-00F8-492E-90F0-D68B63014CF4}"/>
                  </a:ext>
                </a:extLst>
              </p:cNvPr>
              <p:cNvCxnSpPr>
                <a:cxnSpLocks/>
                <a:stCxn id="137" idx="6"/>
                <a:endCxn id="138" idx="2"/>
              </p:cNvCxnSpPr>
              <p:nvPr/>
            </p:nvCxnSpPr>
            <p:spPr bwMode="auto">
              <a:xfrm flipV="1">
                <a:off x="6368486" y="3261493"/>
                <a:ext cx="149369" cy="208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146" name="直線矢印コネクタ 145">
                <a:extLst>
                  <a:ext uri="{FF2B5EF4-FFF2-40B4-BE49-F238E27FC236}">
                    <a16:creationId xmlns="" xmlns:a16="http://schemas.microsoft.com/office/drawing/2014/main" id="{E6E00A7E-42A7-48C9-833C-27E8C6C66224}"/>
                  </a:ext>
                </a:extLst>
              </p:cNvPr>
              <p:cNvCxnSpPr>
                <a:cxnSpLocks/>
                <a:stCxn id="141" idx="2"/>
                <a:endCxn id="138" idx="6"/>
              </p:cNvCxnSpPr>
              <p:nvPr/>
            </p:nvCxnSpPr>
            <p:spPr bwMode="auto">
              <a:xfrm flipH="1">
                <a:off x="6878021" y="3260514"/>
                <a:ext cx="290750" cy="979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sp>
            <p:nvSpPr>
              <p:cNvPr id="147" name="楕円 27">
                <a:extLst>
                  <a:ext uri="{FF2B5EF4-FFF2-40B4-BE49-F238E27FC236}">
                    <a16:creationId xmlns="" xmlns:a16="http://schemas.microsoft.com/office/drawing/2014/main" id="{5D495AB2-65D5-4F55-9930-E7AA960800EF}"/>
                  </a:ext>
                </a:extLst>
              </p:cNvPr>
              <p:cNvSpPr/>
              <p:nvPr/>
            </p:nvSpPr>
            <p:spPr bwMode="auto">
              <a:xfrm>
                <a:off x="7696957" y="3875772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β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正方形/長方形 147">
                <a:extLst>
                  <a:ext uri="{FF2B5EF4-FFF2-40B4-BE49-F238E27FC236}">
                    <a16:creationId xmlns="" xmlns:a16="http://schemas.microsoft.com/office/drawing/2014/main" id="{5382B2B3-DB64-43EF-831B-3BD794D2CD21}"/>
                  </a:ext>
                </a:extLst>
              </p:cNvPr>
              <p:cNvSpPr/>
              <p:nvPr/>
            </p:nvSpPr>
            <p:spPr bwMode="auto">
              <a:xfrm>
                <a:off x="7096630" y="3800006"/>
                <a:ext cx="528033" cy="5215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49" name="楕円 29">
                <a:extLst>
                  <a:ext uri="{FF2B5EF4-FFF2-40B4-BE49-F238E27FC236}">
                    <a16:creationId xmlns="" xmlns:a16="http://schemas.microsoft.com/office/drawing/2014/main" id="{14F473B4-DF4F-448E-8F32-2206BCC2CBF1}"/>
                  </a:ext>
                </a:extLst>
              </p:cNvPr>
              <p:cNvSpPr/>
              <p:nvPr/>
            </p:nvSpPr>
            <p:spPr bwMode="auto">
              <a:xfrm>
                <a:off x="7167216" y="3875774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φ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0" name="直線矢印コネクタ 149">
                <a:extLst>
                  <a:ext uri="{FF2B5EF4-FFF2-40B4-BE49-F238E27FC236}">
                    <a16:creationId xmlns="" xmlns:a16="http://schemas.microsoft.com/office/drawing/2014/main" id="{47CC9691-C4D4-4685-838A-BCC4C62A5446}"/>
                  </a:ext>
                </a:extLst>
              </p:cNvPr>
              <p:cNvCxnSpPr>
                <a:stCxn id="147" idx="2"/>
                <a:endCxn id="149" idx="6"/>
              </p:cNvCxnSpPr>
              <p:nvPr/>
            </p:nvCxnSpPr>
            <p:spPr bwMode="auto">
              <a:xfrm flipH="1">
                <a:off x="7527381" y="4052861"/>
                <a:ext cx="169576" cy="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sp>
            <p:nvSpPr>
              <p:cNvPr id="151" name="正方形/長方形 150">
                <a:extLst>
                  <a:ext uri="{FF2B5EF4-FFF2-40B4-BE49-F238E27FC236}">
                    <a16:creationId xmlns="" xmlns:a16="http://schemas.microsoft.com/office/drawing/2014/main" id="{7659758C-4841-4CDB-866B-78B8A3D94A11}"/>
                  </a:ext>
                </a:extLst>
              </p:cNvPr>
              <p:cNvSpPr/>
              <p:nvPr/>
            </p:nvSpPr>
            <p:spPr bwMode="auto">
              <a:xfrm>
                <a:off x="5926492" y="3793063"/>
                <a:ext cx="1059023" cy="5215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52" name="楕円 25">
                <a:extLst>
                  <a:ext uri="{FF2B5EF4-FFF2-40B4-BE49-F238E27FC236}">
                    <a16:creationId xmlns="" xmlns:a16="http://schemas.microsoft.com/office/drawing/2014/main" id="{086DFA6F-F420-4D4F-AFBE-50C29A70C856}"/>
                  </a:ext>
                </a:extLst>
              </p:cNvPr>
              <p:cNvSpPr/>
              <p:nvPr/>
            </p:nvSpPr>
            <p:spPr bwMode="auto">
              <a:xfrm>
                <a:off x="6011432" y="3878838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ja-JP" altLang="en-US" sz="10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Ｚ</a:t>
                </a:r>
                <a:endParaRPr kumimoji="1"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楕円 26">
                <a:extLst>
                  <a:ext uri="{FF2B5EF4-FFF2-40B4-BE49-F238E27FC236}">
                    <a16:creationId xmlns="" xmlns:a16="http://schemas.microsoft.com/office/drawing/2014/main" id="{2F4D71A3-C7E5-4B4F-8F71-062260BFF637}"/>
                  </a:ext>
                </a:extLst>
              </p:cNvPr>
              <p:cNvSpPr/>
              <p:nvPr/>
            </p:nvSpPr>
            <p:spPr bwMode="auto">
              <a:xfrm>
                <a:off x="6520966" y="3876753"/>
                <a:ext cx="360165" cy="35417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ja-JP" altLang="en-US" sz="10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Ｘ</a:t>
                </a:r>
                <a:endParaRPr kumimoji="1"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4" name="直線矢印コネクタ 153">
                <a:extLst>
                  <a:ext uri="{FF2B5EF4-FFF2-40B4-BE49-F238E27FC236}">
                    <a16:creationId xmlns="" xmlns:a16="http://schemas.microsoft.com/office/drawing/2014/main" id="{5DCE5B91-A104-4564-8D5A-1BF3FB2598FC}"/>
                  </a:ext>
                </a:extLst>
              </p:cNvPr>
              <p:cNvCxnSpPr>
                <a:cxnSpLocks/>
                <a:stCxn id="135" idx="5"/>
                <a:endCxn id="152" idx="1"/>
              </p:cNvCxnSpPr>
              <p:nvPr/>
            </p:nvCxnSpPr>
            <p:spPr bwMode="auto">
              <a:xfrm>
                <a:off x="5802532" y="3388402"/>
                <a:ext cx="261645" cy="54230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155" name="直線矢印コネクタ 154">
                <a:extLst>
                  <a:ext uri="{FF2B5EF4-FFF2-40B4-BE49-F238E27FC236}">
                    <a16:creationId xmlns="" xmlns:a16="http://schemas.microsoft.com/office/drawing/2014/main" id="{1DBC9EB7-00F8-492E-90F0-D68B63014CF4}"/>
                  </a:ext>
                </a:extLst>
              </p:cNvPr>
              <p:cNvCxnSpPr>
                <a:cxnSpLocks/>
                <a:stCxn id="152" idx="6"/>
                <a:endCxn id="153" idx="2"/>
              </p:cNvCxnSpPr>
              <p:nvPr/>
            </p:nvCxnSpPr>
            <p:spPr bwMode="auto">
              <a:xfrm flipV="1">
                <a:off x="6371596" y="4053842"/>
                <a:ext cx="149369" cy="208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156" name="直線矢印コネクタ 155">
                <a:extLst>
                  <a:ext uri="{FF2B5EF4-FFF2-40B4-BE49-F238E27FC236}">
                    <a16:creationId xmlns="" xmlns:a16="http://schemas.microsoft.com/office/drawing/2014/main" id="{E6E00A7E-42A7-48C9-833C-27E8C6C66224}"/>
                  </a:ext>
                </a:extLst>
              </p:cNvPr>
              <p:cNvCxnSpPr>
                <a:cxnSpLocks/>
                <a:stCxn id="149" idx="2"/>
                <a:endCxn id="153" idx="6"/>
              </p:cNvCxnSpPr>
              <p:nvPr/>
            </p:nvCxnSpPr>
            <p:spPr bwMode="auto">
              <a:xfrm flipH="1">
                <a:off x="6881131" y="4052863"/>
                <a:ext cx="286085" cy="979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</p:grpSp>
        <p:sp>
          <p:nvSpPr>
            <p:cNvPr id="122" name="正方形/長方形 121">
              <a:extLst>
                <a:ext uri="{FF2B5EF4-FFF2-40B4-BE49-F238E27FC236}">
                  <a16:creationId xmlns="" xmlns:a16="http://schemas.microsoft.com/office/drawing/2014/main" id="{7659758C-4841-4CDB-866B-78B8A3D94A11}"/>
                </a:ext>
              </a:extLst>
            </p:cNvPr>
            <p:cNvSpPr/>
            <p:nvPr/>
          </p:nvSpPr>
          <p:spPr bwMode="auto">
            <a:xfrm>
              <a:off x="2509176" y="4314239"/>
              <a:ext cx="546885" cy="2828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1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123" name="楕円 25">
              <a:extLst>
                <a:ext uri="{FF2B5EF4-FFF2-40B4-BE49-F238E27FC236}">
                  <a16:creationId xmlns="" xmlns:a16="http://schemas.microsoft.com/office/drawing/2014/main" id="{086DFA6F-F420-4D4F-AFBE-50C29A70C856}"/>
                </a:ext>
              </a:extLst>
            </p:cNvPr>
            <p:cNvSpPr/>
            <p:nvPr/>
          </p:nvSpPr>
          <p:spPr bwMode="auto">
            <a:xfrm>
              <a:off x="2553039" y="4360754"/>
              <a:ext cx="185991" cy="192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Ｚ</a:t>
              </a:r>
              <a:endParaRPr kumimoji="1" lang="ja-JP" altLang="en-US" sz="1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24" name="楕円 26">
              <a:extLst>
                <a:ext uri="{FF2B5EF4-FFF2-40B4-BE49-F238E27FC236}">
                  <a16:creationId xmlns="" xmlns:a16="http://schemas.microsoft.com/office/drawing/2014/main" id="{2F4D71A3-C7E5-4B4F-8F71-062260BFF637}"/>
                </a:ext>
              </a:extLst>
            </p:cNvPr>
            <p:cNvSpPr/>
            <p:nvPr/>
          </p:nvSpPr>
          <p:spPr bwMode="auto">
            <a:xfrm>
              <a:off x="2816165" y="4359623"/>
              <a:ext cx="185991" cy="19207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Ｘ</a:t>
              </a:r>
              <a:endParaRPr kumimoji="1" lang="ja-JP" altLang="en-US" sz="1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楕円 27">
              <a:extLst>
                <a:ext uri="{FF2B5EF4-FFF2-40B4-BE49-F238E27FC236}">
                  <a16:creationId xmlns="" xmlns:a16="http://schemas.microsoft.com/office/drawing/2014/main" id="{5D495AB2-65D5-4F55-9930-E7AA960800EF}"/>
                </a:ext>
              </a:extLst>
            </p:cNvPr>
            <p:cNvSpPr/>
            <p:nvPr/>
          </p:nvSpPr>
          <p:spPr bwMode="auto">
            <a:xfrm>
              <a:off x="3425863" y="4359092"/>
              <a:ext cx="185991" cy="192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β</a:t>
              </a:r>
              <a:endParaRPr kumimoji="1" lang="ja-JP" altLang="en-US" sz="12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="" xmlns:a16="http://schemas.microsoft.com/office/drawing/2014/main" id="{5382B2B3-DB64-43EF-831B-3BD794D2CD21}"/>
                </a:ext>
              </a:extLst>
            </p:cNvPr>
            <p:cNvSpPr/>
            <p:nvPr/>
          </p:nvSpPr>
          <p:spPr bwMode="auto">
            <a:xfrm>
              <a:off x="3115850" y="4318004"/>
              <a:ext cx="272679" cy="2828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1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127" name="楕円 29">
              <a:extLst>
                <a:ext uri="{FF2B5EF4-FFF2-40B4-BE49-F238E27FC236}">
                  <a16:creationId xmlns="" xmlns:a16="http://schemas.microsoft.com/office/drawing/2014/main" id="{14F473B4-DF4F-448E-8F32-2206BCC2CBF1}"/>
                </a:ext>
              </a:extLst>
            </p:cNvPr>
            <p:cNvSpPr/>
            <p:nvPr/>
          </p:nvSpPr>
          <p:spPr bwMode="auto">
            <a:xfrm>
              <a:off x="3152301" y="4359092"/>
              <a:ext cx="185991" cy="192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φ</a:t>
              </a:r>
              <a:endParaRPr kumimoji="1" lang="ja-JP" altLang="en-US" sz="12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28" name="直線矢印コネクタ 127">
              <a:extLst>
                <a:ext uri="{FF2B5EF4-FFF2-40B4-BE49-F238E27FC236}">
                  <a16:creationId xmlns="" xmlns:a16="http://schemas.microsoft.com/office/drawing/2014/main" id="{47CC9691-C4D4-4685-838A-BCC4C62A5446}"/>
                </a:ext>
              </a:extLst>
            </p:cNvPr>
            <p:cNvCxnSpPr>
              <a:stCxn id="125" idx="2"/>
              <a:endCxn id="127" idx="6"/>
            </p:cNvCxnSpPr>
            <p:nvPr/>
          </p:nvCxnSpPr>
          <p:spPr bwMode="auto">
            <a:xfrm flipH="1">
              <a:off x="3338292" y="4455128"/>
              <a:ext cx="8757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9" name="直線矢印コネクタ 128">
              <a:extLst>
                <a:ext uri="{FF2B5EF4-FFF2-40B4-BE49-F238E27FC236}">
                  <a16:creationId xmlns="" xmlns:a16="http://schemas.microsoft.com/office/drawing/2014/main" id="{5DCE5B91-A104-4564-8D5A-1BF3FB2598FC}"/>
                </a:ext>
              </a:extLst>
            </p:cNvPr>
            <p:cNvCxnSpPr>
              <a:cxnSpLocks/>
              <a:stCxn id="135" idx="7"/>
              <a:endCxn id="123" idx="3"/>
            </p:cNvCxnSpPr>
            <p:nvPr/>
          </p:nvCxnSpPr>
          <p:spPr bwMode="auto">
            <a:xfrm flipV="1">
              <a:off x="2445855" y="4524698"/>
              <a:ext cx="134422" cy="2974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0" name="直線矢印コネクタ 129">
              <a:extLst>
                <a:ext uri="{FF2B5EF4-FFF2-40B4-BE49-F238E27FC236}">
                  <a16:creationId xmlns="" xmlns:a16="http://schemas.microsoft.com/office/drawing/2014/main" id="{1DBC9EB7-00F8-492E-90F0-D68B63014CF4}"/>
                </a:ext>
              </a:extLst>
            </p:cNvPr>
            <p:cNvCxnSpPr>
              <a:cxnSpLocks/>
              <a:stCxn id="123" idx="6"/>
              <a:endCxn id="124" idx="2"/>
            </p:cNvCxnSpPr>
            <p:nvPr/>
          </p:nvCxnSpPr>
          <p:spPr bwMode="auto">
            <a:xfrm flipV="1">
              <a:off x="2739030" y="4455659"/>
              <a:ext cx="77135" cy="11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1" name="直線矢印コネクタ 130">
              <a:extLst>
                <a:ext uri="{FF2B5EF4-FFF2-40B4-BE49-F238E27FC236}">
                  <a16:creationId xmlns="" xmlns:a16="http://schemas.microsoft.com/office/drawing/2014/main" id="{E6E00A7E-42A7-48C9-833C-27E8C6C66224}"/>
                </a:ext>
              </a:extLst>
            </p:cNvPr>
            <p:cNvCxnSpPr>
              <a:cxnSpLocks/>
              <a:stCxn id="127" idx="2"/>
              <a:endCxn id="124" idx="6"/>
            </p:cNvCxnSpPr>
            <p:nvPr/>
          </p:nvCxnSpPr>
          <p:spPr bwMode="auto">
            <a:xfrm flipH="1">
              <a:off x="3002156" y="4455128"/>
              <a:ext cx="150145" cy="5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  <p:sp>
        <p:nvSpPr>
          <p:cNvPr id="158" name="角丸四角形 157"/>
          <p:cNvSpPr/>
          <p:nvPr/>
        </p:nvSpPr>
        <p:spPr>
          <a:xfrm>
            <a:off x="307907" y="1455575"/>
            <a:ext cx="4338735" cy="14462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ja-JP" sz="210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Merits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defRPr/>
            </a:pPr>
            <a:r>
              <a:rPr lang="en-US" altLang="ja-JP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Lifting up the Long Tail data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defRPr/>
            </a:pPr>
            <a:r>
              <a:rPr lang="en-US" altLang="ja-JP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Solving Cold-Start problem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defRPr/>
            </a:pPr>
            <a:r>
              <a:rPr lang="en-US" altLang="ja-JP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Improving both users and items</a:t>
            </a:r>
          </a:p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289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F91E7F9-D4E3-4E40-841E-A80216FEB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D7C99C7F-4495-41A6-AC26-62C26AF3E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Previous Research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Arial Rounded MT Bold" panose="020F0704030504030204" pitchFamily="34" charset="0"/>
              </a:rPr>
              <a:t>Bandit Algorithms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Arial Rounded MT Bold" panose="020F0704030504030204" pitchFamily="34" charset="0"/>
              </a:rPr>
              <a:t>User Preference </a:t>
            </a:r>
            <a:r>
              <a:rPr lang="en-US" altLang="ja-JP" sz="2000" dirty="0" smtClean="0">
                <a:latin typeface="Arial Rounded MT Bold" panose="020F0704030504030204" pitchFamily="34" charset="0"/>
              </a:rPr>
              <a:t>Analysis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latin typeface="Arial Rounded MT Bold" panose="020F0704030504030204" pitchFamily="34" charset="0"/>
              </a:rPr>
              <a:t>Bayesian Optimization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latin typeface="Arial Rounded MT Bold" panose="020F0704030504030204" pitchFamily="34" charset="0"/>
              </a:rPr>
              <a:t>Dynamic Bandit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smtClean="0"/>
              <a:t>Future </a:t>
            </a:r>
            <a:r>
              <a:rPr lang="en-US" altLang="ja-JP" dirty="0"/>
              <a:t>Research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Arial Rounded MT Bold" panose="020F0704030504030204" pitchFamily="34" charset="0"/>
              </a:rPr>
              <a:t>Bandit for Long Tail &amp; Cold-Start</a:t>
            </a:r>
            <a:endParaRPr lang="ja-JP" alt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746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47">
            <a:extLst>
              <a:ext uri="{FF2B5EF4-FFF2-40B4-BE49-F238E27FC236}">
                <a16:creationId xmlns="" xmlns:a16="http://schemas.microsoft.com/office/drawing/2014/main" id="{5416F896-6195-41A2-A43D-D823E5B09EE3}"/>
              </a:ext>
            </a:extLst>
          </p:cNvPr>
          <p:cNvSpPr txBox="1"/>
          <p:nvPr/>
        </p:nvSpPr>
        <p:spPr>
          <a:xfrm>
            <a:off x="4836247" y="3503568"/>
            <a:ext cx="724942" cy="2529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r"/>
            <a:r>
              <a:rPr kumimoji="1" lang="en-US" altLang="ja-JP" sz="1600" b="1" dirty="0">
                <a:solidFill>
                  <a:schemeClr val="tx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100%</a:t>
            </a: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kumimoji="1" lang="en-US" altLang="ja-JP" sz="1600" b="1" dirty="0">
                <a:solidFill>
                  <a:schemeClr val="tx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0%</a:t>
            </a:r>
            <a:endParaRPr kumimoji="1" lang="ja-JP" altLang="en-US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BF655C4-B456-4EF5-BAD0-4712FEF0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Bandit </a:t>
            </a:r>
            <a:r>
              <a:rPr kumimoji="1" lang="en-US" altLang="ja-JP" b="1" dirty="0"/>
              <a:t>Algorithms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132252F9-3FF1-41B7-8684-A4C4E017B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/>
              <a:t>A/B Test</a:t>
            </a:r>
          </a:p>
          <a:p>
            <a:pPr lvl="1"/>
            <a:r>
              <a:rPr lang="en-US" altLang="ja-JP" dirty="0"/>
              <a:t>Trying A, B and C with the same traffic in a fixed period, and selecting the one with the best </a:t>
            </a:r>
            <a:r>
              <a:rPr lang="en-US" altLang="ja-JP" dirty="0" smtClean="0"/>
              <a:t>performance. </a:t>
            </a:r>
            <a:r>
              <a:rPr lang="en-US" altLang="ja-JP" dirty="0"/>
              <a:t>Each one consumes a certain number of traffic.</a:t>
            </a:r>
            <a:endParaRPr kumimoji="1" lang="ja-JP" altLang="en-US" dirty="0"/>
          </a:p>
        </p:txBody>
      </p:sp>
      <p:sp>
        <p:nvSpPr>
          <p:cNvPr id="25" name="コンテンツ プレースホルダー 24">
            <a:extLst>
              <a:ext uri="{FF2B5EF4-FFF2-40B4-BE49-F238E27FC236}">
                <a16:creationId xmlns="" xmlns:a16="http://schemas.microsoft.com/office/drawing/2014/main" id="{BEE61A8E-41C6-41A6-8146-E490663726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/>
              <a:t>Bandit algorithm</a:t>
            </a:r>
          </a:p>
          <a:p>
            <a:pPr lvl="1"/>
            <a:r>
              <a:rPr kumimoji="1" lang="en-US" altLang="ja-JP" dirty="0"/>
              <a:t>Trying A, B and C with the same traffic in the beginning, </a:t>
            </a:r>
            <a:r>
              <a:rPr kumimoji="1" lang="en-US" altLang="ja-JP" dirty="0" smtClean="0"/>
              <a:t>analyzing </a:t>
            </a:r>
            <a:r>
              <a:rPr kumimoji="1" lang="en-US" altLang="ja-JP" dirty="0"/>
              <a:t>the feedback and adjusting the traffic for each one in real time. As a result, the best one </a:t>
            </a:r>
            <a:r>
              <a:rPr kumimoji="1" lang="en-US" altLang="ja-JP" dirty="0" smtClean="0"/>
              <a:t>can be </a:t>
            </a:r>
            <a:r>
              <a:rPr kumimoji="1" lang="en-US" altLang="ja-JP" dirty="0"/>
              <a:t>selected very rapidly.</a:t>
            </a:r>
            <a:endParaRPr kumimoji="1" lang="ja-JP" altLang="en-US" dirty="0"/>
          </a:p>
        </p:txBody>
      </p:sp>
      <p:pic>
        <p:nvPicPr>
          <p:cNvPr id="4" name="table">
            <a:extLst>
              <a:ext uri="{FF2B5EF4-FFF2-40B4-BE49-F238E27FC236}">
                <a16:creationId xmlns="" xmlns:a16="http://schemas.microsoft.com/office/drawing/2014/main" id="{3E2ECF5A-B893-42E8-9BE4-7C183432E08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6506" y="3706431"/>
            <a:ext cx="2457576" cy="2281956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="" xmlns:a16="http://schemas.microsoft.com/office/drawing/2014/main" id="{971B4F94-FC7E-440D-925F-6ACC6773A2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8948" y="3705960"/>
            <a:ext cx="2499360" cy="2281956"/>
          </a:xfrm>
          <a:prstGeom prst="rect">
            <a:avLst/>
          </a:prstGeom>
        </p:spPr>
      </p:pic>
      <p:sp>
        <p:nvSpPr>
          <p:cNvPr id="6" name="テキスト ボックス 29">
            <a:extLst>
              <a:ext uri="{FF2B5EF4-FFF2-40B4-BE49-F238E27FC236}">
                <a16:creationId xmlns="" xmlns:a16="http://schemas.microsoft.com/office/drawing/2014/main" id="{D4003599-68AE-4A32-8EF2-D85321B728A1}"/>
              </a:ext>
            </a:extLst>
          </p:cNvPr>
          <p:cNvSpPr txBox="1"/>
          <p:nvPr/>
        </p:nvSpPr>
        <p:spPr>
          <a:xfrm>
            <a:off x="1780786" y="3821470"/>
            <a:ext cx="52610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endParaRPr kumimoji="1" lang="ja-JP" altLang="en-US" sz="3600" b="1" dirty="0">
              <a:solidFill>
                <a:schemeClr val="bg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30">
            <a:extLst>
              <a:ext uri="{FF2B5EF4-FFF2-40B4-BE49-F238E27FC236}">
                <a16:creationId xmlns="" xmlns:a16="http://schemas.microsoft.com/office/drawing/2014/main" id="{FD24A5C8-ADF8-4498-906A-22765B4A36BF}"/>
              </a:ext>
            </a:extLst>
          </p:cNvPr>
          <p:cNvSpPr txBox="1"/>
          <p:nvPr/>
        </p:nvSpPr>
        <p:spPr>
          <a:xfrm>
            <a:off x="1758252" y="4549207"/>
            <a:ext cx="52289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endParaRPr kumimoji="1" lang="ja-JP" altLang="en-US" sz="3600" b="1" dirty="0">
              <a:solidFill>
                <a:schemeClr val="bg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31">
            <a:extLst>
              <a:ext uri="{FF2B5EF4-FFF2-40B4-BE49-F238E27FC236}">
                <a16:creationId xmlns="" xmlns:a16="http://schemas.microsoft.com/office/drawing/2014/main" id="{1D327E90-A98A-4D82-BD2C-F8C5B774CEF9}"/>
              </a:ext>
            </a:extLst>
          </p:cNvPr>
          <p:cNvSpPr txBox="1"/>
          <p:nvPr/>
        </p:nvSpPr>
        <p:spPr>
          <a:xfrm>
            <a:off x="1770218" y="5318994"/>
            <a:ext cx="52610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endParaRPr kumimoji="1" lang="ja-JP" altLang="en-US" sz="3600" b="1" dirty="0">
              <a:solidFill>
                <a:schemeClr val="bg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32">
            <a:extLst>
              <a:ext uri="{FF2B5EF4-FFF2-40B4-BE49-F238E27FC236}">
                <a16:creationId xmlns="" xmlns:a16="http://schemas.microsoft.com/office/drawing/2014/main" id="{A021F472-759B-4A88-977C-15BD93A5BB4B}"/>
              </a:ext>
            </a:extLst>
          </p:cNvPr>
          <p:cNvSpPr txBox="1"/>
          <p:nvPr/>
        </p:nvSpPr>
        <p:spPr>
          <a:xfrm>
            <a:off x="5483695" y="3670491"/>
            <a:ext cx="52610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endParaRPr kumimoji="1" lang="ja-JP" altLang="en-US" sz="3600" b="1" dirty="0">
              <a:solidFill>
                <a:schemeClr val="bg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33">
            <a:extLst>
              <a:ext uri="{FF2B5EF4-FFF2-40B4-BE49-F238E27FC236}">
                <a16:creationId xmlns="" xmlns:a16="http://schemas.microsoft.com/office/drawing/2014/main" id="{5D6299EF-625C-449C-8FBF-5B9D5D7CAA28}"/>
              </a:ext>
            </a:extLst>
          </p:cNvPr>
          <p:cNvSpPr txBox="1"/>
          <p:nvPr/>
        </p:nvSpPr>
        <p:spPr>
          <a:xfrm>
            <a:off x="5496506" y="4387377"/>
            <a:ext cx="52289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endParaRPr kumimoji="1" lang="ja-JP" altLang="en-US" sz="3600" b="1" dirty="0">
              <a:solidFill>
                <a:schemeClr val="bg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34">
            <a:extLst>
              <a:ext uri="{FF2B5EF4-FFF2-40B4-BE49-F238E27FC236}">
                <a16:creationId xmlns="" xmlns:a16="http://schemas.microsoft.com/office/drawing/2014/main" id="{36B1759D-007F-493F-81B0-57266CDB86C5}"/>
              </a:ext>
            </a:extLst>
          </p:cNvPr>
          <p:cNvSpPr txBox="1"/>
          <p:nvPr/>
        </p:nvSpPr>
        <p:spPr>
          <a:xfrm>
            <a:off x="6721536" y="4655803"/>
            <a:ext cx="52610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endParaRPr kumimoji="1" lang="ja-JP" altLang="en-US" sz="3600" b="1" dirty="0">
              <a:solidFill>
                <a:schemeClr val="bg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右矢印 35">
            <a:extLst>
              <a:ext uri="{FF2B5EF4-FFF2-40B4-BE49-F238E27FC236}">
                <a16:creationId xmlns="" xmlns:a16="http://schemas.microsoft.com/office/drawing/2014/main" id="{33B4F5F7-1419-48DE-BF80-251476109D8F}"/>
              </a:ext>
            </a:extLst>
          </p:cNvPr>
          <p:cNvSpPr/>
          <p:nvPr/>
        </p:nvSpPr>
        <p:spPr>
          <a:xfrm>
            <a:off x="4251321" y="4540462"/>
            <a:ext cx="432048" cy="625772"/>
          </a:xfrm>
          <a:prstGeom prst="rightArrow">
            <a:avLst/>
          </a:prstGeom>
          <a:solidFill>
            <a:srgbClr val="7030A0"/>
          </a:solidFill>
          <a:ln w="28575">
            <a:noFill/>
          </a:ln>
        </p:spPr>
        <p:txBody>
          <a:bodyPr rtlCol="0" anchor="ctr"/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endParaRPr kumimoji="1" lang="ja-JP" altLang="en-US">
              <a:latin typeface="Arial Rounded MT Bold" pitchFamily="34" charset="0"/>
            </a:endParaRPr>
          </a:p>
        </p:txBody>
      </p:sp>
      <p:sp>
        <p:nvSpPr>
          <p:cNvPr id="13" name="テキスト ボックス 36">
            <a:extLst>
              <a:ext uri="{FF2B5EF4-FFF2-40B4-BE49-F238E27FC236}">
                <a16:creationId xmlns="" xmlns:a16="http://schemas.microsoft.com/office/drawing/2014/main" id="{70442508-8D55-4DF0-BD35-71441A5AFF45}"/>
              </a:ext>
            </a:extLst>
          </p:cNvPr>
          <p:cNvSpPr txBox="1"/>
          <p:nvPr/>
        </p:nvSpPr>
        <p:spPr>
          <a:xfrm>
            <a:off x="309527" y="3503569"/>
            <a:ext cx="724942" cy="2529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r"/>
            <a:r>
              <a:rPr kumimoji="1" lang="en-US" altLang="ja-JP" sz="1600" b="1" dirty="0">
                <a:solidFill>
                  <a:schemeClr val="tx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100%</a:t>
            </a: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kumimoji="1" lang="en-US" altLang="ja-JP" sz="1600" b="1" dirty="0">
                <a:solidFill>
                  <a:schemeClr val="tx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0%</a:t>
            </a:r>
            <a:endParaRPr kumimoji="1" lang="ja-JP" altLang="en-US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テキスト ボックス 37">
            <a:extLst>
              <a:ext uri="{FF2B5EF4-FFF2-40B4-BE49-F238E27FC236}">
                <a16:creationId xmlns="" xmlns:a16="http://schemas.microsoft.com/office/drawing/2014/main" id="{5AAA953D-B7B2-4B0D-81A8-9B64D6EF3197}"/>
              </a:ext>
            </a:extLst>
          </p:cNvPr>
          <p:cNvSpPr txBox="1"/>
          <p:nvPr/>
        </p:nvSpPr>
        <p:spPr>
          <a:xfrm>
            <a:off x="1883985" y="5988160"/>
            <a:ext cx="669286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Time</a:t>
            </a:r>
            <a:endParaRPr kumimoji="1" lang="ja-JP" altLang="en-US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テキスト ボックス 38">
            <a:extLst>
              <a:ext uri="{FF2B5EF4-FFF2-40B4-BE49-F238E27FC236}">
                <a16:creationId xmlns="" xmlns:a16="http://schemas.microsoft.com/office/drawing/2014/main" id="{7659E81F-1AD6-4165-82B7-FD2CE1DA0035}"/>
              </a:ext>
            </a:extLst>
          </p:cNvPr>
          <p:cNvSpPr txBox="1"/>
          <p:nvPr/>
        </p:nvSpPr>
        <p:spPr>
          <a:xfrm rot="16200000">
            <a:off x="-83152" y="4601620"/>
            <a:ext cx="1650387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Traffic(Trials#)</a:t>
            </a:r>
            <a:endParaRPr lang="ja-JP" altLang="en-US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テキスト ボックス 39">
            <a:extLst>
              <a:ext uri="{FF2B5EF4-FFF2-40B4-BE49-F238E27FC236}">
                <a16:creationId xmlns="" xmlns:a16="http://schemas.microsoft.com/office/drawing/2014/main" id="{C3B12169-753E-464D-8D8A-DAA4B156D233}"/>
              </a:ext>
            </a:extLst>
          </p:cNvPr>
          <p:cNvSpPr txBox="1"/>
          <p:nvPr/>
        </p:nvSpPr>
        <p:spPr>
          <a:xfrm>
            <a:off x="6390651" y="5982386"/>
            <a:ext cx="669286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1600" b="1" dirty="0">
                <a:solidFill>
                  <a:schemeClr val="tx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Time</a:t>
            </a:r>
            <a:endParaRPr kumimoji="1" lang="ja-JP" altLang="en-US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テキスト ボックス 40">
            <a:extLst>
              <a:ext uri="{FF2B5EF4-FFF2-40B4-BE49-F238E27FC236}">
                <a16:creationId xmlns="" xmlns:a16="http://schemas.microsoft.com/office/drawing/2014/main" id="{A5E6FD0E-52B7-4E65-8C6A-2D9D9EE5E9C5}"/>
              </a:ext>
            </a:extLst>
          </p:cNvPr>
          <p:cNvSpPr txBox="1"/>
          <p:nvPr/>
        </p:nvSpPr>
        <p:spPr>
          <a:xfrm rot="16200000">
            <a:off x="4511582" y="4611562"/>
            <a:ext cx="1650387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Traffic(Trials#)</a:t>
            </a:r>
            <a:endParaRPr lang="ja-JP" altLang="en-US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="" xmlns:a16="http://schemas.microsoft.com/office/drawing/2014/main" id="{BDEC91C9-0A2D-4EC7-B308-6C224B517016}"/>
              </a:ext>
            </a:extLst>
          </p:cNvPr>
          <p:cNvGrpSpPr/>
          <p:nvPr/>
        </p:nvGrpSpPr>
        <p:grpSpPr>
          <a:xfrm>
            <a:off x="2992668" y="3138450"/>
            <a:ext cx="1475797" cy="546940"/>
            <a:chOff x="3275856" y="2276872"/>
            <a:chExt cx="1475797" cy="546940"/>
          </a:xfrm>
        </p:grpSpPr>
        <p:pic>
          <p:nvPicPr>
            <p:cNvPr id="19" name="図 18">
              <a:extLst>
                <a:ext uri="{FF2B5EF4-FFF2-40B4-BE49-F238E27FC236}">
                  <a16:creationId xmlns="" xmlns:a16="http://schemas.microsoft.com/office/drawing/2014/main" id="{6FD70CC3-BC34-473D-BBD9-4398C364C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2276872"/>
              <a:ext cx="557309" cy="546940"/>
            </a:xfrm>
            <a:prstGeom prst="rect">
              <a:avLst/>
            </a:prstGeom>
          </p:spPr>
        </p:pic>
        <p:sp>
          <p:nvSpPr>
            <p:cNvPr id="20" name="テキスト ボックス 43">
              <a:extLst>
                <a:ext uri="{FF2B5EF4-FFF2-40B4-BE49-F238E27FC236}">
                  <a16:creationId xmlns="" xmlns:a16="http://schemas.microsoft.com/office/drawing/2014/main" id="{3F7C3C63-0F10-4D10-A4F8-A97A535AAAA3}"/>
                </a:ext>
              </a:extLst>
            </p:cNvPr>
            <p:cNvSpPr txBox="1"/>
            <p:nvPr/>
          </p:nvSpPr>
          <p:spPr>
            <a:xfrm>
              <a:off x="3779912" y="2492896"/>
              <a:ext cx="971741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r>
                <a:rPr kumimoji="1" lang="en-US" altLang="ja-JP" sz="1600" b="1" dirty="0">
                  <a:solidFill>
                    <a:srgbClr val="FF000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C wins!</a:t>
              </a:r>
              <a:endParaRPr kumimoji="1" lang="ja-JP" altLang="en-US" sz="1600" b="1" dirty="0">
                <a:solidFill>
                  <a:srgbClr val="FF000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155E3861-C6B1-4C19-AD81-3A3CAD69747C}"/>
              </a:ext>
            </a:extLst>
          </p:cNvPr>
          <p:cNvGrpSpPr/>
          <p:nvPr/>
        </p:nvGrpSpPr>
        <p:grpSpPr>
          <a:xfrm>
            <a:off x="7074605" y="3140138"/>
            <a:ext cx="1475797" cy="546940"/>
            <a:chOff x="3275856" y="2276872"/>
            <a:chExt cx="1475797" cy="546940"/>
          </a:xfrm>
        </p:grpSpPr>
        <p:pic>
          <p:nvPicPr>
            <p:cNvPr id="22" name="図 21">
              <a:extLst>
                <a:ext uri="{FF2B5EF4-FFF2-40B4-BE49-F238E27FC236}">
                  <a16:creationId xmlns="" xmlns:a16="http://schemas.microsoft.com/office/drawing/2014/main" id="{419ECEF7-68BA-4F11-84A3-CCD902287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2276872"/>
              <a:ext cx="557309" cy="546940"/>
            </a:xfrm>
            <a:prstGeom prst="rect">
              <a:avLst/>
            </a:prstGeom>
          </p:spPr>
        </p:pic>
        <p:sp>
          <p:nvSpPr>
            <p:cNvPr id="23" name="テキスト ボックス 46">
              <a:extLst>
                <a:ext uri="{FF2B5EF4-FFF2-40B4-BE49-F238E27FC236}">
                  <a16:creationId xmlns="" xmlns:a16="http://schemas.microsoft.com/office/drawing/2014/main" id="{F81883E9-FEB0-48E4-9EB4-98F2D3F336C7}"/>
                </a:ext>
              </a:extLst>
            </p:cNvPr>
            <p:cNvSpPr txBox="1"/>
            <p:nvPr/>
          </p:nvSpPr>
          <p:spPr>
            <a:xfrm>
              <a:off x="3779912" y="2492896"/>
              <a:ext cx="971741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r>
                <a:rPr kumimoji="1" lang="en-US" altLang="ja-JP" sz="1600" b="1" dirty="0">
                  <a:solidFill>
                    <a:srgbClr val="FF000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C wins!</a:t>
              </a:r>
              <a:endParaRPr kumimoji="1" lang="ja-JP" altLang="en-US" sz="1600" b="1" dirty="0">
                <a:solidFill>
                  <a:srgbClr val="FF000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6" name="スライド番号プレースホル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05556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Bandit Mechanisms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206943" y="1082842"/>
            <a:ext cx="8749364" cy="5285301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Exploration vs. Exploitation(UCB)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Posterior estimation</a:t>
            </a:r>
          </a:p>
          <a:p>
            <a:pPr lvl="2"/>
            <a:r>
              <a:rPr lang="en-US" altLang="ja-JP" dirty="0" smtClean="0"/>
              <a:t>UCB = μ + </a:t>
            </a:r>
            <a:r>
              <a:rPr lang="en-US" altLang="ja-JP" dirty="0" err="1" smtClean="0"/>
              <a:t>ασ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Select the arm with the biggest UCB.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Exploitation</a:t>
            </a:r>
          </a:p>
          <a:p>
            <a:pPr lvl="2"/>
            <a:r>
              <a:rPr lang="en-US" altLang="ja-JP" dirty="0" smtClean="0"/>
              <a:t>Bigger μ is easier to be selected.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Exploration</a:t>
            </a:r>
          </a:p>
          <a:p>
            <a:pPr lvl="2"/>
            <a:r>
              <a:rPr lang="en-US" altLang="ja-JP" dirty="0" smtClean="0"/>
              <a:t>Bigger </a:t>
            </a:r>
            <a:r>
              <a:rPr lang="en-US" altLang="ja-JP" dirty="0" smtClean="0"/>
              <a:t>σ is easier to be selected.</a:t>
            </a:r>
            <a:endParaRPr lang="en-US" altLang="ja-JP" dirty="0"/>
          </a:p>
          <a:p>
            <a:pPr lvl="2"/>
            <a:endParaRPr kumimoji="1" lang="en-US" altLang="ja-JP" dirty="0" smtClean="0"/>
          </a:p>
          <a:p>
            <a:r>
              <a:rPr lang="en-US" altLang="ja-JP" dirty="0" smtClean="0"/>
              <a:t>Exploration vs. </a:t>
            </a:r>
            <a:r>
              <a:rPr lang="en-US" altLang="ja-JP" dirty="0" smtClean="0"/>
              <a:t>Exploitation(TS)</a:t>
            </a:r>
          </a:p>
          <a:p>
            <a:pPr lvl="1"/>
            <a:r>
              <a:rPr lang="en-US" altLang="ja-JP" dirty="0" smtClean="0"/>
              <a:t>Posterior estimation</a:t>
            </a:r>
          </a:p>
          <a:p>
            <a:pPr lvl="2"/>
            <a:r>
              <a:rPr lang="en-US" altLang="ja-JP" dirty="0" smtClean="0"/>
              <a:t>Distribution (μ, σ)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Draw a sample from the distribution.</a:t>
            </a:r>
          </a:p>
          <a:p>
            <a:pPr lvl="2"/>
            <a:r>
              <a:rPr lang="en-US" altLang="ja-JP" dirty="0" smtClean="0"/>
              <a:t>Select the arm with the biggest sample.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Exploitation</a:t>
            </a:r>
          </a:p>
          <a:p>
            <a:pPr lvl="2"/>
            <a:r>
              <a:rPr lang="en-US" altLang="ja-JP" dirty="0" smtClean="0"/>
              <a:t>Bigger μ is easier to be selected.</a:t>
            </a:r>
          </a:p>
          <a:p>
            <a:pPr lvl="1"/>
            <a:r>
              <a:rPr lang="en-US" altLang="ja-JP" dirty="0" smtClean="0"/>
              <a:t>Exploration</a:t>
            </a:r>
          </a:p>
          <a:p>
            <a:pPr lvl="2"/>
            <a:r>
              <a:rPr lang="en-US" altLang="ja-JP" dirty="0" smtClean="0"/>
              <a:t>Bigger σ is easier to be selected</a:t>
            </a:r>
            <a:r>
              <a:rPr lang="en-US" altLang="ja-JP" dirty="0" smtClean="0"/>
              <a:t>.</a:t>
            </a:r>
            <a:endParaRPr kumimoji="1"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4813041" y="3973262"/>
            <a:ext cx="3970175" cy="2672483"/>
            <a:chOff x="4814596" y="1212980"/>
            <a:chExt cx="4194109" cy="2672483"/>
          </a:xfrm>
        </p:grpSpPr>
        <p:grpSp>
          <p:nvGrpSpPr>
            <p:cNvPr id="43" name="グループ化 29"/>
            <p:cNvGrpSpPr/>
            <p:nvPr/>
          </p:nvGrpSpPr>
          <p:grpSpPr>
            <a:xfrm>
              <a:off x="4814596" y="1212980"/>
              <a:ext cx="4194109" cy="2672483"/>
              <a:chOff x="4814596" y="1212980"/>
              <a:chExt cx="4194109" cy="2672483"/>
            </a:xfrm>
          </p:grpSpPr>
          <p:sp>
            <p:nvSpPr>
              <p:cNvPr id="54" name="正方形/長方形 53"/>
              <p:cNvSpPr/>
              <p:nvPr/>
            </p:nvSpPr>
            <p:spPr>
              <a:xfrm>
                <a:off x="4814596" y="1212980"/>
                <a:ext cx="4194109" cy="2355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5" name="グループ化 12"/>
              <p:cNvGrpSpPr/>
              <p:nvPr/>
            </p:nvGrpSpPr>
            <p:grpSpPr>
              <a:xfrm>
                <a:off x="5239139" y="1464904"/>
                <a:ext cx="2668555" cy="270590"/>
                <a:chOff x="5495730" y="1828798"/>
                <a:chExt cx="2668555" cy="270590"/>
              </a:xfrm>
            </p:grpSpPr>
            <p:sp>
              <p:nvSpPr>
                <p:cNvPr id="66" name="フリーフォーム 65"/>
                <p:cNvSpPr/>
                <p:nvPr/>
              </p:nvSpPr>
              <p:spPr>
                <a:xfrm>
                  <a:off x="5654351" y="1828798"/>
                  <a:ext cx="2267337" cy="261256"/>
                </a:xfrm>
                <a:custGeom>
                  <a:avLst/>
                  <a:gdLst>
                    <a:gd name="connsiteX0" fmla="*/ 0 w 5898874"/>
                    <a:gd name="connsiteY0" fmla="*/ 2547730 h 2547730"/>
                    <a:gd name="connsiteX1" fmla="*/ 506895 w 5898874"/>
                    <a:gd name="connsiteY1" fmla="*/ 2448339 h 2547730"/>
                    <a:gd name="connsiteX2" fmla="*/ 979004 w 5898874"/>
                    <a:gd name="connsiteY2" fmla="*/ 2234647 h 2547730"/>
                    <a:gd name="connsiteX3" fmla="*/ 1446143 w 5898874"/>
                    <a:gd name="connsiteY3" fmla="*/ 1762539 h 2547730"/>
                    <a:gd name="connsiteX4" fmla="*/ 1962978 w 5898874"/>
                    <a:gd name="connsiteY4" fmla="*/ 997226 h 2547730"/>
                    <a:gd name="connsiteX5" fmla="*/ 2494722 w 5898874"/>
                    <a:gd name="connsiteY5" fmla="*/ 251791 h 2547730"/>
                    <a:gd name="connsiteX6" fmla="*/ 2951922 w 5898874"/>
                    <a:gd name="connsiteY6" fmla="*/ 3313 h 2547730"/>
                    <a:gd name="connsiteX7" fmla="*/ 3414091 w 5898874"/>
                    <a:gd name="connsiteY7" fmla="*/ 271669 h 2547730"/>
                    <a:gd name="connsiteX8" fmla="*/ 3906078 w 5898874"/>
                    <a:gd name="connsiteY8" fmla="*/ 967408 h 2547730"/>
                    <a:gd name="connsiteX9" fmla="*/ 4472608 w 5898874"/>
                    <a:gd name="connsiteY9" fmla="*/ 1797326 h 2547730"/>
                    <a:gd name="connsiteX10" fmla="*/ 4919869 w 5898874"/>
                    <a:gd name="connsiteY10" fmla="*/ 2239617 h 2547730"/>
                    <a:gd name="connsiteX11" fmla="*/ 5431735 w 5898874"/>
                    <a:gd name="connsiteY11" fmla="*/ 2463247 h 2547730"/>
                    <a:gd name="connsiteX12" fmla="*/ 5898874 w 5898874"/>
                    <a:gd name="connsiteY12" fmla="*/ 2547730 h 2547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8874" h="2547730">
                      <a:moveTo>
                        <a:pt x="0" y="2547730"/>
                      </a:moveTo>
                      <a:cubicBezTo>
                        <a:pt x="171864" y="2524124"/>
                        <a:pt x="343728" y="2500519"/>
                        <a:pt x="506895" y="2448339"/>
                      </a:cubicBezTo>
                      <a:cubicBezTo>
                        <a:pt x="670062" y="2396159"/>
                        <a:pt x="822463" y="2348947"/>
                        <a:pt x="979004" y="2234647"/>
                      </a:cubicBezTo>
                      <a:cubicBezTo>
                        <a:pt x="1135545" y="2120347"/>
                        <a:pt x="1282147" y="1968776"/>
                        <a:pt x="1446143" y="1762539"/>
                      </a:cubicBezTo>
                      <a:cubicBezTo>
                        <a:pt x="1610139" y="1556302"/>
                        <a:pt x="1788215" y="1249017"/>
                        <a:pt x="1962978" y="997226"/>
                      </a:cubicBezTo>
                      <a:cubicBezTo>
                        <a:pt x="2137741" y="745435"/>
                        <a:pt x="2329898" y="417443"/>
                        <a:pt x="2494722" y="251791"/>
                      </a:cubicBezTo>
                      <a:cubicBezTo>
                        <a:pt x="2659546" y="86139"/>
                        <a:pt x="2798694" y="0"/>
                        <a:pt x="2951922" y="3313"/>
                      </a:cubicBezTo>
                      <a:cubicBezTo>
                        <a:pt x="3105150" y="6626"/>
                        <a:pt x="3255065" y="110987"/>
                        <a:pt x="3414091" y="271669"/>
                      </a:cubicBezTo>
                      <a:cubicBezTo>
                        <a:pt x="3573117" y="432351"/>
                        <a:pt x="3729659" y="713132"/>
                        <a:pt x="3906078" y="967408"/>
                      </a:cubicBezTo>
                      <a:cubicBezTo>
                        <a:pt x="4082497" y="1221684"/>
                        <a:pt x="4303643" y="1585291"/>
                        <a:pt x="4472608" y="1797326"/>
                      </a:cubicBezTo>
                      <a:cubicBezTo>
                        <a:pt x="4641573" y="2009361"/>
                        <a:pt x="4760015" y="2128630"/>
                        <a:pt x="4919869" y="2239617"/>
                      </a:cubicBezTo>
                      <a:cubicBezTo>
                        <a:pt x="5079724" y="2350604"/>
                        <a:pt x="5268567" y="2411895"/>
                        <a:pt x="5431735" y="2463247"/>
                      </a:cubicBezTo>
                      <a:cubicBezTo>
                        <a:pt x="5594903" y="2514599"/>
                        <a:pt x="5816876" y="2533650"/>
                        <a:pt x="5898874" y="2547730"/>
                      </a:cubicBezTo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7" name="直線矢印コネクタ 66"/>
                <p:cNvCxnSpPr/>
                <p:nvPr/>
              </p:nvCxnSpPr>
              <p:spPr>
                <a:xfrm>
                  <a:off x="5495730" y="2094722"/>
                  <a:ext cx="2668555" cy="466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グループ化 13"/>
              <p:cNvGrpSpPr/>
              <p:nvPr/>
            </p:nvGrpSpPr>
            <p:grpSpPr>
              <a:xfrm>
                <a:off x="5237583" y="2071395"/>
                <a:ext cx="2668555" cy="441626"/>
                <a:chOff x="5495730" y="1657762"/>
                <a:chExt cx="2668555" cy="441626"/>
              </a:xfrm>
            </p:grpSpPr>
            <p:sp>
              <p:nvSpPr>
                <p:cNvPr id="64" name="フリーフォーム 14"/>
                <p:cNvSpPr/>
                <p:nvPr/>
              </p:nvSpPr>
              <p:spPr>
                <a:xfrm>
                  <a:off x="5851849" y="1657762"/>
                  <a:ext cx="1432249" cy="432291"/>
                </a:xfrm>
                <a:custGeom>
                  <a:avLst/>
                  <a:gdLst>
                    <a:gd name="connsiteX0" fmla="*/ 0 w 5898874"/>
                    <a:gd name="connsiteY0" fmla="*/ 2547730 h 2547730"/>
                    <a:gd name="connsiteX1" fmla="*/ 506895 w 5898874"/>
                    <a:gd name="connsiteY1" fmla="*/ 2448339 h 2547730"/>
                    <a:gd name="connsiteX2" fmla="*/ 979004 w 5898874"/>
                    <a:gd name="connsiteY2" fmla="*/ 2234647 h 2547730"/>
                    <a:gd name="connsiteX3" fmla="*/ 1446143 w 5898874"/>
                    <a:gd name="connsiteY3" fmla="*/ 1762539 h 2547730"/>
                    <a:gd name="connsiteX4" fmla="*/ 1962978 w 5898874"/>
                    <a:gd name="connsiteY4" fmla="*/ 997226 h 2547730"/>
                    <a:gd name="connsiteX5" fmla="*/ 2494722 w 5898874"/>
                    <a:gd name="connsiteY5" fmla="*/ 251791 h 2547730"/>
                    <a:gd name="connsiteX6" fmla="*/ 2951922 w 5898874"/>
                    <a:gd name="connsiteY6" fmla="*/ 3313 h 2547730"/>
                    <a:gd name="connsiteX7" fmla="*/ 3414091 w 5898874"/>
                    <a:gd name="connsiteY7" fmla="*/ 271669 h 2547730"/>
                    <a:gd name="connsiteX8" fmla="*/ 3906078 w 5898874"/>
                    <a:gd name="connsiteY8" fmla="*/ 967408 h 2547730"/>
                    <a:gd name="connsiteX9" fmla="*/ 4472608 w 5898874"/>
                    <a:gd name="connsiteY9" fmla="*/ 1797326 h 2547730"/>
                    <a:gd name="connsiteX10" fmla="*/ 4919869 w 5898874"/>
                    <a:gd name="connsiteY10" fmla="*/ 2239617 h 2547730"/>
                    <a:gd name="connsiteX11" fmla="*/ 5431735 w 5898874"/>
                    <a:gd name="connsiteY11" fmla="*/ 2463247 h 2547730"/>
                    <a:gd name="connsiteX12" fmla="*/ 5898874 w 5898874"/>
                    <a:gd name="connsiteY12" fmla="*/ 2547730 h 2547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8874" h="2547730">
                      <a:moveTo>
                        <a:pt x="0" y="2547730"/>
                      </a:moveTo>
                      <a:cubicBezTo>
                        <a:pt x="171864" y="2524124"/>
                        <a:pt x="343728" y="2500519"/>
                        <a:pt x="506895" y="2448339"/>
                      </a:cubicBezTo>
                      <a:cubicBezTo>
                        <a:pt x="670062" y="2396159"/>
                        <a:pt x="822463" y="2348947"/>
                        <a:pt x="979004" y="2234647"/>
                      </a:cubicBezTo>
                      <a:cubicBezTo>
                        <a:pt x="1135545" y="2120347"/>
                        <a:pt x="1282147" y="1968776"/>
                        <a:pt x="1446143" y="1762539"/>
                      </a:cubicBezTo>
                      <a:cubicBezTo>
                        <a:pt x="1610139" y="1556302"/>
                        <a:pt x="1788215" y="1249017"/>
                        <a:pt x="1962978" y="997226"/>
                      </a:cubicBezTo>
                      <a:cubicBezTo>
                        <a:pt x="2137741" y="745435"/>
                        <a:pt x="2329898" y="417443"/>
                        <a:pt x="2494722" y="251791"/>
                      </a:cubicBezTo>
                      <a:cubicBezTo>
                        <a:pt x="2659546" y="86139"/>
                        <a:pt x="2798694" y="0"/>
                        <a:pt x="2951922" y="3313"/>
                      </a:cubicBezTo>
                      <a:cubicBezTo>
                        <a:pt x="3105150" y="6626"/>
                        <a:pt x="3255065" y="110987"/>
                        <a:pt x="3414091" y="271669"/>
                      </a:cubicBezTo>
                      <a:cubicBezTo>
                        <a:pt x="3573117" y="432351"/>
                        <a:pt x="3729659" y="713132"/>
                        <a:pt x="3906078" y="967408"/>
                      </a:cubicBezTo>
                      <a:cubicBezTo>
                        <a:pt x="4082497" y="1221684"/>
                        <a:pt x="4303643" y="1585291"/>
                        <a:pt x="4472608" y="1797326"/>
                      </a:cubicBezTo>
                      <a:cubicBezTo>
                        <a:pt x="4641573" y="2009361"/>
                        <a:pt x="4760015" y="2128630"/>
                        <a:pt x="4919869" y="2239617"/>
                      </a:cubicBezTo>
                      <a:cubicBezTo>
                        <a:pt x="5079724" y="2350604"/>
                        <a:pt x="5268567" y="2411895"/>
                        <a:pt x="5431735" y="2463247"/>
                      </a:cubicBezTo>
                      <a:cubicBezTo>
                        <a:pt x="5594903" y="2514599"/>
                        <a:pt x="5816876" y="2533650"/>
                        <a:pt x="5898874" y="2547730"/>
                      </a:cubicBezTo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5" name="直線矢印コネクタ 15"/>
                <p:cNvCxnSpPr/>
                <p:nvPr/>
              </p:nvCxnSpPr>
              <p:spPr>
                <a:xfrm>
                  <a:off x="5495730" y="2094722"/>
                  <a:ext cx="2668555" cy="466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グループ化 56"/>
              <p:cNvGrpSpPr/>
              <p:nvPr/>
            </p:nvGrpSpPr>
            <p:grpSpPr>
              <a:xfrm>
                <a:off x="5236027" y="2673219"/>
                <a:ext cx="2668555" cy="617332"/>
                <a:chOff x="5495730" y="1482056"/>
                <a:chExt cx="2668555" cy="617332"/>
              </a:xfrm>
            </p:grpSpPr>
            <p:sp>
              <p:nvSpPr>
                <p:cNvPr id="62" name="フリーフォーム 61"/>
                <p:cNvSpPr/>
                <p:nvPr/>
              </p:nvSpPr>
              <p:spPr>
                <a:xfrm>
                  <a:off x="6781800" y="1482056"/>
                  <a:ext cx="1147665" cy="607998"/>
                </a:xfrm>
                <a:custGeom>
                  <a:avLst/>
                  <a:gdLst>
                    <a:gd name="connsiteX0" fmla="*/ 0 w 5898874"/>
                    <a:gd name="connsiteY0" fmla="*/ 2547730 h 2547730"/>
                    <a:gd name="connsiteX1" fmla="*/ 506895 w 5898874"/>
                    <a:gd name="connsiteY1" fmla="*/ 2448339 h 2547730"/>
                    <a:gd name="connsiteX2" fmla="*/ 979004 w 5898874"/>
                    <a:gd name="connsiteY2" fmla="*/ 2234647 h 2547730"/>
                    <a:gd name="connsiteX3" fmla="*/ 1446143 w 5898874"/>
                    <a:gd name="connsiteY3" fmla="*/ 1762539 h 2547730"/>
                    <a:gd name="connsiteX4" fmla="*/ 1962978 w 5898874"/>
                    <a:gd name="connsiteY4" fmla="*/ 997226 h 2547730"/>
                    <a:gd name="connsiteX5" fmla="*/ 2494722 w 5898874"/>
                    <a:gd name="connsiteY5" fmla="*/ 251791 h 2547730"/>
                    <a:gd name="connsiteX6" fmla="*/ 2951922 w 5898874"/>
                    <a:gd name="connsiteY6" fmla="*/ 3313 h 2547730"/>
                    <a:gd name="connsiteX7" fmla="*/ 3414091 w 5898874"/>
                    <a:gd name="connsiteY7" fmla="*/ 271669 h 2547730"/>
                    <a:gd name="connsiteX8" fmla="*/ 3906078 w 5898874"/>
                    <a:gd name="connsiteY8" fmla="*/ 967408 h 2547730"/>
                    <a:gd name="connsiteX9" fmla="*/ 4472608 w 5898874"/>
                    <a:gd name="connsiteY9" fmla="*/ 1797326 h 2547730"/>
                    <a:gd name="connsiteX10" fmla="*/ 4919869 w 5898874"/>
                    <a:gd name="connsiteY10" fmla="*/ 2239617 h 2547730"/>
                    <a:gd name="connsiteX11" fmla="*/ 5431735 w 5898874"/>
                    <a:gd name="connsiteY11" fmla="*/ 2463247 h 2547730"/>
                    <a:gd name="connsiteX12" fmla="*/ 5898874 w 5898874"/>
                    <a:gd name="connsiteY12" fmla="*/ 2547730 h 2547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8874" h="2547730">
                      <a:moveTo>
                        <a:pt x="0" y="2547730"/>
                      </a:moveTo>
                      <a:cubicBezTo>
                        <a:pt x="171864" y="2524124"/>
                        <a:pt x="343728" y="2500519"/>
                        <a:pt x="506895" y="2448339"/>
                      </a:cubicBezTo>
                      <a:cubicBezTo>
                        <a:pt x="670062" y="2396159"/>
                        <a:pt x="822463" y="2348947"/>
                        <a:pt x="979004" y="2234647"/>
                      </a:cubicBezTo>
                      <a:cubicBezTo>
                        <a:pt x="1135545" y="2120347"/>
                        <a:pt x="1282147" y="1968776"/>
                        <a:pt x="1446143" y="1762539"/>
                      </a:cubicBezTo>
                      <a:cubicBezTo>
                        <a:pt x="1610139" y="1556302"/>
                        <a:pt x="1788215" y="1249017"/>
                        <a:pt x="1962978" y="997226"/>
                      </a:cubicBezTo>
                      <a:cubicBezTo>
                        <a:pt x="2137741" y="745435"/>
                        <a:pt x="2329898" y="417443"/>
                        <a:pt x="2494722" y="251791"/>
                      </a:cubicBezTo>
                      <a:cubicBezTo>
                        <a:pt x="2659546" y="86139"/>
                        <a:pt x="2798694" y="0"/>
                        <a:pt x="2951922" y="3313"/>
                      </a:cubicBezTo>
                      <a:cubicBezTo>
                        <a:pt x="3105150" y="6626"/>
                        <a:pt x="3255065" y="110987"/>
                        <a:pt x="3414091" y="271669"/>
                      </a:cubicBezTo>
                      <a:cubicBezTo>
                        <a:pt x="3573117" y="432351"/>
                        <a:pt x="3729659" y="713132"/>
                        <a:pt x="3906078" y="967408"/>
                      </a:cubicBezTo>
                      <a:cubicBezTo>
                        <a:pt x="4082497" y="1221684"/>
                        <a:pt x="4303643" y="1585291"/>
                        <a:pt x="4472608" y="1797326"/>
                      </a:cubicBezTo>
                      <a:cubicBezTo>
                        <a:pt x="4641573" y="2009361"/>
                        <a:pt x="4760015" y="2128630"/>
                        <a:pt x="4919869" y="2239617"/>
                      </a:cubicBezTo>
                      <a:cubicBezTo>
                        <a:pt x="5079724" y="2350604"/>
                        <a:pt x="5268567" y="2411895"/>
                        <a:pt x="5431735" y="2463247"/>
                      </a:cubicBezTo>
                      <a:cubicBezTo>
                        <a:pt x="5594903" y="2514599"/>
                        <a:pt x="5816876" y="2533650"/>
                        <a:pt x="5898874" y="2547730"/>
                      </a:cubicBezTo>
                    </a:path>
                  </a:pathLst>
                </a:custGeom>
                <a:solidFill>
                  <a:srgbClr val="FFE0E0"/>
                </a:solidFill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3" name="直線矢印コネクタ 62"/>
                <p:cNvCxnSpPr/>
                <p:nvPr/>
              </p:nvCxnSpPr>
              <p:spPr>
                <a:xfrm>
                  <a:off x="5495730" y="2094722"/>
                  <a:ext cx="2668555" cy="466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テキスト ボックス 37">
                <a:extLst>
                  <a:ext uri="{FF2B5EF4-FFF2-40B4-BE49-F238E27FC236}">
                    <a16:creationId xmlns="" xmlns:a16="http://schemas.microsoft.com/office/drawing/2014/main" id="{5AAA953D-B7B2-4B0D-81A8-9B64D6EF3197}"/>
                  </a:ext>
                </a:extLst>
              </p:cNvPr>
              <p:cNvSpPr txBox="1"/>
              <p:nvPr/>
            </p:nvSpPr>
            <p:spPr>
              <a:xfrm>
                <a:off x="4901579" y="1498580"/>
                <a:ext cx="332142" cy="31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ja-JP"/>
                </a:defPPr>
                <a:lvl1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1pPr>
                <a:lvl2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2pPr>
                <a:lvl3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3pPr>
                <a:lvl4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4pPr>
                <a:lvl5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1600" b="1" dirty="0" smtClean="0">
                    <a:solidFill>
                      <a:srgbClr val="0070C0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rPr>
                  <a:t>A</a:t>
                </a:r>
                <a:endParaRPr kumimoji="1" lang="ja-JP" altLang="en-US" sz="1600" b="1" dirty="0">
                  <a:solidFill>
                    <a:srgbClr val="0070C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59" name="テキスト ボックス 37">
                <a:extLst>
                  <a:ext uri="{FF2B5EF4-FFF2-40B4-BE49-F238E27FC236}">
                    <a16:creationId xmlns="" xmlns:a16="http://schemas.microsoft.com/office/drawing/2014/main" id="{5AAA953D-B7B2-4B0D-81A8-9B64D6EF3197}"/>
                  </a:ext>
                </a:extLst>
              </p:cNvPr>
              <p:cNvSpPr txBox="1"/>
              <p:nvPr/>
            </p:nvSpPr>
            <p:spPr>
              <a:xfrm>
                <a:off x="4900024" y="2280798"/>
                <a:ext cx="332142" cy="31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ja-JP"/>
                </a:defPPr>
                <a:lvl1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1pPr>
                <a:lvl2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2pPr>
                <a:lvl3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3pPr>
                <a:lvl4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4pPr>
                <a:lvl5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1600" b="1" dirty="0" smtClean="0">
                    <a:solidFill>
                      <a:schemeClr val="accent4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rPr>
                  <a:t>B</a:t>
                </a:r>
                <a:endParaRPr kumimoji="1" lang="ja-JP" altLang="en-US" sz="1600" b="1" dirty="0">
                  <a:solidFill>
                    <a:schemeClr val="accent4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60" name="テキスト ボックス 37">
                <a:extLst>
                  <a:ext uri="{FF2B5EF4-FFF2-40B4-BE49-F238E27FC236}">
                    <a16:creationId xmlns="" xmlns:a16="http://schemas.microsoft.com/office/drawing/2014/main" id="{5AAA953D-B7B2-4B0D-81A8-9B64D6EF3197}"/>
                  </a:ext>
                </a:extLst>
              </p:cNvPr>
              <p:cNvSpPr txBox="1"/>
              <p:nvPr/>
            </p:nvSpPr>
            <p:spPr>
              <a:xfrm>
                <a:off x="4896064" y="3049018"/>
                <a:ext cx="336952" cy="31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ja-JP"/>
                </a:defPPr>
                <a:lvl1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1pPr>
                <a:lvl2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2pPr>
                <a:lvl3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3pPr>
                <a:lvl4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4pPr>
                <a:lvl5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1600" b="1" dirty="0" smtClean="0">
                    <a:solidFill>
                      <a:srgbClr val="FF0000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rPr>
                  <a:t>C</a:t>
                </a:r>
                <a:endParaRPr kumimoji="1" lang="ja-JP" altLang="en-US" sz="1600" b="1" dirty="0">
                  <a:solidFill>
                    <a:srgbClr val="FF000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61" name="テキスト ボックス 37">
                <a:extLst>
                  <a:ext uri="{FF2B5EF4-FFF2-40B4-BE49-F238E27FC236}">
                    <a16:creationId xmlns="" xmlns:a16="http://schemas.microsoft.com/office/drawing/2014/main" id="{5AAA953D-B7B2-4B0D-81A8-9B64D6EF3197}"/>
                  </a:ext>
                </a:extLst>
              </p:cNvPr>
              <p:cNvSpPr txBox="1"/>
              <p:nvPr/>
            </p:nvSpPr>
            <p:spPr>
              <a:xfrm>
                <a:off x="5744521" y="3571531"/>
                <a:ext cx="2331025" cy="31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ja-JP"/>
                </a:defPPr>
                <a:lvl1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1pPr>
                <a:lvl2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2pPr>
                <a:lvl3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3pPr>
                <a:lvl4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4pPr>
                <a:lvl5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1600" b="1" dirty="0" smtClean="0">
                    <a:solidFill>
                      <a:schemeClr val="tx1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rPr>
                  <a:t>Thompson </a:t>
                </a:r>
                <a:r>
                  <a:rPr kumimoji="1" lang="en-US" altLang="zh-CN" sz="1600" b="1" dirty="0" smtClean="0">
                    <a:solidFill>
                      <a:schemeClr val="tx1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rPr>
                  <a:t>Sampling</a:t>
                </a:r>
                <a:endParaRPr kumimoji="1" lang="ja-JP" altLang="en-US" sz="1600" b="1" dirty="0">
                  <a:solidFill>
                    <a:schemeClr val="tx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44" name="角丸四角形 43"/>
            <p:cNvSpPr/>
            <p:nvPr/>
          </p:nvSpPr>
          <p:spPr>
            <a:xfrm>
              <a:off x="8196943" y="1282959"/>
              <a:ext cx="667139" cy="217869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37">
              <a:extLst>
                <a:ext uri="{FF2B5EF4-FFF2-40B4-BE49-F238E27FC236}">
                  <a16:creationId xmlns="" xmlns:a16="http://schemas.microsoft.com/office/drawing/2014/main" id="{5AAA953D-B7B2-4B0D-81A8-9B64D6EF3197}"/>
                </a:ext>
              </a:extLst>
            </p:cNvPr>
            <p:cNvSpPr txBox="1"/>
            <p:nvPr/>
          </p:nvSpPr>
          <p:spPr>
            <a:xfrm>
              <a:off x="4983017" y="1220630"/>
              <a:ext cx="3052438" cy="24468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solidFill>
                    <a:srgbClr val="0070C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Data is insufficient </a:t>
              </a:r>
              <a:r>
                <a:rPr lang="en-US" altLang="zh-CN" sz="1100" b="1" dirty="0" smtClean="0">
                  <a:solidFill>
                    <a:srgbClr val="0070C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-&gt;</a:t>
              </a:r>
              <a:r>
                <a:rPr kumimoji="1" lang="en-US" altLang="zh-CN" sz="1100" b="1" dirty="0" smtClean="0">
                  <a:solidFill>
                    <a:srgbClr val="0070C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 need for some trials!</a:t>
              </a:r>
              <a:endParaRPr kumimoji="1" lang="ja-JP" altLang="en-US" sz="1100" b="1" dirty="0">
                <a:solidFill>
                  <a:srgbClr val="0070C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6" name="テキスト ボックス 37">
              <a:extLst>
                <a:ext uri="{FF2B5EF4-FFF2-40B4-BE49-F238E27FC236}">
                  <a16:creationId xmlns="" xmlns:a16="http://schemas.microsoft.com/office/drawing/2014/main" id="{5AAA953D-B7B2-4B0D-81A8-9B64D6EF3197}"/>
                </a:ext>
              </a:extLst>
            </p:cNvPr>
            <p:cNvSpPr txBox="1"/>
            <p:nvPr/>
          </p:nvSpPr>
          <p:spPr>
            <a:xfrm>
              <a:off x="6532100" y="1822506"/>
              <a:ext cx="1425390" cy="5493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solidFill>
                    <a:schemeClr val="accent4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Data is sufficient,</a:t>
              </a:r>
            </a:p>
            <a:p>
              <a:pPr algn="ctr"/>
              <a:r>
                <a:rPr kumimoji="1" lang="en-US" altLang="zh-CN" sz="1100" b="1" dirty="0" smtClean="0">
                  <a:solidFill>
                    <a:schemeClr val="accent4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but not good -&gt;</a:t>
              </a:r>
            </a:p>
            <a:p>
              <a:pPr algn="ctr"/>
              <a:r>
                <a:rPr kumimoji="1" lang="en-US" altLang="zh-CN" sz="1100" b="1" dirty="0" smtClean="0">
                  <a:solidFill>
                    <a:schemeClr val="accent4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 no need for trials!</a:t>
              </a:r>
              <a:endParaRPr kumimoji="1" lang="ja-JP" altLang="en-US" sz="1100" b="1" dirty="0">
                <a:solidFill>
                  <a:schemeClr val="accent4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7" name="テキスト ボックス 37">
              <a:extLst>
                <a:ext uri="{FF2B5EF4-FFF2-40B4-BE49-F238E27FC236}">
                  <a16:creationId xmlns="" xmlns:a16="http://schemas.microsoft.com/office/drawing/2014/main" id="{5AAA953D-B7B2-4B0D-81A8-9B64D6EF3197}"/>
                </a:ext>
              </a:extLst>
            </p:cNvPr>
            <p:cNvSpPr txBox="1"/>
            <p:nvPr/>
          </p:nvSpPr>
          <p:spPr>
            <a:xfrm>
              <a:off x="5239677" y="2600057"/>
              <a:ext cx="1590500" cy="5493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solidFill>
                    <a:srgbClr val="FF000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Data is sufficient,</a:t>
              </a:r>
            </a:p>
            <a:p>
              <a:pPr algn="ctr"/>
              <a:r>
                <a:rPr kumimoji="1" lang="en-US" altLang="zh-CN" sz="1100" b="1" dirty="0" smtClean="0">
                  <a:solidFill>
                    <a:srgbClr val="FF000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and very good -&gt;</a:t>
              </a:r>
            </a:p>
            <a:p>
              <a:pPr algn="ctr"/>
              <a:r>
                <a:rPr kumimoji="1" lang="en-US" altLang="zh-CN" sz="1100" b="1" dirty="0" smtClean="0">
                  <a:solidFill>
                    <a:srgbClr val="FF000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need for many trials!</a:t>
              </a:r>
              <a:endParaRPr kumimoji="1" lang="ja-JP" altLang="en-US" sz="1100" b="1" dirty="0">
                <a:solidFill>
                  <a:srgbClr val="FF000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8294914" y="3009111"/>
              <a:ext cx="433873" cy="251927"/>
            </a:xfrm>
            <a:prstGeom prst="rect">
              <a:avLst/>
            </a:prstGeom>
            <a:solidFill>
              <a:srgbClr val="FFE0E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8298024" y="2223803"/>
              <a:ext cx="52873" cy="2519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8301135" y="1471162"/>
              <a:ext cx="152400" cy="2519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1" name="直線コネクタ 50"/>
            <p:cNvCxnSpPr/>
            <p:nvPr/>
          </p:nvCxnSpPr>
          <p:spPr>
            <a:xfrm flipH="1">
              <a:off x="8290248" y="1366938"/>
              <a:ext cx="4666" cy="20107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37">
              <a:extLst>
                <a:ext uri="{FF2B5EF4-FFF2-40B4-BE49-F238E27FC236}">
                  <a16:creationId xmlns="" xmlns:a16="http://schemas.microsoft.com/office/drawing/2014/main" id="{5AAA953D-B7B2-4B0D-81A8-9B64D6EF3197}"/>
                </a:ext>
              </a:extLst>
            </p:cNvPr>
            <p:cNvSpPr txBox="1"/>
            <p:nvPr/>
          </p:nvSpPr>
          <p:spPr>
            <a:xfrm rot="5400000">
              <a:off x="8127330" y="2176163"/>
              <a:ext cx="1121204" cy="3023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zh-CN" sz="1400" b="1" dirty="0" smtClean="0">
                  <a:solidFill>
                    <a:schemeClr val="tx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Probability</a:t>
              </a:r>
              <a:endParaRPr kumimoji="1" lang="ja-JP" altLang="en-US" sz="1400" b="1" dirty="0">
                <a:solidFill>
                  <a:schemeClr val="tx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3" name="二等辺三角形 52"/>
            <p:cNvSpPr/>
            <p:nvPr/>
          </p:nvSpPr>
          <p:spPr>
            <a:xfrm rot="5400000">
              <a:off x="7686277" y="2298006"/>
              <a:ext cx="786370" cy="105909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" name="グループ化 104"/>
          <p:cNvGrpSpPr/>
          <p:nvPr/>
        </p:nvGrpSpPr>
        <p:grpSpPr>
          <a:xfrm>
            <a:off x="4814596" y="1212980"/>
            <a:ext cx="3970175" cy="2672483"/>
            <a:chOff x="4814596" y="1212980"/>
            <a:chExt cx="3970175" cy="2672483"/>
          </a:xfrm>
        </p:grpSpPr>
        <p:grpSp>
          <p:nvGrpSpPr>
            <p:cNvPr id="41" name="グループ化 40"/>
            <p:cNvGrpSpPr/>
            <p:nvPr/>
          </p:nvGrpSpPr>
          <p:grpSpPr>
            <a:xfrm>
              <a:off x="4814596" y="1212980"/>
              <a:ext cx="3970175" cy="2672483"/>
              <a:chOff x="4814596" y="1212980"/>
              <a:chExt cx="4194109" cy="2672483"/>
            </a:xfrm>
          </p:grpSpPr>
          <p:grpSp>
            <p:nvGrpSpPr>
              <p:cNvPr id="30" name="グループ化 29"/>
              <p:cNvGrpSpPr/>
              <p:nvPr/>
            </p:nvGrpSpPr>
            <p:grpSpPr>
              <a:xfrm>
                <a:off x="4814596" y="1212980"/>
                <a:ext cx="4194109" cy="2672483"/>
                <a:chOff x="4814596" y="1212980"/>
                <a:chExt cx="4194109" cy="2672483"/>
              </a:xfrm>
            </p:grpSpPr>
            <p:sp>
              <p:nvSpPr>
                <p:cNvPr id="29" name="正方形/長方形 28"/>
                <p:cNvSpPr/>
                <p:nvPr/>
              </p:nvSpPr>
              <p:spPr>
                <a:xfrm>
                  <a:off x="4814596" y="1212980"/>
                  <a:ext cx="4194109" cy="23559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5239139" y="1464904"/>
                  <a:ext cx="2668555" cy="270590"/>
                  <a:chOff x="5495730" y="1828798"/>
                  <a:chExt cx="2668555" cy="270590"/>
                </a:xfrm>
              </p:grpSpPr>
              <p:sp>
                <p:nvSpPr>
                  <p:cNvPr id="7" name="フリーフォーム 6"/>
                  <p:cNvSpPr/>
                  <p:nvPr/>
                </p:nvSpPr>
                <p:spPr>
                  <a:xfrm>
                    <a:off x="5654351" y="1828798"/>
                    <a:ext cx="2267337" cy="261256"/>
                  </a:xfrm>
                  <a:custGeom>
                    <a:avLst/>
                    <a:gdLst>
                      <a:gd name="connsiteX0" fmla="*/ 0 w 5898874"/>
                      <a:gd name="connsiteY0" fmla="*/ 2547730 h 2547730"/>
                      <a:gd name="connsiteX1" fmla="*/ 506895 w 5898874"/>
                      <a:gd name="connsiteY1" fmla="*/ 2448339 h 2547730"/>
                      <a:gd name="connsiteX2" fmla="*/ 979004 w 5898874"/>
                      <a:gd name="connsiteY2" fmla="*/ 2234647 h 2547730"/>
                      <a:gd name="connsiteX3" fmla="*/ 1446143 w 5898874"/>
                      <a:gd name="connsiteY3" fmla="*/ 1762539 h 2547730"/>
                      <a:gd name="connsiteX4" fmla="*/ 1962978 w 5898874"/>
                      <a:gd name="connsiteY4" fmla="*/ 997226 h 2547730"/>
                      <a:gd name="connsiteX5" fmla="*/ 2494722 w 5898874"/>
                      <a:gd name="connsiteY5" fmla="*/ 251791 h 2547730"/>
                      <a:gd name="connsiteX6" fmla="*/ 2951922 w 5898874"/>
                      <a:gd name="connsiteY6" fmla="*/ 3313 h 2547730"/>
                      <a:gd name="connsiteX7" fmla="*/ 3414091 w 5898874"/>
                      <a:gd name="connsiteY7" fmla="*/ 271669 h 2547730"/>
                      <a:gd name="connsiteX8" fmla="*/ 3906078 w 5898874"/>
                      <a:gd name="connsiteY8" fmla="*/ 967408 h 2547730"/>
                      <a:gd name="connsiteX9" fmla="*/ 4472608 w 5898874"/>
                      <a:gd name="connsiteY9" fmla="*/ 1797326 h 2547730"/>
                      <a:gd name="connsiteX10" fmla="*/ 4919869 w 5898874"/>
                      <a:gd name="connsiteY10" fmla="*/ 2239617 h 2547730"/>
                      <a:gd name="connsiteX11" fmla="*/ 5431735 w 5898874"/>
                      <a:gd name="connsiteY11" fmla="*/ 2463247 h 2547730"/>
                      <a:gd name="connsiteX12" fmla="*/ 5898874 w 5898874"/>
                      <a:gd name="connsiteY12" fmla="*/ 2547730 h 25477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5898874" h="2547730">
                        <a:moveTo>
                          <a:pt x="0" y="2547730"/>
                        </a:moveTo>
                        <a:cubicBezTo>
                          <a:pt x="171864" y="2524124"/>
                          <a:pt x="343728" y="2500519"/>
                          <a:pt x="506895" y="2448339"/>
                        </a:cubicBezTo>
                        <a:cubicBezTo>
                          <a:pt x="670062" y="2396159"/>
                          <a:pt x="822463" y="2348947"/>
                          <a:pt x="979004" y="2234647"/>
                        </a:cubicBezTo>
                        <a:cubicBezTo>
                          <a:pt x="1135545" y="2120347"/>
                          <a:pt x="1282147" y="1968776"/>
                          <a:pt x="1446143" y="1762539"/>
                        </a:cubicBezTo>
                        <a:cubicBezTo>
                          <a:pt x="1610139" y="1556302"/>
                          <a:pt x="1788215" y="1249017"/>
                          <a:pt x="1962978" y="997226"/>
                        </a:cubicBezTo>
                        <a:cubicBezTo>
                          <a:pt x="2137741" y="745435"/>
                          <a:pt x="2329898" y="417443"/>
                          <a:pt x="2494722" y="251791"/>
                        </a:cubicBezTo>
                        <a:cubicBezTo>
                          <a:pt x="2659546" y="86139"/>
                          <a:pt x="2798694" y="0"/>
                          <a:pt x="2951922" y="3313"/>
                        </a:cubicBezTo>
                        <a:cubicBezTo>
                          <a:pt x="3105150" y="6626"/>
                          <a:pt x="3255065" y="110987"/>
                          <a:pt x="3414091" y="271669"/>
                        </a:cubicBezTo>
                        <a:cubicBezTo>
                          <a:pt x="3573117" y="432351"/>
                          <a:pt x="3729659" y="713132"/>
                          <a:pt x="3906078" y="967408"/>
                        </a:cubicBezTo>
                        <a:cubicBezTo>
                          <a:pt x="4082497" y="1221684"/>
                          <a:pt x="4303643" y="1585291"/>
                          <a:pt x="4472608" y="1797326"/>
                        </a:cubicBezTo>
                        <a:cubicBezTo>
                          <a:pt x="4641573" y="2009361"/>
                          <a:pt x="4760015" y="2128630"/>
                          <a:pt x="4919869" y="2239617"/>
                        </a:cubicBezTo>
                        <a:cubicBezTo>
                          <a:pt x="5079724" y="2350604"/>
                          <a:pt x="5268567" y="2411895"/>
                          <a:pt x="5431735" y="2463247"/>
                        </a:cubicBezTo>
                        <a:cubicBezTo>
                          <a:pt x="5594903" y="2514599"/>
                          <a:pt x="5816876" y="2533650"/>
                          <a:pt x="5898874" y="2547730"/>
                        </a:cubicBezTo>
                      </a:path>
                    </a:pathLst>
                  </a:custGeom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" name="直線矢印コネクタ 8"/>
                  <p:cNvCxnSpPr/>
                  <p:nvPr/>
                </p:nvCxnSpPr>
                <p:spPr>
                  <a:xfrm>
                    <a:off x="5495730" y="2094722"/>
                    <a:ext cx="2668555" cy="466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グループ化 13"/>
                <p:cNvGrpSpPr/>
                <p:nvPr/>
              </p:nvGrpSpPr>
              <p:grpSpPr>
                <a:xfrm>
                  <a:off x="5237583" y="2071395"/>
                  <a:ext cx="2668555" cy="441626"/>
                  <a:chOff x="5495730" y="1657762"/>
                  <a:chExt cx="2668555" cy="441626"/>
                </a:xfrm>
              </p:grpSpPr>
              <p:sp>
                <p:nvSpPr>
                  <p:cNvPr id="15" name="フリーフォーム 14"/>
                  <p:cNvSpPr/>
                  <p:nvPr/>
                </p:nvSpPr>
                <p:spPr>
                  <a:xfrm>
                    <a:off x="5851849" y="1657762"/>
                    <a:ext cx="1432249" cy="432291"/>
                  </a:xfrm>
                  <a:custGeom>
                    <a:avLst/>
                    <a:gdLst>
                      <a:gd name="connsiteX0" fmla="*/ 0 w 5898874"/>
                      <a:gd name="connsiteY0" fmla="*/ 2547730 h 2547730"/>
                      <a:gd name="connsiteX1" fmla="*/ 506895 w 5898874"/>
                      <a:gd name="connsiteY1" fmla="*/ 2448339 h 2547730"/>
                      <a:gd name="connsiteX2" fmla="*/ 979004 w 5898874"/>
                      <a:gd name="connsiteY2" fmla="*/ 2234647 h 2547730"/>
                      <a:gd name="connsiteX3" fmla="*/ 1446143 w 5898874"/>
                      <a:gd name="connsiteY3" fmla="*/ 1762539 h 2547730"/>
                      <a:gd name="connsiteX4" fmla="*/ 1962978 w 5898874"/>
                      <a:gd name="connsiteY4" fmla="*/ 997226 h 2547730"/>
                      <a:gd name="connsiteX5" fmla="*/ 2494722 w 5898874"/>
                      <a:gd name="connsiteY5" fmla="*/ 251791 h 2547730"/>
                      <a:gd name="connsiteX6" fmla="*/ 2951922 w 5898874"/>
                      <a:gd name="connsiteY6" fmla="*/ 3313 h 2547730"/>
                      <a:gd name="connsiteX7" fmla="*/ 3414091 w 5898874"/>
                      <a:gd name="connsiteY7" fmla="*/ 271669 h 2547730"/>
                      <a:gd name="connsiteX8" fmla="*/ 3906078 w 5898874"/>
                      <a:gd name="connsiteY8" fmla="*/ 967408 h 2547730"/>
                      <a:gd name="connsiteX9" fmla="*/ 4472608 w 5898874"/>
                      <a:gd name="connsiteY9" fmla="*/ 1797326 h 2547730"/>
                      <a:gd name="connsiteX10" fmla="*/ 4919869 w 5898874"/>
                      <a:gd name="connsiteY10" fmla="*/ 2239617 h 2547730"/>
                      <a:gd name="connsiteX11" fmla="*/ 5431735 w 5898874"/>
                      <a:gd name="connsiteY11" fmla="*/ 2463247 h 2547730"/>
                      <a:gd name="connsiteX12" fmla="*/ 5898874 w 5898874"/>
                      <a:gd name="connsiteY12" fmla="*/ 2547730 h 25477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5898874" h="2547730">
                        <a:moveTo>
                          <a:pt x="0" y="2547730"/>
                        </a:moveTo>
                        <a:cubicBezTo>
                          <a:pt x="171864" y="2524124"/>
                          <a:pt x="343728" y="2500519"/>
                          <a:pt x="506895" y="2448339"/>
                        </a:cubicBezTo>
                        <a:cubicBezTo>
                          <a:pt x="670062" y="2396159"/>
                          <a:pt x="822463" y="2348947"/>
                          <a:pt x="979004" y="2234647"/>
                        </a:cubicBezTo>
                        <a:cubicBezTo>
                          <a:pt x="1135545" y="2120347"/>
                          <a:pt x="1282147" y="1968776"/>
                          <a:pt x="1446143" y="1762539"/>
                        </a:cubicBezTo>
                        <a:cubicBezTo>
                          <a:pt x="1610139" y="1556302"/>
                          <a:pt x="1788215" y="1249017"/>
                          <a:pt x="1962978" y="997226"/>
                        </a:cubicBezTo>
                        <a:cubicBezTo>
                          <a:pt x="2137741" y="745435"/>
                          <a:pt x="2329898" y="417443"/>
                          <a:pt x="2494722" y="251791"/>
                        </a:cubicBezTo>
                        <a:cubicBezTo>
                          <a:pt x="2659546" y="86139"/>
                          <a:pt x="2798694" y="0"/>
                          <a:pt x="2951922" y="3313"/>
                        </a:cubicBezTo>
                        <a:cubicBezTo>
                          <a:pt x="3105150" y="6626"/>
                          <a:pt x="3255065" y="110987"/>
                          <a:pt x="3414091" y="271669"/>
                        </a:cubicBezTo>
                        <a:cubicBezTo>
                          <a:pt x="3573117" y="432351"/>
                          <a:pt x="3729659" y="713132"/>
                          <a:pt x="3906078" y="967408"/>
                        </a:cubicBezTo>
                        <a:cubicBezTo>
                          <a:pt x="4082497" y="1221684"/>
                          <a:pt x="4303643" y="1585291"/>
                          <a:pt x="4472608" y="1797326"/>
                        </a:cubicBezTo>
                        <a:cubicBezTo>
                          <a:pt x="4641573" y="2009361"/>
                          <a:pt x="4760015" y="2128630"/>
                          <a:pt x="4919869" y="2239617"/>
                        </a:cubicBezTo>
                        <a:cubicBezTo>
                          <a:pt x="5079724" y="2350604"/>
                          <a:pt x="5268567" y="2411895"/>
                          <a:pt x="5431735" y="2463247"/>
                        </a:cubicBezTo>
                        <a:cubicBezTo>
                          <a:pt x="5594903" y="2514599"/>
                          <a:pt x="5816876" y="2533650"/>
                          <a:pt x="5898874" y="2547730"/>
                        </a:cubicBezTo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6" name="直線矢印コネクタ 15"/>
                  <p:cNvCxnSpPr/>
                  <p:nvPr/>
                </p:nvCxnSpPr>
                <p:spPr>
                  <a:xfrm>
                    <a:off x="5495730" y="2094722"/>
                    <a:ext cx="2668555" cy="466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グループ化 16"/>
                <p:cNvGrpSpPr/>
                <p:nvPr/>
              </p:nvGrpSpPr>
              <p:grpSpPr>
                <a:xfrm>
                  <a:off x="5236027" y="2673219"/>
                  <a:ext cx="2668555" cy="617332"/>
                  <a:chOff x="5495730" y="1482056"/>
                  <a:chExt cx="2668555" cy="617332"/>
                </a:xfrm>
              </p:grpSpPr>
              <p:sp>
                <p:nvSpPr>
                  <p:cNvPr id="18" name="フリーフォーム 17"/>
                  <p:cNvSpPr/>
                  <p:nvPr/>
                </p:nvSpPr>
                <p:spPr>
                  <a:xfrm>
                    <a:off x="6781800" y="1482056"/>
                    <a:ext cx="1147665" cy="607998"/>
                  </a:xfrm>
                  <a:custGeom>
                    <a:avLst/>
                    <a:gdLst>
                      <a:gd name="connsiteX0" fmla="*/ 0 w 5898874"/>
                      <a:gd name="connsiteY0" fmla="*/ 2547730 h 2547730"/>
                      <a:gd name="connsiteX1" fmla="*/ 506895 w 5898874"/>
                      <a:gd name="connsiteY1" fmla="*/ 2448339 h 2547730"/>
                      <a:gd name="connsiteX2" fmla="*/ 979004 w 5898874"/>
                      <a:gd name="connsiteY2" fmla="*/ 2234647 h 2547730"/>
                      <a:gd name="connsiteX3" fmla="*/ 1446143 w 5898874"/>
                      <a:gd name="connsiteY3" fmla="*/ 1762539 h 2547730"/>
                      <a:gd name="connsiteX4" fmla="*/ 1962978 w 5898874"/>
                      <a:gd name="connsiteY4" fmla="*/ 997226 h 2547730"/>
                      <a:gd name="connsiteX5" fmla="*/ 2494722 w 5898874"/>
                      <a:gd name="connsiteY5" fmla="*/ 251791 h 2547730"/>
                      <a:gd name="connsiteX6" fmla="*/ 2951922 w 5898874"/>
                      <a:gd name="connsiteY6" fmla="*/ 3313 h 2547730"/>
                      <a:gd name="connsiteX7" fmla="*/ 3414091 w 5898874"/>
                      <a:gd name="connsiteY7" fmla="*/ 271669 h 2547730"/>
                      <a:gd name="connsiteX8" fmla="*/ 3906078 w 5898874"/>
                      <a:gd name="connsiteY8" fmla="*/ 967408 h 2547730"/>
                      <a:gd name="connsiteX9" fmla="*/ 4472608 w 5898874"/>
                      <a:gd name="connsiteY9" fmla="*/ 1797326 h 2547730"/>
                      <a:gd name="connsiteX10" fmla="*/ 4919869 w 5898874"/>
                      <a:gd name="connsiteY10" fmla="*/ 2239617 h 2547730"/>
                      <a:gd name="connsiteX11" fmla="*/ 5431735 w 5898874"/>
                      <a:gd name="connsiteY11" fmla="*/ 2463247 h 2547730"/>
                      <a:gd name="connsiteX12" fmla="*/ 5898874 w 5898874"/>
                      <a:gd name="connsiteY12" fmla="*/ 2547730 h 25477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5898874" h="2547730">
                        <a:moveTo>
                          <a:pt x="0" y="2547730"/>
                        </a:moveTo>
                        <a:cubicBezTo>
                          <a:pt x="171864" y="2524124"/>
                          <a:pt x="343728" y="2500519"/>
                          <a:pt x="506895" y="2448339"/>
                        </a:cubicBezTo>
                        <a:cubicBezTo>
                          <a:pt x="670062" y="2396159"/>
                          <a:pt x="822463" y="2348947"/>
                          <a:pt x="979004" y="2234647"/>
                        </a:cubicBezTo>
                        <a:cubicBezTo>
                          <a:pt x="1135545" y="2120347"/>
                          <a:pt x="1282147" y="1968776"/>
                          <a:pt x="1446143" y="1762539"/>
                        </a:cubicBezTo>
                        <a:cubicBezTo>
                          <a:pt x="1610139" y="1556302"/>
                          <a:pt x="1788215" y="1249017"/>
                          <a:pt x="1962978" y="997226"/>
                        </a:cubicBezTo>
                        <a:cubicBezTo>
                          <a:pt x="2137741" y="745435"/>
                          <a:pt x="2329898" y="417443"/>
                          <a:pt x="2494722" y="251791"/>
                        </a:cubicBezTo>
                        <a:cubicBezTo>
                          <a:pt x="2659546" y="86139"/>
                          <a:pt x="2798694" y="0"/>
                          <a:pt x="2951922" y="3313"/>
                        </a:cubicBezTo>
                        <a:cubicBezTo>
                          <a:pt x="3105150" y="6626"/>
                          <a:pt x="3255065" y="110987"/>
                          <a:pt x="3414091" y="271669"/>
                        </a:cubicBezTo>
                        <a:cubicBezTo>
                          <a:pt x="3573117" y="432351"/>
                          <a:pt x="3729659" y="713132"/>
                          <a:pt x="3906078" y="967408"/>
                        </a:cubicBezTo>
                        <a:cubicBezTo>
                          <a:pt x="4082497" y="1221684"/>
                          <a:pt x="4303643" y="1585291"/>
                          <a:pt x="4472608" y="1797326"/>
                        </a:cubicBezTo>
                        <a:cubicBezTo>
                          <a:pt x="4641573" y="2009361"/>
                          <a:pt x="4760015" y="2128630"/>
                          <a:pt x="4919869" y="2239617"/>
                        </a:cubicBezTo>
                        <a:cubicBezTo>
                          <a:pt x="5079724" y="2350604"/>
                          <a:pt x="5268567" y="2411895"/>
                          <a:pt x="5431735" y="2463247"/>
                        </a:cubicBezTo>
                        <a:cubicBezTo>
                          <a:pt x="5594903" y="2514599"/>
                          <a:pt x="5816876" y="2533650"/>
                          <a:pt x="5898874" y="2547730"/>
                        </a:cubicBezTo>
                      </a:path>
                    </a:pathLst>
                  </a:custGeom>
                  <a:solidFill>
                    <a:srgbClr val="FFE0E0"/>
                  </a:solidFill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9" name="直線矢印コネクタ 18"/>
                  <p:cNvCxnSpPr/>
                  <p:nvPr/>
                </p:nvCxnSpPr>
                <p:spPr>
                  <a:xfrm>
                    <a:off x="5495730" y="2094722"/>
                    <a:ext cx="2668555" cy="466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テキスト ボックス 37">
                  <a:extLst>
                    <a:ext uri="{FF2B5EF4-FFF2-40B4-BE49-F238E27FC236}">
                      <a16:creationId xmlns="" xmlns:a16="http://schemas.microsoft.com/office/drawing/2014/main" id="{5AAA953D-B7B2-4B0D-81A8-9B64D6EF3197}"/>
                    </a:ext>
                  </a:extLst>
                </p:cNvPr>
                <p:cNvSpPr txBox="1"/>
                <p:nvPr/>
              </p:nvSpPr>
              <p:spPr>
                <a:xfrm>
                  <a:off x="4901579" y="1498580"/>
                  <a:ext cx="332142" cy="3139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ja-JP"/>
                  </a:defPPr>
                  <a:lvl1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1pPr>
                  <a:lvl2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2pPr>
                  <a:lvl3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3pPr>
                  <a:lvl4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4pPr>
                  <a:lvl5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zh-CN" sz="1600" b="1" dirty="0" smtClean="0">
                      <a:solidFill>
                        <a:srgbClr val="0070C0"/>
                      </a:solidFill>
                      <a:latin typeface="Arial Rounded MT Bold" pitchFamily="34" charset="0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A</a:t>
                  </a:r>
                  <a:endParaRPr kumimoji="1" lang="ja-JP" altLang="en-US" sz="1600" b="1" dirty="0">
                    <a:solidFill>
                      <a:srgbClr val="0070C0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26" name="テキスト ボックス 37">
                  <a:extLst>
                    <a:ext uri="{FF2B5EF4-FFF2-40B4-BE49-F238E27FC236}">
                      <a16:creationId xmlns="" xmlns:a16="http://schemas.microsoft.com/office/drawing/2014/main" id="{5AAA953D-B7B2-4B0D-81A8-9B64D6EF3197}"/>
                    </a:ext>
                  </a:extLst>
                </p:cNvPr>
                <p:cNvSpPr txBox="1"/>
                <p:nvPr/>
              </p:nvSpPr>
              <p:spPr>
                <a:xfrm>
                  <a:off x="4900024" y="2280798"/>
                  <a:ext cx="332142" cy="3139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ja-JP"/>
                  </a:defPPr>
                  <a:lvl1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1pPr>
                  <a:lvl2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2pPr>
                  <a:lvl3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3pPr>
                  <a:lvl4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4pPr>
                  <a:lvl5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zh-CN" sz="1600" b="1" dirty="0" smtClean="0">
                      <a:solidFill>
                        <a:schemeClr val="accent4"/>
                      </a:solidFill>
                      <a:latin typeface="Arial Rounded MT Bold" pitchFamily="34" charset="0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B</a:t>
                  </a:r>
                  <a:endParaRPr kumimoji="1" lang="ja-JP" altLang="en-US" sz="1600" b="1" dirty="0">
                    <a:solidFill>
                      <a:schemeClr val="accent4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27" name="テキスト ボックス 37">
                  <a:extLst>
                    <a:ext uri="{FF2B5EF4-FFF2-40B4-BE49-F238E27FC236}">
                      <a16:creationId xmlns="" xmlns:a16="http://schemas.microsoft.com/office/drawing/2014/main" id="{5AAA953D-B7B2-4B0D-81A8-9B64D6EF3197}"/>
                    </a:ext>
                  </a:extLst>
                </p:cNvPr>
                <p:cNvSpPr txBox="1"/>
                <p:nvPr/>
              </p:nvSpPr>
              <p:spPr>
                <a:xfrm>
                  <a:off x="4896064" y="3049018"/>
                  <a:ext cx="336952" cy="3139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ja-JP"/>
                  </a:defPPr>
                  <a:lvl1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1pPr>
                  <a:lvl2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2pPr>
                  <a:lvl3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3pPr>
                  <a:lvl4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4pPr>
                  <a:lvl5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zh-CN" sz="1600" b="1" dirty="0" smtClean="0">
                      <a:solidFill>
                        <a:srgbClr val="FF0000"/>
                      </a:solidFill>
                      <a:latin typeface="Arial Rounded MT Bold" pitchFamily="34" charset="0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C</a:t>
                  </a:r>
                  <a:endParaRPr kumimoji="1" lang="ja-JP" altLang="en-US" sz="1600" b="1" dirty="0">
                    <a:solidFill>
                      <a:srgbClr val="FF0000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28" name="テキスト ボックス 37">
                  <a:extLst>
                    <a:ext uri="{FF2B5EF4-FFF2-40B4-BE49-F238E27FC236}">
                      <a16:creationId xmlns="" xmlns:a16="http://schemas.microsoft.com/office/drawing/2014/main" id="{5AAA953D-B7B2-4B0D-81A8-9B64D6EF3197}"/>
                    </a:ext>
                  </a:extLst>
                </p:cNvPr>
                <p:cNvSpPr txBox="1"/>
                <p:nvPr/>
              </p:nvSpPr>
              <p:spPr>
                <a:xfrm>
                  <a:off x="5483536" y="3571531"/>
                  <a:ext cx="2853005" cy="3139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ja-JP"/>
                  </a:defPPr>
                  <a:lvl1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1pPr>
                  <a:lvl2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2pPr>
                  <a:lvl3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3pPr>
                  <a:lvl4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4pPr>
                  <a:lvl5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600" kern="1200">
                      <a:solidFill>
                        <a:schemeClr val="tx2"/>
                      </a:solidFill>
                      <a:latin typeface="HGPｺﾞｼｯｸE" pitchFamily="50" charset="-128"/>
                      <a:ea typeface="HGPｺﾞｼｯｸE" pitchFamily="50" charset="-128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zh-CN" sz="1600" b="1" dirty="0" smtClean="0">
                      <a:solidFill>
                        <a:schemeClr val="tx1"/>
                      </a:solidFill>
                      <a:latin typeface="Arial Rounded MT Bold" pitchFamily="34" charset="0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Upper Confidence Bound</a:t>
                  </a:r>
                  <a:endParaRPr kumimoji="1" lang="ja-JP" altLang="en-US" sz="1600" b="1" dirty="0">
                    <a:solidFill>
                      <a:schemeClr val="tx1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sp>
            <p:nvSpPr>
              <p:cNvPr id="31" name="テキスト ボックス 37">
                <a:extLst>
                  <a:ext uri="{FF2B5EF4-FFF2-40B4-BE49-F238E27FC236}">
                    <a16:creationId xmlns="" xmlns:a16="http://schemas.microsoft.com/office/drawing/2014/main" id="{5AAA953D-B7B2-4B0D-81A8-9B64D6EF3197}"/>
                  </a:ext>
                </a:extLst>
              </p:cNvPr>
              <p:cNvSpPr txBox="1"/>
              <p:nvPr/>
            </p:nvSpPr>
            <p:spPr>
              <a:xfrm>
                <a:off x="4983017" y="1220630"/>
                <a:ext cx="3052438" cy="24468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ja-JP"/>
                </a:defPPr>
                <a:lvl1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1pPr>
                <a:lvl2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2pPr>
                <a:lvl3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3pPr>
                <a:lvl4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4pPr>
                <a:lvl5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1100" b="1" dirty="0" smtClean="0">
                    <a:solidFill>
                      <a:srgbClr val="0070C0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rPr>
                  <a:t>Data is insufficient </a:t>
                </a:r>
                <a:r>
                  <a:rPr lang="en-US" altLang="zh-CN" sz="1100" b="1" dirty="0" smtClean="0">
                    <a:solidFill>
                      <a:srgbClr val="0070C0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rPr>
                  <a:t>-&gt;</a:t>
                </a:r>
                <a:r>
                  <a:rPr kumimoji="1" lang="en-US" altLang="zh-CN" sz="1100" b="1" dirty="0" smtClean="0">
                    <a:solidFill>
                      <a:srgbClr val="0070C0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rPr>
                  <a:t> need for some trials!</a:t>
                </a:r>
                <a:endParaRPr kumimoji="1" lang="ja-JP" altLang="en-US" sz="1100" b="1" dirty="0">
                  <a:solidFill>
                    <a:srgbClr val="0070C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2" name="テキスト ボックス 37">
                <a:extLst>
                  <a:ext uri="{FF2B5EF4-FFF2-40B4-BE49-F238E27FC236}">
                    <a16:creationId xmlns="" xmlns:a16="http://schemas.microsoft.com/office/drawing/2014/main" id="{5AAA953D-B7B2-4B0D-81A8-9B64D6EF3197}"/>
                  </a:ext>
                </a:extLst>
              </p:cNvPr>
              <p:cNvSpPr txBox="1"/>
              <p:nvPr/>
            </p:nvSpPr>
            <p:spPr>
              <a:xfrm>
                <a:off x="6532100" y="1822506"/>
                <a:ext cx="1425390" cy="54938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ja-JP"/>
                </a:defPPr>
                <a:lvl1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1pPr>
                <a:lvl2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2pPr>
                <a:lvl3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3pPr>
                <a:lvl4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4pPr>
                <a:lvl5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1100" b="1" dirty="0" smtClean="0">
                    <a:solidFill>
                      <a:schemeClr val="accent4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rPr>
                  <a:t>Data is sufficient,</a:t>
                </a:r>
              </a:p>
              <a:p>
                <a:pPr algn="ctr"/>
                <a:r>
                  <a:rPr kumimoji="1" lang="en-US" altLang="zh-CN" sz="1100" b="1" dirty="0" smtClean="0">
                    <a:solidFill>
                      <a:schemeClr val="accent4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rPr>
                  <a:t>but not good -&gt;</a:t>
                </a:r>
              </a:p>
              <a:p>
                <a:pPr algn="ctr"/>
                <a:r>
                  <a:rPr kumimoji="1" lang="en-US" altLang="zh-CN" sz="1100" b="1" dirty="0" smtClean="0">
                    <a:solidFill>
                      <a:schemeClr val="accent4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rPr>
                  <a:t> no need for trials!</a:t>
                </a:r>
                <a:endParaRPr kumimoji="1" lang="ja-JP" altLang="en-US" sz="1100" b="1" dirty="0">
                  <a:solidFill>
                    <a:schemeClr val="accent4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3" name="テキスト ボックス 37">
                <a:extLst>
                  <a:ext uri="{FF2B5EF4-FFF2-40B4-BE49-F238E27FC236}">
                    <a16:creationId xmlns="" xmlns:a16="http://schemas.microsoft.com/office/drawing/2014/main" id="{5AAA953D-B7B2-4B0D-81A8-9B64D6EF3197}"/>
                  </a:ext>
                </a:extLst>
              </p:cNvPr>
              <p:cNvSpPr txBox="1"/>
              <p:nvPr/>
            </p:nvSpPr>
            <p:spPr>
              <a:xfrm>
                <a:off x="5239677" y="2600057"/>
                <a:ext cx="1590500" cy="54938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ja-JP"/>
                </a:defPPr>
                <a:lvl1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1pPr>
                <a:lvl2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2pPr>
                <a:lvl3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3pPr>
                <a:lvl4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4pPr>
                <a:lvl5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1100" b="1" dirty="0" smtClean="0">
                    <a:solidFill>
                      <a:srgbClr val="FF0000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rPr>
                  <a:t>Data is sufficient,</a:t>
                </a:r>
              </a:p>
              <a:p>
                <a:pPr algn="ctr"/>
                <a:r>
                  <a:rPr kumimoji="1" lang="en-US" altLang="zh-CN" sz="1100" b="1" dirty="0" smtClean="0">
                    <a:solidFill>
                      <a:srgbClr val="FF0000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rPr>
                  <a:t>and very good -&gt;</a:t>
                </a:r>
              </a:p>
              <a:p>
                <a:pPr algn="ctr"/>
                <a:r>
                  <a:rPr kumimoji="1" lang="en-US" altLang="zh-CN" sz="1100" b="1" dirty="0" smtClean="0">
                    <a:solidFill>
                      <a:srgbClr val="FF0000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rPr>
                  <a:t>need for many trials!</a:t>
                </a:r>
                <a:endParaRPr kumimoji="1" lang="ja-JP" altLang="en-US" sz="1100" b="1" dirty="0">
                  <a:solidFill>
                    <a:srgbClr val="FF000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cxnSp>
          <p:nvCxnSpPr>
            <p:cNvPr id="69" name="直線コネクタ 68"/>
            <p:cNvCxnSpPr>
              <a:stCxn id="7" idx="6"/>
            </p:cNvCxnSpPr>
            <p:nvPr/>
          </p:nvCxnSpPr>
          <p:spPr>
            <a:xfrm>
              <a:off x="6440668" y="1465244"/>
              <a:ext cx="349" cy="27042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>
              <a:stCxn id="7" idx="9"/>
            </p:cNvCxnSpPr>
            <p:nvPr/>
          </p:nvCxnSpPr>
          <p:spPr>
            <a:xfrm flipH="1">
              <a:off x="6993468" y="1649210"/>
              <a:ext cx="494" cy="779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>
              <a:stCxn id="15" idx="6"/>
            </p:cNvCxnSpPr>
            <p:nvPr/>
          </p:nvCxnSpPr>
          <p:spPr>
            <a:xfrm>
              <a:off x="6230564" y="2071957"/>
              <a:ext cx="903" cy="429943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>
              <a:stCxn id="15" idx="9"/>
            </p:cNvCxnSpPr>
            <p:nvPr/>
          </p:nvCxnSpPr>
          <p:spPr>
            <a:xfrm flipH="1">
              <a:off x="6579928" y="2376360"/>
              <a:ext cx="146" cy="128004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>
              <a:stCxn id="18" idx="6"/>
            </p:cNvCxnSpPr>
            <p:nvPr/>
          </p:nvCxnSpPr>
          <p:spPr>
            <a:xfrm>
              <a:off x="6974581" y="2674010"/>
              <a:ext cx="1131" cy="60827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18" idx="9"/>
            </p:cNvCxnSpPr>
            <p:nvPr/>
          </p:nvCxnSpPr>
          <p:spPr>
            <a:xfrm flipH="1">
              <a:off x="7253785" y="3102138"/>
              <a:ext cx="859" cy="18014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Motivation: Recommendation (Show &amp; Click)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Traditional Recommendation</a:t>
            </a:r>
          </a:p>
          <a:p>
            <a:pPr lvl="1"/>
            <a:r>
              <a:rPr kumimoji="1" lang="en-US" altLang="ja-JP" dirty="0" smtClean="0"/>
              <a:t>Input</a:t>
            </a:r>
          </a:p>
          <a:p>
            <a:pPr lvl="2"/>
            <a:r>
              <a:rPr kumimoji="1" lang="en-US" altLang="ja-JP" dirty="0" smtClean="0"/>
              <a:t>Purchase/browsing history data</a:t>
            </a:r>
          </a:p>
          <a:p>
            <a:pPr lvl="1"/>
            <a:r>
              <a:rPr lang="en-US" altLang="ja-JP" dirty="0" smtClean="0"/>
              <a:t>Assumption</a:t>
            </a:r>
          </a:p>
          <a:p>
            <a:pPr lvl="2"/>
            <a:r>
              <a:rPr lang="en-US" altLang="ja-JP" dirty="0" smtClean="0"/>
              <a:t>User buy items from all items.</a:t>
            </a:r>
          </a:p>
          <a:p>
            <a:pPr lvl="1"/>
            <a:r>
              <a:rPr lang="en-US" altLang="ja-JP" dirty="0" smtClean="0"/>
              <a:t>Problem</a:t>
            </a:r>
          </a:p>
          <a:p>
            <a:pPr lvl="2"/>
            <a:r>
              <a:rPr lang="en-US" altLang="ja-JP" dirty="0" smtClean="0"/>
              <a:t>Shown items are easy to be bought.</a:t>
            </a:r>
            <a:endParaRPr lang="en-US" altLang="ja-JP" dirty="0" smtClean="0"/>
          </a:p>
          <a:p>
            <a:r>
              <a:rPr lang="en-US" altLang="ja-JP" dirty="0" smtClean="0"/>
              <a:t> Recommendation with Shown Items</a:t>
            </a:r>
          </a:p>
          <a:p>
            <a:pPr lvl="1"/>
            <a:r>
              <a:rPr kumimoji="1" lang="en-US" altLang="ja-JP" dirty="0" smtClean="0"/>
              <a:t>Input</a:t>
            </a:r>
          </a:p>
          <a:p>
            <a:pPr lvl="2"/>
            <a:r>
              <a:rPr lang="en-US" altLang="ja-JP" dirty="0" smtClean="0"/>
              <a:t>Shown item list</a:t>
            </a:r>
          </a:p>
          <a:p>
            <a:pPr lvl="2"/>
            <a:r>
              <a:rPr kumimoji="1" lang="en-US" altLang="ja-JP" dirty="0" smtClean="0"/>
              <a:t>Clicked item list</a:t>
            </a:r>
          </a:p>
          <a:p>
            <a:pPr lvl="1"/>
            <a:r>
              <a:rPr lang="en-US" altLang="ja-JP" dirty="0" smtClean="0"/>
              <a:t>Assumption</a:t>
            </a:r>
          </a:p>
          <a:p>
            <a:pPr lvl="2"/>
            <a:r>
              <a:rPr lang="en-US" altLang="ja-JP" dirty="0" smtClean="0"/>
              <a:t>User </a:t>
            </a:r>
            <a:r>
              <a:rPr lang="en-US" altLang="ja-JP" dirty="0" smtClean="0"/>
              <a:t>buy items from </a:t>
            </a:r>
            <a:r>
              <a:rPr lang="en-US" altLang="ja-JP" dirty="0" smtClean="0"/>
              <a:t>shown </a:t>
            </a:r>
            <a:r>
              <a:rPr lang="en-US" altLang="ja-JP" dirty="0" smtClean="0"/>
              <a:t>items.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C872B0F-9DA7-40F4-A6D8-50B7259B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Multi-Contents Mixture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1D598D8-6489-430F-9D84-063025E5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LDA</a:t>
            </a:r>
            <a:endParaRPr lang="en-US" altLang="ja-JP" dirty="0"/>
          </a:p>
          <a:p>
            <a:pPr lvl="1"/>
            <a:r>
              <a:rPr lang="en-US" altLang="ja-JP" dirty="0" smtClean="0"/>
              <a:t>Document-word model</a:t>
            </a:r>
          </a:p>
          <a:p>
            <a:pPr lvl="1"/>
            <a:r>
              <a:rPr lang="en-US" altLang="ja-JP" dirty="0" smtClean="0"/>
              <a:t>Recommendation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Document =&gt; User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Word =&gt; Item</a:t>
            </a:r>
            <a:endParaRPr lang="en-US" altLang="ja-JP" dirty="0" smtClean="0"/>
          </a:p>
          <a:p>
            <a:r>
              <a:rPr lang="en-US" altLang="ja-JP" dirty="0" smtClean="0"/>
              <a:t>Multi-Contents Mixture Model</a:t>
            </a:r>
          </a:p>
          <a:p>
            <a:pPr lvl="1"/>
            <a:r>
              <a:rPr lang="en-US" altLang="ja-JP" dirty="0" smtClean="0"/>
              <a:t>Document-(word 1, …, word n)</a:t>
            </a:r>
          </a:p>
          <a:p>
            <a:pPr lvl="1"/>
            <a:r>
              <a:rPr lang="en-US" altLang="ja-JP" dirty="0" smtClean="0"/>
              <a:t>Recommendation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Document =&gt; User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Word 1 =&gt; Item</a:t>
            </a:r>
          </a:p>
          <a:p>
            <a:pPr lvl="2"/>
            <a:r>
              <a:rPr lang="en-US" altLang="ja-JP" dirty="0" smtClean="0"/>
              <a:t>Word 2 =&gt; Ad</a:t>
            </a:r>
          </a:p>
          <a:p>
            <a:pPr lvl="2"/>
            <a:r>
              <a:rPr lang="en-US" altLang="ja-JP" dirty="0" smtClean="0"/>
              <a:t>……</a:t>
            </a:r>
            <a:endParaRPr lang="en-US" altLang="ja-JP" dirty="0"/>
          </a:p>
          <a:p>
            <a:pPr lvl="1"/>
            <a:r>
              <a:rPr lang="en-US" altLang="ja-JP" dirty="0" smtClean="0"/>
              <a:t>Scenario 1: User with different types of contents</a:t>
            </a:r>
          </a:p>
          <a:p>
            <a:pPr lvl="1"/>
            <a:r>
              <a:rPr lang="en-US" altLang="ja-JP" dirty="0" smtClean="0"/>
              <a:t>Scenario 2: </a:t>
            </a:r>
            <a:r>
              <a:rPr lang="en-US" altLang="ja-JP" dirty="0" smtClean="0">
                <a:solidFill>
                  <a:srgbClr val="FF0000"/>
                </a:solidFill>
              </a:rPr>
              <a:t>User with each item (Each item is one distribution </a:t>
            </a:r>
            <a:r>
              <a:rPr lang="en-US" altLang="ja-JP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φ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D9C1C1FB-31AA-4307-90CA-6FEEC016AF14}"/>
              </a:ext>
            </a:extLst>
          </p:cNvPr>
          <p:cNvSpPr/>
          <p:nvPr/>
        </p:nvSpPr>
        <p:spPr bwMode="auto">
          <a:xfrm>
            <a:off x="4889240" y="1138334"/>
            <a:ext cx="3270380" cy="867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6" name="楕円 21">
            <a:extLst>
              <a:ext uri="{FF2B5EF4-FFF2-40B4-BE49-F238E27FC236}">
                <a16:creationId xmlns="" xmlns:a16="http://schemas.microsoft.com/office/drawing/2014/main" id="{22DA3659-26C7-4777-A69C-1441E0AF3A89}"/>
              </a:ext>
            </a:extLst>
          </p:cNvPr>
          <p:cNvSpPr/>
          <p:nvPr/>
        </p:nvSpPr>
        <p:spPr bwMode="auto">
          <a:xfrm>
            <a:off x="4983488" y="1396075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α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1E7CCE8F-EBBD-4882-98E0-85B70D36FAA0}"/>
              </a:ext>
            </a:extLst>
          </p:cNvPr>
          <p:cNvSpPr/>
          <p:nvPr/>
        </p:nvSpPr>
        <p:spPr bwMode="auto">
          <a:xfrm>
            <a:off x="5407088" y="1264656"/>
            <a:ext cx="1623527" cy="62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8" name="楕円 23">
            <a:extLst>
              <a:ext uri="{FF2B5EF4-FFF2-40B4-BE49-F238E27FC236}">
                <a16:creationId xmlns="" xmlns:a16="http://schemas.microsoft.com/office/drawing/2014/main" id="{546594A9-C1FF-4BA0-996B-364E71836C05}"/>
              </a:ext>
            </a:extLst>
          </p:cNvPr>
          <p:cNvSpPr/>
          <p:nvPr/>
        </p:nvSpPr>
        <p:spPr bwMode="auto">
          <a:xfrm>
            <a:off x="5496669" y="1398803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θ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7659758C-4841-4CDB-866B-78B8A3D94A11}"/>
              </a:ext>
            </a:extLst>
          </p:cNvPr>
          <p:cNvSpPr/>
          <p:nvPr/>
        </p:nvSpPr>
        <p:spPr bwMode="auto">
          <a:xfrm>
            <a:off x="5920273" y="1313028"/>
            <a:ext cx="1059024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0" name="楕円 25">
            <a:extLst>
              <a:ext uri="{FF2B5EF4-FFF2-40B4-BE49-F238E27FC236}">
                <a16:creationId xmlns="" xmlns:a16="http://schemas.microsoft.com/office/drawing/2014/main" id="{086DFA6F-F420-4D4F-AFBE-50C29A70C856}"/>
              </a:ext>
            </a:extLst>
          </p:cNvPr>
          <p:cNvSpPr/>
          <p:nvPr/>
        </p:nvSpPr>
        <p:spPr bwMode="auto">
          <a:xfrm>
            <a:off x="6005212" y="1398802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Ｚ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楕円 26">
            <a:extLst>
              <a:ext uri="{FF2B5EF4-FFF2-40B4-BE49-F238E27FC236}">
                <a16:creationId xmlns="" xmlns:a16="http://schemas.microsoft.com/office/drawing/2014/main" id="{2F4D71A3-C7E5-4B4F-8F71-062260BFF637}"/>
              </a:ext>
            </a:extLst>
          </p:cNvPr>
          <p:cNvSpPr/>
          <p:nvPr/>
        </p:nvSpPr>
        <p:spPr bwMode="auto">
          <a:xfrm>
            <a:off x="6514746" y="1396717"/>
            <a:ext cx="360165" cy="3541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Ｘ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楕円 27">
            <a:extLst>
              <a:ext uri="{FF2B5EF4-FFF2-40B4-BE49-F238E27FC236}">
                <a16:creationId xmlns="" xmlns:a16="http://schemas.microsoft.com/office/drawing/2014/main" id="{5D495AB2-65D5-4F55-9930-E7AA960800EF}"/>
              </a:ext>
            </a:extLst>
          </p:cNvPr>
          <p:cNvSpPr/>
          <p:nvPr/>
        </p:nvSpPr>
        <p:spPr bwMode="auto">
          <a:xfrm>
            <a:off x="7690738" y="1395742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β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5382B2B3-DB64-43EF-831B-3BD794D2CD21}"/>
              </a:ext>
            </a:extLst>
          </p:cNvPr>
          <p:cNvSpPr/>
          <p:nvPr/>
        </p:nvSpPr>
        <p:spPr bwMode="auto">
          <a:xfrm>
            <a:off x="7090409" y="1319977"/>
            <a:ext cx="528033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4" name="楕円 29">
            <a:extLst>
              <a:ext uri="{FF2B5EF4-FFF2-40B4-BE49-F238E27FC236}">
                <a16:creationId xmlns="" xmlns:a16="http://schemas.microsoft.com/office/drawing/2014/main" id="{14F473B4-DF4F-448E-8F32-2206BCC2CBF1}"/>
              </a:ext>
            </a:extLst>
          </p:cNvPr>
          <p:cNvSpPr/>
          <p:nvPr/>
        </p:nvSpPr>
        <p:spPr bwMode="auto">
          <a:xfrm>
            <a:off x="7160996" y="1395743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φ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="" xmlns:a16="http://schemas.microsoft.com/office/drawing/2014/main" id="{47CC9691-C4D4-4685-838A-BCC4C62A5446}"/>
              </a:ext>
            </a:extLst>
          </p:cNvPr>
          <p:cNvCxnSpPr>
            <a:stCxn id="12" idx="2"/>
            <a:endCxn id="14" idx="6"/>
          </p:cNvCxnSpPr>
          <p:nvPr/>
        </p:nvCxnSpPr>
        <p:spPr bwMode="auto">
          <a:xfrm flipH="1">
            <a:off x="7521161" y="1572832"/>
            <a:ext cx="169577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16" name="直線矢印コネクタ 15">
            <a:extLst>
              <a:ext uri="{FF2B5EF4-FFF2-40B4-BE49-F238E27FC236}">
                <a16:creationId xmlns="" xmlns:a16="http://schemas.microsoft.com/office/drawing/2014/main" id="{2EF6C453-353D-41B6-AE4E-11EB39D9FBF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 bwMode="auto">
          <a:xfrm>
            <a:off x="5343653" y="1573165"/>
            <a:ext cx="153016" cy="27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17" name="直線矢印コネクタ 16">
            <a:extLst>
              <a:ext uri="{FF2B5EF4-FFF2-40B4-BE49-F238E27FC236}">
                <a16:creationId xmlns="" xmlns:a16="http://schemas.microsoft.com/office/drawing/2014/main" id="{5DCE5B91-A104-4564-8D5A-1BF3FB2598FC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 bwMode="auto">
          <a:xfrm flipV="1">
            <a:off x="5856834" y="1575892"/>
            <a:ext cx="148378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18" name="直線矢印コネクタ 17">
            <a:extLst>
              <a:ext uri="{FF2B5EF4-FFF2-40B4-BE49-F238E27FC236}">
                <a16:creationId xmlns="" xmlns:a16="http://schemas.microsoft.com/office/drawing/2014/main" id="{1DBC9EB7-00F8-492E-90F0-D68B63014CF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 bwMode="auto">
          <a:xfrm flipV="1">
            <a:off x="6365377" y="1573807"/>
            <a:ext cx="149369" cy="20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19" name="直線矢印コネクタ 18">
            <a:extLst>
              <a:ext uri="{FF2B5EF4-FFF2-40B4-BE49-F238E27FC236}">
                <a16:creationId xmlns="" xmlns:a16="http://schemas.microsoft.com/office/drawing/2014/main" id="{E6E00A7E-42A7-48C9-833C-27E8C6C66224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 bwMode="auto">
          <a:xfrm flipH="1">
            <a:off x="6874911" y="1572833"/>
            <a:ext cx="286085" cy="97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150412F5-614C-477A-B848-929E5607F60A}"/>
              </a:ext>
            </a:extLst>
          </p:cNvPr>
          <p:cNvSpPr txBox="1"/>
          <p:nvPr/>
        </p:nvSpPr>
        <p:spPr>
          <a:xfrm>
            <a:off x="5326885" y="2009908"/>
            <a:ext cx="239796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Arial Rounded MT Bold" pitchFamily="34" charset="0"/>
              </a:rPr>
              <a:t>LDA </a:t>
            </a:r>
            <a:r>
              <a:rPr lang="en-US" altLang="ja-JP" sz="1050" b="1" dirty="0" smtClean="0">
                <a:latin typeface="Arial Rounded MT Bold" pitchFamily="34" charset="0"/>
              </a:rPr>
              <a:t>(</a:t>
            </a:r>
            <a:r>
              <a:rPr lang="en-US" altLang="ja-JP" sz="1050" b="1" u="sng" dirty="0" smtClean="0">
                <a:latin typeface="Arial Rounded MT Bold" pitchFamily="34" charset="0"/>
              </a:rPr>
              <a:t>L</a:t>
            </a:r>
            <a:r>
              <a:rPr lang="en-US" altLang="ja-JP" sz="1050" b="1" dirty="0" smtClean="0">
                <a:latin typeface="Arial Rounded MT Bold" pitchFamily="34" charset="0"/>
              </a:rPr>
              <a:t>atent </a:t>
            </a:r>
            <a:r>
              <a:rPr lang="en-US" altLang="ja-JP" sz="1050" b="1" u="sng" dirty="0" err="1" smtClean="0">
                <a:latin typeface="Arial Rounded MT Bold" pitchFamily="34" charset="0"/>
              </a:rPr>
              <a:t>D</a:t>
            </a:r>
            <a:r>
              <a:rPr lang="en-US" altLang="ja-JP" sz="1050" b="1" dirty="0" err="1" smtClean="0">
                <a:latin typeface="Arial Rounded MT Bold" pitchFamily="34" charset="0"/>
              </a:rPr>
              <a:t>irichlet</a:t>
            </a:r>
            <a:r>
              <a:rPr lang="en-US" altLang="ja-JP" sz="1050" b="1" dirty="0" smtClean="0">
                <a:latin typeface="Arial Rounded MT Bold" pitchFamily="34" charset="0"/>
              </a:rPr>
              <a:t> </a:t>
            </a:r>
            <a:r>
              <a:rPr lang="en-US" altLang="ja-JP" sz="1050" b="1" u="sng" dirty="0" smtClean="0">
                <a:latin typeface="Arial Rounded MT Bold" pitchFamily="34" charset="0"/>
              </a:rPr>
              <a:t>A</a:t>
            </a:r>
            <a:r>
              <a:rPr lang="en-US" altLang="ja-JP" sz="1050" b="1" dirty="0" smtClean="0">
                <a:latin typeface="Arial Rounded MT Bold" pitchFamily="34" charset="0"/>
              </a:rPr>
              <a:t>llocation)</a:t>
            </a:r>
            <a:endParaRPr kumimoji="1" lang="ja-JP" altLang="en-US" sz="105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D9C1C1FB-31AA-4307-90CA-6FEEC016AF14}"/>
              </a:ext>
            </a:extLst>
          </p:cNvPr>
          <p:cNvSpPr/>
          <p:nvPr/>
        </p:nvSpPr>
        <p:spPr bwMode="auto">
          <a:xfrm>
            <a:off x="4887684" y="2607893"/>
            <a:ext cx="3270380" cy="1304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1" name="楕円 21">
            <a:extLst>
              <a:ext uri="{FF2B5EF4-FFF2-40B4-BE49-F238E27FC236}">
                <a16:creationId xmlns="" xmlns:a16="http://schemas.microsoft.com/office/drawing/2014/main" id="{22DA3659-26C7-4777-A69C-1441E0AF3A89}"/>
              </a:ext>
            </a:extLst>
          </p:cNvPr>
          <p:cNvSpPr/>
          <p:nvPr/>
        </p:nvSpPr>
        <p:spPr bwMode="auto">
          <a:xfrm>
            <a:off x="4981932" y="3083362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α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1E7CCE8F-EBBD-4882-98E0-85B70D36FAA0}"/>
              </a:ext>
            </a:extLst>
          </p:cNvPr>
          <p:cNvSpPr/>
          <p:nvPr/>
        </p:nvSpPr>
        <p:spPr bwMode="auto">
          <a:xfrm>
            <a:off x="5405532" y="2649880"/>
            <a:ext cx="1623527" cy="12269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3" name="楕円 23">
            <a:extLst>
              <a:ext uri="{FF2B5EF4-FFF2-40B4-BE49-F238E27FC236}">
                <a16:creationId xmlns="" xmlns:a16="http://schemas.microsoft.com/office/drawing/2014/main" id="{546594A9-C1FF-4BA0-996B-364E71836C05}"/>
              </a:ext>
            </a:extLst>
          </p:cNvPr>
          <p:cNvSpPr/>
          <p:nvPr/>
        </p:nvSpPr>
        <p:spPr bwMode="auto">
          <a:xfrm>
            <a:off x="5495113" y="3086090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θ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="" xmlns:a16="http://schemas.microsoft.com/office/drawing/2014/main" id="{7659758C-4841-4CDB-866B-78B8A3D94A11}"/>
              </a:ext>
            </a:extLst>
          </p:cNvPr>
          <p:cNvSpPr/>
          <p:nvPr/>
        </p:nvSpPr>
        <p:spPr bwMode="auto">
          <a:xfrm>
            <a:off x="5923382" y="2687744"/>
            <a:ext cx="1059024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5" name="楕円 25">
            <a:extLst>
              <a:ext uri="{FF2B5EF4-FFF2-40B4-BE49-F238E27FC236}">
                <a16:creationId xmlns="" xmlns:a16="http://schemas.microsoft.com/office/drawing/2014/main" id="{086DFA6F-F420-4D4F-AFBE-50C29A70C856}"/>
              </a:ext>
            </a:extLst>
          </p:cNvPr>
          <p:cNvSpPr/>
          <p:nvPr/>
        </p:nvSpPr>
        <p:spPr bwMode="auto">
          <a:xfrm>
            <a:off x="6008321" y="2773518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Ｚ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6" name="楕円 26">
            <a:extLst>
              <a:ext uri="{FF2B5EF4-FFF2-40B4-BE49-F238E27FC236}">
                <a16:creationId xmlns="" xmlns:a16="http://schemas.microsoft.com/office/drawing/2014/main" id="{2F4D71A3-C7E5-4B4F-8F71-062260BFF637}"/>
              </a:ext>
            </a:extLst>
          </p:cNvPr>
          <p:cNvSpPr/>
          <p:nvPr/>
        </p:nvSpPr>
        <p:spPr bwMode="auto">
          <a:xfrm>
            <a:off x="6517855" y="2771433"/>
            <a:ext cx="360165" cy="3541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Ｘ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7" name="楕円 27">
            <a:extLst>
              <a:ext uri="{FF2B5EF4-FFF2-40B4-BE49-F238E27FC236}">
                <a16:creationId xmlns="" xmlns:a16="http://schemas.microsoft.com/office/drawing/2014/main" id="{5D495AB2-65D5-4F55-9930-E7AA960800EF}"/>
              </a:ext>
            </a:extLst>
          </p:cNvPr>
          <p:cNvSpPr/>
          <p:nvPr/>
        </p:nvSpPr>
        <p:spPr bwMode="auto">
          <a:xfrm>
            <a:off x="7698513" y="2770453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β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="" xmlns:a16="http://schemas.microsoft.com/office/drawing/2014/main" id="{5382B2B3-DB64-43EF-831B-3BD794D2CD21}"/>
              </a:ext>
            </a:extLst>
          </p:cNvPr>
          <p:cNvSpPr/>
          <p:nvPr/>
        </p:nvSpPr>
        <p:spPr bwMode="auto">
          <a:xfrm>
            <a:off x="7098184" y="2694688"/>
            <a:ext cx="528033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9" name="楕円 29">
            <a:extLst>
              <a:ext uri="{FF2B5EF4-FFF2-40B4-BE49-F238E27FC236}">
                <a16:creationId xmlns="" xmlns:a16="http://schemas.microsoft.com/office/drawing/2014/main" id="{14F473B4-DF4F-448E-8F32-2206BCC2CBF1}"/>
              </a:ext>
            </a:extLst>
          </p:cNvPr>
          <p:cNvSpPr/>
          <p:nvPr/>
        </p:nvSpPr>
        <p:spPr bwMode="auto">
          <a:xfrm>
            <a:off x="7168771" y="2770454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φ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="" xmlns:a16="http://schemas.microsoft.com/office/drawing/2014/main" id="{47CC9691-C4D4-4685-838A-BCC4C62A5446}"/>
              </a:ext>
            </a:extLst>
          </p:cNvPr>
          <p:cNvCxnSpPr>
            <a:stCxn id="37" idx="2"/>
            <a:endCxn id="39" idx="6"/>
          </p:cNvCxnSpPr>
          <p:nvPr/>
        </p:nvCxnSpPr>
        <p:spPr bwMode="auto">
          <a:xfrm flipH="1">
            <a:off x="7528936" y="2947543"/>
            <a:ext cx="169577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1" name="直線矢印コネクタ 40">
            <a:extLst>
              <a:ext uri="{FF2B5EF4-FFF2-40B4-BE49-F238E27FC236}">
                <a16:creationId xmlns="" xmlns:a16="http://schemas.microsoft.com/office/drawing/2014/main" id="{2EF6C453-353D-41B6-AE4E-11EB39D9FBF9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 bwMode="auto">
          <a:xfrm>
            <a:off x="5342097" y="3260452"/>
            <a:ext cx="153016" cy="27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2" name="直線矢印コネクタ 41">
            <a:extLst>
              <a:ext uri="{FF2B5EF4-FFF2-40B4-BE49-F238E27FC236}">
                <a16:creationId xmlns="" xmlns:a16="http://schemas.microsoft.com/office/drawing/2014/main" id="{5DCE5B91-A104-4564-8D5A-1BF3FB2598FC}"/>
              </a:ext>
            </a:extLst>
          </p:cNvPr>
          <p:cNvCxnSpPr>
            <a:cxnSpLocks/>
            <a:stCxn id="33" idx="7"/>
            <a:endCxn id="35" idx="2"/>
          </p:cNvCxnSpPr>
          <p:nvPr/>
        </p:nvCxnSpPr>
        <p:spPr bwMode="auto">
          <a:xfrm flipV="1">
            <a:off x="5802533" y="2950608"/>
            <a:ext cx="205788" cy="18735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3" name="直線矢印コネクタ 42">
            <a:extLst>
              <a:ext uri="{FF2B5EF4-FFF2-40B4-BE49-F238E27FC236}">
                <a16:creationId xmlns="" xmlns:a16="http://schemas.microsoft.com/office/drawing/2014/main" id="{1DBC9EB7-00F8-492E-90F0-D68B63014CF4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 bwMode="auto">
          <a:xfrm flipV="1">
            <a:off x="6368486" y="2948523"/>
            <a:ext cx="149369" cy="20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4" name="直線矢印コネクタ 43">
            <a:extLst>
              <a:ext uri="{FF2B5EF4-FFF2-40B4-BE49-F238E27FC236}">
                <a16:creationId xmlns="" xmlns:a16="http://schemas.microsoft.com/office/drawing/2014/main" id="{E6E00A7E-42A7-48C9-833C-27E8C6C66224}"/>
              </a:ext>
            </a:extLst>
          </p:cNvPr>
          <p:cNvCxnSpPr>
            <a:cxnSpLocks/>
            <a:stCxn id="39" idx="2"/>
            <a:endCxn id="36" idx="6"/>
          </p:cNvCxnSpPr>
          <p:nvPr/>
        </p:nvCxnSpPr>
        <p:spPr bwMode="auto">
          <a:xfrm flipH="1">
            <a:off x="6878020" y="2947544"/>
            <a:ext cx="290751" cy="97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45" name="テキスト ボックス 44">
            <a:extLst>
              <a:ext uri="{FF2B5EF4-FFF2-40B4-BE49-F238E27FC236}">
                <a16:creationId xmlns="" xmlns:a16="http://schemas.microsoft.com/office/drawing/2014/main" id="{150412F5-614C-477A-B848-929E5607F60A}"/>
              </a:ext>
            </a:extLst>
          </p:cNvPr>
          <p:cNvSpPr txBox="1"/>
          <p:nvPr/>
        </p:nvSpPr>
        <p:spPr>
          <a:xfrm>
            <a:off x="5166250" y="3916450"/>
            <a:ext cx="271612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Arial Rounded MT Bold" pitchFamily="34" charset="0"/>
              </a:rPr>
              <a:t>Multi-Contents Mixture Model</a:t>
            </a:r>
            <a:endParaRPr kumimoji="1" lang="ja-JP" altLang="en-US" sz="105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7" name="楕円 27">
            <a:extLst>
              <a:ext uri="{FF2B5EF4-FFF2-40B4-BE49-F238E27FC236}">
                <a16:creationId xmlns="" xmlns:a16="http://schemas.microsoft.com/office/drawing/2014/main" id="{5D495AB2-65D5-4F55-9930-E7AA960800EF}"/>
              </a:ext>
            </a:extLst>
          </p:cNvPr>
          <p:cNvSpPr/>
          <p:nvPr/>
        </p:nvSpPr>
        <p:spPr bwMode="auto">
          <a:xfrm>
            <a:off x="7696958" y="3394048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β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="" xmlns:a16="http://schemas.microsoft.com/office/drawing/2014/main" id="{5382B2B3-DB64-43EF-831B-3BD794D2CD21}"/>
              </a:ext>
            </a:extLst>
          </p:cNvPr>
          <p:cNvSpPr/>
          <p:nvPr/>
        </p:nvSpPr>
        <p:spPr bwMode="auto">
          <a:xfrm>
            <a:off x="7096629" y="3318283"/>
            <a:ext cx="528033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9" name="楕円 29">
            <a:extLst>
              <a:ext uri="{FF2B5EF4-FFF2-40B4-BE49-F238E27FC236}">
                <a16:creationId xmlns="" xmlns:a16="http://schemas.microsoft.com/office/drawing/2014/main" id="{14F473B4-DF4F-448E-8F32-2206BCC2CBF1}"/>
              </a:ext>
            </a:extLst>
          </p:cNvPr>
          <p:cNvSpPr/>
          <p:nvPr/>
        </p:nvSpPr>
        <p:spPr bwMode="auto">
          <a:xfrm>
            <a:off x="7167216" y="3394049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φ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="" xmlns:a16="http://schemas.microsoft.com/office/drawing/2014/main" id="{47CC9691-C4D4-4685-838A-BCC4C62A5446}"/>
              </a:ext>
            </a:extLst>
          </p:cNvPr>
          <p:cNvCxnSpPr>
            <a:stCxn id="47" idx="2"/>
            <a:endCxn id="49" idx="6"/>
          </p:cNvCxnSpPr>
          <p:nvPr/>
        </p:nvCxnSpPr>
        <p:spPr bwMode="auto">
          <a:xfrm flipH="1">
            <a:off x="7527381" y="3571138"/>
            <a:ext cx="169577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63" name="正方形/長方形 62">
            <a:extLst>
              <a:ext uri="{FF2B5EF4-FFF2-40B4-BE49-F238E27FC236}">
                <a16:creationId xmlns="" xmlns:a16="http://schemas.microsoft.com/office/drawing/2014/main" id="{7659758C-4841-4CDB-866B-78B8A3D94A11}"/>
              </a:ext>
            </a:extLst>
          </p:cNvPr>
          <p:cNvSpPr/>
          <p:nvPr/>
        </p:nvSpPr>
        <p:spPr bwMode="auto">
          <a:xfrm>
            <a:off x="5926493" y="3311340"/>
            <a:ext cx="1059024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64" name="楕円 25">
            <a:extLst>
              <a:ext uri="{FF2B5EF4-FFF2-40B4-BE49-F238E27FC236}">
                <a16:creationId xmlns="" xmlns:a16="http://schemas.microsoft.com/office/drawing/2014/main" id="{086DFA6F-F420-4D4F-AFBE-50C29A70C856}"/>
              </a:ext>
            </a:extLst>
          </p:cNvPr>
          <p:cNvSpPr/>
          <p:nvPr/>
        </p:nvSpPr>
        <p:spPr bwMode="auto">
          <a:xfrm>
            <a:off x="6011432" y="3397114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Ｚ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65" name="楕円 26">
            <a:extLst>
              <a:ext uri="{FF2B5EF4-FFF2-40B4-BE49-F238E27FC236}">
                <a16:creationId xmlns="" xmlns:a16="http://schemas.microsoft.com/office/drawing/2014/main" id="{2F4D71A3-C7E5-4B4F-8F71-062260BFF637}"/>
              </a:ext>
            </a:extLst>
          </p:cNvPr>
          <p:cNvSpPr/>
          <p:nvPr/>
        </p:nvSpPr>
        <p:spPr bwMode="auto">
          <a:xfrm>
            <a:off x="6520966" y="3395029"/>
            <a:ext cx="360165" cy="3541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Ｘ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="" xmlns:a16="http://schemas.microsoft.com/office/drawing/2014/main" id="{5DCE5B91-A104-4564-8D5A-1BF3FB2598FC}"/>
              </a:ext>
            </a:extLst>
          </p:cNvPr>
          <p:cNvCxnSpPr>
            <a:cxnSpLocks/>
            <a:stCxn id="33" idx="5"/>
            <a:endCxn id="64" idx="2"/>
          </p:cNvCxnSpPr>
          <p:nvPr/>
        </p:nvCxnSpPr>
        <p:spPr bwMode="auto">
          <a:xfrm>
            <a:off x="5802533" y="3388401"/>
            <a:ext cx="208899" cy="1858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67" name="直線矢印コネクタ 66">
            <a:extLst>
              <a:ext uri="{FF2B5EF4-FFF2-40B4-BE49-F238E27FC236}">
                <a16:creationId xmlns="" xmlns:a16="http://schemas.microsoft.com/office/drawing/2014/main" id="{1DBC9EB7-00F8-492E-90F0-D68B63014CF4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 bwMode="auto">
          <a:xfrm flipV="1">
            <a:off x="6371597" y="3572119"/>
            <a:ext cx="149369" cy="20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51" name="直線矢印コネクタ 50">
            <a:extLst>
              <a:ext uri="{FF2B5EF4-FFF2-40B4-BE49-F238E27FC236}">
                <a16:creationId xmlns="" xmlns:a16="http://schemas.microsoft.com/office/drawing/2014/main" id="{E6E00A7E-42A7-48C9-833C-27E8C6C66224}"/>
              </a:ext>
            </a:extLst>
          </p:cNvPr>
          <p:cNvCxnSpPr>
            <a:cxnSpLocks/>
            <a:stCxn id="49" idx="2"/>
            <a:endCxn id="65" idx="6"/>
          </p:cNvCxnSpPr>
          <p:nvPr/>
        </p:nvCxnSpPr>
        <p:spPr bwMode="auto">
          <a:xfrm flipH="1">
            <a:off x="6881131" y="3571139"/>
            <a:ext cx="286085" cy="9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70" name="テキスト ボックス 37">
            <a:extLst>
              <a:ext uri="{FF2B5EF4-FFF2-40B4-BE49-F238E27FC236}">
                <a16:creationId xmlns="" xmlns:a16="http://schemas.microsoft.com/office/drawing/2014/main" id="{5AAA953D-B7B2-4B0D-81A8-9B64D6EF3197}"/>
              </a:ext>
            </a:extLst>
          </p:cNvPr>
          <p:cNvSpPr txBox="1"/>
          <p:nvPr/>
        </p:nvSpPr>
        <p:spPr>
          <a:xfrm>
            <a:off x="4221462" y="1414605"/>
            <a:ext cx="662361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r"/>
            <a:r>
              <a:rPr lang="en-US" altLang="ja-JP" sz="1600" b="1" dirty="0" smtClean="0">
                <a:solidFill>
                  <a:srgbClr val="C0000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User</a:t>
            </a:r>
            <a:endParaRPr kumimoji="1" lang="ja-JP" altLang="en-US" sz="1600" b="1" dirty="0">
              <a:solidFill>
                <a:srgbClr val="C00000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1" name="テキスト ボックス 37">
            <a:extLst>
              <a:ext uri="{FF2B5EF4-FFF2-40B4-BE49-F238E27FC236}">
                <a16:creationId xmlns="" xmlns:a16="http://schemas.microsoft.com/office/drawing/2014/main" id="{5AAA953D-B7B2-4B0D-81A8-9B64D6EF3197}"/>
              </a:ext>
            </a:extLst>
          </p:cNvPr>
          <p:cNvSpPr txBox="1"/>
          <p:nvPr/>
        </p:nvSpPr>
        <p:spPr>
          <a:xfrm>
            <a:off x="4219908" y="3101878"/>
            <a:ext cx="662361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r"/>
            <a:r>
              <a:rPr lang="en-US" altLang="ja-JP" sz="1600" b="1" dirty="0" smtClean="0">
                <a:solidFill>
                  <a:srgbClr val="C0000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User</a:t>
            </a:r>
            <a:endParaRPr kumimoji="1" lang="ja-JP" altLang="en-US" sz="1600" b="1" dirty="0">
              <a:solidFill>
                <a:srgbClr val="C00000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2" name="テキスト ボックス 37">
            <a:extLst>
              <a:ext uri="{FF2B5EF4-FFF2-40B4-BE49-F238E27FC236}">
                <a16:creationId xmlns="" xmlns:a16="http://schemas.microsoft.com/office/drawing/2014/main" id="{5AAA953D-B7B2-4B0D-81A8-9B64D6EF3197}"/>
              </a:ext>
            </a:extLst>
          </p:cNvPr>
          <p:cNvSpPr txBox="1"/>
          <p:nvPr/>
        </p:nvSpPr>
        <p:spPr>
          <a:xfrm>
            <a:off x="8162090" y="1413050"/>
            <a:ext cx="623889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rgbClr val="0070C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Item</a:t>
            </a:r>
            <a:endParaRPr kumimoji="1" lang="ja-JP" altLang="en-US" sz="1600" b="1" dirty="0">
              <a:solidFill>
                <a:srgbClr val="0070C0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3" name="テキスト ボックス 37">
            <a:extLst>
              <a:ext uri="{FF2B5EF4-FFF2-40B4-BE49-F238E27FC236}">
                <a16:creationId xmlns="" xmlns:a16="http://schemas.microsoft.com/office/drawing/2014/main" id="{5AAA953D-B7B2-4B0D-81A8-9B64D6EF3197}"/>
              </a:ext>
            </a:extLst>
          </p:cNvPr>
          <p:cNvSpPr txBox="1"/>
          <p:nvPr/>
        </p:nvSpPr>
        <p:spPr>
          <a:xfrm>
            <a:off x="8155863" y="2792413"/>
            <a:ext cx="623889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rgbClr val="0070C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Item</a:t>
            </a:r>
            <a:endParaRPr kumimoji="1" lang="ja-JP" altLang="en-US" sz="1600" b="1" dirty="0">
              <a:solidFill>
                <a:srgbClr val="0070C0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4" name="テキスト ボックス 37">
            <a:extLst>
              <a:ext uri="{FF2B5EF4-FFF2-40B4-BE49-F238E27FC236}">
                <a16:creationId xmlns="" xmlns:a16="http://schemas.microsoft.com/office/drawing/2014/main" id="{5AAA953D-B7B2-4B0D-81A8-9B64D6EF3197}"/>
              </a:ext>
            </a:extLst>
          </p:cNvPr>
          <p:cNvSpPr txBox="1"/>
          <p:nvPr/>
        </p:nvSpPr>
        <p:spPr>
          <a:xfrm>
            <a:off x="8158968" y="3416009"/>
            <a:ext cx="460382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rgbClr val="00B05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Ad</a:t>
            </a:r>
            <a:endParaRPr kumimoji="1" lang="ja-JP" altLang="en-US" sz="1600" b="1" dirty="0">
              <a:solidFill>
                <a:srgbClr val="00B050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392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A824B6B-A4BB-4ACB-8B2C-FAD7A2F3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Bandit </a:t>
            </a:r>
            <a:r>
              <a:rPr kumimoji="1" lang="en-US" altLang="zh-CN" dirty="0"/>
              <a:t>for Long Tail &amp; Cold-Start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5194ADE-F2E3-48AA-B1EF-0E082931F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Situation: </a:t>
            </a:r>
            <a:r>
              <a:rPr kumimoji="1" lang="en-US" altLang="ja-JP" dirty="0" smtClean="0"/>
              <a:t>Both users </a:t>
            </a:r>
            <a:r>
              <a:rPr kumimoji="1" lang="en-US" altLang="zh-CN" dirty="0" smtClean="0"/>
              <a:t>and</a:t>
            </a:r>
            <a:r>
              <a:rPr kumimoji="1" lang="en-US" altLang="ja-JP" dirty="0" smtClean="0"/>
              <a:t> </a:t>
            </a:r>
            <a:r>
              <a:rPr lang="en-US" altLang="ja-JP" dirty="0"/>
              <a:t>items </a:t>
            </a:r>
            <a:r>
              <a:rPr lang="en-US" altLang="ja-JP" dirty="0" smtClean="0"/>
              <a:t>are </a:t>
            </a:r>
            <a:r>
              <a:rPr kumimoji="1" lang="en-US" altLang="ja-JP" dirty="0"/>
              <a:t>long tail </a:t>
            </a:r>
            <a:r>
              <a:rPr kumimoji="1" lang="en-US" altLang="ja-JP" dirty="0" smtClean="0"/>
              <a:t>data!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="" xmlns:a16="http://schemas.microsoft.com/office/drawing/2014/main" id="{1C8E8EB0-A2FF-46EC-93A1-E71D76BC9168}"/>
              </a:ext>
            </a:extLst>
          </p:cNvPr>
          <p:cNvSpPr/>
          <p:nvPr/>
        </p:nvSpPr>
        <p:spPr bwMode="auto">
          <a:xfrm>
            <a:off x="2763010" y="2718810"/>
            <a:ext cx="3617975" cy="3880693"/>
          </a:xfrm>
          <a:prstGeom prst="roundRect">
            <a:avLst>
              <a:gd name="adj" fmla="val 5216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="" xmlns:a16="http://schemas.microsoft.com/office/drawing/2014/main" id="{B8E6CE02-BE39-4D6B-BB7F-05540C929CE5}"/>
              </a:ext>
            </a:extLst>
          </p:cNvPr>
          <p:cNvSpPr/>
          <p:nvPr/>
        </p:nvSpPr>
        <p:spPr bwMode="auto">
          <a:xfrm>
            <a:off x="2763011" y="1861890"/>
            <a:ext cx="3617975" cy="8369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E0180774-C96C-4669-BFE5-3F06D3E6A7E5}"/>
              </a:ext>
            </a:extLst>
          </p:cNvPr>
          <p:cNvGrpSpPr/>
          <p:nvPr/>
        </p:nvGrpSpPr>
        <p:grpSpPr>
          <a:xfrm>
            <a:off x="2930974" y="1884828"/>
            <a:ext cx="228600" cy="348761"/>
            <a:chOff x="2901461" y="2212732"/>
            <a:chExt cx="228600" cy="348761"/>
          </a:xfrm>
          <a:solidFill>
            <a:srgbClr val="E08080"/>
          </a:solidFill>
        </p:grpSpPr>
        <p:sp>
          <p:nvSpPr>
            <p:cNvPr id="7" name="五角形 6">
              <a:extLst>
                <a:ext uri="{FF2B5EF4-FFF2-40B4-BE49-F238E27FC236}">
                  <a16:creationId xmlns="" xmlns:a16="http://schemas.microsoft.com/office/drawing/2014/main" id="{E74C623D-7A7A-4D2C-9807-48303B358122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" name="楕円 7">
              <a:extLst>
                <a:ext uri="{FF2B5EF4-FFF2-40B4-BE49-F238E27FC236}">
                  <a16:creationId xmlns="" xmlns:a16="http://schemas.microsoft.com/office/drawing/2014/main" id="{FCBF9486-4387-45F6-BE77-961EFD85FC21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" name="直方体 8">
            <a:extLst>
              <a:ext uri="{FF2B5EF4-FFF2-40B4-BE49-F238E27FC236}">
                <a16:creationId xmlns="" xmlns:a16="http://schemas.microsoft.com/office/drawing/2014/main" id="{F8F6EB3A-E5AF-457D-9B4F-C72738EDBF4D}"/>
              </a:ext>
            </a:extLst>
          </p:cNvPr>
          <p:cNvSpPr/>
          <p:nvPr/>
        </p:nvSpPr>
        <p:spPr bwMode="auto">
          <a:xfrm>
            <a:off x="5976401" y="1952235"/>
            <a:ext cx="228600" cy="222738"/>
          </a:xfrm>
          <a:prstGeom prst="cube">
            <a:avLst/>
          </a:prstGeom>
          <a:solidFill>
            <a:srgbClr val="8080E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="" xmlns:a16="http://schemas.microsoft.com/office/drawing/2014/main" id="{B7101CFA-E73A-4E40-AF59-002DB6FEDC98}"/>
              </a:ext>
            </a:extLst>
          </p:cNvPr>
          <p:cNvGrpSpPr/>
          <p:nvPr/>
        </p:nvGrpSpPr>
        <p:grpSpPr>
          <a:xfrm>
            <a:off x="2930974" y="2291603"/>
            <a:ext cx="228600" cy="348761"/>
            <a:chOff x="2901461" y="2212732"/>
            <a:chExt cx="228600" cy="348761"/>
          </a:xfrm>
          <a:solidFill>
            <a:srgbClr val="E08080"/>
          </a:solidFill>
        </p:grpSpPr>
        <p:sp>
          <p:nvSpPr>
            <p:cNvPr id="11" name="五角形 10">
              <a:extLst>
                <a:ext uri="{FF2B5EF4-FFF2-40B4-BE49-F238E27FC236}">
                  <a16:creationId xmlns="" xmlns:a16="http://schemas.microsoft.com/office/drawing/2014/main" id="{B3236D2F-D393-452D-8AD9-F2AFAE2815DF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楕円 11">
              <a:extLst>
                <a:ext uri="{FF2B5EF4-FFF2-40B4-BE49-F238E27FC236}">
                  <a16:creationId xmlns="" xmlns:a16="http://schemas.microsoft.com/office/drawing/2014/main" id="{64062B2F-DD91-4492-9495-8AC9197F2A6D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" name="直方体 12">
            <a:extLst>
              <a:ext uri="{FF2B5EF4-FFF2-40B4-BE49-F238E27FC236}">
                <a16:creationId xmlns="" xmlns:a16="http://schemas.microsoft.com/office/drawing/2014/main" id="{D48AE28D-1648-4DC0-8446-25490367D708}"/>
              </a:ext>
            </a:extLst>
          </p:cNvPr>
          <p:cNvSpPr/>
          <p:nvPr/>
        </p:nvSpPr>
        <p:spPr bwMode="auto">
          <a:xfrm>
            <a:off x="5976401" y="2359010"/>
            <a:ext cx="228600" cy="222738"/>
          </a:xfrm>
          <a:prstGeom prst="cube">
            <a:avLst/>
          </a:prstGeom>
          <a:solidFill>
            <a:srgbClr val="8080E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="" xmlns:a16="http://schemas.microsoft.com/office/drawing/2014/main" id="{E79FF0F9-E401-47BF-BE16-FCD1B2435293}"/>
              </a:ext>
            </a:extLst>
          </p:cNvPr>
          <p:cNvGrpSpPr/>
          <p:nvPr/>
        </p:nvGrpSpPr>
        <p:grpSpPr>
          <a:xfrm>
            <a:off x="2930974" y="2693117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15" name="五角形 14">
              <a:extLst>
                <a:ext uri="{FF2B5EF4-FFF2-40B4-BE49-F238E27FC236}">
                  <a16:creationId xmlns="" xmlns:a16="http://schemas.microsoft.com/office/drawing/2014/main" id="{B0CADF01-E558-44ED-842F-93BEBA5733CC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楕円 15">
              <a:extLst>
                <a:ext uri="{FF2B5EF4-FFF2-40B4-BE49-F238E27FC236}">
                  <a16:creationId xmlns="" xmlns:a16="http://schemas.microsoft.com/office/drawing/2014/main" id="{0A4BD2DB-6F85-479F-AB77-253EDB5431BF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7" name="直方体 16">
            <a:extLst>
              <a:ext uri="{FF2B5EF4-FFF2-40B4-BE49-F238E27FC236}">
                <a16:creationId xmlns="" xmlns:a16="http://schemas.microsoft.com/office/drawing/2014/main" id="{E4A3A51C-D058-424B-8D44-F3F39E003B55}"/>
              </a:ext>
            </a:extLst>
          </p:cNvPr>
          <p:cNvSpPr/>
          <p:nvPr/>
        </p:nvSpPr>
        <p:spPr bwMode="auto">
          <a:xfrm>
            <a:off x="5976401" y="2760524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="" xmlns:a16="http://schemas.microsoft.com/office/drawing/2014/main" id="{5C23887A-DC06-4539-B0FA-B9B1071D9765}"/>
              </a:ext>
            </a:extLst>
          </p:cNvPr>
          <p:cNvGrpSpPr/>
          <p:nvPr/>
        </p:nvGrpSpPr>
        <p:grpSpPr>
          <a:xfrm>
            <a:off x="2930974" y="3099892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19" name="五角形 18">
              <a:extLst>
                <a:ext uri="{FF2B5EF4-FFF2-40B4-BE49-F238E27FC236}">
                  <a16:creationId xmlns="" xmlns:a16="http://schemas.microsoft.com/office/drawing/2014/main" id="{5F9AB986-270F-4F73-A150-0E9B2FE97301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="" xmlns:a16="http://schemas.microsoft.com/office/drawing/2014/main" id="{320C5E2D-639B-427B-B2E8-D1F694451CED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" name="直方体 20">
            <a:extLst>
              <a:ext uri="{FF2B5EF4-FFF2-40B4-BE49-F238E27FC236}">
                <a16:creationId xmlns="" xmlns:a16="http://schemas.microsoft.com/office/drawing/2014/main" id="{08711F2A-EC7B-4196-B07C-41687E2353AF}"/>
              </a:ext>
            </a:extLst>
          </p:cNvPr>
          <p:cNvSpPr/>
          <p:nvPr/>
        </p:nvSpPr>
        <p:spPr bwMode="auto">
          <a:xfrm>
            <a:off x="5976401" y="3167299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="" xmlns:a16="http://schemas.microsoft.com/office/drawing/2014/main" id="{4EB9E946-B23B-4EBE-8181-70828DA728D1}"/>
              </a:ext>
            </a:extLst>
          </p:cNvPr>
          <p:cNvGrpSpPr/>
          <p:nvPr/>
        </p:nvGrpSpPr>
        <p:grpSpPr>
          <a:xfrm>
            <a:off x="2930974" y="3501406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23" name="五角形 22">
              <a:extLst>
                <a:ext uri="{FF2B5EF4-FFF2-40B4-BE49-F238E27FC236}">
                  <a16:creationId xmlns="" xmlns:a16="http://schemas.microsoft.com/office/drawing/2014/main" id="{6550E04D-41DD-4DF3-B486-1CE2F8C64D8D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楕円 23">
              <a:extLst>
                <a:ext uri="{FF2B5EF4-FFF2-40B4-BE49-F238E27FC236}">
                  <a16:creationId xmlns="" xmlns:a16="http://schemas.microsoft.com/office/drawing/2014/main" id="{F5597071-6507-46C3-8A63-53A0FA31525D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5" name="直方体 24">
            <a:extLst>
              <a:ext uri="{FF2B5EF4-FFF2-40B4-BE49-F238E27FC236}">
                <a16:creationId xmlns="" xmlns:a16="http://schemas.microsoft.com/office/drawing/2014/main" id="{AB1D9CD0-1E3C-4A82-9A9C-2703538FE59D}"/>
              </a:ext>
            </a:extLst>
          </p:cNvPr>
          <p:cNvSpPr/>
          <p:nvPr/>
        </p:nvSpPr>
        <p:spPr bwMode="auto">
          <a:xfrm>
            <a:off x="5976401" y="3568813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="" xmlns:a16="http://schemas.microsoft.com/office/drawing/2014/main" id="{A685B2F2-1904-47A5-A679-E094D3869C00}"/>
              </a:ext>
            </a:extLst>
          </p:cNvPr>
          <p:cNvGrpSpPr/>
          <p:nvPr/>
        </p:nvGrpSpPr>
        <p:grpSpPr>
          <a:xfrm>
            <a:off x="2930974" y="3908181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27" name="五角形 26">
              <a:extLst>
                <a:ext uri="{FF2B5EF4-FFF2-40B4-BE49-F238E27FC236}">
                  <a16:creationId xmlns="" xmlns:a16="http://schemas.microsoft.com/office/drawing/2014/main" id="{454FDD77-4098-4797-8DA6-635B442D03D0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="" xmlns:a16="http://schemas.microsoft.com/office/drawing/2014/main" id="{91CD242C-A251-4EE3-9697-57D45C2145EA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9" name="直方体 28">
            <a:extLst>
              <a:ext uri="{FF2B5EF4-FFF2-40B4-BE49-F238E27FC236}">
                <a16:creationId xmlns="" xmlns:a16="http://schemas.microsoft.com/office/drawing/2014/main" id="{1DD51282-C557-4E5B-94E2-00E796F3FEEE}"/>
              </a:ext>
            </a:extLst>
          </p:cNvPr>
          <p:cNvSpPr/>
          <p:nvPr/>
        </p:nvSpPr>
        <p:spPr bwMode="auto">
          <a:xfrm>
            <a:off x="5976401" y="3975588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="" xmlns:a16="http://schemas.microsoft.com/office/drawing/2014/main" id="{F7361FD3-8E7A-4F01-ADBE-5EB492D41DC9}"/>
              </a:ext>
            </a:extLst>
          </p:cNvPr>
          <p:cNvGrpSpPr/>
          <p:nvPr/>
        </p:nvGrpSpPr>
        <p:grpSpPr>
          <a:xfrm>
            <a:off x="2930974" y="4309695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31" name="五角形 30">
              <a:extLst>
                <a:ext uri="{FF2B5EF4-FFF2-40B4-BE49-F238E27FC236}">
                  <a16:creationId xmlns="" xmlns:a16="http://schemas.microsoft.com/office/drawing/2014/main" id="{47A91B61-FC5B-4A18-9732-7873EF76B1A5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="" xmlns:a16="http://schemas.microsoft.com/office/drawing/2014/main" id="{588D3650-DF59-4112-9D48-7CB18EDFE224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3" name="直方体 32">
            <a:extLst>
              <a:ext uri="{FF2B5EF4-FFF2-40B4-BE49-F238E27FC236}">
                <a16:creationId xmlns="" xmlns:a16="http://schemas.microsoft.com/office/drawing/2014/main" id="{510BF982-3E7D-406E-927D-E964C5842A73}"/>
              </a:ext>
            </a:extLst>
          </p:cNvPr>
          <p:cNvSpPr/>
          <p:nvPr/>
        </p:nvSpPr>
        <p:spPr bwMode="auto">
          <a:xfrm>
            <a:off x="5976401" y="4377102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="" xmlns:a16="http://schemas.microsoft.com/office/drawing/2014/main" id="{E6BB2FA9-6064-4DB2-AE34-1BA130F58BA1}"/>
              </a:ext>
            </a:extLst>
          </p:cNvPr>
          <p:cNvGrpSpPr/>
          <p:nvPr/>
        </p:nvGrpSpPr>
        <p:grpSpPr>
          <a:xfrm>
            <a:off x="2930974" y="4716470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35" name="五角形 34">
              <a:extLst>
                <a:ext uri="{FF2B5EF4-FFF2-40B4-BE49-F238E27FC236}">
                  <a16:creationId xmlns="" xmlns:a16="http://schemas.microsoft.com/office/drawing/2014/main" id="{F59084ED-1F80-4D83-95D7-67DC366DA540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6" name="楕円 35">
              <a:extLst>
                <a:ext uri="{FF2B5EF4-FFF2-40B4-BE49-F238E27FC236}">
                  <a16:creationId xmlns="" xmlns:a16="http://schemas.microsoft.com/office/drawing/2014/main" id="{7F1F41F8-DFA0-4BE5-AD22-50A9E0E0E02C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7" name="直方体 36">
            <a:extLst>
              <a:ext uri="{FF2B5EF4-FFF2-40B4-BE49-F238E27FC236}">
                <a16:creationId xmlns="" xmlns:a16="http://schemas.microsoft.com/office/drawing/2014/main" id="{80E5C473-E436-4910-9637-90D06E153EDD}"/>
              </a:ext>
            </a:extLst>
          </p:cNvPr>
          <p:cNvSpPr/>
          <p:nvPr/>
        </p:nvSpPr>
        <p:spPr bwMode="auto">
          <a:xfrm>
            <a:off x="5976401" y="4783877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="" xmlns:a16="http://schemas.microsoft.com/office/drawing/2014/main" id="{D583B5DD-A99F-4AB1-8CBA-05BD26A37AED}"/>
              </a:ext>
            </a:extLst>
          </p:cNvPr>
          <p:cNvGrpSpPr/>
          <p:nvPr/>
        </p:nvGrpSpPr>
        <p:grpSpPr>
          <a:xfrm>
            <a:off x="2930974" y="5127722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39" name="五角形 38">
              <a:extLst>
                <a:ext uri="{FF2B5EF4-FFF2-40B4-BE49-F238E27FC236}">
                  <a16:creationId xmlns="" xmlns:a16="http://schemas.microsoft.com/office/drawing/2014/main" id="{54AAB55E-6C56-4887-9B2C-B1827B49588F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0" name="楕円 39">
              <a:extLst>
                <a:ext uri="{FF2B5EF4-FFF2-40B4-BE49-F238E27FC236}">
                  <a16:creationId xmlns="" xmlns:a16="http://schemas.microsoft.com/office/drawing/2014/main" id="{3E805B31-06B3-4C76-813F-73FAD17FF163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1" name="直方体 40">
            <a:extLst>
              <a:ext uri="{FF2B5EF4-FFF2-40B4-BE49-F238E27FC236}">
                <a16:creationId xmlns="" xmlns:a16="http://schemas.microsoft.com/office/drawing/2014/main" id="{464F3BCD-0E80-4476-937F-FB94CDF67C79}"/>
              </a:ext>
            </a:extLst>
          </p:cNvPr>
          <p:cNvSpPr/>
          <p:nvPr/>
        </p:nvSpPr>
        <p:spPr bwMode="auto">
          <a:xfrm>
            <a:off x="5976401" y="5195129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="" xmlns:a16="http://schemas.microsoft.com/office/drawing/2014/main" id="{01F1D714-5C91-43FD-8299-82E48DCDDBFE}"/>
              </a:ext>
            </a:extLst>
          </p:cNvPr>
          <p:cNvGrpSpPr/>
          <p:nvPr/>
        </p:nvGrpSpPr>
        <p:grpSpPr>
          <a:xfrm>
            <a:off x="2930974" y="5891497"/>
            <a:ext cx="228600" cy="348761"/>
            <a:chOff x="2901461" y="2212732"/>
            <a:chExt cx="228600" cy="348761"/>
          </a:xfrm>
          <a:solidFill>
            <a:schemeClr val="bg1"/>
          </a:solidFill>
        </p:grpSpPr>
        <p:sp>
          <p:nvSpPr>
            <p:cNvPr id="43" name="五角形 42">
              <a:extLst>
                <a:ext uri="{FF2B5EF4-FFF2-40B4-BE49-F238E27FC236}">
                  <a16:creationId xmlns="" xmlns:a16="http://schemas.microsoft.com/office/drawing/2014/main" id="{4D7D4CE5-2249-4822-A57B-0815B1E49712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4" name="楕円 43">
              <a:extLst>
                <a:ext uri="{FF2B5EF4-FFF2-40B4-BE49-F238E27FC236}">
                  <a16:creationId xmlns="" xmlns:a16="http://schemas.microsoft.com/office/drawing/2014/main" id="{6B372A32-F21B-431A-B3E8-36B8258C41AC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b" anchorCtr="0">
              <a:no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rgbClr val="C00000"/>
                  </a:solidFill>
                  <a:latin typeface="Arial Rounded MT Bold" pitchFamily="34" charset="0"/>
                </a:rPr>
                <a:t>？</a:t>
              </a:r>
              <a:endParaRPr kumimoji="1" lang="en-US" altLang="ja-JP" sz="1600" b="1" dirty="0">
                <a:solidFill>
                  <a:srgbClr val="C00000"/>
                </a:solidFill>
                <a:latin typeface="Arial Rounded MT Bold" pitchFamily="34" charset="0"/>
              </a:endParaRPr>
            </a:p>
            <a:p>
              <a:pPr algn="ctr"/>
              <a:endParaRPr kumimoji="1" lang="ja-JP" altLang="en-US" sz="16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5" name="直方体 44">
            <a:extLst>
              <a:ext uri="{FF2B5EF4-FFF2-40B4-BE49-F238E27FC236}">
                <a16:creationId xmlns="" xmlns:a16="http://schemas.microsoft.com/office/drawing/2014/main" id="{0D976335-5C15-4A48-A953-966830E05495}"/>
              </a:ext>
            </a:extLst>
          </p:cNvPr>
          <p:cNvSpPr/>
          <p:nvPr/>
        </p:nvSpPr>
        <p:spPr bwMode="auto">
          <a:xfrm>
            <a:off x="5976401" y="5915364"/>
            <a:ext cx="228600" cy="222738"/>
          </a:xfrm>
          <a:prstGeom prst="cube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b" anchorCtr="0">
            <a:noAutofit/>
          </a:bodyPr>
          <a:lstStyle/>
          <a:p>
            <a:pPr algn="ctr"/>
            <a:r>
              <a:rPr kumimoji="1" lang="ja-JP" altLang="en-US" sz="1400" b="1" dirty="0">
                <a:solidFill>
                  <a:srgbClr val="0070C0"/>
                </a:solidFill>
                <a:latin typeface="Arial Rounded MT Bold" pitchFamily="34" charset="0"/>
              </a:rPr>
              <a:t>？</a:t>
            </a:r>
            <a:endParaRPr kumimoji="1" lang="en-US" altLang="ja-JP" sz="1400" b="1" dirty="0">
              <a:solidFill>
                <a:srgbClr val="0070C0"/>
              </a:solidFill>
              <a:latin typeface="Arial Rounded MT Bold" pitchFamily="34" charset="0"/>
            </a:endParaRPr>
          </a:p>
          <a:p>
            <a:pPr algn="ctr"/>
            <a:endParaRPr kumimoji="1" lang="ja-JP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="" xmlns:a16="http://schemas.microsoft.com/office/drawing/2014/main" id="{2705368B-4862-4542-8F77-1DC434798FEA}"/>
              </a:ext>
            </a:extLst>
          </p:cNvPr>
          <p:cNvCxnSpPr>
            <a:cxnSpLocks/>
          </p:cNvCxnSpPr>
          <p:nvPr/>
        </p:nvCxnSpPr>
        <p:spPr bwMode="auto">
          <a:xfrm>
            <a:off x="3274924" y="2063604"/>
            <a:ext cx="2581362" cy="1284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直線矢印コネクタ 46">
            <a:extLst>
              <a:ext uri="{FF2B5EF4-FFF2-40B4-BE49-F238E27FC236}">
                <a16:creationId xmlns="" xmlns:a16="http://schemas.microsoft.com/office/drawing/2014/main" id="{159BC7E9-7B42-4DD1-A49E-58331BA56FA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7369" y="2481123"/>
            <a:ext cx="2628917" cy="98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8" name="直線矢印コネクタ 47">
            <a:extLst>
              <a:ext uri="{FF2B5EF4-FFF2-40B4-BE49-F238E27FC236}">
                <a16:creationId xmlns="" xmlns:a16="http://schemas.microsoft.com/office/drawing/2014/main" id="{B70E6811-5B42-4552-A42E-2CA2B553CB9C}"/>
              </a:ext>
            </a:extLst>
          </p:cNvPr>
          <p:cNvCxnSpPr>
            <a:cxnSpLocks/>
          </p:cNvCxnSpPr>
          <p:nvPr/>
        </p:nvCxnSpPr>
        <p:spPr bwMode="auto">
          <a:xfrm flipV="1">
            <a:off x="3238756" y="2895729"/>
            <a:ext cx="2624392" cy="1662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="" xmlns:a16="http://schemas.microsoft.com/office/drawing/2014/main" id="{D8C146E8-742E-42CE-93A3-11F2BBE7CAA8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0775" y="2112575"/>
            <a:ext cx="2615511" cy="34955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0" name="直線矢印コネクタ 49">
            <a:extLst>
              <a:ext uri="{FF2B5EF4-FFF2-40B4-BE49-F238E27FC236}">
                <a16:creationId xmlns="" xmlns:a16="http://schemas.microsoft.com/office/drawing/2014/main" id="{DA2DC87F-5429-48FB-8D75-829B1B653BF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0776" y="2144289"/>
            <a:ext cx="2615510" cy="73468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1" name="直線矢印コネクタ 50">
            <a:extLst>
              <a:ext uri="{FF2B5EF4-FFF2-40B4-BE49-F238E27FC236}">
                <a16:creationId xmlns="" xmlns:a16="http://schemas.microsoft.com/office/drawing/2014/main" id="{3D144E56-CE56-4A39-8D9F-37D6216E8D01}"/>
              </a:ext>
            </a:extLst>
          </p:cNvPr>
          <p:cNvCxnSpPr>
            <a:cxnSpLocks/>
          </p:cNvCxnSpPr>
          <p:nvPr/>
        </p:nvCxnSpPr>
        <p:spPr bwMode="auto">
          <a:xfrm>
            <a:off x="3274924" y="2076450"/>
            <a:ext cx="2581362" cy="35601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2" name="直線矢印コネクタ 51">
            <a:extLst>
              <a:ext uri="{FF2B5EF4-FFF2-40B4-BE49-F238E27FC236}">
                <a16:creationId xmlns="" xmlns:a16="http://schemas.microsoft.com/office/drawing/2014/main" id="{F4578E9F-B02C-48F5-9373-98A15FA74536}"/>
              </a:ext>
            </a:extLst>
          </p:cNvPr>
          <p:cNvCxnSpPr>
            <a:cxnSpLocks/>
          </p:cNvCxnSpPr>
          <p:nvPr/>
        </p:nvCxnSpPr>
        <p:spPr bwMode="auto">
          <a:xfrm>
            <a:off x="3274925" y="2092275"/>
            <a:ext cx="2581361" cy="11994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3" name="直線矢印コネクタ 52">
            <a:extLst>
              <a:ext uri="{FF2B5EF4-FFF2-40B4-BE49-F238E27FC236}">
                <a16:creationId xmlns="" xmlns:a16="http://schemas.microsoft.com/office/drawing/2014/main" id="{D5156690-8F7F-4F1D-A4AC-9DD949166B8E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5618" y="2524725"/>
            <a:ext cx="2610668" cy="7568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4" name="直線矢印コネクタ 53">
            <a:extLst>
              <a:ext uri="{FF2B5EF4-FFF2-40B4-BE49-F238E27FC236}">
                <a16:creationId xmlns="" xmlns:a16="http://schemas.microsoft.com/office/drawing/2014/main" id="{7328D394-FFBA-414C-ADFD-F876A2AFF054}"/>
              </a:ext>
            </a:extLst>
          </p:cNvPr>
          <p:cNvCxnSpPr>
            <a:cxnSpLocks/>
          </p:cNvCxnSpPr>
          <p:nvPr/>
        </p:nvCxnSpPr>
        <p:spPr bwMode="auto">
          <a:xfrm>
            <a:off x="3245617" y="2511291"/>
            <a:ext cx="2610669" cy="117351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5" name="直線矢印コネクタ 54">
            <a:extLst>
              <a:ext uri="{FF2B5EF4-FFF2-40B4-BE49-F238E27FC236}">
                <a16:creationId xmlns="" xmlns:a16="http://schemas.microsoft.com/office/drawing/2014/main" id="{AB7E1375-2391-409B-92CB-A5CFF3AAC912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4364" y="2161826"/>
            <a:ext cx="2611922" cy="196909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6" name="直線矢印コネクタ 55">
            <a:extLst>
              <a:ext uri="{FF2B5EF4-FFF2-40B4-BE49-F238E27FC236}">
                <a16:creationId xmlns="" xmlns:a16="http://schemas.microsoft.com/office/drawing/2014/main" id="{626B7B61-7B10-42CC-A5E9-2C58CD1C0E77}"/>
              </a:ext>
            </a:extLst>
          </p:cNvPr>
          <p:cNvCxnSpPr>
            <a:cxnSpLocks/>
          </p:cNvCxnSpPr>
          <p:nvPr/>
        </p:nvCxnSpPr>
        <p:spPr bwMode="auto">
          <a:xfrm>
            <a:off x="3268063" y="2122752"/>
            <a:ext cx="2588223" cy="236571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直線矢印コネクタ 56">
            <a:extLst>
              <a:ext uri="{FF2B5EF4-FFF2-40B4-BE49-F238E27FC236}">
                <a16:creationId xmlns="" xmlns:a16="http://schemas.microsoft.com/office/drawing/2014/main" id="{653D0D60-C1D7-40E5-87A2-9AB8A480A0BE}"/>
              </a:ext>
            </a:extLst>
          </p:cNvPr>
          <p:cNvCxnSpPr>
            <a:cxnSpLocks/>
          </p:cNvCxnSpPr>
          <p:nvPr/>
        </p:nvCxnSpPr>
        <p:spPr bwMode="auto">
          <a:xfrm>
            <a:off x="3242807" y="3304433"/>
            <a:ext cx="2613479" cy="7994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8" name="直線矢印コネクタ 57">
            <a:extLst>
              <a:ext uri="{FF2B5EF4-FFF2-40B4-BE49-F238E27FC236}">
                <a16:creationId xmlns="" xmlns:a16="http://schemas.microsoft.com/office/drawing/2014/main" id="{2119E052-D49D-4B64-9C75-BBA925E6F3CF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4367" y="3314954"/>
            <a:ext cx="2611919" cy="158029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直線矢印コネクタ 58">
            <a:extLst>
              <a:ext uri="{FF2B5EF4-FFF2-40B4-BE49-F238E27FC236}">
                <a16:creationId xmlns="" xmlns:a16="http://schemas.microsoft.com/office/drawing/2014/main" id="{C940E4BB-BF17-47E5-85EE-6DB156F1E574}"/>
              </a:ext>
            </a:extLst>
          </p:cNvPr>
          <p:cNvCxnSpPr>
            <a:cxnSpLocks/>
          </p:cNvCxnSpPr>
          <p:nvPr/>
        </p:nvCxnSpPr>
        <p:spPr bwMode="auto">
          <a:xfrm flipV="1">
            <a:off x="3238756" y="2929204"/>
            <a:ext cx="2630938" cy="75560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0" name="直線矢印コネクタ 59">
            <a:extLst>
              <a:ext uri="{FF2B5EF4-FFF2-40B4-BE49-F238E27FC236}">
                <a16:creationId xmlns="" xmlns:a16="http://schemas.microsoft.com/office/drawing/2014/main" id="{ED0F52A4-5A60-4A52-8027-522454C504B5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4367" y="3714977"/>
            <a:ext cx="2611919" cy="77994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直線矢印コネクタ 60">
            <a:extLst>
              <a:ext uri="{FF2B5EF4-FFF2-40B4-BE49-F238E27FC236}">
                <a16:creationId xmlns="" xmlns:a16="http://schemas.microsoft.com/office/drawing/2014/main" id="{D4A73116-7B50-4C35-90CC-DC1770D8FE4E}"/>
              </a:ext>
            </a:extLst>
          </p:cNvPr>
          <p:cNvCxnSpPr>
            <a:cxnSpLocks/>
          </p:cNvCxnSpPr>
          <p:nvPr/>
        </p:nvCxnSpPr>
        <p:spPr bwMode="auto">
          <a:xfrm>
            <a:off x="3238756" y="3704799"/>
            <a:ext cx="2622294" cy="11904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2" name="テキスト ボックス 61">
            <a:extLst>
              <a:ext uri="{FF2B5EF4-FFF2-40B4-BE49-F238E27FC236}">
                <a16:creationId xmlns="" xmlns:a16="http://schemas.microsoft.com/office/drawing/2014/main" id="{FC366BDB-7022-4AA3-84C6-0B0076183314}"/>
              </a:ext>
            </a:extLst>
          </p:cNvPr>
          <p:cNvSpPr txBox="1"/>
          <p:nvPr/>
        </p:nvSpPr>
        <p:spPr>
          <a:xfrm>
            <a:off x="2714093" y="1514758"/>
            <a:ext cx="66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User</a:t>
            </a:r>
            <a:endParaRPr kumimoji="1" lang="ja-JP" altLang="en-US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="" xmlns:a16="http://schemas.microsoft.com/office/drawing/2014/main" id="{61F4855B-ECCC-437F-A651-0CBA089887A6}"/>
              </a:ext>
            </a:extLst>
          </p:cNvPr>
          <p:cNvSpPr txBox="1"/>
          <p:nvPr/>
        </p:nvSpPr>
        <p:spPr>
          <a:xfrm>
            <a:off x="5771525" y="1524773"/>
            <a:ext cx="623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Item</a:t>
            </a:r>
            <a:endParaRPr kumimoji="1" lang="ja-JP" altLang="en-US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406356" y="1517805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Long tail</a:t>
            </a:r>
            <a:r>
              <a:rPr lang="ja-JP" altLang="en-US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User</a:t>
            </a:r>
            <a:r>
              <a:rPr kumimoji="1" lang="en-US" altLang="ja-JP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)</a:t>
            </a:r>
            <a:endParaRPr kumimoji="1" lang="ja-JP" altLang="en-US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="" xmlns:a16="http://schemas.microsoft.com/office/drawing/2014/main" id="{999140E7-F846-49BE-AB5C-395E940C9578}"/>
              </a:ext>
            </a:extLst>
          </p:cNvPr>
          <p:cNvSpPr txBox="1"/>
          <p:nvPr/>
        </p:nvSpPr>
        <p:spPr>
          <a:xfrm>
            <a:off x="7054579" y="1521700"/>
            <a:ext cx="1659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Long tail </a:t>
            </a:r>
            <a:r>
              <a:rPr kumimoji="1" lang="en-US" altLang="ja-JP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(Item)</a:t>
            </a:r>
            <a:endParaRPr kumimoji="1" lang="ja-JP" altLang="en-US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="" xmlns:a16="http://schemas.microsoft.com/office/drawing/2014/main" id="{9D7A9070-DC2D-4CAC-8D24-2BB07BAA6461}"/>
              </a:ext>
            </a:extLst>
          </p:cNvPr>
          <p:cNvGrpSpPr/>
          <p:nvPr/>
        </p:nvGrpSpPr>
        <p:grpSpPr>
          <a:xfrm rot="5400000">
            <a:off x="148639" y="4072152"/>
            <a:ext cx="4734486" cy="307778"/>
            <a:chOff x="220411" y="6020081"/>
            <a:chExt cx="4734486" cy="307778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="" xmlns:a16="http://schemas.microsoft.com/office/drawing/2014/main" id="{EFCDA429-41B8-43D9-9766-C626DD89E69D}"/>
                </a:ext>
              </a:extLst>
            </p:cNvPr>
            <p:cNvSpPr txBox="1"/>
            <p:nvPr/>
          </p:nvSpPr>
          <p:spPr>
            <a:xfrm>
              <a:off x="220411" y="6020082"/>
              <a:ext cx="854914" cy="307777"/>
            </a:xfrm>
            <a:prstGeom prst="rect">
              <a:avLst/>
            </a:prstGeom>
            <a:solidFill>
              <a:srgbClr val="E0808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C00000"/>
                  </a:solidFill>
                  <a:latin typeface="Arial Rounded MT Bold" pitchFamily="34" charset="0"/>
                </a:rPr>
                <a:t>Heavy</a:t>
              </a:r>
              <a:endParaRPr kumimoji="1" lang="ja-JP" altLang="en-US" sz="1400" b="1" dirty="0">
                <a:solidFill>
                  <a:srgbClr val="C00000"/>
                </a:solidFill>
                <a:latin typeface="Arial Rounded MT Bold" pitchFamily="34" charset="0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="" xmlns:a16="http://schemas.microsoft.com/office/drawing/2014/main" id="{1B9A054D-84AB-45CA-8DEE-090CAE96E608}"/>
                </a:ext>
              </a:extLst>
            </p:cNvPr>
            <p:cNvSpPr txBox="1"/>
            <p:nvPr/>
          </p:nvSpPr>
          <p:spPr>
            <a:xfrm>
              <a:off x="3892730" y="6020081"/>
              <a:ext cx="106216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C00000"/>
                  </a:solidFill>
                  <a:latin typeface="Arial Rounded MT Bold" pitchFamily="34" charset="0"/>
                </a:rPr>
                <a:t>New</a:t>
              </a:r>
              <a:endParaRPr kumimoji="1" lang="ja-JP" altLang="en-US" sz="1400" b="1" dirty="0">
                <a:solidFill>
                  <a:srgbClr val="C00000"/>
                </a:solidFill>
                <a:latin typeface="Arial Rounded MT Bold" pitchFamily="34" charset="0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="" xmlns:a16="http://schemas.microsoft.com/office/drawing/2014/main" id="{6BBF90AD-06A6-4220-8E18-D2C117716B80}"/>
                </a:ext>
              </a:extLst>
            </p:cNvPr>
            <p:cNvSpPr txBox="1"/>
            <p:nvPr/>
          </p:nvSpPr>
          <p:spPr>
            <a:xfrm>
              <a:off x="1057346" y="6020082"/>
              <a:ext cx="2835382" cy="307777"/>
            </a:xfrm>
            <a:prstGeom prst="rect">
              <a:avLst/>
            </a:prstGeom>
            <a:solidFill>
              <a:srgbClr val="F0C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C00000"/>
                  </a:solidFill>
                  <a:latin typeface="Arial Rounded MT Bold" pitchFamily="34" charset="0"/>
                </a:rPr>
                <a:t>Light</a:t>
              </a:r>
              <a:endParaRPr kumimoji="1" lang="ja-JP" altLang="en-US" sz="1400" b="1" dirty="0">
                <a:solidFill>
                  <a:srgbClr val="C00000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="" xmlns:a16="http://schemas.microsoft.com/office/drawing/2014/main" id="{A2F006C2-143B-447F-BBAD-8AE41E5EEF10}"/>
              </a:ext>
            </a:extLst>
          </p:cNvPr>
          <p:cNvGrpSpPr/>
          <p:nvPr/>
        </p:nvGrpSpPr>
        <p:grpSpPr>
          <a:xfrm rot="5400000">
            <a:off x="4255887" y="4074483"/>
            <a:ext cx="4737612" cy="307779"/>
            <a:chOff x="220412" y="6020080"/>
            <a:chExt cx="4737612" cy="307779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="" xmlns:a16="http://schemas.microsoft.com/office/drawing/2014/main" id="{D8BF6B19-0573-4772-A9CC-F8DA5F697F00}"/>
                </a:ext>
              </a:extLst>
            </p:cNvPr>
            <p:cNvSpPr txBox="1"/>
            <p:nvPr/>
          </p:nvSpPr>
          <p:spPr>
            <a:xfrm>
              <a:off x="3895857" y="6020082"/>
              <a:ext cx="106216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latin typeface="Arial Rounded MT Bold" pitchFamily="34" charset="0"/>
                </a:rPr>
                <a:t>New</a:t>
              </a:r>
              <a:endParaRPr kumimoji="1" lang="ja-JP" altLang="en-US" sz="1400" b="1" dirty="0">
                <a:latin typeface="Arial Rounded MT Bold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="" xmlns:a16="http://schemas.microsoft.com/office/drawing/2014/main" id="{85413270-52B7-472E-A10B-8BF7A7C9F166}"/>
                </a:ext>
              </a:extLst>
            </p:cNvPr>
            <p:cNvSpPr txBox="1"/>
            <p:nvPr/>
          </p:nvSpPr>
          <p:spPr>
            <a:xfrm>
              <a:off x="220412" y="6020082"/>
              <a:ext cx="854914" cy="307777"/>
            </a:xfrm>
            <a:prstGeom prst="rect">
              <a:avLst/>
            </a:prstGeom>
            <a:solidFill>
              <a:srgbClr val="8080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latin typeface="Arial Rounded MT Bold" pitchFamily="34" charset="0"/>
                </a:rPr>
                <a:t>Heavy</a:t>
              </a:r>
              <a:endParaRPr kumimoji="1" lang="ja-JP" altLang="en-US" sz="1400" b="1" dirty="0">
                <a:latin typeface="Arial Rounded MT Bold" pitchFamily="34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="" xmlns:a16="http://schemas.microsoft.com/office/drawing/2014/main" id="{6299A024-0626-49FA-B88A-9C9E7B62BEAB}"/>
                </a:ext>
              </a:extLst>
            </p:cNvPr>
            <p:cNvSpPr txBox="1"/>
            <p:nvPr/>
          </p:nvSpPr>
          <p:spPr>
            <a:xfrm>
              <a:off x="1057347" y="6020080"/>
              <a:ext cx="2838510" cy="307777"/>
            </a:xfrm>
            <a:prstGeom prst="rect">
              <a:avLst/>
            </a:prstGeom>
            <a:solidFill>
              <a:srgbClr val="C0C0F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latin typeface="Arial Rounded MT Bold" pitchFamily="34" charset="0"/>
                </a:rPr>
                <a:t>Light</a:t>
              </a:r>
              <a:endParaRPr kumimoji="1" lang="ja-JP" altLang="en-US" sz="1400" b="1" dirty="0">
                <a:latin typeface="Arial Rounded MT Bold" pitchFamily="34" charset="0"/>
              </a:endParaRPr>
            </a:p>
          </p:txBody>
        </p:sp>
      </p:grpSp>
      <p:pic>
        <p:nvPicPr>
          <p:cNvPr id="74" name="図 73">
            <a:extLst>
              <a:ext uri="{FF2B5EF4-FFF2-40B4-BE49-F238E27FC236}">
                <a16:creationId xmlns="" xmlns:a16="http://schemas.microsoft.com/office/drawing/2014/main" id="{2757D928-FE89-4E2E-860C-F1589F4DD5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 flipH="1">
            <a:off x="-642523" y="2611673"/>
            <a:ext cx="3804459" cy="2034422"/>
          </a:xfrm>
          <a:prstGeom prst="rect">
            <a:avLst/>
          </a:prstGeom>
        </p:spPr>
      </p:pic>
      <p:cxnSp>
        <p:nvCxnSpPr>
          <p:cNvPr id="75" name="直線矢印コネクタ 74">
            <a:extLst>
              <a:ext uri="{FF2B5EF4-FFF2-40B4-BE49-F238E27FC236}">
                <a16:creationId xmlns="" xmlns:a16="http://schemas.microsoft.com/office/drawing/2014/main" id="{26036CA4-A0DA-4812-A04F-4857D3C95AD4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4565" y="2186938"/>
            <a:ext cx="2611721" cy="31095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6" name="直線矢印コネクタ 75">
            <a:extLst>
              <a:ext uri="{FF2B5EF4-FFF2-40B4-BE49-F238E27FC236}">
                <a16:creationId xmlns="" xmlns:a16="http://schemas.microsoft.com/office/drawing/2014/main" id="{0D304CB8-4FE6-422E-B4AC-A79340059928}"/>
              </a:ext>
            </a:extLst>
          </p:cNvPr>
          <p:cNvCxnSpPr>
            <a:cxnSpLocks/>
          </p:cNvCxnSpPr>
          <p:nvPr/>
        </p:nvCxnSpPr>
        <p:spPr bwMode="auto">
          <a:xfrm>
            <a:off x="3253406" y="2148202"/>
            <a:ext cx="2607644" cy="31464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77" name="図 76">
            <a:extLst>
              <a:ext uri="{FF2B5EF4-FFF2-40B4-BE49-F238E27FC236}">
                <a16:creationId xmlns="" xmlns:a16="http://schemas.microsoft.com/office/drawing/2014/main" id="{6BA63F6D-D12B-41A7-B79B-33A7F6D2343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5982063" y="2609346"/>
            <a:ext cx="3804460" cy="2034423"/>
          </a:xfrm>
          <a:prstGeom prst="rect">
            <a:avLst/>
          </a:prstGeom>
        </p:spPr>
      </p:pic>
      <p:grpSp>
        <p:nvGrpSpPr>
          <p:cNvPr id="86" name="グループ化 85">
            <a:extLst>
              <a:ext uri="{FF2B5EF4-FFF2-40B4-BE49-F238E27FC236}">
                <a16:creationId xmlns="" xmlns:a16="http://schemas.microsoft.com/office/drawing/2014/main" id="{731873D3-5C7C-41A0-BF2F-4DB7C6A48DF9}"/>
              </a:ext>
            </a:extLst>
          </p:cNvPr>
          <p:cNvGrpSpPr/>
          <p:nvPr/>
        </p:nvGrpSpPr>
        <p:grpSpPr>
          <a:xfrm>
            <a:off x="3413797" y="4573463"/>
            <a:ext cx="2303615" cy="1381502"/>
            <a:chOff x="3149097" y="4817272"/>
            <a:chExt cx="2808992" cy="1712459"/>
          </a:xfrm>
        </p:grpSpPr>
        <p:pic>
          <p:nvPicPr>
            <p:cNvPr id="81" name="図 80">
              <a:extLst>
                <a:ext uri="{FF2B5EF4-FFF2-40B4-BE49-F238E27FC236}">
                  <a16:creationId xmlns="" xmlns:a16="http://schemas.microsoft.com/office/drawing/2014/main" id="{2B62558E-00D4-4998-B60A-0A59E9884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9097" y="4817272"/>
              <a:ext cx="2808992" cy="1712459"/>
            </a:xfrm>
            <a:prstGeom prst="rect">
              <a:avLst/>
            </a:prstGeom>
          </p:spPr>
        </p:pic>
        <p:sp>
          <p:nvSpPr>
            <p:cNvPr id="82" name="正方形/長方形 81">
              <a:extLst>
                <a:ext uri="{FF2B5EF4-FFF2-40B4-BE49-F238E27FC236}">
                  <a16:creationId xmlns="" xmlns:a16="http://schemas.microsoft.com/office/drawing/2014/main" id="{29B5FB21-E348-4F0D-9728-4C6629BF0281}"/>
                </a:ext>
              </a:extLst>
            </p:cNvPr>
            <p:cNvSpPr/>
            <p:nvPr/>
          </p:nvSpPr>
          <p:spPr bwMode="auto">
            <a:xfrm>
              <a:off x="3994721" y="5370580"/>
              <a:ext cx="1952373" cy="1149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800" b="1" dirty="0">
                  <a:solidFill>
                    <a:srgbClr val="00B050"/>
                  </a:solidFill>
                  <a:latin typeface="Arial Rounded MT Bold" pitchFamily="34" charset="0"/>
                </a:rPr>
                <a:t>Incomplete</a:t>
              </a:r>
            </a:p>
            <a:p>
              <a:pPr algn="ctr"/>
              <a:r>
                <a:rPr lang="en-US" altLang="ja-JP" b="1" dirty="0">
                  <a:solidFill>
                    <a:srgbClr val="00B050"/>
                  </a:solidFill>
                  <a:latin typeface="Arial Rounded MT Bold" pitchFamily="34" charset="0"/>
                </a:rPr>
                <a:t>Data</a:t>
              </a:r>
              <a:r>
                <a:rPr kumimoji="1" lang="en-US" altLang="ja-JP" sz="1800" b="1" dirty="0">
                  <a:solidFill>
                    <a:srgbClr val="00B050"/>
                  </a:solidFill>
                  <a:latin typeface="Arial Rounded MT Bold" pitchFamily="34" charset="0"/>
                </a:rPr>
                <a:t>!</a:t>
              </a:r>
              <a:endParaRPr kumimoji="1" lang="ja-JP" altLang="en-US" sz="1800" b="1" dirty="0">
                <a:solidFill>
                  <a:srgbClr val="00B050"/>
                </a:solidFill>
                <a:latin typeface="Arial Rounded MT Bold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="" xmlns:a16="http://schemas.microsoft.com/office/drawing/2014/main" id="{59311676-83A5-4D66-97A9-0A7CDE791EF0}"/>
                </a:ext>
              </a:extLst>
            </p:cNvPr>
            <p:cNvSpPr/>
            <p:nvPr/>
          </p:nvSpPr>
          <p:spPr bwMode="auto">
            <a:xfrm>
              <a:off x="5115495" y="5067367"/>
              <a:ext cx="831599" cy="303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="" xmlns:a16="http://schemas.microsoft.com/office/drawing/2014/main" id="{402A24A1-824F-40B6-A00B-C68B3411D049}"/>
                </a:ext>
              </a:extLst>
            </p:cNvPr>
            <p:cNvSpPr/>
            <p:nvPr/>
          </p:nvSpPr>
          <p:spPr bwMode="auto">
            <a:xfrm>
              <a:off x="3505772" y="6036616"/>
              <a:ext cx="488950" cy="483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5" name="上下矢印 84"/>
          <p:cNvSpPr/>
          <p:nvPr/>
        </p:nvSpPr>
        <p:spPr>
          <a:xfrm>
            <a:off x="1268963" y="2719873"/>
            <a:ext cx="387221" cy="2808515"/>
          </a:xfrm>
          <a:prstGeom prst="upDownArrow">
            <a:avLst/>
          </a:prstGeom>
          <a:solidFill>
            <a:srgbClr val="F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上下矢印 86"/>
          <p:cNvSpPr/>
          <p:nvPr/>
        </p:nvSpPr>
        <p:spPr>
          <a:xfrm>
            <a:off x="1267408" y="5528388"/>
            <a:ext cx="387221" cy="1045028"/>
          </a:xfrm>
          <a:prstGeom prst="upDown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298623" y="3834915"/>
            <a:ext cx="1086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Long Tail</a:t>
            </a:r>
            <a:endParaRPr lang="en-US" altLang="zh-CN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Problem</a:t>
            </a:r>
            <a:endParaRPr kumimoji="1" lang="ja-JP" altLang="en-US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119565" y="5760850"/>
            <a:ext cx="124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Cold-Start</a:t>
            </a:r>
            <a:r>
              <a:rPr lang="ja-JP" altLang="en-US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Problem</a:t>
            </a:r>
            <a:endParaRPr kumimoji="1" lang="ja-JP" altLang="en-US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90" name="上下矢印 89"/>
          <p:cNvSpPr/>
          <p:nvPr/>
        </p:nvSpPr>
        <p:spPr>
          <a:xfrm>
            <a:off x="7476931" y="2713653"/>
            <a:ext cx="387221" cy="2808515"/>
          </a:xfrm>
          <a:prstGeom prst="upDownArrow">
            <a:avLst/>
          </a:prstGeom>
          <a:solidFill>
            <a:srgbClr val="C0C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上下矢印 90"/>
          <p:cNvSpPr/>
          <p:nvPr/>
        </p:nvSpPr>
        <p:spPr>
          <a:xfrm>
            <a:off x="7475376" y="5522168"/>
            <a:ext cx="387221" cy="1045028"/>
          </a:xfrm>
          <a:prstGeom prst="upDown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7752230" y="3824024"/>
            <a:ext cx="1086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Long Tail</a:t>
            </a:r>
            <a:endParaRPr lang="en-US" altLang="zh-CN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Problem</a:t>
            </a:r>
            <a:endParaRPr kumimoji="1" lang="ja-JP" altLang="en-US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7764437" y="5749959"/>
            <a:ext cx="124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Cold-Start</a:t>
            </a:r>
            <a:r>
              <a:rPr lang="ja-JP" altLang="en-US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Problem</a:t>
            </a:r>
            <a:endParaRPr kumimoji="1" lang="ja-JP" altLang="en-US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94" name="スライド番号プレースホルダ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1070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for </a:t>
            </a:r>
            <a:r>
              <a:rPr lang="en-US" altLang="zh-CN" dirty="0"/>
              <a:t>Long Tail &amp; Cold-Start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Tasks</a:t>
            </a:r>
            <a:endParaRPr lang="en-US" altLang="ja-JP" dirty="0"/>
          </a:p>
          <a:p>
            <a:pPr lvl="1"/>
            <a:r>
              <a:rPr lang="en-US" altLang="ja-JP" dirty="0"/>
              <a:t>How to analyze the long tail (incomplete &amp; biased) data?</a:t>
            </a:r>
          </a:p>
          <a:p>
            <a:pPr lvl="1"/>
            <a:r>
              <a:rPr lang="en-US" altLang="ja-JP" dirty="0"/>
              <a:t>What items should be recommended to </a:t>
            </a:r>
            <a:r>
              <a:rPr lang="en-US" altLang="ja-JP" dirty="0">
                <a:solidFill>
                  <a:srgbClr val="C00000"/>
                </a:solidFill>
              </a:rPr>
              <a:t>a light/new user</a:t>
            </a:r>
            <a:r>
              <a:rPr lang="en-US" altLang="ja-JP" dirty="0" smtClean="0"/>
              <a:t>?</a:t>
            </a:r>
          </a:p>
          <a:p>
            <a:pPr lvl="1">
              <a:buNone/>
            </a:pPr>
            <a:r>
              <a:rPr lang="en-US" altLang="ja-JP" dirty="0" smtClean="0"/>
              <a:t>  (</a:t>
            </a:r>
            <a:r>
              <a:rPr lang="en-US" altLang="ja-JP" dirty="0" smtClean="0">
                <a:solidFill>
                  <a:srgbClr val="C00000"/>
                </a:solidFill>
              </a:rPr>
              <a:t>Which user class should this user belong to?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1"/>
            <a:r>
              <a:rPr lang="en-US" altLang="ja-JP" dirty="0"/>
              <a:t>Whom should </a:t>
            </a:r>
            <a:r>
              <a:rPr lang="en-US" altLang="ja-JP" dirty="0">
                <a:solidFill>
                  <a:srgbClr val="0070C0"/>
                </a:solidFill>
              </a:rPr>
              <a:t>a light/new item</a:t>
            </a:r>
            <a:r>
              <a:rPr lang="en-US" altLang="ja-JP" dirty="0"/>
              <a:t> be recommended to?</a:t>
            </a:r>
          </a:p>
          <a:p>
            <a:pPr lvl="1">
              <a:buNone/>
            </a:pPr>
            <a:r>
              <a:rPr lang="en-US" altLang="ja-JP" dirty="0" smtClean="0"/>
              <a:t>  (</a:t>
            </a:r>
            <a:r>
              <a:rPr lang="en-US" altLang="ja-JP" dirty="0" smtClean="0">
                <a:solidFill>
                  <a:srgbClr val="0070C0"/>
                </a:solidFill>
              </a:rPr>
              <a:t>Which item class should this item belong to?</a:t>
            </a:r>
            <a:r>
              <a:rPr lang="en-US" altLang="ja-JP" dirty="0" smtClean="0"/>
              <a:t>)</a:t>
            </a:r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Potential </a:t>
            </a:r>
            <a:r>
              <a:rPr lang="en-US" altLang="ja-JP" dirty="0"/>
              <a:t>Applications</a:t>
            </a:r>
          </a:p>
          <a:p>
            <a:pPr lvl="2"/>
            <a:r>
              <a:rPr lang="en-US" altLang="ja-JP" dirty="0"/>
              <a:t>Recommender system</a:t>
            </a:r>
          </a:p>
          <a:p>
            <a:pPr lvl="2"/>
            <a:r>
              <a:rPr lang="en-US" altLang="ja-JP" dirty="0"/>
              <a:t>Advertisement</a:t>
            </a:r>
          </a:p>
          <a:p>
            <a:pPr lvl="2"/>
            <a:r>
              <a:rPr lang="en-US" altLang="ja-JP" dirty="0"/>
              <a:t>Promotion optimization</a:t>
            </a:r>
          </a:p>
          <a:p>
            <a:pPr lvl="2"/>
            <a:r>
              <a:rPr kumimoji="1" lang="en-US" altLang="ja-JP" dirty="0"/>
              <a:t>Etc.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="" xmlns:a16="http://schemas.microsoft.com/office/drawing/2014/main" id="{6C36F402-4516-45A9-B4CD-6EDA6AD24A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5097" y="4252940"/>
            <a:ext cx="3423185" cy="208689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="" xmlns:a16="http://schemas.microsoft.com/office/drawing/2014/main" id="{6C36F402-4516-45A9-B4CD-6EDA6AD24A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t="42481" b="52522"/>
          <a:stretch>
            <a:fillRect/>
          </a:stretch>
        </p:blipFill>
        <p:spPr>
          <a:xfrm>
            <a:off x="718052" y="5133246"/>
            <a:ext cx="3423185" cy="104281"/>
          </a:xfrm>
          <a:prstGeom prst="rect">
            <a:avLst/>
          </a:prstGeom>
          <a:ln w="15875">
            <a:solidFill>
              <a:srgbClr val="C00000"/>
            </a:solidFill>
          </a:ln>
        </p:spPr>
      </p:pic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59311676-83A5-4D66-97A9-0A7CDE791EF0}"/>
              </a:ext>
            </a:extLst>
          </p:cNvPr>
          <p:cNvSpPr/>
          <p:nvPr/>
        </p:nvSpPr>
        <p:spPr bwMode="auto">
          <a:xfrm>
            <a:off x="725769" y="5134817"/>
            <a:ext cx="1801975" cy="10447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59311676-83A5-4D66-97A9-0A7CDE791EF0}"/>
              </a:ext>
            </a:extLst>
          </p:cNvPr>
          <p:cNvSpPr/>
          <p:nvPr/>
        </p:nvSpPr>
        <p:spPr bwMode="auto">
          <a:xfrm>
            <a:off x="2610936" y="5134817"/>
            <a:ext cx="1527967" cy="10447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4212974" y="4638531"/>
            <a:ext cx="454360" cy="40892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4217707" y="5149686"/>
            <a:ext cx="478025" cy="473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216760" y="5250025"/>
            <a:ext cx="450574" cy="38241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194043" y="5369295"/>
            <a:ext cx="473291" cy="7061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1771358" y="5291866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 smtClean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 light user</a:t>
            </a:r>
            <a:endParaRPr kumimoji="1" lang="ja-JP" altLang="en-US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6237049" y="2733723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 light item</a:t>
            </a:r>
            <a:endParaRPr kumimoji="1" lang="ja-JP" altLang="en-US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="" xmlns:a16="http://schemas.microsoft.com/office/drawing/2014/main" id="{6C36F402-4516-45A9-B4CD-6EDA6AD24A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24956" r="71572"/>
          <a:stretch>
            <a:fillRect/>
          </a:stretch>
        </p:blipFill>
        <p:spPr>
          <a:xfrm>
            <a:off x="7548658" y="1550173"/>
            <a:ext cx="118802" cy="2086891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59311676-83A5-4D66-97A9-0A7CDE791EF0}"/>
              </a:ext>
            </a:extLst>
          </p:cNvPr>
          <p:cNvSpPr/>
          <p:nvPr/>
        </p:nvSpPr>
        <p:spPr bwMode="auto">
          <a:xfrm>
            <a:off x="7549119" y="2817027"/>
            <a:ext cx="118798" cy="81938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59311676-83A5-4D66-97A9-0A7CDE791EF0}"/>
              </a:ext>
            </a:extLst>
          </p:cNvPr>
          <p:cNvSpPr/>
          <p:nvPr/>
        </p:nvSpPr>
        <p:spPr bwMode="auto">
          <a:xfrm>
            <a:off x="7549797" y="1548801"/>
            <a:ext cx="116019" cy="119052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5323115" y="3559628"/>
            <a:ext cx="2104052" cy="643812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5962265" y="3620277"/>
            <a:ext cx="1469568" cy="59715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6330822" y="3666930"/>
            <a:ext cx="1147664" cy="564502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>
            <a:off x="6722708" y="3694922"/>
            <a:ext cx="807096" cy="53184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H="1">
            <a:off x="7394513" y="3708918"/>
            <a:ext cx="200605" cy="50851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7655767" y="3713583"/>
            <a:ext cx="251927" cy="517849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5097696" y="3380650"/>
            <a:ext cx="1963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Which item class?</a:t>
            </a:r>
            <a:endParaRPr kumimoji="1" lang="ja-JP" altLang="en-US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2600767" y="4459885"/>
            <a:ext cx="1977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 smtClean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Which user class?</a:t>
            </a:r>
            <a:endParaRPr kumimoji="1" lang="ja-JP" altLang="en-US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スライド番号プレースホル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Difficulties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Bandit can only deal with small number of arms.</a:t>
            </a:r>
          </a:p>
          <a:p>
            <a:pPr lvl="1"/>
            <a:r>
              <a:rPr lang="en-US" altLang="ja-JP" dirty="0" smtClean="0"/>
              <a:t>The number of trials is NOT enough</a:t>
            </a:r>
          </a:p>
          <a:p>
            <a:pPr lvl="1"/>
            <a:r>
              <a:rPr kumimoji="1" lang="en-US" altLang="ja-JP" dirty="0" smtClean="0"/>
              <a:t>Idea: applying complex model to reduce the necessary number of trials</a:t>
            </a:r>
          </a:p>
          <a:p>
            <a:pPr lvl="1"/>
            <a:endParaRPr kumimoji="1" lang="en-US" altLang="ja-JP" dirty="0" smtClean="0"/>
          </a:p>
          <a:p>
            <a:r>
              <a:rPr lang="en-US" altLang="ja-JP" dirty="0" smtClean="0"/>
              <a:t>Long tail &amp; cold-start user problem</a:t>
            </a:r>
          </a:p>
          <a:p>
            <a:pPr lvl="1"/>
            <a:r>
              <a:rPr lang="en-US" altLang="ja-JP" dirty="0" smtClean="0"/>
              <a:t>Less user records / No user record</a:t>
            </a:r>
          </a:p>
          <a:p>
            <a:pPr lvl="1"/>
            <a:r>
              <a:rPr kumimoji="1" lang="en-US" altLang="ja-JP" dirty="0" smtClean="0"/>
              <a:t>Idea: Thompson sampling</a:t>
            </a:r>
          </a:p>
          <a:p>
            <a:pPr lvl="1"/>
            <a:endParaRPr kumimoji="1" lang="en-US" altLang="ja-JP" dirty="0" smtClean="0"/>
          </a:p>
          <a:p>
            <a:r>
              <a:rPr lang="en-US" altLang="ja-JP" dirty="0" smtClean="0"/>
              <a:t>Long tail </a:t>
            </a:r>
            <a:r>
              <a:rPr lang="en-US" altLang="ja-JP" dirty="0" smtClean="0"/>
              <a:t>&amp; </a:t>
            </a:r>
            <a:r>
              <a:rPr lang="en-US" altLang="ja-JP" dirty="0" smtClean="0"/>
              <a:t>cold-start </a:t>
            </a:r>
            <a:r>
              <a:rPr lang="en-US" altLang="ja-JP" dirty="0" smtClean="0"/>
              <a:t>item problem</a:t>
            </a:r>
          </a:p>
          <a:p>
            <a:pPr lvl="1"/>
            <a:r>
              <a:rPr lang="en-US" altLang="ja-JP" dirty="0" smtClean="0"/>
              <a:t>Less </a:t>
            </a:r>
            <a:r>
              <a:rPr lang="en-US" altLang="ja-JP" dirty="0" smtClean="0"/>
              <a:t>item </a:t>
            </a:r>
            <a:r>
              <a:rPr lang="en-US" altLang="ja-JP" dirty="0" smtClean="0"/>
              <a:t>records / No </a:t>
            </a:r>
            <a:r>
              <a:rPr lang="en-US" altLang="ja-JP" dirty="0" smtClean="0"/>
              <a:t>item </a:t>
            </a:r>
            <a:r>
              <a:rPr lang="en-US" altLang="ja-JP" dirty="0" smtClean="0"/>
              <a:t>record</a:t>
            </a:r>
          </a:p>
          <a:p>
            <a:pPr lvl="1"/>
            <a:r>
              <a:rPr lang="en-US" altLang="ja-JP" dirty="0" smtClean="0"/>
              <a:t>Idea: Thompson sampling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lang="ja-JP" altLang="en-US" smtClean="0"/>
              <a:pPr/>
              <a:t>9</a:t>
            </a:fld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プレゼンテーション1" id="{7B84EBDF-B67E-4C66-91FF-56597A6707C6}" vid="{1E872F42-5119-4C9A-9BA2-5A204B2EAF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16040</TotalTime>
  <Words>1009</Words>
  <Application>Microsoft Office PowerPoint</Application>
  <PresentationFormat>画面に合わせる (4:3)</PresentationFormat>
  <Paragraphs>367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Research Introduction</vt:lpstr>
      <vt:lpstr>Contents</vt:lpstr>
      <vt:lpstr>Bandit Algorithms</vt:lpstr>
      <vt:lpstr>Bandit Mechanisms</vt:lpstr>
      <vt:lpstr>Motivation: Recommendation (Show &amp; Click)</vt:lpstr>
      <vt:lpstr>Multi-Contents Mixture Model</vt:lpstr>
      <vt:lpstr>Bandit for Long Tail &amp; Cold-Start</vt:lpstr>
      <vt:lpstr>Task for Long Tail &amp; Cold-Start</vt:lpstr>
      <vt:lpstr>Difficulties</vt:lpstr>
      <vt:lpstr>Framework: Bandit for Long Tail &amp; Cold-Start</vt:lpstr>
      <vt:lpstr>Multi-Contents Mixture Model</vt:lpstr>
      <vt:lpstr>Bandit Mechanism in Mixture Model</vt:lpstr>
      <vt:lpstr>Simulation: Bandit for Long Tail &amp; Cold-Start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Introduction</dc:title>
  <dc:creator>bin</dc:creator>
  <cp:lastModifiedBy>bing</cp:lastModifiedBy>
  <cp:revision>30</cp:revision>
  <dcterms:created xsi:type="dcterms:W3CDTF">2018-10-05T08:11:49Z</dcterms:created>
  <dcterms:modified xsi:type="dcterms:W3CDTF">2018-11-06T15:42:24Z</dcterms:modified>
</cp:coreProperties>
</file>