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76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E09D8F2-B19A-4E1F-88A4-FBF53DDCECE5}"/>
              </a:ext>
            </a:extLst>
          </p:cNvPr>
          <p:cNvSpPr/>
          <p:nvPr userDrawn="1"/>
        </p:nvSpPr>
        <p:spPr>
          <a:xfrm>
            <a:off x="0" y="3527125"/>
            <a:ext cx="9144000" cy="577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79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6943" y="365127"/>
            <a:ext cx="8749364" cy="582962"/>
          </a:xfrm>
        </p:spPr>
        <p:txBody>
          <a:bodyPr/>
          <a:lstStyle>
            <a:lvl1pPr>
              <a:defRPr b="1"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6943" y="1082842"/>
            <a:ext cx="8749364" cy="5094121"/>
          </a:xfrm>
        </p:spPr>
        <p:txBody>
          <a:bodyPr/>
          <a:lstStyle>
            <a:lvl1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2pPr>
            <a:lvl3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3pPr>
            <a:lvl4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4pPr>
            <a:lvl5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06943" y="6355216"/>
            <a:ext cx="2057400" cy="365125"/>
          </a:xfrm>
        </p:spPr>
        <p:txBody>
          <a:bodyPr/>
          <a:lstStyle/>
          <a:p>
            <a:fld id="{83F10594-1B62-4B90-920A-44E63AFA5E18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879657" y="6355216"/>
            <a:ext cx="2057400" cy="365125"/>
          </a:xfrm>
        </p:spPr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D2FA1D-34A1-4A8A-B9D8-7E60615E5C22}"/>
              </a:ext>
            </a:extLst>
          </p:cNvPr>
          <p:cNvSpPr/>
          <p:nvPr userDrawn="1"/>
        </p:nvSpPr>
        <p:spPr>
          <a:xfrm>
            <a:off x="0" y="948089"/>
            <a:ext cx="9144000" cy="577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41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7317" y="365126"/>
            <a:ext cx="8754177" cy="582962"/>
          </a:xfrm>
        </p:spPr>
        <p:txBody>
          <a:bodyPr/>
          <a:lstStyle>
            <a:lvl1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97318" y="1073217"/>
            <a:ext cx="4317532" cy="5103746"/>
          </a:xfrm>
        </p:spPr>
        <p:txBody>
          <a:bodyPr/>
          <a:lstStyle>
            <a:lvl1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2pPr>
            <a:lvl3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3pPr>
            <a:lvl4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4pPr>
            <a:lvl5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49" y="1073217"/>
            <a:ext cx="4317531" cy="5103746"/>
          </a:xfrm>
        </p:spPr>
        <p:txBody>
          <a:bodyPr/>
          <a:lstStyle>
            <a:lvl1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2pPr>
            <a:lvl3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3pPr>
            <a:lvl4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4pPr>
            <a:lvl5pPr>
              <a:defRPr>
                <a:latin typeface="Arial Rounded MT Bold" panose="020F070403050403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197317" y="6356351"/>
            <a:ext cx="2057400" cy="365125"/>
          </a:xfrm>
        </p:spPr>
        <p:txBody>
          <a:bodyPr/>
          <a:lstStyle/>
          <a:p>
            <a:fld id="{83F10594-1B62-4B90-920A-44E63AFA5E18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889280" y="6356351"/>
            <a:ext cx="2057400" cy="365125"/>
          </a:xfrm>
        </p:spPr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90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7318" y="365127"/>
            <a:ext cx="8763802" cy="563711"/>
          </a:xfrm>
        </p:spPr>
        <p:txBody>
          <a:bodyPr/>
          <a:lstStyle>
            <a:lvl1pPr>
              <a:defRPr>
                <a:latin typeface="Arial Rounded MT Bold" panose="020F0704030504030204" pitchFamily="34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197318" y="6356351"/>
            <a:ext cx="2057400" cy="365125"/>
          </a:xfrm>
        </p:spPr>
        <p:txBody>
          <a:bodyPr/>
          <a:lstStyle/>
          <a:p>
            <a:fld id="{83F10594-1B62-4B90-920A-44E63AFA5E18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903720" y="6356350"/>
            <a:ext cx="2057400" cy="365125"/>
          </a:xfrm>
        </p:spPr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88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200325" y="6356351"/>
            <a:ext cx="2057400" cy="365125"/>
          </a:xfrm>
        </p:spPr>
        <p:txBody>
          <a:bodyPr/>
          <a:lstStyle/>
          <a:p>
            <a:fld id="{83F10594-1B62-4B90-920A-44E63AFA5E18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886275" y="6356351"/>
            <a:ext cx="2057400" cy="365125"/>
          </a:xfrm>
        </p:spPr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92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0594-1B62-4B90-920A-44E63AFA5E18}" type="datetimeFigureOut">
              <a:rPr kumimoji="1" lang="ja-JP" altLang="en-US" smtClean="0"/>
              <a:t>2018/10/10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9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Research</a:t>
            </a:r>
            <a:r>
              <a:rPr kumimoji="1" lang="ja-JP" altLang="en-US" dirty="0"/>
              <a:t> </a:t>
            </a:r>
            <a:r>
              <a:rPr kumimoji="1"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Bin Yang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234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テキスト ボックス 47">
            <a:extLst>
              <a:ext uri="{FF2B5EF4-FFF2-40B4-BE49-F238E27FC236}">
                <a16:creationId xmlns:a16="http://schemas.microsoft.com/office/drawing/2014/main" id="{5416F896-6195-41A2-A43D-D823E5B09EE3}"/>
              </a:ext>
            </a:extLst>
          </p:cNvPr>
          <p:cNvSpPr txBox="1"/>
          <p:nvPr/>
        </p:nvSpPr>
        <p:spPr>
          <a:xfrm>
            <a:off x="4724037" y="3503568"/>
            <a:ext cx="837152" cy="252992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r"/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100%</a:t>
            </a:r>
          </a:p>
          <a:p>
            <a:pPr algn="r"/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0%</a:t>
            </a:r>
            <a:endParaRPr kumimoji="1" lang="ja-JP" altLang="en-US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BF655C4-B456-4EF5-BAD0-4712FEF04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Bandit Algorithms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2252F9-3FF1-41B7-8684-A4C4E017BB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ja-JP" dirty="0"/>
              <a:t>A/B Test</a:t>
            </a:r>
          </a:p>
          <a:p>
            <a:pPr lvl="1"/>
            <a:r>
              <a:rPr lang="en-US" altLang="ja-JP" dirty="0"/>
              <a:t>Trying A, B and C with the same traffic in a fixed period, and selecting the one with the best feedback. Each one consumes a certain number of traffic.</a:t>
            </a:r>
            <a:endParaRPr kumimoji="1" lang="ja-JP" altLang="en-US" dirty="0"/>
          </a:p>
        </p:txBody>
      </p:sp>
      <p:sp>
        <p:nvSpPr>
          <p:cNvPr id="25" name="コンテンツ プレースホルダー 24">
            <a:extLst>
              <a:ext uri="{FF2B5EF4-FFF2-40B4-BE49-F238E27FC236}">
                <a16:creationId xmlns:a16="http://schemas.microsoft.com/office/drawing/2014/main" id="{BEE61A8E-41C6-41A6-8146-E490663726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ja-JP" dirty="0"/>
              <a:t>Bandit algorithm</a:t>
            </a:r>
          </a:p>
          <a:p>
            <a:pPr lvl="1"/>
            <a:r>
              <a:rPr kumimoji="1" lang="en-US" altLang="ja-JP" dirty="0"/>
              <a:t>Trying A, B and C with the same traffic in the beginning, selecting the feedback and adjusting the traffic for each one in real time. As a result, the best one is selected very rapidly.</a:t>
            </a:r>
            <a:endParaRPr kumimoji="1" lang="ja-JP" altLang="en-US" dirty="0"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3E2ECF5A-B893-42E8-9BE4-7C183432E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506" y="3706431"/>
            <a:ext cx="2457576" cy="2281956"/>
          </a:xfrm>
          <a:prstGeom prst="rect">
            <a:avLst/>
          </a:prstGeom>
        </p:spPr>
      </p:pic>
      <p:pic>
        <p:nvPicPr>
          <p:cNvPr id="5" name="table">
            <a:extLst>
              <a:ext uri="{FF2B5EF4-FFF2-40B4-BE49-F238E27FC236}">
                <a16:creationId xmlns:a16="http://schemas.microsoft.com/office/drawing/2014/main" id="{971B4F94-FC7E-440D-925F-6ACC6773A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948" y="3705960"/>
            <a:ext cx="2499360" cy="2281956"/>
          </a:xfrm>
          <a:prstGeom prst="rect">
            <a:avLst/>
          </a:prstGeom>
        </p:spPr>
      </p:pic>
      <p:sp>
        <p:nvSpPr>
          <p:cNvPr id="6" name="テキスト ボックス 29">
            <a:extLst>
              <a:ext uri="{FF2B5EF4-FFF2-40B4-BE49-F238E27FC236}">
                <a16:creationId xmlns:a16="http://schemas.microsoft.com/office/drawing/2014/main" id="{D4003599-68AE-4A32-8EF2-D85321B728A1}"/>
              </a:ext>
            </a:extLst>
          </p:cNvPr>
          <p:cNvSpPr txBox="1"/>
          <p:nvPr/>
        </p:nvSpPr>
        <p:spPr>
          <a:xfrm>
            <a:off x="1780786" y="3821470"/>
            <a:ext cx="52610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kumimoji="1" lang="en-US" altLang="ja-JP" sz="3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endParaRPr kumimoji="1" lang="ja-JP" altLang="en-US" sz="36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テキスト ボックス 30">
            <a:extLst>
              <a:ext uri="{FF2B5EF4-FFF2-40B4-BE49-F238E27FC236}">
                <a16:creationId xmlns:a16="http://schemas.microsoft.com/office/drawing/2014/main" id="{FD24A5C8-ADF8-4498-906A-22765B4A36BF}"/>
              </a:ext>
            </a:extLst>
          </p:cNvPr>
          <p:cNvSpPr txBox="1"/>
          <p:nvPr/>
        </p:nvSpPr>
        <p:spPr>
          <a:xfrm>
            <a:off x="1758252" y="4549207"/>
            <a:ext cx="52289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kumimoji="1" lang="en-US" altLang="ja-JP" sz="3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</a:t>
            </a:r>
            <a:endParaRPr kumimoji="1" lang="ja-JP" altLang="en-US" sz="36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31">
            <a:extLst>
              <a:ext uri="{FF2B5EF4-FFF2-40B4-BE49-F238E27FC236}">
                <a16:creationId xmlns:a16="http://schemas.microsoft.com/office/drawing/2014/main" id="{1D327E90-A98A-4D82-BD2C-F8C5B774CEF9}"/>
              </a:ext>
            </a:extLst>
          </p:cNvPr>
          <p:cNvSpPr txBox="1"/>
          <p:nvPr/>
        </p:nvSpPr>
        <p:spPr>
          <a:xfrm>
            <a:off x="1782240" y="5318994"/>
            <a:ext cx="502061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kumimoji="1" lang="en-US" altLang="ja-JP" sz="3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</a:t>
            </a:r>
            <a:endParaRPr kumimoji="1" lang="ja-JP" altLang="en-US" sz="36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テキスト ボックス 32">
            <a:extLst>
              <a:ext uri="{FF2B5EF4-FFF2-40B4-BE49-F238E27FC236}">
                <a16:creationId xmlns:a16="http://schemas.microsoft.com/office/drawing/2014/main" id="{A021F472-759B-4A88-977C-15BD93A5BB4B}"/>
              </a:ext>
            </a:extLst>
          </p:cNvPr>
          <p:cNvSpPr txBox="1"/>
          <p:nvPr/>
        </p:nvSpPr>
        <p:spPr>
          <a:xfrm>
            <a:off x="5483695" y="3670491"/>
            <a:ext cx="52610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kumimoji="1" lang="en-US" altLang="ja-JP" sz="3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endParaRPr kumimoji="1" lang="ja-JP" altLang="en-US" sz="36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テキスト ボックス 33">
            <a:extLst>
              <a:ext uri="{FF2B5EF4-FFF2-40B4-BE49-F238E27FC236}">
                <a16:creationId xmlns:a16="http://schemas.microsoft.com/office/drawing/2014/main" id="{5D6299EF-625C-449C-8FBF-5B9D5D7CAA28}"/>
              </a:ext>
            </a:extLst>
          </p:cNvPr>
          <p:cNvSpPr txBox="1"/>
          <p:nvPr/>
        </p:nvSpPr>
        <p:spPr>
          <a:xfrm>
            <a:off x="5496506" y="4387377"/>
            <a:ext cx="52289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kumimoji="1" lang="en-US" altLang="ja-JP" sz="3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</a:t>
            </a:r>
            <a:endParaRPr kumimoji="1" lang="ja-JP" altLang="en-US" sz="36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テキスト ボックス 34">
            <a:extLst>
              <a:ext uri="{FF2B5EF4-FFF2-40B4-BE49-F238E27FC236}">
                <a16:creationId xmlns:a16="http://schemas.microsoft.com/office/drawing/2014/main" id="{36B1759D-007F-493F-81B0-57266CDB86C5}"/>
              </a:ext>
            </a:extLst>
          </p:cNvPr>
          <p:cNvSpPr txBox="1"/>
          <p:nvPr/>
        </p:nvSpPr>
        <p:spPr>
          <a:xfrm>
            <a:off x="7022807" y="4469191"/>
            <a:ext cx="502061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kumimoji="1" lang="en-US" altLang="ja-JP" sz="3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</a:t>
            </a:r>
            <a:endParaRPr kumimoji="1" lang="ja-JP" altLang="en-US" sz="36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右矢印 35">
            <a:extLst>
              <a:ext uri="{FF2B5EF4-FFF2-40B4-BE49-F238E27FC236}">
                <a16:creationId xmlns:a16="http://schemas.microsoft.com/office/drawing/2014/main" id="{33B4F5F7-1419-48DE-BF80-251476109D8F}"/>
              </a:ext>
            </a:extLst>
          </p:cNvPr>
          <p:cNvSpPr/>
          <p:nvPr/>
        </p:nvSpPr>
        <p:spPr>
          <a:xfrm>
            <a:off x="4251321" y="4540462"/>
            <a:ext cx="432048" cy="625772"/>
          </a:xfrm>
          <a:prstGeom prst="rightArrow">
            <a:avLst/>
          </a:prstGeom>
          <a:solidFill>
            <a:srgbClr val="7030A0"/>
          </a:solidFill>
          <a:ln w="28575">
            <a:noFill/>
          </a:ln>
        </p:spPr>
        <p:txBody>
          <a:bodyPr rtlCol="0" anchor="ctr"/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3" name="テキスト ボックス 36">
            <a:extLst>
              <a:ext uri="{FF2B5EF4-FFF2-40B4-BE49-F238E27FC236}">
                <a16:creationId xmlns:a16="http://schemas.microsoft.com/office/drawing/2014/main" id="{70442508-8D55-4DF0-BD35-71441A5AFF45}"/>
              </a:ext>
            </a:extLst>
          </p:cNvPr>
          <p:cNvSpPr txBox="1"/>
          <p:nvPr/>
        </p:nvSpPr>
        <p:spPr>
          <a:xfrm>
            <a:off x="197317" y="3503569"/>
            <a:ext cx="837152" cy="252992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r"/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100%</a:t>
            </a:r>
          </a:p>
          <a:p>
            <a:pPr algn="r"/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endParaRPr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0%</a:t>
            </a:r>
            <a:endParaRPr kumimoji="1" lang="ja-JP" altLang="en-US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テキスト ボックス 37">
            <a:extLst>
              <a:ext uri="{FF2B5EF4-FFF2-40B4-BE49-F238E27FC236}">
                <a16:creationId xmlns:a16="http://schemas.microsoft.com/office/drawing/2014/main" id="{5AAA953D-B7B2-4B0D-81A8-9B64D6EF3197}"/>
              </a:ext>
            </a:extLst>
          </p:cNvPr>
          <p:cNvSpPr txBox="1"/>
          <p:nvPr/>
        </p:nvSpPr>
        <p:spPr>
          <a:xfrm>
            <a:off x="1858594" y="5988160"/>
            <a:ext cx="720069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Time</a:t>
            </a:r>
            <a:endParaRPr kumimoji="1" lang="ja-JP" altLang="en-US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テキスト ボックス 38">
            <a:extLst>
              <a:ext uri="{FF2B5EF4-FFF2-40B4-BE49-F238E27FC236}">
                <a16:creationId xmlns:a16="http://schemas.microsoft.com/office/drawing/2014/main" id="{7659E81F-1AD6-4165-82B7-FD2CE1DA0035}"/>
              </a:ext>
            </a:extLst>
          </p:cNvPr>
          <p:cNvSpPr txBox="1"/>
          <p:nvPr/>
        </p:nvSpPr>
        <p:spPr>
          <a:xfrm rot="16200000">
            <a:off x="-166220" y="4601620"/>
            <a:ext cx="1816523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Traffic(Trials#)</a:t>
            </a:r>
            <a:endParaRPr lang="ja-JP" altLang="en-US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テキスト ボックス 39">
            <a:extLst>
              <a:ext uri="{FF2B5EF4-FFF2-40B4-BE49-F238E27FC236}">
                <a16:creationId xmlns:a16="http://schemas.microsoft.com/office/drawing/2014/main" id="{C3B12169-753E-464D-8D8A-DAA4B156D233}"/>
              </a:ext>
            </a:extLst>
          </p:cNvPr>
          <p:cNvSpPr txBox="1"/>
          <p:nvPr/>
        </p:nvSpPr>
        <p:spPr>
          <a:xfrm>
            <a:off x="6365260" y="5982386"/>
            <a:ext cx="720069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Time</a:t>
            </a:r>
            <a:endParaRPr kumimoji="1" lang="ja-JP" altLang="en-US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テキスト ボックス 40">
            <a:extLst>
              <a:ext uri="{FF2B5EF4-FFF2-40B4-BE49-F238E27FC236}">
                <a16:creationId xmlns:a16="http://schemas.microsoft.com/office/drawing/2014/main" id="{A5E6FD0E-52B7-4E65-8C6A-2D9D9EE5E9C5}"/>
              </a:ext>
            </a:extLst>
          </p:cNvPr>
          <p:cNvSpPr txBox="1"/>
          <p:nvPr/>
        </p:nvSpPr>
        <p:spPr>
          <a:xfrm rot="16200000">
            <a:off x="4428514" y="4611562"/>
            <a:ext cx="1816523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ja-JP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6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 algn="ctr"/>
            <a:r>
              <a:rPr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Traffic(Trials#)</a:t>
            </a:r>
            <a:endParaRPr lang="ja-JP" altLang="en-US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DEC91C9-0A2D-4EC7-B308-6C224B517016}"/>
              </a:ext>
            </a:extLst>
          </p:cNvPr>
          <p:cNvGrpSpPr/>
          <p:nvPr/>
        </p:nvGrpSpPr>
        <p:grpSpPr>
          <a:xfrm>
            <a:off x="2992668" y="3138450"/>
            <a:ext cx="1475797" cy="546940"/>
            <a:chOff x="3275856" y="2276872"/>
            <a:chExt cx="1475797" cy="54694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6FD70CC3-BC34-473D-BBD9-4398C364C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2276872"/>
              <a:ext cx="557309" cy="546940"/>
            </a:xfrm>
            <a:prstGeom prst="rect">
              <a:avLst/>
            </a:prstGeom>
          </p:spPr>
        </p:pic>
        <p:sp>
          <p:nvSpPr>
            <p:cNvPr id="20" name="テキスト ボックス 43">
              <a:extLst>
                <a:ext uri="{FF2B5EF4-FFF2-40B4-BE49-F238E27FC236}">
                  <a16:creationId xmlns:a16="http://schemas.microsoft.com/office/drawing/2014/main" id="{3F7C3C63-0F10-4D10-A4F8-A97A535AAAA3}"/>
                </a:ext>
              </a:extLst>
            </p:cNvPr>
            <p:cNvSpPr txBox="1"/>
            <p:nvPr/>
          </p:nvSpPr>
          <p:spPr>
            <a:xfrm>
              <a:off x="3779912" y="2492896"/>
              <a:ext cx="971741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r>
                <a:rPr kumimoji="1" lang="en-US" altLang="ja-JP" sz="1600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 wins!</a:t>
              </a:r>
              <a:endParaRPr kumimoji="1"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55E3861-C6B1-4C19-AD81-3A3CAD69747C}"/>
              </a:ext>
            </a:extLst>
          </p:cNvPr>
          <p:cNvGrpSpPr/>
          <p:nvPr/>
        </p:nvGrpSpPr>
        <p:grpSpPr>
          <a:xfrm>
            <a:off x="7074605" y="3140138"/>
            <a:ext cx="1475797" cy="546940"/>
            <a:chOff x="3275856" y="2276872"/>
            <a:chExt cx="1475797" cy="546940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419ECEF7-68BA-4F11-84A3-CCD902287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2276872"/>
              <a:ext cx="557309" cy="546940"/>
            </a:xfrm>
            <a:prstGeom prst="rect">
              <a:avLst/>
            </a:prstGeom>
          </p:spPr>
        </p:pic>
        <p:sp>
          <p:nvSpPr>
            <p:cNvPr id="23" name="テキスト ボックス 46">
              <a:extLst>
                <a:ext uri="{FF2B5EF4-FFF2-40B4-BE49-F238E27FC236}">
                  <a16:creationId xmlns:a16="http://schemas.microsoft.com/office/drawing/2014/main" id="{F81883E9-FEB0-48E4-9EB4-98F2D3F336C7}"/>
                </a:ext>
              </a:extLst>
            </p:cNvPr>
            <p:cNvSpPr txBox="1"/>
            <p:nvPr/>
          </p:nvSpPr>
          <p:spPr>
            <a:xfrm>
              <a:off x="3779912" y="2492896"/>
              <a:ext cx="971741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r>
                <a:rPr kumimoji="1" lang="en-US" altLang="ja-JP" sz="1600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 wins!</a:t>
              </a:r>
              <a:endParaRPr kumimoji="1"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56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79987-81E0-40A7-BC58-B476EF51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User Preference Analysis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DD5554-7094-42E0-9522-D29A24C63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Mixture models (LDA and its variants)</a:t>
            </a:r>
          </a:p>
          <a:p>
            <a:pPr lvl="1"/>
            <a:r>
              <a:rPr lang="en-US" altLang="ja-JP" dirty="0"/>
              <a:t>Gibbs sampling proposal</a:t>
            </a:r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User preferences and item attributes extraction</a:t>
            </a:r>
          </a:p>
          <a:p>
            <a:pPr lvl="1"/>
            <a:r>
              <a:rPr kumimoji="1" lang="en-US" altLang="ja-JP" dirty="0"/>
              <a:t>Feature of user preference analysis platform</a:t>
            </a:r>
          </a:p>
          <a:p>
            <a:pPr lvl="2"/>
            <a:r>
              <a:rPr lang="en-US" altLang="ja-JP" dirty="0"/>
              <a:t>LDA with purchase history  x  W2V with browsing history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kumimoji="1" lang="en-US" altLang="ja-JP" dirty="0"/>
              <a:t>Application 1: User fashion style extraction and prediction</a:t>
            </a:r>
          </a:p>
          <a:p>
            <a:pPr lvl="1"/>
            <a:r>
              <a:rPr lang="en-US" altLang="ja-JP" dirty="0"/>
              <a:t>Application 2: Recommender system</a:t>
            </a:r>
            <a:endParaRPr kumimoji="1" lang="ja-JP" altLang="en-US" dirty="0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342A7FD8-A0F3-4F71-B6DA-31C9D758B542}"/>
              </a:ext>
            </a:extLst>
          </p:cNvPr>
          <p:cNvGrpSpPr/>
          <p:nvPr/>
        </p:nvGrpSpPr>
        <p:grpSpPr>
          <a:xfrm>
            <a:off x="5032394" y="4015880"/>
            <a:ext cx="3904663" cy="2019376"/>
            <a:chOff x="5115276" y="4037045"/>
            <a:chExt cx="3904663" cy="2019376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6BAC3437-F8AE-4BCE-ADF0-0C8EAA550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41584" y="4328158"/>
              <a:ext cx="2804817" cy="1709913"/>
            </a:xfrm>
            <a:prstGeom prst="rect">
              <a:avLst/>
            </a:prstGeom>
          </p:spPr>
        </p:pic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36380AB5-23F6-4ED0-BC88-05D53E477CB2}"/>
                </a:ext>
              </a:extLst>
            </p:cNvPr>
            <p:cNvSpPr txBox="1"/>
            <p:nvPr/>
          </p:nvSpPr>
          <p:spPr>
            <a:xfrm rot="16200000">
              <a:off x="4953372" y="5020437"/>
              <a:ext cx="6623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>
                  <a:solidFill>
                    <a:srgbClr val="C00000"/>
                  </a:solidFill>
                  <a:latin typeface="Arial Rounded MT Bold" panose="020F0704030504030204" pitchFamily="34" charset="0"/>
                </a:rPr>
                <a:t>User</a:t>
              </a:r>
              <a:endParaRPr kumimoji="1" lang="ja-JP" altLang="en-US" sz="1600" b="1" dirty="0">
                <a:solidFill>
                  <a:srgbClr val="C0000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906F228D-62BB-4028-A139-DA619FD9D2F1}"/>
                </a:ext>
              </a:extLst>
            </p:cNvPr>
            <p:cNvSpPr txBox="1"/>
            <p:nvPr/>
          </p:nvSpPr>
          <p:spPr>
            <a:xfrm>
              <a:off x="6690068" y="4037045"/>
              <a:ext cx="6238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b="1" dirty="0">
                  <a:solidFill>
                    <a:srgbClr val="0070C0"/>
                  </a:solidFill>
                  <a:latin typeface="Arial Rounded MT Bold" panose="020F0704030504030204" pitchFamily="34" charset="0"/>
                </a:rPr>
                <a:t>Item</a:t>
              </a:r>
              <a:endParaRPr kumimoji="1" lang="ja-JP" altLang="en-US" sz="1600" b="1" dirty="0">
                <a:solidFill>
                  <a:srgbClr val="0070C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E58D5CAB-D2A1-49F1-9ACB-19A92D1B5878}"/>
                </a:ext>
              </a:extLst>
            </p:cNvPr>
            <p:cNvSpPr/>
            <p:nvPr/>
          </p:nvSpPr>
          <p:spPr bwMode="auto">
            <a:xfrm>
              <a:off x="8370392" y="4326914"/>
              <a:ext cx="139537" cy="1708188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BA4FCCED-6BE0-4025-95E7-CF4DB96D7B40}"/>
                </a:ext>
              </a:extLst>
            </p:cNvPr>
            <p:cNvSpPr txBox="1"/>
            <p:nvPr/>
          </p:nvSpPr>
          <p:spPr>
            <a:xfrm>
              <a:off x="8459792" y="4335075"/>
              <a:ext cx="4122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b="1" dirty="0">
                  <a:solidFill>
                    <a:srgbClr val="00B050"/>
                  </a:solidFill>
                  <a:latin typeface="Arial Rounded MT Bold" panose="020F0704030504030204" pitchFamily="34" charset="0"/>
                </a:rPr>
                <a:t>Big</a:t>
              </a:r>
              <a:endParaRPr kumimoji="1" lang="ja-JP" altLang="en-US" sz="1100" b="1" dirty="0">
                <a:solidFill>
                  <a:srgbClr val="00B05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846046F0-E4F9-4930-922B-8D3E1F7B7362}"/>
                </a:ext>
              </a:extLst>
            </p:cNvPr>
            <p:cNvSpPr txBox="1"/>
            <p:nvPr/>
          </p:nvSpPr>
          <p:spPr>
            <a:xfrm>
              <a:off x="8455361" y="5790419"/>
              <a:ext cx="5645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b="1" dirty="0">
                  <a:solidFill>
                    <a:srgbClr val="00B050"/>
                  </a:solidFill>
                  <a:latin typeface="Arial Rounded MT Bold" panose="020F0704030504030204" pitchFamily="34" charset="0"/>
                </a:rPr>
                <a:t>Small</a:t>
              </a:r>
              <a:endParaRPr kumimoji="1" lang="ja-JP" altLang="en-US" sz="1100" b="1" dirty="0">
                <a:solidFill>
                  <a:srgbClr val="00B05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5F8D72BF-0568-4B78-BC57-F609EEB01097}"/>
                </a:ext>
              </a:extLst>
            </p:cNvPr>
            <p:cNvSpPr/>
            <p:nvPr/>
          </p:nvSpPr>
          <p:spPr bwMode="auto">
            <a:xfrm>
              <a:off x="5422840" y="4309808"/>
              <a:ext cx="595034" cy="539932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F488FB98-13AA-4755-8BE7-881968E2B1A9}"/>
                </a:ext>
              </a:extLst>
            </p:cNvPr>
            <p:cNvSpPr/>
            <p:nvPr/>
          </p:nvSpPr>
          <p:spPr bwMode="auto">
            <a:xfrm>
              <a:off x="5990813" y="4814036"/>
              <a:ext cx="595034" cy="614829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52C27C85-6C11-487B-8BED-1F04B9FC84FE}"/>
                </a:ext>
              </a:extLst>
            </p:cNvPr>
            <p:cNvSpPr/>
            <p:nvPr/>
          </p:nvSpPr>
          <p:spPr bwMode="auto">
            <a:xfrm>
              <a:off x="6738550" y="4326914"/>
              <a:ext cx="417812" cy="539932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94465D8F-7C8C-40B6-A894-F328847C6F29}"/>
                </a:ext>
              </a:extLst>
            </p:cNvPr>
            <p:cNvSpPr/>
            <p:nvPr/>
          </p:nvSpPr>
          <p:spPr bwMode="auto">
            <a:xfrm>
              <a:off x="6542468" y="5425228"/>
              <a:ext cx="266163" cy="361947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AECF29FF-4106-4ED0-8AE8-8F6FFB35D5AC}"/>
                </a:ext>
              </a:extLst>
            </p:cNvPr>
            <p:cNvSpPr/>
            <p:nvPr/>
          </p:nvSpPr>
          <p:spPr bwMode="auto">
            <a:xfrm>
              <a:off x="7120422" y="5765680"/>
              <a:ext cx="860186" cy="290741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CAF751AB-7942-4BBC-9C85-46EF837F19B1}"/>
                </a:ext>
              </a:extLst>
            </p:cNvPr>
            <p:cNvSpPr/>
            <p:nvPr/>
          </p:nvSpPr>
          <p:spPr bwMode="auto">
            <a:xfrm>
              <a:off x="7931933" y="5406385"/>
              <a:ext cx="313933" cy="380790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7E687423-9215-4510-9382-8D9C0C25BE89}"/>
                </a:ext>
              </a:extLst>
            </p:cNvPr>
            <p:cNvSpPr txBox="1"/>
            <p:nvPr/>
          </p:nvSpPr>
          <p:spPr>
            <a:xfrm>
              <a:off x="8467415" y="5026566"/>
              <a:ext cx="5373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b="1" dirty="0">
                  <a:latin typeface="Arial Rounded MT Bold" panose="020F0704030504030204" pitchFamily="34" charset="0"/>
                </a:rPr>
                <a:t>KPI</a:t>
              </a:r>
              <a:endParaRPr kumimoji="1" lang="ja-JP" altLang="en-US" sz="1600" b="1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8C8DE570-F5C3-41A5-B44A-6C115AC9A66A}"/>
              </a:ext>
            </a:extLst>
          </p:cNvPr>
          <p:cNvGrpSpPr/>
          <p:nvPr/>
        </p:nvGrpSpPr>
        <p:grpSpPr>
          <a:xfrm>
            <a:off x="368975" y="3994305"/>
            <a:ext cx="3904126" cy="2035778"/>
            <a:chOff x="522900" y="4032553"/>
            <a:chExt cx="3904126" cy="2035778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06EA6447-3FA4-4F75-861C-F80EFFCFD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8671" y="4335075"/>
              <a:ext cx="2808992" cy="1712459"/>
            </a:xfrm>
            <a:prstGeom prst="rect">
              <a:avLst/>
            </a:prstGeom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9C485ACF-441E-4D12-A40D-199246C0CFB1}"/>
                </a:ext>
              </a:extLst>
            </p:cNvPr>
            <p:cNvSpPr txBox="1"/>
            <p:nvPr/>
          </p:nvSpPr>
          <p:spPr>
            <a:xfrm rot="16200000">
              <a:off x="360996" y="5020225"/>
              <a:ext cx="6623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b="1" dirty="0">
                  <a:solidFill>
                    <a:srgbClr val="C00000"/>
                  </a:solidFill>
                  <a:latin typeface="Arial Rounded MT Bold" panose="020F0704030504030204" pitchFamily="34" charset="0"/>
                </a:rPr>
                <a:t>User</a:t>
              </a:r>
              <a:endParaRPr kumimoji="1" lang="ja-JP" altLang="en-US" sz="1600" b="1" dirty="0">
                <a:solidFill>
                  <a:srgbClr val="C0000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927AC9E7-627E-4DE4-8924-FCB3ED4ECDC8}"/>
                </a:ext>
              </a:extLst>
            </p:cNvPr>
            <p:cNvSpPr txBox="1"/>
            <p:nvPr/>
          </p:nvSpPr>
          <p:spPr>
            <a:xfrm>
              <a:off x="2092108" y="4032553"/>
              <a:ext cx="623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b="1" dirty="0">
                  <a:solidFill>
                    <a:srgbClr val="0070C0"/>
                  </a:solidFill>
                  <a:latin typeface="Arial Rounded MT Bold" panose="020F0704030504030204" pitchFamily="34" charset="0"/>
                </a:rPr>
                <a:t>Item</a:t>
              </a:r>
              <a:endParaRPr kumimoji="1" lang="ja-JP" altLang="en-US" sz="1600" b="1" dirty="0">
                <a:solidFill>
                  <a:srgbClr val="0070C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B948586-403E-47C9-B15C-C7E4C3CCE50B}"/>
                </a:ext>
              </a:extLst>
            </p:cNvPr>
            <p:cNvSpPr/>
            <p:nvPr/>
          </p:nvSpPr>
          <p:spPr bwMode="auto">
            <a:xfrm>
              <a:off x="3777479" y="4343216"/>
              <a:ext cx="139537" cy="1708188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B67C697-356D-4D25-96E6-4CAE94FD025D}"/>
                </a:ext>
              </a:extLst>
            </p:cNvPr>
            <p:cNvSpPr txBox="1"/>
            <p:nvPr/>
          </p:nvSpPr>
          <p:spPr>
            <a:xfrm>
              <a:off x="3866879" y="4351377"/>
              <a:ext cx="4122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b="1" dirty="0">
                  <a:solidFill>
                    <a:srgbClr val="00B050"/>
                  </a:solidFill>
                  <a:latin typeface="Arial Rounded MT Bold" panose="020F0704030504030204" pitchFamily="34" charset="0"/>
                </a:rPr>
                <a:t>Big</a:t>
              </a:r>
              <a:endParaRPr kumimoji="1" lang="ja-JP" altLang="en-US" sz="1100" b="1" dirty="0">
                <a:solidFill>
                  <a:srgbClr val="00B05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5AC62616-6CCC-40A4-9CC8-4C39318E839C}"/>
                </a:ext>
              </a:extLst>
            </p:cNvPr>
            <p:cNvSpPr txBox="1"/>
            <p:nvPr/>
          </p:nvSpPr>
          <p:spPr>
            <a:xfrm>
              <a:off x="3862448" y="5806721"/>
              <a:ext cx="5645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b="1" dirty="0">
                  <a:solidFill>
                    <a:srgbClr val="00B050"/>
                  </a:solidFill>
                  <a:latin typeface="Arial Rounded MT Bold" panose="020F0704030504030204" pitchFamily="34" charset="0"/>
                </a:rPr>
                <a:t>Small</a:t>
              </a:r>
              <a:endParaRPr kumimoji="1" lang="ja-JP" altLang="en-US" sz="1100" b="1" dirty="0">
                <a:solidFill>
                  <a:srgbClr val="00B05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681924FD-122A-45B3-9EC3-380DFE30C79B}"/>
                </a:ext>
              </a:extLst>
            </p:cNvPr>
            <p:cNvSpPr txBox="1"/>
            <p:nvPr/>
          </p:nvSpPr>
          <p:spPr>
            <a:xfrm>
              <a:off x="3874502" y="5042868"/>
              <a:ext cx="5373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b="1" dirty="0">
                  <a:latin typeface="Arial Rounded MT Bold" panose="020F0704030504030204" pitchFamily="34" charset="0"/>
                </a:rPr>
                <a:t>KPI</a:t>
              </a:r>
              <a:endParaRPr kumimoji="1" lang="ja-JP" altLang="en-US" sz="1600" b="1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DEE5310-3D52-450A-B08B-96CF94B55D96}"/>
              </a:ext>
            </a:extLst>
          </p:cNvPr>
          <p:cNvSpPr txBox="1"/>
          <p:nvPr/>
        </p:nvSpPr>
        <p:spPr>
          <a:xfrm>
            <a:off x="3809046" y="6185096"/>
            <a:ext cx="1765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Pattern Extraction</a:t>
            </a:r>
            <a:endParaRPr kumimoji="1" lang="ja-JP" altLang="en-US" sz="1400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二等辺三角形 27">
            <a:extLst>
              <a:ext uri="{FF2B5EF4-FFF2-40B4-BE49-F238E27FC236}">
                <a16:creationId xmlns:a16="http://schemas.microsoft.com/office/drawing/2014/main" id="{D66DD561-A1E2-4DBE-849A-5940619BB90A}"/>
              </a:ext>
            </a:extLst>
          </p:cNvPr>
          <p:cNvSpPr/>
          <p:nvPr/>
        </p:nvSpPr>
        <p:spPr>
          <a:xfrm rot="5400000">
            <a:off x="4006336" y="5023083"/>
            <a:ext cx="1346795" cy="261610"/>
          </a:xfrm>
          <a:prstGeom prst="triangle">
            <a:avLst/>
          </a:prstGeom>
          <a:solidFill>
            <a:srgbClr val="FF0000">
              <a:alpha val="20000"/>
            </a:srgb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20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824B6B-A4BB-4ACB-8B2C-FAD7A2F3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Long Tail in Transaction Data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194ADE-F2E3-48AA-B1EF-0E082931F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Matching to the </a:t>
            </a:r>
            <a:r>
              <a:rPr lang="en-US" altLang="ja-JP" dirty="0"/>
              <a:t>light data is difficult in </a:t>
            </a:r>
            <a:r>
              <a:rPr kumimoji="1" lang="en-US" altLang="ja-JP" dirty="0"/>
              <a:t>long tail data !</a:t>
            </a:r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C8E8EB0-A2FF-46EC-93A1-E71D76BC9168}"/>
              </a:ext>
            </a:extLst>
          </p:cNvPr>
          <p:cNvSpPr/>
          <p:nvPr/>
        </p:nvSpPr>
        <p:spPr bwMode="auto">
          <a:xfrm>
            <a:off x="2763010" y="2718810"/>
            <a:ext cx="3617975" cy="3880693"/>
          </a:xfrm>
          <a:prstGeom prst="roundRect">
            <a:avLst>
              <a:gd name="adj" fmla="val 5216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8E6CE02-BE39-4D6B-BB7F-05540C929CE5}"/>
              </a:ext>
            </a:extLst>
          </p:cNvPr>
          <p:cNvSpPr/>
          <p:nvPr/>
        </p:nvSpPr>
        <p:spPr bwMode="auto">
          <a:xfrm>
            <a:off x="2763011" y="1861890"/>
            <a:ext cx="3617975" cy="83692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E0180774-C96C-4669-BFE5-3F06D3E6A7E5}"/>
              </a:ext>
            </a:extLst>
          </p:cNvPr>
          <p:cNvGrpSpPr/>
          <p:nvPr/>
        </p:nvGrpSpPr>
        <p:grpSpPr>
          <a:xfrm>
            <a:off x="2930974" y="1884828"/>
            <a:ext cx="228600" cy="348761"/>
            <a:chOff x="2901461" y="2212732"/>
            <a:chExt cx="228600" cy="348761"/>
          </a:xfrm>
          <a:solidFill>
            <a:srgbClr val="E08080"/>
          </a:solidFill>
        </p:grpSpPr>
        <p:sp>
          <p:nvSpPr>
            <p:cNvPr id="7" name="五角形 6">
              <a:extLst>
                <a:ext uri="{FF2B5EF4-FFF2-40B4-BE49-F238E27FC236}">
                  <a16:creationId xmlns:a16="http://schemas.microsoft.com/office/drawing/2014/main" id="{E74C623D-7A7A-4D2C-9807-48303B358122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FCBF9486-4387-45F6-BE77-961EFD85FC21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9" name="直方体 8">
            <a:extLst>
              <a:ext uri="{FF2B5EF4-FFF2-40B4-BE49-F238E27FC236}">
                <a16:creationId xmlns:a16="http://schemas.microsoft.com/office/drawing/2014/main" id="{F8F6EB3A-E5AF-457D-9B4F-C72738EDBF4D}"/>
              </a:ext>
            </a:extLst>
          </p:cNvPr>
          <p:cNvSpPr/>
          <p:nvPr/>
        </p:nvSpPr>
        <p:spPr bwMode="auto">
          <a:xfrm>
            <a:off x="5976401" y="1952235"/>
            <a:ext cx="228600" cy="222738"/>
          </a:xfrm>
          <a:prstGeom prst="cube">
            <a:avLst/>
          </a:prstGeom>
          <a:solidFill>
            <a:srgbClr val="8080E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7101CFA-E73A-4E40-AF59-002DB6FEDC98}"/>
              </a:ext>
            </a:extLst>
          </p:cNvPr>
          <p:cNvGrpSpPr/>
          <p:nvPr/>
        </p:nvGrpSpPr>
        <p:grpSpPr>
          <a:xfrm>
            <a:off x="2930974" y="2291603"/>
            <a:ext cx="228600" cy="348761"/>
            <a:chOff x="2901461" y="2212732"/>
            <a:chExt cx="228600" cy="348761"/>
          </a:xfrm>
          <a:solidFill>
            <a:srgbClr val="E08080"/>
          </a:solidFill>
        </p:grpSpPr>
        <p:sp>
          <p:nvSpPr>
            <p:cNvPr id="11" name="五角形 10">
              <a:extLst>
                <a:ext uri="{FF2B5EF4-FFF2-40B4-BE49-F238E27FC236}">
                  <a16:creationId xmlns:a16="http://schemas.microsoft.com/office/drawing/2014/main" id="{B3236D2F-D393-452D-8AD9-F2AFAE2815DF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64062B2F-DD91-4492-9495-8AC9197F2A6D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3" name="直方体 12">
            <a:extLst>
              <a:ext uri="{FF2B5EF4-FFF2-40B4-BE49-F238E27FC236}">
                <a16:creationId xmlns:a16="http://schemas.microsoft.com/office/drawing/2014/main" id="{D48AE28D-1648-4DC0-8446-25490367D708}"/>
              </a:ext>
            </a:extLst>
          </p:cNvPr>
          <p:cNvSpPr/>
          <p:nvPr/>
        </p:nvSpPr>
        <p:spPr bwMode="auto">
          <a:xfrm>
            <a:off x="5976401" y="2359010"/>
            <a:ext cx="228600" cy="222738"/>
          </a:xfrm>
          <a:prstGeom prst="cube">
            <a:avLst/>
          </a:prstGeom>
          <a:solidFill>
            <a:srgbClr val="8080E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79FF0F9-E401-47BF-BE16-FCD1B2435293}"/>
              </a:ext>
            </a:extLst>
          </p:cNvPr>
          <p:cNvGrpSpPr/>
          <p:nvPr/>
        </p:nvGrpSpPr>
        <p:grpSpPr>
          <a:xfrm>
            <a:off x="2930974" y="2693117"/>
            <a:ext cx="228600" cy="348761"/>
            <a:chOff x="2901461" y="2212732"/>
            <a:chExt cx="228600" cy="348761"/>
          </a:xfrm>
          <a:solidFill>
            <a:srgbClr val="F0C0C0"/>
          </a:solidFill>
        </p:grpSpPr>
        <p:sp>
          <p:nvSpPr>
            <p:cNvPr id="15" name="五角形 14">
              <a:extLst>
                <a:ext uri="{FF2B5EF4-FFF2-40B4-BE49-F238E27FC236}">
                  <a16:creationId xmlns:a16="http://schemas.microsoft.com/office/drawing/2014/main" id="{B0CADF01-E558-44ED-842F-93BEBA5733CC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0A4BD2DB-6F85-479F-AB77-253EDB5431BF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7" name="直方体 16">
            <a:extLst>
              <a:ext uri="{FF2B5EF4-FFF2-40B4-BE49-F238E27FC236}">
                <a16:creationId xmlns:a16="http://schemas.microsoft.com/office/drawing/2014/main" id="{E4A3A51C-D058-424B-8D44-F3F39E003B55}"/>
              </a:ext>
            </a:extLst>
          </p:cNvPr>
          <p:cNvSpPr/>
          <p:nvPr/>
        </p:nvSpPr>
        <p:spPr bwMode="auto">
          <a:xfrm>
            <a:off x="5976401" y="2760524"/>
            <a:ext cx="228600" cy="222738"/>
          </a:xfrm>
          <a:prstGeom prst="cube">
            <a:avLst/>
          </a:prstGeom>
          <a:solidFill>
            <a:srgbClr val="C0C0F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C23887A-DC06-4539-B0FA-B9B1071D9765}"/>
              </a:ext>
            </a:extLst>
          </p:cNvPr>
          <p:cNvGrpSpPr/>
          <p:nvPr/>
        </p:nvGrpSpPr>
        <p:grpSpPr>
          <a:xfrm>
            <a:off x="2930974" y="3099892"/>
            <a:ext cx="228600" cy="348761"/>
            <a:chOff x="2901461" y="2212732"/>
            <a:chExt cx="228600" cy="348761"/>
          </a:xfrm>
          <a:solidFill>
            <a:srgbClr val="F0C0C0"/>
          </a:solidFill>
        </p:grpSpPr>
        <p:sp>
          <p:nvSpPr>
            <p:cNvPr id="19" name="五角形 18">
              <a:extLst>
                <a:ext uri="{FF2B5EF4-FFF2-40B4-BE49-F238E27FC236}">
                  <a16:creationId xmlns:a16="http://schemas.microsoft.com/office/drawing/2014/main" id="{5F9AB986-270F-4F73-A150-0E9B2FE97301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320C5E2D-639B-427B-B2E8-D1F694451CED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1" name="直方体 20">
            <a:extLst>
              <a:ext uri="{FF2B5EF4-FFF2-40B4-BE49-F238E27FC236}">
                <a16:creationId xmlns:a16="http://schemas.microsoft.com/office/drawing/2014/main" id="{08711F2A-EC7B-4196-B07C-41687E2353AF}"/>
              </a:ext>
            </a:extLst>
          </p:cNvPr>
          <p:cNvSpPr/>
          <p:nvPr/>
        </p:nvSpPr>
        <p:spPr bwMode="auto">
          <a:xfrm>
            <a:off x="5976401" y="3167299"/>
            <a:ext cx="228600" cy="222738"/>
          </a:xfrm>
          <a:prstGeom prst="cube">
            <a:avLst/>
          </a:prstGeom>
          <a:solidFill>
            <a:srgbClr val="C0C0F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4EB9E946-B23B-4EBE-8181-70828DA728D1}"/>
              </a:ext>
            </a:extLst>
          </p:cNvPr>
          <p:cNvGrpSpPr/>
          <p:nvPr/>
        </p:nvGrpSpPr>
        <p:grpSpPr>
          <a:xfrm>
            <a:off x="2930974" y="3501406"/>
            <a:ext cx="228600" cy="348761"/>
            <a:chOff x="2901461" y="2212732"/>
            <a:chExt cx="228600" cy="348761"/>
          </a:xfrm>
          <a:solidFill>
            <a:srgbClr val="F0C0C0"/>
          </a:solidFill>
        </p:grpSpPr>
        <p:sp>
          <p:nvSpPr>
            <p:cNvPr id="23" name="五角形 22">
              <a:extLst>
                <a:ext uri="{FF2B5EF4-FFF2-40B4-BE49-F238E27FC236}">
                  <a16:creationId xmlns:a16="http://schemas.microsoft.com/office/drawing/2014/main" id="{6550E04D-41DD-4DF3-B486-1CE2F8C64D8D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F5597071-6507-46C3-8A63-53A0FA31525D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5" name="直方体 24">
            <a:extLst>
              <a:ext uri="{FF2B5EF4-FFF2-40B4-BE49-F238E27FC236}">
                <a16:creationId xmlns:a16="http://schemas.microsoft.com/office/drawing/2014/main" id="{AB1D9CD0-1E3C-4A82-9A9C-2703538FE59D}"/>
              </a:ext>
            </a:extLst>
          </p:cNvPr>
          <p:cNvSpPr/>
          <p:nvPr/>
        </p:nvSpPr>
        <p:spPr bwMode="auto">
          <a:xfrm>
            <a:off x="5976401" y="3568813"/>
            <a:ext cx="228600" cy="222738"/>
          </a:xfrm>
          <a:prstGeom prst="cube">
            <a:avLst/>
          </a:prstGeom>
          <a:solidFill>
            <a:srgbClr val="C0C0F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A685B2F2-1904-47A5-A679-E094D3869C00}"/>
              </a:ext>
            </a:extLst>
          </p:cNvPr>
          <p:cNvGrpSpPr/>
          <p:nvPr/>
        </p:nvGrpSpPr>
        <p:grpSpPr>
          <a:xfrm>
            <a:off x="2930974" y="3908181"/>
            <a:ext cx="228600" cy="348761"/>
            <a:chOff x="2901461" y="2212732"/>
            <a:chExt cx="228600" cy="348761"/>
          </a:xfrm>
          <a:solidFill>
            <a:srgbClr val="F0C0C0"/>
          </a:solidFill>
        </p:grpSpPr>
        <p:sp>
          <p:nvSpPr>
            <p:cNvPr id="27" name="五角形 26">
              <a:extLst>
                <a:ext uri="{FF2B5EF4-FFF2-40B4-BE49-F238E27FC236}">
                  <a16:creationId xmlns:a16="http://schemas.microsoft.com/office/drawing/2014/main" id="{454FDD77-4098-4797-8DA6-635B442D03D0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91CD242C-A251-4EE3-9697-57D45C2145EA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9" name="直方体 28">
            <a:extLst>
              <a:ext uri="{FF2B5EF4-FFF2-40B4-BE49-F238E27FC236}">
                <a16:creationId xmlns:a16="http://schemas.microsoft.com/office/drawing/2014/main" id="{1DD51282-C557-4E5B-94E2-00E796F3FEEE}"/>
              </a:ext>
            </a:extLst>
          </p:cNvPr>
          <p:cNvSpPr/>
          <p:nvPr/>
        </p:nvSpPr>
        <p:spPr bwMode="auto">
          <a:xfrm>
            <a:off x="5976401" y="3975588"/>
            <a:ext cx="228600" cy="222738"/>
          </a:xfrm>
          <a:prstGeom prst="cube">
            <a:avLst/>
          </a:prstGeom>
          <a:solidFill>
            <a:srgbClr val="C0C0F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F7361FD3-8E7A-4F01-ADBE-5EB492D41DC9}"/>
              </a:ext>
            </a:extLst>
          </p:cNvPr>
          <p:cNvGrpSpPr/>
          <p:nvPr/>
        </p:nvGrpSpPr>
        <p:grpSpPr>
          <a:xfrm>
            <a:off x="2930974" y="4309695"/>
            <a:ext cx="228600" cy="348761"/>
            <a:chOff x="2901461" y="2212732"/>
            <a:chExt cx="228600" cy="348761"/>
          </a:xfrm>
          <a:solidFill>
            <a:srgbClr val="F0C0C0"/>
          </a:solidFill>
        </p:grpSpPr>
        <p:sp>
          <p:nvSpPr>
            <p:cNvPr id="31" name="五角形 30">
              <a:extLst>
                <a:ext uri="{FF2B5EF4-FFF2-40B4-BE49-F238E27FC236}">
                  <a16:creationId xmlns:a16="http://schemas.microsoft.com/office/drawing/2014/main" id="{47A91B61-FC5B-4A18-9732-7873EF76B1A5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588D3650-DF59-4112-9D48-7CB18EDFE224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3" name="直方体 32">
            <a:extLst>
              <a:ext uri="{FF2B5EF4-FFF2-40B4-BE49-F238E27FC236}">
                <a16:creationId xmlns:a16="http://schemas.microsoft.com/office/drawing/2014/main" id="{510BF982-3E7D-406E-927D-E964C5842A73}"/>
              </a:ext>
            </a:extLst>
          </p:cNvPr>
          <p:cNvSpPr/>
          <p:nvPr/>
        </p:nvSpPr>
        <p:spPr bwMode="auto">
          <a:xfrm>
            <a:off x="5976401" y="4377102"/>
            <a:ext cx="228600" cy="222738"/>
          </a:xfrm>
          <a:prstGeom prst="cube">
            <a:avLst/>
          </a:prstGeom>
          <a:solidFill>
            <a:srgbClr val="C0C0F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E6BB2FA9-6064-4DB2-AE34-1BA130F58BA1}"/>
              </a:ext>
            </a:extLst>
          </p:cNvPr>
          <p:cNvGrpSpPr/>
          <p:nvPr/>
        </p:nvGrpSpPr>
        <p:grpSpPr>
          <a:xfrm>
            <a:off x="2930974" y="4716470"/>
            <a:ext cx="228600" cy="348761"/>
            <a:chOff x="2901461" y="2212732"/>
            <a:chExt cx="228600" cy="348761"/>
          </a:xfrm>
          <a:solidFill>
            <a:srgbClr val="F0C0C0"/>
          </a:solidFill>
        </p:grpSpPr>
        <p:sp>
          <p:nvSpPr>
            <p:cNvPr id="35" name="五角形 34">
              <a:extLst>
                <a:ext uri="{FF2B5EF4-FFF2-40B4-BE49-F238E27FC236}">
                  <a16:creationId xmlns:a16="http://schemas.microsoft.com/office/drawing/2014/main" id="{F59084ED-1F80-4D83-95D7-67DC366DA540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7F1F41F8-DFA0-4BE5-AD22-50A9E0E0E02C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7" name="直方体 36">
            <a:extLst>
              <a:ext uri="{FF2B5EF4-FFF2-40B4-BE49-F238E27FC236}">
                <a16:creationId xmlns:a16="http://schemas.microsoft.com/office/drawing/2014/main" id="{80E5C473-E436-4910-9637-90D06E153EDD}"/>
              </a:ext>
            </a:extLst>
          </p:cNvPr>
          <p:cNvSpPr/>
          <p:nvPr/>
        </p:nvSpPr>
        <p:spPr bwMode="auto">
          <a:xfrm>
            <a:off x="5976401" y="4783877"/>
            <a:ext cx="228600" cy="222738"/>
          </a:xfrm>
          <a:prstGeom prst="cube">
            <a:avLst/>
          </a:prstGeom>
          <a:solidFill>
            <a:srgbClr val="C0C0F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D583B5DD-A99F-4AB1-8CBA-05BD26A37AED}"/>
              </a:ext>
            </a:extLst>
          </p:cNvPr>
          <p:cNvGrpSpPr/>
          <p:nvPr/>
        </p:nvGrpSpPr>
        <p:grpSpPr>
          <a:xfrm>
            <a:off x="2930974" y="5127722"/>
            <a:ext cx="228600" cy="348761"/>
            <a:chOff x="2901461" y="2212732"/>
            <a:chExt cx="228600" cy="348761"/>
          </a:xfrm>
          <a:solidFill>
            <a:srgbClr val="F0C0C0"/>
          </a:solidFill>
        </p:grpSpPr>
        <p:sp>
          <p:nvSpPr>
            <p:cNvPr id="39" name="五角形 38">
              <a:extLst>
                <a:ext uri="{FF2B5EF4-FFF2-40B4-BE49-F238E27FC236}">
                  <a16:creationId xmlns:a16="http://schemas.microsoft.com/office/drawing/2014/main" id="{54AAB55E-6C56-4887-9B2C-B1827B49588F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3E805B31-06B3-4C76-813F-73FAD17FF163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1" name="直方体 40">
            <a:extLst>
              <a:ext uri="{FF2B5EF4-FFF2-40B4-BE49-F238E27FC236}">
                <a16:creationId xmlns:a16="http://schemas.microsoft.com/office/drawing/2014/main" id="{464F3BCD-0E80-4476-937F-FB94CDF67C79}"/>
              </a:ext>
            </a:extLst>
          </p:cNvPr>
          <p:cNvSpPr/>
          <p:nvPr/>
        </p:nvSpPr>
        <p:spPr bwMode="auto">
          <a:xfrm>
            <a:off x="5976401" y="5195129"/>
            <a:ext cx="228600" cy="222738"/>
          </a:xfrm>
          <a:prstGeom prst="cube">
            <a:avLst/>
          </a:prstGeom>
          <a:solidFill>
            <a:srgbClr val="C0C0F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01F1D714-5C91-43FD-8299-82E48DCDDBFE}"/>
              </a:ext>
            </a:extLst>
          </p:cNvPr>
          <p:cNvGrpSpPr/>
          <p:nvPr/>
        </p:nvGrpSpPr>
        <p:grpSpPr>
          <a:xfrm>
            <a:off x="2930974" y="5891497"/>
            <a:ext cx="228600" cy="348761"/>
            <a:chOff x="2901461" y="2212732"/>
            <a:chExt cx="228600" cy="348761"/>
          </a:xfrm>
          <a:solidFill>
            <a:schemeClr val="bg1"/>
          </a:solidFill>
        </p:grpSpPr>
        <p:sp>
          <p:nvSpPr>
            <p:cNvPr id="43" name="五角形 42">
              <a:extLst>
                <a:ext uri="{FF2B5EF4-FFF2-40B4-BE49-F238E27FC236}">
                  <a16:creationId xmlns:a16="http://schemas.microsoft.com/office/drawing/2014/main" id="{4D7D4CE5-2249-4822-A57B-0815B1E49712}"/>
                </a:ext>
              </a:extLst>
            </p:cNvPr>
            <p:cNvSpPr/>
            <p:nvPr/>
          </p:nvSpPr>
          <p:spPr bwMode="auto">
            <a:xfrm>
              <a:off x="2930769" y="2391508"/>
              <a:ext cx="169985" cy="169985"/>
            </a:xfrm>
            <a:prstGeom prst="pentagon">
              <a:avLst/>
            </a:prstGeom>
            <a:grp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6B372A32-F21B-431A-B3E8-36B8258C41AC}"/>
                </a:ext>
              </a:extLst>
            </p:cNvPr>
            <p:cNvSpPr/>
            <p:nvPr/>
          </p:nvSpPr>
          <p:spPr bwMode="auto">
            <a:xfrm>
              <a:off x="2901461" y="2212732"/>
              <a:ext cx="228600" cy="222738"/>
            </a:xfrm>
            <a:prstGeom prst="ellipse">
              <a:avLst/>
            </a:prstGeom>
            <a:grp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b" anchorCtr="0">
              <a:noAutofit/>
            </a:bodyPr>
            <a:lstStyle/>
            <a:p>
              <a:pPr algn="ctr"/>
              <a:r>
                <a:rPr kumimoji="1" lang="ja-JP" altLang="en-US" sz="1600" b="1" dirty="0">
                  <a:solidFill>
                    <a:srgbClr val="C00000"/>
                  </a:solidFill>
                  <a:latin typeface="Arial Black" panose="020B0A04020102020204" pitchFamily="34" charset="0"/>
                </a:rPr>
                <a:t>？</a:t>
              </a:r>
              <a:endParaRPr kumimoji="1" lang="en-US" altLang="ja-JP" sz="1600" b="1" dirty="0">
                <a:solidFill>
                  <a:srgbClr val="C00000"/>
                </a:solidFill>
                <a:latin typeface="Arial Black" panose="020B0A04020102020204" pitchFamily="34" charset="0"/>
              </a:endParaRPr>
            </a:p>
            <a:p>
              <a:pPr algn="ctr"/>
              <a:endParaRPr kumimoji="1" lang="ja-JP" altLang="en-US" sz="16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5" name="直方体 44">
            <a:extLst>
              <a:ext uri="{FF2B5EF4-FFF2-40B4-BE49-F238E27FC236}">
                <a16:creationId xmlns:a16="http://schemas.microsoft.com/office/drawing/2014/main" id="{0D976335-5C15-4A48-A953-966830E05495}"/>
              </a:ext>
            </a:extLst>
          </p:cNvPr>
          <p:cNvSpPr/>
          <p:nvPr/>
        </p:nvSpPr>
        <p:spPr bwMode="auto">
          <a:xfrm>
            <a:off x="5976401" y="5915364"/>
            <a:ext cx="228600" cy="222738"/>
          </a:xfrm>
          <a:prstGeom prst="cube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b" anchorCtr="0">
            <a:noAutofit/>
          </a:bodyPr>
          <a:lstStyle/>
          <a:p>
            <a:pPr algn="ctr"/>
            <a:r>
              <a:rPr kumimoji="1" lang="ja-JP" altLang="en-US" sz="1400" b="1" dirty="0">
                <a:solidFill>
                  <a:srgbClr val="0070C0"/>
                </a:solidFill>
                <a:latin typeface="+mn-ea"/>
                <a:ea typeface="+mn-ea"/>
              </a:rPr>
              <a:t>？</a:t>
            </a:r>
            <a:endParaRPr kumimoji="1" lang="en-US" altLang="ja-JP" sz="1400" b="1" dirty="0">
              <a:solidFill>
                <a:srgbClr val="0070C0"/>
              </a:solidFill>
              <a:latin typeface="+mn-ea"/>
              <a:ea typeface="+mn-ea"/>
            </a:endParaRPr>
          </a:p>
          <a:p>
            <a:pPr algn="ctr"/>
            <a:endParaRPr kumimoji="1" lang="ja-JP" altLang="en-US" sz="1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705368B-4862-4542-8F77-1DC434798FEA}"/>
              </a:ext>
            </a:extLst>
          </p:cNvPr>
          <p:cNvCxnSpPr>
            <a:cxnSpLocks/>
          </p:cNvCxnSpPr>
          <p:nvPr/>
        </p:nvCxnSpPr>
        <p:spPr bwMode="auto">
          <a:xfrm>
            <a:off x="3274924" y="2063604"/>
            <a:ext cx="2581362" cy="1284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59BC7E9-7B42-4DD1-A49E-58331BA56FAB}"/>
              </a:ext>
            </a:extLst>
          </p:cNvPr>
          <p:cNvCxnSpPr>
            <a:cxnSpLocks/>
          </p:cNvCxnSpPr>
          <p:nvPr/>
        </p:nvCxnSpPr>
        <p:spPr bwMode="auto">
          <a:xfrm flipV="1">
            <a:off x="3227369" y="2481123"/>
            <a:ext cx="2628917" cy="987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B70E6811-5B42-4552-A42E-2CA2B553CB9C}"/>
              </a:ext>
            </a:extLst>
          </p:cNvPr>
          <p:cNvCxnSpPr>
            <a:cxnSpLocks/>
          </p:cNvCxnSpPr>
          <p:nvPr/>
        </p:nvCxnSpPr>
        <p:spPr bwMode="auto">
          <a:xfrm flipV="1">
            <a:off x="3238756" y="2895729"/>
            <a:ext cx="2624392" cy="1662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D8C146E8-742E-42CE-93A3-11F2BBE7CAA8}"/>
              </a:ext>
            </a:extLst>
          </p:cNvPr>
          <p:cNvCxnSpPr>
            <a:cxnSpLocks/>
          </p:cNvCxnSpPr>
          <p:nvPr/>
        </p:nvCxnSpPr>
        <p:spPr bwMode="auto">
          <a:xfrm flipV="1">
            <a:off x="3240775" y="2112575"/>
            <a:ext cx="2615511" cy="34955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A2DC87F-5429-48FB-8D75-829B1B653BFD}"/>
              </a:ext>
            </a:extLst>
          </p:cNvPr>
          <p:cNvCxnSpPr>
            <a:cxnSpLocks/>
          </p:cNvCxnSpPr>
          <p:nvPr/>
        </p:nvCxnSpPr>
        <p:spPr bwMode="auto">
          <a:xfrm flipV="1">
            <a:off x="3240776" y="2144289"/>
            <a:ext cx="2615510" cy="73468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3D144E56-CE56-4A39-8D9F-37D6216E8D01}"/>
              </a:ext>
            </a:extLst>
          </p:cNvPr>
          <p:cNvCxnSpPr>
            <a:cxnSpLocks/>
          </p:cNvCxnSpPr>
          <p:nvPr/>
        </p:nvCxnSpPr>
        <p:spPr bwMode="auto">
          <a:xfrm>
            <a:off x="3274924" y="2076450"/>
            <a:ext cx="2581362" cy="35601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4578E9F-B02C-48F5-9373-98A15FA74536}"/>
              </a:ext>
            </a:extLst>
          </p:cNvPr>
          <p:cNvCxnSpPr>
            <a:cxnSpLocks/>
          </p:cNvCxnSpPr>
          <p:nvPr/>
        </p:nvCxnSpPr>
        <p:spPr bwMode="auto">
          <a:xfrm>
            <a:off x="3274925" y="2092275"/>
            <a:ext cx="2581361" cy="119947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D5156690-8F7F-4F1D-A4AC-9DD949166B8E}"/>
              </a:ext>
            </a:extLst>
          </p:cNvPr>
          <p:cNvCxnSpPr>
            <a:cxnSpLocks/>
          </p:cNvCxnSpPr>
          <p:nvPr/>
        </p:nvCxnSpPr>
        <p:spPr bwMode="auto">
          <a:xfrm flipV="1">
            <a:off x="3245618" y="2524725"/>
            <a:ext cx="2610668" cy="75684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7328D394-FFBA-414C-ADFD-F876A2AFF054}"/>
              </a:ext>
            </a:extLst>
          </p:cNvPr>
          <p:cNvCxnSpPr>
            <a:cxnSpLocks/>
          </p:cNvCxnSpPr>
          <p:nvPr/>
        </p:nvCxnSpPr>
        <p:spPr bwMode="auto">
          <a:xfrm>
            <a:off x="3245617" y="2511291"/>
            <a:ext cx="2610669" cy="117351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AB7E1375-2391-409B-92CB-A5CFF3AAC912}"/>
              </a:ext>
            </a:extLst>
          </p:cNvPr>
          <p:cNvCxnSpPr>
            <a:cxnSpLocks/>
          </p:cNvCxnSpPr>
          <p:nvPr/>
        </p:nvCxnSpPr>
        <p:spPr bwMode="auto">
          <a:xfrm flipV="1">
            <a:off x="3244364" y="2161826"/>
            <a:ext cx="2611922" cy="196909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26B7B61-7B10-42CC-A5E9-2C58CD1C0E77}"/>
              </a:ext>
            </a:extLst>
          </p:cNvPr>
          <p:cNvCxnSpPr>
            <a:cxnSpLocks/>
          </p:cNvCxnSpPr>
          <p:nvPr/>
        </p:nvCxnSpPr>
        <p:spPr bwMode="auto">
          <a:xfrm>
            <a:off x="3268063" y="2122752"/>
            <a:ext cx="2588223" cy="236571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653D0D60-C1D7-40E5-87A2-9AB8A480A0BE}"/>
              </a:ext>
            </a:extLst>
          </p:cNvPr>
          <p:cNvCxnSpPr>
            <a:cxnSpLocks/>
          </p:cNvCxnSpPr>
          <p:nvPr/>
        </p:nvCxnSpPr>
        <p:spPr bwMode="auto">
          <a:xfrm>
            <a:off x="3242807" y="3304433"/>
            <a:ext cx="2613479" cy="79949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2119E052-D49D-4B64-9C75-BBA925E6F3CF}"/>
              </a:ext>
            </a:extLst>
          </p:cNvPr>
          <p:cNvCxnSpPr>
            <a:cxnSpLocks/>
          </p:cNvCxnSpPr>
          <p:nvPr/>
        </p:nvCxnSpPr>
        <p:spPr bwMode="auto">
          <a:xfrm flipV="1">
            <a:off x="3244367" y="3314954"/>
            <a:ext cx="2611919" cy="158029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C940E4BB-BF17-47E5-85EE-6DB156F1E574}"/>
              </a:ext>
            </a:extLst>
          </p:cNvPr>
          <p:cNvCxnSpPr>
            <a:cxnSpLocks/>
          </p:cNvCxnSpPr>
          <p:nvPr/>
        </p:nvCxnSpPr>
        <p:spPr bwMode="auto">
          <a:xfrm flipV="1">
            <a:off x="3238756" y="2929204"/>
            <a:ext cx="2630938" cy="75560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D0F52A4-5A60-4A52-8027-522454C504B5}"/>
              </a:ext>
            </a:extLst>
          </p:cNvPr>
          <p:cNvCxnSpPr>
            <a:cxnSpLocks/>
          </p:cNvCxnSpPr>
          <p:nvPr/>
        </p:nvCxnSpPr>
        <p:spPr bwMode="auto">
          <a:xfrm flipV="1">
            <a:off x="3244367" y="3714977"/>
            <a:ext cx="2611919" cy="77994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D4A73116-7B50-4C35-90CC-DC1770D8FE4E}"/>
              </a:ext>
            </a:extLst>
          </p:cNvPr>
          <p:cNvCxnSpPr>
            <a:cxnSpLocks/>
          </p:cNvCxnSpPr>
          <p:nvPr/>
        </p:nvCxnSpPr>
        <p:spPr bwMode="auto">
          <a:xfrm>
            <a:off x="3238756" y="3704799"/>
            <a:ext cx="2622294" cy="119044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C366BDB-7022-4AA3-84C6-0B0076183314}"/>
              </a:ext>
            </a:extLst>
          </p:cNvPr>
          <p:cNvSpPr txBox="1"/>
          <p:nvPr/>
        </p:nvSpPr>
        <p:spPr>
          <a:xfrm>
            <a:off x="2714093" y="1514758"/>
            <a:ext cx="662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User</a:t>
            </a:r>
            <a:endParaRPr kumimoji="1" lang="ja-JP" altLang="en-US" sz="1600" b="1" dirty="0">
              <a:solidFill>
                <a:srgbClr val="C0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1F4855B-ECCC-437F-A651-0CBA089887A6}"/>
              </a:ext>
            </a:extLst>
          </p:cNvPr>
          <p:cNvSpPr txBox="1"/>
          <p:nvPr/>
        </p:nvSpPr>
        <p:spPr>
          <a:xfrm>
            <a:off x="5771525" y="1524773"/>
            <a:ext cx="623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Item</a:t>
            </a:r>
            <a:endParaRPr kumimoji="1" lang="ja-JP" altLang="en-US" sz="1600" b="1" dirty="0">
              <a:solidFill>
                <a:srgbClr val="0070C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9CFBB4F-7CC9-4564-B0AF-1472E15EDD5D}"/>
              </a:ext>
            </a:extLst>
          </p:cNvPr>
          <p:cNvSpPr txBox="1"/>
          <p:nvPr/>
        </p:nvSpPr>
        <p:spPr>
          <a:xfrm>
            <a:off x="406356" y="1517805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Long tail</a:t>
            </a:r>
            <a:r>
              <a:rPr lang="ja-JP" altLang="en-US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zh-CN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User</a:t>
            </a:r>
            <a:r>
              <a:rPr kumimoji="1" lang="en-US" altLang="ja-JP" sz="1600" b="1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)</a:t>
            </a:r>
            <a:endParaRPr kumimoji="1" lang="ja-JP" altLang="en-US" sz="1600" b="1" dirty="0">
              <a:solidFill>
                <a:srgbClr val="C0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99140E7-F846-49BE-AB5C-395E940C9578}"/>
              </a:ext>
            </a:extLst>
          </p:cNvPr>
          <p:cNvSpPr txBox="1"/>
          <p:nvPr/>
        </p:nvSpPr>
        <p:spPr>
          <a:xfrm>
            <a:off x="7054579" y="1521700"/>
            <a:ext cx="1659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Long tail </a:t>
            </a:r>
            <a:r>
              <a:rPr kumimoji="1" lang="en-US" altLang="ja-JP" sz="1600" b="1" dirty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(Item)</a:t>
            </a:r>
            <a:endParaRPr kumimoji="1" lang="ja-JP" altLang="en-US" sz="1600" b="1" dirty="0">
              <a:solidFill>
                <a:srgbClr val="0070C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9D7A9070-DC2D-4CAC-8D24-2BB07BAA6461}"/>
              </a:ext>
            </a:extLst>
          </p:cNvPr>
          <p:cNvGrpSpPr/>
          <p:nvPr/>
        </p:nvGrpSpPr>
        <p:grpSpPr>
          <a:xfrm rot="5400000">
            <a:off x="148639" y="4072152"/>
            <a:ext cx="4734486" cy="307778"/>
            <a:chOff x="220411" y="6020081"/>
            <a:chExt cx="4734486" cy="307778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EFCDA429-41B8-43D9-9766-C626DD89E69D}"/>
                </a:ext>
              </a:extLst>
            </p:cNvPr>
            <p:cNvSpPr txBox="1"/>
            <p:nvPr/>
          </p:nvSpPr>
          <p:spPr>
            <a:xfrm>
              <a:off x="220411" y="6020082"/>
              <a:ext cx="854914" cy="307777"/>
            </a:xfrm>
            <a:prstGeom prst="rect">
              <a:avLst/>
            </a:prstGeom>
            <a:solidFill>
              <a:srgbClr val="E0808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rgbClr val="C00000"/>
                  </a:solidFill>
                  <a:latin typeface="Arial Black" panose="020B0A04020102020204" pitchFamily="34" charset="0"/>
                </a:rPr>
                <a:t>Heavy</a:t>
              </a:r>
              <a:endParaRPr kumimoji="1" lang="ja-JP" altLang="en-US" sz="1400" b="1" dirty="0">
                <a:solidFill>
                  <a:srgbClr val="C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1B9A054D-84AB-45CA-8DEE-090CAE96E608}"/>
                </a:ext>
              </a:extLst>
            </p:cNvPr>
            <p:cNvSpPr txBox="1"/>
            <p:nvPr/>
          </p:nvSpPr>
          <p:spPr>
            <a:xfrm>
              <a:off x="3892730" y="6020081"/>
              <a:ext cx="106216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rgbClr val="C00000"/>
                  </a:solidFill>
                  <a:latin typeface="Arial Black" panose="020B0A04020102020204" pitchFamily="34" charset="0"/>
                </a:rPr>
                <a:t>New</a:t>
              </a:r>
              <a:endParaRPr kumimoji="1" lang="ja-JP" altLang="en-US" sz="1400" b="1" dirty="0">
                <a:solidFill>
                  <a:srgbClr val="C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6BBF90AD-06A6-4220-8E18-D2C117716B80}"/>
                </a:ext>
              </a:extLst>
            </p:cNvPr>
            <p:cNvSpPr txBox="1"/>
            <p:nvPr/>
          </p:nvSpPr>
          <p:spPr>
            <a:xfrm>
              <a:off x="1057346" y="6020082"/>
              <a:ext cx="2835382" cy="307777"/>
            </a:xfrm>
            <a:prstGeom prst="rect">
              <a:avLst/>
            </a:prstGeom>
            <a:solidFill>
              <a:srgbClr val="F0C0C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rgbClr val="C00000"/>
                  </a:solidFill>
                  <a:latin typeface="Arial Black" panose="020B0A04020102020204" pitchFamily="34" charset="0"/>
                </a:rPr>
                <a:t>Light</a:t>
              </a:r>
              <a:endParaRPr kumimoji="1" lang="ja-JP" altLang="en-US" sz="1400" b="1" dirty="0">
                <a:solidFill>
                  <a:srgbClr val="C0000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A2F006C2-143B-447F-BBAD-8AE41E5EEF10}"/>
              </a:ext>
            </a:extLst>
          </p:cNvPr>
          <p:cNvGrpSpPr/>
          <p:nvPr/>
        </p:nvGrpSpPr>
        <p:grpSpPr>
          <a:xfrm rot="5400000">
            <a:off x="4255887" y="4074483"/>
            <a:ext cx="4737612" cy="307779"/>
            <a:chOff x="220412" y="6020080"/>
            <a:chExt cx="4737612" cy="307779"/>
          </a:xfrm>
        </p:grpSpPr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D8BF6B19-0573-4772-A9CC-F8DA5F697F00}"/>
                </a:ext>
              </a:extLst>
            </p:cNvPr>
            <p:cNvSpPr txBox="1"/>
            <p:nvPr/>
          </p:nvSpPr>
          <p:spPr>
            <a:xfrm>
              <a:off x="3895857" y="6020082"/>
              <a:ext cx="106216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latin typeface="Arial Black" panose="020B0A04020102020204" pitchFamily="34" charset="0"/>
                </a:rPr>
                <a:t>New</a:t>
              </a:r>
              <a:endParaRPr kumimoji="1" lang="ja-JP" altLang="en-US" sz="1400" b="1" dirty="0">
                <a:latin typeface="Arial Black" panose="020B0A04020102020204" pitchFamily="34" charset="0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85413270-52B7-472E-A10B-8BF7A7C9F166}"/>
                </a:ext>
              </a:extLst>
            </p:cNvPr>
            <p:cNvSpPr txBox="1"/>
            <p:nvPr/>
          </p:nvSpPr>
          <p:spPr>
            <a:xfrm>
              <a:off x="220412" y="6020082"/>
              <a:ext cx="854914" cy="307777"/>
            </a:xfrm>
            <a:prstGeom prst="rect">
              <a:avLst/>
            </a:prstGeom>
            <a:solidFill>
              <a:srgbClr val="8080E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latin typeface="Arial Black" panose="020B0A04020102020204" pitchFamily="34" charset="0"/>
                </a:rPr>
                <a:t>Heavy</a:t>
              </a:r>
              <a:endParaRPr kumimoji="1" lang="ja-JP" altLang="en-US" sz="1400" b="1" dirty="0">
                <a:latin typeface="Arial Black" panose="020B0A04020102020204" pitchFamily="34" charset="0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6299A024-0626-49FA-B88A-9C9E7B62BEAB}"/>
                </a:ext>
              </a:extLst>
            </p:cNvPr>
            <p:cNvSpPr txBox="1"/>
            <p:nvPr/>
          </p:nvSpPr>
          <p:spPr>
            <a:xfrm>
              <a:off x="1057347" y="6020080"/>
              <a:ext cx="2838510" cy="307777"/>
            </a:xfrm>
            <a:prstGeom prst="rect">
              <a:avLst/>
            </a:prstGeom>
            <a:solidFill>
              <a:srgbClr val="C0C0F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latin typeface="Arial Black" panose="020B0A04020102020204" pitchFamily="34" charset="0"/>
                </a:rPr>
                <a:t>Light</a:t>
              </a:r>
              <a:endParaRPr kumimoji="1" lang="ja-JP" altLang="en-US" sz="1400" b="1" dirty="0">
                <a:latin typeface="Arial Black" panose="020B0A04020102020204" pitchFamily="34" charset="0"/>
              </a:endParaRPr>
            </a:p>
          </p:txBody>
        </p:sp>
      </p:grpSp>
      <p:pic>
        <p:nvPicPr>
          <p:cNvPr id="74" name="図 73">
            <a:extLst>
              <a:ext uri="{FF2B5EF4-FFF2-40B4-BE49-F238E27FC236}">
                <a16:creationId xmlns:a16="http://schemas.microsoft.com/office/drawing/2014/main" id="{2757D928-FE89-4E2E-860C-F1589F4DD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H="1">
            <a:off x="-642523" y="2611673"/>
            <a:ext cx="3804459" cy="2034422"/>
          </a:xfrm>
          <a:prstGeom prst="rect">
            <a:avLst/>
          </a:prstGeom>
        </p:spPr>
      </p:pic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26036CA4-A0DA-4812-A04F-4857D3C95AD4}"/>
              </a:ext>
            </a:extLst>
          </p:cNvPr>
          <p:cNvCxnSpPr>
            <a:cxnSpLocks/>
          </p:cNvCxnSpPr>
          <p:nvPr/>
        </p:nvCxnSpPr>
        <p:spPr bwMode="auto">
          <a:xfrm flipV="1">
            <a:off x="3244565" y="2186938"/>
            <a:ext cx="2611721" cy="310954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0D304CB8-4FE6-422E-B4AC-A79340059928}"/>
              </a:ext>
            </a:extLst>
          </p:cNvPr>
          <p:cNvCxnSpPr>
            <a:cxnSpLocks/>
          </p:cNvCxnSpPr>
          <p:nvPr/>
        </p:nvCxnSpPr>
        <p:spPr bwMode="auto">
          <a:xfrm>
            <a:off x="3253406" y="2148202"/>
            <a:ext cx="2607644" cy="314643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pic>
        <p:nvPicPr>
          <p:cNvPr id="77" name="図 76">
            <a:extLst>
              <a:ext uri="{FF2B5EF4-FFF2-40B4-BE49-F238E27FC236}">
                <a16:creationId xmlns:a16="http://schemas.microsoft.com/office/drawing/2014/main" id="{6BA63F6D-D12B-41A7-B79B-33A7F6D23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982063" y="2609346"/>
            <a:ext cx="3804460" cy="2034423"/>
          </a:xfrm>
          <a:prstGeom prst="rect">
            <a:avLst/>
          </a:prstGeom>
        </p:spPr>
      </p:pic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731873D3-5C7C-41A0-BF2F-4DB7C6A48DF9}"/>
              </a:ext>
            </a:extLst>
          </p:cNvPr>
          <p:cNvGrpSpPr/>
          <p:nvPr/>
        </p:nvGrpSpPr>
        <p:grpSpPr>
          <a:xfrm>
            <a:off x="3413797" y="4573463"/>
            <a:ext cx="2303615" cy="1381502"/>
            <a:chOff x="3149097" y="4817272"/>
            <a:chExt cx="2808992" cy="1712459"/>
          </a:xfrm>
        </p:grpSpPr>
        <p:pic>
          <p:nvPicPr>
            <p:cNvPr id="81" name="図 80">
              <a:extLst>
                <a:ext uri="{FF2B5EF4-FFF2-40B4-BE49-F238E27FC236}">
                  <a16:creationId xmlns:a16="http://schemas.microsoft.com/office/drawing/2014/main" id="{2B62558E-00D4-4998-B60A-0A59E9884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49097" y="4817272"/>
              <a:ext cx="2808992" cy="1712459"/>
            </a:xfrm>
            <a:prstGeom prst="rect">
              <a:avLst/>
            </a:prstGeom>
          </p:spPr>
        </p:pic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29B5FB21-E348-4F0D-9728-4C6629BF0281}"/>
                </a:ext>
              </a:extLst>
            </p:cNvPr>
            <p:cNvSpPr/>
            <p:nvPr/>
          </p:nvSpPr>
          <p:spPr bwMode="auto">
            <a:xfrm>
              <a:off x="3994721" y="5370580"/>
              <a:ext cx="1952373" cy="1149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kumimoji="1" lang="en-US" altLang="ja-JP" sz="1800" b="1" dirty="0">
                  <a:solidFill>
                    <a:srgbClr val="C00000"/>
                  </a:solidFill>
                  <a:latin typeface="Arial Black" panose="020B0A04020102020204" pitchFamily="34" charset="0"/>
                </a:rPr>
                <a:t>Incomplete!</a:t>
              </a:r>
              <a:endParaRPr kumimoji="1" lang="ja-JP" altLang="en-US" sz="1800" b="1" dirty="0">
                <a:solidFill>
                  <a:srgbClr val="C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59311676-83A5-4D66-97A9-0A7CDE791EF0}"/>
                </a:ext>
              </a:extLst>
            </p:cNvPr>
            <p:cNvSpPr/>
            <p:nvPr/>
          </p:nvSpPr>
          <p:spPr bwMode="auto">
            <a:xfrm>
              <a:off x="5115495" y="5067367"/>
              <a:ext cx="831599" cy="3032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402A24A1-824F-40B6-A00B-C68B3411D049}"/>
                </a:ext>
              </a:extLst>
            </p:cNvPr>
            <p:cNvSpPr/>
            <p:nvPr/>
          </p:nvSpPr>
          <p:spPr bwMode="auto">
            <a:xfrm>
              <a:off x="3505772" y="6036616"/>
              <a:ext cx="488950" cy="4834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709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320426-BEDA-4422-AEBA-468B02EE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A5E022-B4F5-47C5-85C8-E2A0648B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C36F402-4516-45A9-B4CD-6EDA6AD24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91" y="1551728"/>
            <a:ext cx="2804817" cy="170991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017CD5F-B679-4FE1-8953-716A0A0F1E0F}"/>
              </a:ext>
            </a:extLst>
          </p:cNvPr>
          <p:cNvSpPr/>
          <p:nvPr/>
        </p:nvSpPr>
        <p:spPr bwMode="auto">
          <a:xfrm>
            <a:off x="285325" y="4056338"/>
            <a:ext cx="1686339" cy="1654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5D548E0-C33C-4818-A34D-8949C03C5A8F}"/>
              </a:ext>
            </a:extLst>
          </p:cNvPr>
          <p:cNvSpPr/>
          <p:nvPr/>
        </p:nvSpPr>
        <p:spPr bwMode="auto">
          <a:xfrm>
            <a:off x="3417198" y="3735344"/>
            <a:ext cx="2355214" cy="23077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ja-JP" altLang="en-US" sz="3200" b="1" dirty="0">
                <a:solidFill>
                  <a:schemeClr val="tx1"/>
                </a:solidFill>
                <a:latin typeface="+mn-ea"/>
                <a:ea typeface="+mn-ea"/>
              </a:rPr>
              <a:t>強化</a:t>
            </a:r>
            <a:endParaRPr kumimoji="1" lang="en-US" altLang="ja-JP" sz="32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kumimoji="1" lang="ja-JP" altLang="en-US" sz="3200" b="1" dirty="0">
                <a:solidFill>
                  <a:schemeClr val="tx1"/>
                </a:solidFill>
                <a:latin typeface="+mn-ea"/>
                <a:ea typeface="+mn-ea"/>
              </a:rPr>
              <a:t>学習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7C040D4-3B4B-4DAA-8EB7-6E82C2A46562}"/>
              </a:ext>
            </a:extLst>
          </p:cNvPr>
          <p:cNvGrpSpPr/>
          <p:nvPr/>
        </p:nvGrpSpPr>
        <p:grpSpPr>
          <a:xfrm>
            <a:off x="2259283" y="4040413"/>
            <a:ext cx="1686339" cy="1686339"/>
            <a:chOff x="3728830" y="3914913"/>
            <a:chExt cx="1686339" cy="1686339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DADF4055-5F77-4A1F-855F-FFFDDE7E5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8830" y="3914913"/>
              <a:ext cx="1686339" cy="168633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4718B77-1DE0-4D15-B031-D3330DC02365}"/>
                </a:ext>
              </a:extLst>
            </p:cNvPr>
            <p:cNvSpPr txBox="1"/>
            <p:nvPr/>
          </p:nvSpPr>
          <p:spPr>
            <a:xfrm>
              <a:off x="4800898" y="3914913"/>
              <a:ext cx="614271" cy="490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b="1" dirty="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AI</a:t>
              </a:r>
              <a:endParaRPr kumimoji="1" lang="ja-JP" altLang="en-US" sz="2800" b="1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329EA09-CFB4-4D7B-BDBD-B3954FCDF12E}"/>
              </a:ext>
            </a:extLst>
          </p:cNvPr>
          <p:cNvGrpSpPr/>
          <p:nvPr/>
        </p:nvGrpSpPr>
        <p:grpSpPr>
          <a:xfrm>
            <a:off x="5226432" y="4034766"/>
            <a:ext cx="1686339" cy="1691986"/>
            <a:chOff x="3728830" y="1451582"/>
            <a:chExt cx="1686339" cy="1691986"/>
          </a:xfrm>
          <a:solidFill>
            <a:schemeClr val="bg1"/>
          </a:solidFill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6AEDD89B-1501-46EA-A7C0-87950A6D2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8830" y="1457229"/>
              <a:ext cx="1686339" cy="168633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BB63F541-1A78-4163-9E0D-99F736B7E2EE}"/>
                </a:ext>
              </a:extLst>
            </p:cNvPr>
            <p:cNvSpPr txBox="1"/>
            <p:nvPr/>
          </p:nvSpPr>
          <p:spPr>
            <a:xfrm>
              <a:off x="4717542" y="145158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>
                  <a:solidFill>
                    <a:schemeClr val="tx1"/>
                  </a:solidFill>
                  <a:latin typeface="+mn-ea"/>
                  <a:ea typeface="+mn-ea"/>
                </a:rPr>
                <a:t>環境</a:t>
              </a:r>
            </a:p>
          </p:txBody>
        </p:sp>
      </p:grpSp>
      <p:sp>
        <p:nvSpPr>
          <p:cNvPr id="13" name="矢印: 下カーブ 12">
            <a:extLst>
              <a:ext uri="{FF2B5EF4-FFF2-40B4-BE49-F238E27FC236}">
                <a16:creationId xmlns:a16="http://schemas.microsoft.com/office/drawing/2014/main" id="{693C1AA4-956C-4C54-A85F-E91B1A9E9603}"/>
              </a:ext>
            </a:extLst>
          </p:cNvPr>
          <p:cNvSpPr/>
          <p:nvPr/>
        </p:nvSpPr>
        <p:spPr bwMode="auto">
          <a:xfrm>
            <a:off x="2787706" y="3243139"/>
            <a:ext cx="3596640" cy="722812"/>
          </a:xfrm>
          <a:prstGeom prst="curvedDownArrow">
            <a:avLst>
              <a:gd name="adj1" fmla="val 53464"/>
              <a:gd name="adj2" fmla="val 107080"/>
              <a:gd name="adj3" fmla="val 25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" name="矢印: 下カーブ 13">
            <a:extLst>
              <a:ext uri="{FF2B5EF4-FFF2-40B4-BE49-F238E27FC236}">
                <a16:creationId xmlns:a16="http://schemas.microsoft.com/office/drawing/2014/main" id="{01CD7AA4-F0CB-455F-94D9-50DF6774128D}"/>
              </a:ext>
            </a:extLst>
          </p:cNvPr>
          <p:cNvSpPr/>
          <p:nvPr/>
        </p:nvSpPr>
        <p:spPr bwMode="auto">
          <a:xfrm rot="10800000">
            <a:off x="2787706" y="5801214"/>
            <a:ext cx="3596640" cy="722812"/>
          </a:xfrm>
          <a:prstGeom prst="curvedDownArrow">
            <a:avLst>
              <a:gd name="adj1" fmla="val 53464"/>
              <a:gd name="adj2" fmla="val 107080"/>
              <a:gd name="adj3" fmla="val 25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2746008-BC38-4B22-9627-2D9D4771B2E1}"/>
              </a:ext>
            </a:extLst>
          </p:cNvPr>
          <p:cNvSpPr txBox="1"/>
          <p:nvPr/>
        </p:nvSpPr>
        <p:spPr>
          <a:xfrm>
            <a:off x="3886919" y="3086173"/>
            <a:ext cx="1415772" cy="4247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+mn-ea"/>
                <a:ea typeface="+mn-ea"/>
              </a:rPr>
              <a:t>探索戦略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39048D3-E171-421B-9CC3-9D222DCAEFEF}"/>
              </a:ext>
            </a:extLst>
          </p:cNvPr>
          <p:cNvSpPr txBox="1"/>
          <p:nvPr/>
        </p:nvSpPr>
        <p:spPr>
          <a:xfrm>
            <a:off x="3736983" y="6272732"/>
            <a:ext cx="1689886" cy="4247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+mn-ea"/>
                <a:ea typeface="+mn-ea"/>
              </a:rPr>
              <a:t>フィードバック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75CB49E9-A332-4AC3-AC41-5536F3D1D852}"/>
              </a:ext>
            </a:extLst>
          </p:cNvPr>
          <p:cNvGrpSpPr/>
          <p:nvPr/>
        </p:nvGrpSpPr>
        <p:grpSpPr>
          <a:xfrm>
            <a:off x="7200390" y="4040412"/>
            <a:ext cx="1686339" cy="1686339"/>
            <a:chOff x="5673224" y="4084405"/>
            <a:chExt cx="2457576" cy="2317896"/>
          </a:xfrm>
        </p:grpSpPr>
        <p:pic>
          <p:nvPicPr>
            <p:cNvPr id="18" name="table">
              <a:extLst>
                <a:ext uri="{FF2B5EF4-FFF2-40B4-BE49-F238E27FC236}">
                  <a16:creationId xmlns:a16="http://schemas.microsoft.com/office/drawing/2014/main" id="{2861A255-21F1-4670-B2EE-AC0DE4755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73224" y="4120345"/>
              <a:ext cx="2457576" cy="2281956"/>
            </a:xfrm>
            <a:prstGeom prst="rect">
              <a:avLst/>
            </a:prstGeom>
          </p:spPr>
        </p:pic>
        <p:sp>
          <p:nvSpPr>
            <p:cNvPr id="19" name="テキスト ボックス 32">
              <a:extLst>
                <a:ext uri="{FF2B5EF4-FFF2-40B4-BE49-F238E27FC236}">
                  <a16:creationId xmlns:a16="http://schemas.microsoft.com/office/drawing/2014/main" id="{6B9137AA-149E-4DC5-AB2F-242A09A0BE76}"/>
                </a:ext>
              </a:extLst>
            </p:cNvPr>
            <p:cNvSpPr txBox="1"/>
            <p:nvPr/>
          </p:nvSpPr>
          <p:spPr>
            <a:xfrm>
              <a:off x="5736555" y="4084405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r>
                <a:rPr kumimoji="1" lang="en-US" altLang="ja-JP" sz="20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</a:t>
              </a:r>
              <a:endParaRPr kumimoji="1" lang="ja-JP" altLang="en-US" sz="2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" name="テキスト ボックス 33">
              <a:extLst>
                <a:ext uri="{FF2B5EF4-FFF2-40B4-BE49-F238E27FC236}">
                  <a16:creationId xmlns:a16="http://schemas.microsoft.com/office/drawing/2014/main" id="{9E81E03C-CBBD-4A2C-B8D8-83AA60CE0264}"/>
                </a:ext>
              </a:extLst>
            </p:cNvPr>
            <p:cNvSpPr txBox="1"/>
            <p:nvPr/>
          </p:nvSpPr>
          <p:spPr>
            <a:xfrm>
              <a:off x="5748564" y="4801291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r>
                <a:rPr kumimoji="1" lang="en-US" altLang="ja-JP" sz="20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B</a:t>
              </a:r>
              <a:endParaRPr kumimoji="1" lang="ja-JP" altLang="en-US" sz="2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" name="テキスト ボックス 34">
              <a:extLst>
                <a:ext uri="{FF2B5EF4-FFF2-40B4-BE49-F238E27FC236}">
                  <a16:creationId xmlns:a16="http://schemas.microsoft.com/office/drawing/2014/main" id="{EFBFC6BD-3333-49D9-999F-18B347B0836D}"/>
                </a:ext>
              </a:extLst>
            </p:cNvPr>
            <p:cNvSpPr txBox="1"/>
            <p:nvPr/>
          </p:nvSpPr>
          <p:spPr>
            <a:xfrm>
              <a:off x="7270057" y="4883105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r>
                <a:rPr kumimoji="1" lang="en-US" altLang="ja-JP" sz="20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</a:t>
              </a:r>
              <a:endParaRPr kumimoji="1" lang="ja-JP" altLang="en-US" sz="2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0803442-7DBF-4045-921D-EB0C354C9497}"/>
              </a:ext>
            </a:extLst>
          </p:cNvPr>
          <p:cNvSpPr txBox="1"/>
          <p:nvPr/>
        </p:nvSpPr>
        <p:spPr>
          <a:xfrm>
            <a:off x="7694742" y="572104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  <a:latin typeface="+mn-ea"/>
                <a:ea typeface="+mn-ea"/>
              </a:rPr>
              <a:t>試行</a:t>
            </a: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E50AF4E-4BF9-43D7-8FF4-936B92F8CB73}"/>
              </a:ext>
            </a:extLst>
          </p:cNvPr>
          <p:cNvSpPr/>
          <p:nvPr/>
        </p:nvSpPr>
        <p:spPr bwMode="auto">
          <a:xfrm>
            <a:off x="427684" y="4351605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α</a:t>
            </a:r>
            <a:endParaRPr kumimoji="1" lang="ja-JP" altLang="en-US" sz="2000" b="1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F270A10-BBE2-46D0-BAA9-EB7E6841EF2C}"/>
              </a:ext>
            </a:extLst>
          </p:cNvPr>
          <p:cNvSpPr/>
          <p:nvPr/>
        </p:nvSpPr>
        <p:spPr bwMode="auto">
          <a:xfrm>
            <a:off x="371078" y="4896655"/>
            <a:ext cx="1546884" cy="62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1BCF7952-6F65-4894-9720-5D2CE330B169}"/>
              </a:ext>
            </a:extLst>
          </p:cNvPr>
          <p:cNvSpPr/>
          <p:nvPr/>
        </p:nvSpPr>
        <p:spPr bwMode="auto">
          <a:xfrm>
            <a:off x="427684" y="5030802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θ</a:t>
            </a:r>
            <a:endParaRPr kumimoji="1" lang="ja-JP" altLang="en-US" sz="2000" b="1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68E6753-9F1A-410F-B777-31A8CEEAF5C4}"/>
              </a:ext>
            </a:extLst>
          </p:cNvPr>
          <p:cNvSpPr/>
          <p:nvPr/>
        </p:nvSpPr>
        <p:spPr bwMode="auto">
          <a:xfrm>
            <a:off x="877702" y="4945027"/>
            <a:ext cx="979416" cy="5215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B00A1E6D-CB85-4797-B91A-54273B3106CF}"/>
              </a:ext>
            </a:extLst>
          </p:cNvPr>
          <p:cNvSpPr/>
          <p:nvPr/>
        </p:nvSpPr>
        <p:spPr bwMode="auto">
          <a:xfrm>
            <a:off x="936227" y="5030801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Ｚ</a:t>
            </a:r>
            <a:endParaRPr kumimoji="1" lang="ja-JP" altLang="en-US" sz="1400" b="1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7835C5C-8EEB-4478-A11B-0A3A4397156A}"/>
              </a:ext>
            </a:extLst>
          </p:cNvPr>
          <p:cNvSpPr/>
          <p:nvPr/>
        </p:nvSpPr>
        <p:spPr bwMode="auto">
          <a:xfrm>
            <a:off x="1445761" y="5028716"/>
            <a:ext cx="360165" cy="354179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Ｘ</a:t>
            </a:r>
            <a:endParaRPr kumimoji="1" lang="ja-JP" altLang="en-US" sz="1400" b="1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B827ACAC-0A92-46CE-B439-4C3D691A07E5}"/>
              </a:ext>
            </a:extLst>
          </p:cNvPr>
          <p:cNvSpPr/>
          <p:nvPr/>
        </p:nvSpPr>
        <p:spPr bwMode="auto">
          <a:xfrm>
            <a:off x="946909" y="4346607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β</a:t>
            </a:r>
            <a:endParaRPr kumimoji="1" lang="ja-JP" altLang="en-US" sz="2000" b="1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927B315-6509-48EA-B5BE-64B80002BA6C}"/>
              </a:ext>
            </a:extLst>
          </p:cNvPr>
          <p:cNvSpPr/>
          <p:nvPr/>
        </p:nvSpPr>
        <p:spPr bwMode="auto">
          <a:xfrm>
            <a:off x="1372948" y="4270842"/>
            <a:ext cx="488908" cy="5215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B5138846-4E93-452F-9A9D-A43069749ABC}"/>
              </a:ext>
            </a:extLst>
          </p:cNvPr>
          <p:cNvSpPr/>
          <p:nvPr/>
        </p:nvSpPr>
        <p:spPr bwMode="auto">
          <a:xfrm>
            <a:off x="1443534" y="4346608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φ</a:t>
            </a:r>
            <a:endParaRPr kumimoji="1" lang="ja-JP" altLang="en-US" sz="2000" b="1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3DFE97E3-0F90-416B-8494-51A8DD40F1EE}"/>
              </a:ext>
            </a:extLst>
          </p:cNvPr>
          <p:cNvCxnSpPr>
            <a:stCxn id="29" idx="6"/>
            <a:endCxn id="31" idx="2"/>
          </p:cNvCxnSpPr>
          <p:nvPr/>
        </p:nvCxnSpPr>
        <p:spPr bwMode="auto">
          <a:xfrm>
            <a:off x="1307074" y="4523697"/>
            <a:ext cx="136460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5A644BB2-623D-4E6E-A175-6EA3C2EAEF00}"/>
              </a:ext>
            </a:extLst>
          </p:cNvPr>
          <p:cNvCxnSpPr>
            <a:cxnSpLocks/>
            <a:stCxn id="23" idx="4"/>
            <a:endCxn id="25" idx="0"/>
          </p:cNvCxnSpPr>
          <p:nvPr/>
        </p:nvCxnSpPr>
        <p:spPr bwMode="auto">
          <a:xfrm>
            <a:off x="607767" y="4705784"/>
            <a:ext cx="0" cy="32501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2418C84D-3024-4D6D-B0BB-5F2C1ECB5D11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 bwMode="auto">
          <a:xfrm flipV="1">
            <a:off x="787849" y="5207891"/>
            <a:ext cx="148378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351CA77-9E78-4119-BBAE-EF1E8BDC6B1C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 bwMode="auto">
          <a:xfrm flipV="1">
            <a:off x="1296392" y="5205806"/>
            <a:ext cx="149369" cy="208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555A5CD7-6242-4B32-A184-15878E1FCA45}"/>
              </a:ext>
            </a:extLst>
          </p:cNvPr>
          <p:cNvCxnSpPr>
            <a:cxnSpLocks/>
            <a:stCxn id="31" idx="4"/>
            <a:endCxn id="28" idx="0"/>
          </p:cNvCxnSpPr>
          <p:nvPr/>
        </p:nvCxnSpPr>
        <p:spPr bwMode="auto">
          <a:xfrm>
            <a:off x="1623617" y="4700787"/>
            <a:ext cx="2227" cy="32792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7F08A58-FC87-4651-A04F-EF52C35D3938}"/>
              </a:ext>
            </a:extLst>
          </p:cNvPr>
          <p:cNvSpPr txBox="1"/>
          <p:nvPr/>
        </p:nvSpPr>
        <p:spPr>
          <a:xfrm>
            <a:off x="511816" y="5717031"/>
            <a:ext cx="1208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  <a:latin typeface="+mn-ea"/>
                <a:ea typeface="+mn-ea"/>
              </a:rPr>
              <a:t>モデリング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16F104E-92A9-48AB-8CF9-B84D40857398}"/>
              </a:ext>
            </a:extLst>
          </p:cNvPr>
          <p:cNvSpPr txBox="1"/>
          <p:nvPr/>
        </p:nvSpPr>
        <p:spPr>
          <a:xfrm>
            <a:off x="204999" y="3299208"/>
            <a:ext cx="1879040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+mn-ea"/>
                <a:ea typeface="+mn-ea"/>
              </a:rPr>
              <a:t>伝統的な確率モデル</a:t>
            </a:r>
            <a:endParaRPr kumimoji="1" lang="en-US" altLang="ja-JP" sz="16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+mn-ea"/>
                <a:ea typeface="+mn-ea"/>
              </a:rPr>
              <a:t>+</a:t>
            </a: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+mn-ea"/>
                <a:ea typeface="+mn-ea"/>
              </a:rPr>
              <a:t>強化学習</a:t>
            </a:r>
            <a:r>
              <a:rPr kumimoji="1" lang="en-US" altLang="ja-JP" sz="1600" dirty="0">
                <a:solidFill>
                  <a:schemeClr val="tx1"/>
                </a:solidFill>
                <a:latin typeface="+mn-ea"/>
                <a:ea typeface="+mn-ea"/>
              </a:rPr>
              <a:t>(Bandit)</a:t>
            </a:r>
            <a:endParaRPr kumimoji="1" lang="ja-JP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5100E22B-EF8D-40D9-8A72-91068392720B}"/>
              </a:ext>
            </a:extLst>
          </p:cNvPr>
          <p:cNvGrpSpPr/>
          <p:nvPr/>
        </p:nvGrpSpPr>
        <p:grpSpPr>
          <a:xfrm>
            <a:off x="4432065" y="1860058"/>
            <a:ext cx="2046516" cy="1014240"/>
            <a:chOff x="6435634" y="5420533"/>
            <a:chExt cx="2046516" cy="1014240"/>
          </a:xfrm>
        </p:grpSpPr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7262283-C39D-4002-B9C7-08F717C2FF1A}"/>
                </a:ext>
              </a:extLst>
            </p:cNvPr>
            <p:cNvSpPr/>
            <p:nvPr/>
          </p:nvSpPr>
          <p:spPr>
            <a:xfrm>
              <a:off x="6435634" y="5420533"/>
              <a:ext cx="2046516" cy="101424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rtlCol="0" anchor="t"/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r>
                <a: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探索＞利用</a:t>
              </a:r>
            </a:p>
          </p:txBody>
        </p: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D631E028-B4DB-44DB-9142-3E647CC4F9EC}"/>
                </a:ext>
              </a:extLst>
            </p:cNvPr>
            <p:cNvCxnSpPr/>
            <p:nvPr/>
          </p:nvCxnSpPr>
          <p:spPr bwMode="auto">
            <a:xfrm>
              <a:off x="6500119" y="6146742"/>
              <a:ext cx="1944216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2" name="フリーフォーム 73">
              <a:extLst>
                <a:ext uri="{FF2B5EF4-FFF2-40B4-BE49-F238E27FC236}">
                  <a16:creationId xmlns:a16="http://schemas.microsoft.com/office/drawing/2014/main" id="{AA65498A-D08A-45AA-A710-1AD6EC04687B}"/>
                </a:ext>
              </a:extLst>
            </p:cNvPr>
            <p:cNvSpPr/>
            <p:nvPr/>
          </p:nvSpPr>
          <p:spPr>
            <a:xfrm>
              <a:off x="6644135" y="5714694"/>
              <a:ext cx="1584176" cy="391016"/>
            </a:xfrm>
            <a:custGeom>
              <a:avLst/>
              <a:gdLst>
                <a:gd name="connsiteX0" fmla="*/ 0 w 5021036"/>
                <a:gd name="connsiteY0" fmla="*/ 2370389 h 2386717"/>
                <a:gd name="connsiteX1" fmla="*/ 538843 w 5021036"/>
                <a:gd name="connsiteY1" fmla="*/ 2264253 h 2386717"/>
                <a:gd name="connsiteX2" fmla="*/ 898072 w 5021036"/>
                <a:gd name="connsiteY2" fmla="*/ 2035653 h 2386717"/>
                <a:gd name="connsiteX3" fmla="*/ 1249136 w 5021036"/>
                <a:gd name="connsiteY3" fmla="*/ 1627439 h 2386717"/>
                <a:gd name="connsiteX4" fmla="*/ 1747157 w 5021036"/>
                <a:gd name="connsiteY4" fmla="*/ 811010 h 2386717"/>
                <a:gd name="connsiteX5" fmla="*/ 2073729 w 5021036"/>
                <a:gd name="connsiteY5" fmla="*/ 288496 h 2386717"/>
                <a:gd name="connsiteX6" fmla="*/ 2294165 w 5021036"/>
                <a:gd name="connsiteY6" fmla="*/ 68060 h 2386717"/>
                <a:gd name="connsiteX7" fmla="*/ 2506436 w 5021036"/>
                <a:gd name="connsiteY7" fmla="*/ 2746 h 2386717"/>
                <a:gd name="connsiteX8" fmla="*/ 2808515 w 5021036"/>
                <a:gd name="connsiteY8" fmla="*/ 141539 h 2386717"/>
                <a:gd name="connsiteX9" fmla="*/ 3004457 w 5021036"/>
                <a:gd name="connsiteY9" fmla="*/ 402796 h 2386717"/>
                <a:gd name="connsiteX10" fmla="*/ 3184072 w 5021036"/>
                <a:gd name="connsiteY10" fmla="*/ 664053 h 2386717"/>
                <a:gd name="connsiteX11" fmla="*/ 3600450 w 5021036"/>
                <a:gd name="connsiteY11" fmla="*/ 1382510 h 2386717"/>
                <a:gd name="connsiteX12" fmla="*/ 3959679 w 5021036"/>
                <a:gd name="connsiteY12" fmla="*/ 1864203 h 2386717"/>
                <a:gd name="connsiteX13" fmla="*/ 4286250 w 5021036"/>
                <a:gd name="connsiteY13" fmla="*/ 2158117 h 2386717"/>
                <a:gd name="connsiteX14" fmla="*/ 4620986 w 5021036"/>
                <a:gd name="connsiteY14" fmla="*/ 2313239 h 2386717"/>
                <a:gd name="connsiteX15" fmla="*/ 5021036 w 5021036"/>
                <a:gd name="connsiteY15" fmla="*/ 2386717 h 2386717"/>
                <a:gd name="connsiteX0" fmla="*/ 0 w 5021036"/>
                <a:gd name="connsiteY0" fmla="*/ 2367801 h 2384129"/>
                <a:gd name="connsiteX1" fmla="*/ 538843 w 5021036"/>
                <a:gd name="connsiteY1" fmla="*/ 2261665 h 2384129"/>
                <a:gd name="connsiteX2" fmla="*/ 898072 w 5021036"/>
                <a:gd name="connsiteY2" fmla="*/ 2033065 h 2384129"/>
                <a:gd name="connsiteX3" fmla="*/ 1249136 w 5021036"/>
                <a:gd name="connsiteY3" fmla="*/ 1624851 h 2384129"/>
                <a:gd name="connsiteX4" fmla="*/ 1747157 w 5021036"/>
                <a:gd name="connsiteY4" fmla="*/ 808422 h 2384129"/>
                <a:gd name="connsiteX5" fmla="*/ 2073729 w 5021036"/>
                <a:gd name="connsiteY5" fmla="*/ 285908 h 2384129"/>
                <a:gd name="connsiteX6" fmla="*/ 2294165 w 5021036"/>
                <a:gd name="connsiteY6" fmla="*/ 65472 h 2384129"/>
                <a:gd name="connsiteX7" fmla="*/ 2506436 w 5021036"/>
                <a:gd name="connsiteY7" fmla="*/ 158 h 2384129"/>
                <a:gd name="connsiteX8" fmla="*/ 2808515 w 5021036"/>
                <a:gd name="connsiteY8" fmla="*/ 138951 h 2384129"/>
                <a:gd name="connsiteX9" fmla="*/ 3004457 w 5021036"/>
                <a:gd name="connsiteY9" fmla="*/ 400208 h 2384129"/>
                <a:gd name="connsiteX10" fmla="*/ 3184072 w 5021036"/>
                <a:gd name="connsiteY10" fmla="*/ 661465 h 2384129"/>
                <a:gd name="connsiteX11" fmla="*/ 3600450 w 5021036"/>
                <a:gd name="connsiteY11" fmla="*/ 1379922 h 2384129"/>
                <a:gd name="connsiteX12" fmla="*/ 3959679 w 5021036"/>
                <a:gd name="connsiteY12" fmla="*/ 1861615 h 2384129"/>
                <a:gd name="connsiteX13" fmla="*/ 4286250 w 5021036"/>
                <a:gd name="connsiteY13" fmla="*/ 2155529 h 2384129"/>
                <a:gd name="connsiteX14" fmla="*/ 4620986 w 5021036"/>
                <a:gd name="connsiteY14" fmla="*/ 2310651 h 2384129"/>
                <a:gd name="connsiteX15" fmla="*/ 5021036 w 5021036"/>
                <a:gd name="connsiteY15" fmla="*/ 2384129 h 2384129"/>
                <a:gd name="connsiteX0" fmla="*/ 0 w 5021036"/>
                <a:gd name="connsiteY0" fmla="*/ 2367882 h 2384210"/>
                <a:gd name="connsiteX1" fmla="*/ 538843 w 5021036"/>
                <a:gd name="connsiteY1" fmla="*/ 2261746 h 2384210"/>
                <a:gd name="connsiteX2" fmla="*/ 898072 w 5021036"/>
                <a:gd name="connsiteY2" fmla="*/ 2033146 h 2384210"/>
                <a:gd name="connsiteX3" fmla="*/ 1249136 w 5021036"/>
                <a:gd name="connsiteY3" fmla="*/ 1624932 h 2384210"/>
                <a:gd name="connsiteX4" fmla="*/ 1747157 w 5021036"/>
                <a:gd name="connsiteY4" fmla="*/ 808503 h 2384210"/>
                <a:gd name="connsiteX5" fmla="*/ 2073729 w 5021036"/>
                <a:gd name="connsiteY5" fmla="*/ 285989 h 2384210"/>
                <a:gd name="connsiteX6" fmla="*/ 2294165 w 5021036"/>
                <a:gd name="connsiteY6" fmla="*/ 65553 h 2384210"/>
                <a:gd name="connsiteX7" fmla="*/ 2506436 w 5021036"/>
                <a:gd name="connsiteY7" fmla="*/ 239 h 2384210"/>
                <a:gd name="connsiteX8" fmla="*/ 2743201 w 5021036"/>
                <a:gd name="connsiteY8" fmla="*/ 81882 h 2384210"/>
                <a:gd name="connsiteX9" fmla="*/ 3004457 w 5021036"/>
                <a:gd name="connsiteY9" fmla="*/ 400289 h 2384210"/>
                <a:gd name="connsiteX10" fmla="*/ 3184072 w 5021036"/>
                <a:gd name="connsiteY10" fmla="*/ 661546 h 2384210"/>
                <a:gd name="connsiteX11" fmla="*/ 3600450 w 5021036"/>
                <a:gd name="connsiteY11" fmla="*/ 1380003 h 2384210"/>
                <a:gd name="connsiteX12" fmla="*/ 3959679 w 5021036"/>
                <a:gd name="connsiteY12" fmla="*/ 1861696 h 2384210"/>
                <a:gd name="connsiteX13" fmla="*/ 4286250 w 5021036"/>
                <a:gd name="connsiteY13" fmla="*/ 2155610 h 2384210"/>
                <a:gd name="connsiteX14" fmla="*/ 4620986 w 5021036"/>
                <a:gd name="connsiteY14" fmla="*/ 2310732 h 2384210"/>
                <a:gd name="connsiteX15" fmla="*/ 5021036 w 5021036"/>
                <a:gd name="connsiteY15" fmla="*/ 2384210 h 2384210"/>
                <a:gd name="connsiteX0" fmla="*/ 0 w 5021036"/>
                <a:gd name="connsiteY0" fmla="*/ 2367882 h 2384210"/>
                <a:gd name="connsiteX1" fmla="*/ 538843 w 5021036"/>
                <a:gd name="connsiteY1" fmla="*/ 2261746 h 2384210"/>
                <a:gd name="connsiteX2" fmla="*/ 898072 w 5021036"/>
                <a:gd name="connsiteY2" fmla="*/ 2033146 h 2384210"/>
                <a:gd name="connsiteX3" fmla="*/ 1249136 w 5021036"/>
                <a:gd name="connsiteY3" fmla="*/ 1624932 h 2384210"/>
                <a:gd name="connsiteX4" fmla="*/ 1747157 w 5021036"/>
                <a:gd name="connsiteY4" fmla="*/ 808503 h 2384210"/>
                <a:gd name="connsiteX5" fmla="*/ 2073729 w 5021036"/>
                <a:gd name="connsiteY5" fmla="*/ 285989 h 2384210"/>
                <a:gd name="connsiteX6" fmla="*/ 2294165 w 5021036"/>
                <a:gd name="connsiteY6" fmla="*/ 65553 h 2384210"/>
                <a:gd name="connsiteX7" fmla="*/ 2506436 w 5021036"/>
                <a:gd name="connsiteY7" fmla="*/ 239 h 2384210"/>
                <a:gd name="connsiteX8" fmla="*/ 2743201 w 5021036"/>
                <a:gd name="connsiteY8" fmla="*/ 81882 h 2384210"/>
                <a:gd name="connsiteX9" fmla="*/ 2963636 w 5021036"/>
                <a:gd name="connsiteY9" fmla="*/ 334975 h 2384210"/>
                <a:gd name="connsiteX10" fmla="*/ 3184072 w 5021036"/>
                <a:gd name="connsiteY10" fmla="*/ 661546 h 2384210"/>
                <a:gd name="connsiteX11" fmla="*/ 3600450 w 5021036"/>
                <a:gd name="connsiteY11" fmla="*/ 1380003 h 2384210"/>
                <a:gd name="connsiteX12" fmla="*/ 3959679 w 5021036"/>
                <a:gd name="connsiteY12" fmla="*/ 1861696 h 2384210"/>
                <a:gd name="connsiteX13" fmla="*/ 4286250 w 5021036"/>
                <a:gd name="connsiteY13" fmla="*/ 2155610 h 2384210"/>
                <a:gd name="connsiteX14" fmla="*/ 4620986 w 5021036"/>
                <a:gd name="connsiteY14" fmla="*/ 2310732 h 2384210"/>
                <a:gd name="connsiteX15" fmla="*/ 5021036 w 5021036"/>
                <a:gd name="connsiteY15" fmla="*/ 2384210 h 2384210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35004 h 2384239"/>
                <a:gd name="connsiteX10" fmla="*/ 3184072 w 5021036"/>
                <a:gd name="connsiteY10" fmla="*/ 661575 h 2384239"/>
                <a:gd name="connsiteX11" fmla="*/ 3600450 w 5021036"/>
                <a:gd name="connsiteY11" fmla="*/ 1380032 h 2384239"/>
                <a:gd name="connsiteX12" fmla="*/ 3959679 w 5021036"/>
                <a:gd name="connsiteY12" fmla="*/ 1861725 h 2384239"/>
                <a:gd name="connsiteX13" fmla="*/ 4286250 w 5021036"/>
                <a:gd name="connsiteY13" fmla="*/ 2155639 h 2384239"/>
                <a:gd name="connsiteX14" fmla="*/ 4620986 w 5021036"/>
                <a:gd name="connsiteY14" fmla="*/ 2310761 h 2384239"/>
                <a:gd name="connsiteX15" fmla="*/ 5021036 w 5021036"/>
                <a:gd name="connsiteY15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184072 w 5021036"/>
                <a:gd name="connsiteY10" fmla="*/ 661575 h 2384239"/>
                <a:gd name="connsiteX11" fmla="*/ 3600450 w 5021036"/>
                <a:gd name="connsiteY11" fmla="*/ 1380032 h 2384239"/>
                <a:gd name="connsiteX12" fmla="*/ 3959679 w 5021036"/>
                <a:gd name="connsiteY12" fmla="*/ 1861725 h 2384239"/>
                <a:gd name="connsiteX13" fmla="*/ 4286250 w 5021036"/>
                <a:gd name="connsiteY13" fmla="*/ 2155639 h 2384239"/>
                <a:gd name="connsiteX14" fmla="*/ 4620986 w 5021036"/>
                <a:gd name="connsiteY14" fmla="*/ 2310761 h 2384239"/>
                <a:gd name="connsiteX15" fmla="*/ 5021036 w 5021036"/>
                <a:gd name="connsiteY15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600450 w 5021036"/>
                <a:gd name="connsiteY11" fmla="*/ 1380032 h 2384239"/>
                <a:gd name="connsiteX12" fmla="*/ 3959679 w 5021036"/>
                <a:gd name="connsiteY12" fmla="*/ 1861725 h 2384239"/>
                <a:gd name="connsiteX13" fmla="*/ 4286250 w 5021036"/>
                <a:gd name="connsiteY13" fmla="*/ 2155639 h 2384239"/>
                <a:gd name="connsiteX14" fmla="*/ 4620986 w 5021036"/>
                <a:gd name="connsiteY14" fmla="*/ 2310761 h 2384239"/>
                <a:gd name="connsiteX15" fmla="*/ 5021036 w 5021036"/>
                <a:gd name="connsiteY15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812722 w 5021036"/>
                <a:gd name="connsiteY11" fmla="*/ 1682111 h 2384239"/>
                <a:gd name="connsiteX12" fmla="*/ 3959679 w 5021036"/>
                <a:gd name="connsiteY12" fmla="*/ 1861725 h 2384239"/>
                <a:gd name="connsiteX13" fmla="*/ 4286250 w 5021036"/>
                <a:gd name="connsiteY13" fmla="*/ 2155639 h 2384239"/>
                <a:gd name="connsiteX14" fmla="*/ 4620986 w 5021036"/>
                <a:gd name="connsiteY14" fmla="*/ 2310761 h 2384239"/>
                <a:gd name="connsiteX15" fmla="*/ 5021036 w 5021036"/>
                <a:gd name="connsiteY15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812722 w 5021036"/>
                <a:gd name="connsiteY11" fmla="*/ 1682111 h 2384239"/>
                <a:gd name="connsiteX12" fmla="*/ 4286250 w 5021036"/>
                <a:gd name="connsiteY12" fmla="*/ 2155639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812722 w 5021036"/>
                <a:gd name="connsiteY11" fmla="*/ 1682111 h 2384239"/>
                <a:gd name="connsiteX12" fmla="*/ 4286250 w 5021036"/>
                <a:gd name="connsiteY12" fmla="*/ 2155639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812722 w 5021036"/>
                <a:gd name="connsiteY11" fmla="*/ 1682111 h 2384239"/>
                <a:gd name="connsiteX12" fmla="*/ 4286250 w 5021036"/>
                <a:gd name="connsiteY12" fmla="*/ 2155639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286250 w 5021036"/>
                <a:gd name="connsiteY12" fmla="*/ 2155639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229100 w 5021036"/>
                <a:gd name="connsiteY12" fmla="*/ 2090325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220936 w 5021036"/>
                <a:gd name="connsiteY12" fmla="*/ 2114818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220936 w 5021036"/>
                <a:gd name="connsiteY12" fmla="*/ 2114818 h 2384239"/>
                <a:gd name="connsiteX13" fmla="*/ 4547507 w 5021036"/>
                <a:gd name="connsiteY13" fmla="*/ 2286269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155622 w 5021036"/>
                <a:gd name="connsiteY12" fmla="*/ 2073996 h 2384239"/>
                <a:gd name="connsiteX13" fmla="*/ 4547507 w 5021036"/>
                <a:gd name="connsiteY13" fmla="*/ 2286269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155622 w 5021036"/>
                <a:gd name="connsiteY12" fmla="*/ 2073996 h 2384239"/>
                <a:gd name="connsiteX13" fmla="*/ 4547507 w 5021036"/>
                <a:gd name="connsiteY13" fmla="*/ 2286269 h 2384239"/>
                <a:gd name="connsiteX14" fmla="*/ 5021036 w 5021036"/>
                <a:gd name="connsiteY14" fmla="*/ 2384239 h 238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21036" h="2384239">
                  <a:moveTo>
                    <a:pt x="0" y="2367911"/>
                  </a:moveTo>
                  <a:cubicBezTo>
                    <a:pt x="194582" y="2342737"/>
                    <a:pt x="389164" y="2317564"/>
                    <a:pt x="538843" y="2261775"/>
                  </a:cubicBezTo>
                  <a:cubicBezTo>
                    <a:pt x="688522" y="2205986"/>
                    <a:pt x="774247" y="2150196"/>
                    <a:pt x="898072" y="2033175"/>
                  </a:cubicBezTo>
                  <a:cubicBezTo>
                    <a:pt x="1021897" y="1916154"/>
                    <a:pt x="1140279" y="1763754"/>
                    <a:pt x="1281793" y="1559647"/>
                  </a:cubicBezTo>
                  <a:cubicBezTo>
                    <a:pt x="1423307" y="1355540"/>
                    <a:pt x="1617889" y="1018082"/>
                    <a:pt x="1747157" y="808532"/>
                  </a:cubicBezTo>
                  <a:cubicBezTo>
                    <a:pt x="1876425" y="598982"/>
                    <a:pt x="1966233" y="426171"/>
                    <a:pt x="2057401" y="302346"/>
                  </a:cubicBezTo>
                  <a:cubicBezTo>
                    <a:pt x="2148569" y="178521"/>
                    <a:pt x="2219326" y="115928"/>
                    <a:pt x="2294165" y="65582"/>
                  </a:cubicBezTo>
                  <a:cubicBezTo>
                    <a:pt x="2369004" y="15236"/>
                    <a:pt x="2415268" y="-2453"/>
                    <a:pt x="2506436" y="268"/>
                  </a:cubicBezTo>
                  <a:cubicBezTo>
                    <a:pt x="2597604" y="2989"/>
                    <a:pt x="2667001" y="28843"/>
                    <a:pt x="2743201" y="81911"/>
                  </a:cubicBezTo>
                  <a:cubicBezTo>
                    <a:pt x="2819401" y="134979"/>
                    <a:pt x="2880633" y="207098"/>
                    <a:pt x="2963636" y="318676"/>
                  </a:cubicBezTo>
                  <a:cubicBezTo>
                    <a:pt x="3046639" y="430254"/>
                    <a:pt x="3105151" y="529586"/>
                    <a:pt x="3241222" y="751382"/>
                  </a:cubicBezTo>
                  <a:cubicBezTo>
                    <a:pt x="3377293" y="973178"/>
                    <a:pt x="3627665" y="1429019"/>
                    <a:pt x="3780065" y="1649454"/>
                  </a:cubicBezTo>
                  <a:cubicBezTo>
                    <a:pt x="3932465" y="1869889"/>
                    <a:pt x="4027715" y="1967860"/>
                    <a:pt x="4155622" y="2073996"/>
                  </a:cubicBezTo>
                  <a:cubicBezTo>
                    <a:pt x="4283529" y="2180132"/>
                    <a:pt x="4403271" y="2234562"/>
                    <a:pt x="4547507" y="2286269"/>
                  </a:cubicBezTo>
                  <a:cubicBezTo>
                    <a:pt x="4691743" y="2337976"/>
                    <a:pt x="4882243" y="2366550"/>
                    <a:pt x="5021036" y="2384239"/>
                  </a:cubicBezTo>
                </a:path>
              </a:pathLst>
            </a:custGeom>
            <a:noFill/>
            <a:ln w="28575">
              <a:solidFill>
                <a:srgbClr val="0070C0"/>
              </a:solidFill>
            </a:ln>
          </p:spPr>
          <p:txBody>
            <a:bodyPr rtlCol="0" anchor="ctr"/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7FAAD9A8-B059-494F-811F-ECE69488CA6C}"/>
              </a:ext>
            </a:extLst>
          </p:cNvPr>
          <p:cNvGrpSpPr/>
          <p:nvPr/>
        </p:nvGrpSpPr>
        <p:grpSpPr>
          <a:xfrm>
            <a:off x="6840213" y="1687894"/>
            <a:ext cx="2046516" cy="1368152"/>
            <a:chOff x="3592286" y="5420533"/>
            <a:chExt cx="2046516" cy="1368152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6D863688-411F-4FF9-B3D0-44F16CCB9483}"/>
                </a:ext>
              </a:extLst>
            </p:cNvPr>
            <p:cNvSpPr/>
            <p:nvPr/>
          </p:nvSpPr>
          <p:spPr>
            <a:xfrm>
              <a:off x="3592286" y="5420533"/>
              <a:ext cx="2046516" cy="136815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rtlCol="0" anchor="t"/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r>
                <a: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探索＜利用</a:t>
              </a:r>
            </a:p>
          </p:txBody>
        </p: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4C856C20-D35D-4C55-83AD-0EF5C6E96D4D}"/>
                </a:ext>
              </a:extLst>
            </p:cNvPr>
            <p:cNvCxnSpPr/>
            <p:nvPr/>
          </p:nvCxnSpPr>
          <p:spPr bwMode="auto">
            <a:xfrm>
              <a:off x="3655803" y="6500654"/>
              <a:ext cx="1944216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フリーフォーム 74">
              <a:extLst>
                <a:ext uri="{FF2B5EF4-FFF2-40B4-BE49-F238E27FC236}">
                  <a16:creationId xmlns:a16="http://schemas.microsoft.com/office/drawing/2014/main" id="{365FB79A-A621-4F21-BAD9-995932678B6E}"/>
                </a:ext>
              </a:extLst>
            </p:cNvPr>
            <p:cNvSpPr/>
            <p:nvPr/>
          </p:nvSpPr>
          <p:spPr>
            <a:xfrm>
              <a:off x="4447891" y="5636557"/>
              <a:ext cx="648072" cy="823065"/>
            </a:xfrm>
            <a:custGeom>
              <a:avLst/>
              <a:gdLst>
                <a:gd name="connsiteX0" fmla="*/ 0 w 5021036"/>
                <a:gd name="connsiteY0" fmla="*/ 2370389 h 2386717"/>
                <a:gd name="connsiteX1" fmla="*/ 538843 w 5021036"/>
                <a:gd name="connsiteY1" fmla="*/ 2264253 h 2386717"/>
                <a:gd name="connsiteX2" fmla="*/ 898072 w 5021036"/>
                <a:gd name="connsiteY2" fmla="*/ 2035653 h 2386717"/>
                <a:gd name="connsiteX3" fmla="*/ 1249136 w 5021036"/>
                <a:gd name="connsiteY3" fmla="*/ 1627439 h 2386717"/>
                <a:gd name="connsiteX4" fmla="*/ 1747157 w 5021036"/>
                <a:gd name="connsiteY4" fmla="*/ 811010 h 2386717"/>
                <a:gd name="connsiteX5" fmla="*/ 2073729 w 5021036"/>
                <a:gd name="connsiteY5" fmla="*/ 288496 h 2386717"/>
                <a:gd name="connsiteX6" fmla="*/ 2294165 w 5021036"/>
                <a:gd name="connsiteY6" fmla="*/ 68060 h 2386717"/>
                <a:gd name="connsiteX7" fmla="*/ 2506436 w 5021036"/>
                <a:gd name="connsiteY7" fmla="*/ 2746 h 2386717"/>
                <a:gd name="connsiteX8" fmla="*/ 2808515 w 5021036"/>
                <a:gd name="connsiteY8" fmla="*/ 141539 h 2386717"/>
                <a:gd name="connsiteX9" fmla="*/ 3004457 w 5021036"/>
                <a:gd name="connsiteY9" fmla="*/ 402796 h 2386717"/>
                <a:gd name="connsiteX10" fmla="*/ 3184072 w 5021036"/>
                <a:gd name="connsiteY10" fmla="*/ 664053 h 2386717"/>
                <a:gd name="connsiteX11" fmla="*/ 3600450 w 5021036"/>
                <a:gd name="connsiteY11" fmla="*/ 1382510 h 2386717"/>
                <a:gd name="connsiteX12" fmla="*/ 3959679 w 5021036"/>
                <a:gd name="connsiteY12" fmla="*/ 1864203 h 2386717"/>
                <a:gd name="connsiteX13" fmla="*/ 4286250 w 5021036"/>
                <a:gd name="connsiteY13" fmla="*/ 2158117 h 2386717"/>
                <a:gd name="connsiteX14" fmla="*/ 4620986 w 5021036"/>
                <a:gd name="connsiteY14" fmla="*/ 2313239 h 2386717"/>
                <a:gd name="connsiteX15" fmla="*/ 5021036 w 5021036"/>
                <a:gd name="connsiteY15" fmla="*/ 2386717 h 2386717"/>
                <a:gd name="connsiteX0" fmla="*/ 0 w 5021036"/>
                <a:gd name="connsiteY0" fmla="*/ 2367801 h 2384129"/>
                <a:gd name="connsiteX1" fmla="*/ 538843 w 5021036"/>
                <a:gd name="connsiteY1" fmla="*/ 2261665 h 2384129"/>
                <a:gd name="connsiteX2" fmla="*/ 898072 w 5021036"/>
                <a:gd name="connsiteY2" fmla="*/ 2033065 h 2384129"/>
                <a:gd name="connsiteX3" fmla="*/ 1249136 w 5021036"/>
                <a:gd name="connsiteY3" fmla="*/ 1624851 h 2384129"/>
                <a:gd name="connsiteX4" fmla="*/ 1747157 w 5021036"/>
                <a:gd name="connsiteY4" fmla="*/ 808422 h 2384129"/>
                <a:gd name="connsiteX5" fmla="*/ 2073729 w 5021036"/>
                <a:gd name="connsiteY5" fmla="*/ 285908 h 2384129"/>
                <a:gd name="connsiteX6" fmla="*/ 2294165 w 5021036"/>
                <a:gd name="connsiteY6" fmla="*/ 65472 h 2384129"/>
                <a:gd name="connsiteX7" fmla="*/ 2506436 w 5021036"/>
                <a:gd name="connsiteY7" fmla="*/ 158 h 2384129"/>
                <a:gd name="connsiteX8" fmla="*/ 2808515 w 5021036"/>
                <a:gd name="connsiteY8" fmla="*/ 138951 h 2384129"/>
                <a:gd name="connsiteX9" fmla="*/ 3004457 w 5021036"/>
                <a:gd name="connsiteY9" fmla="*/ 400208 h 2384129"/>
                <a:gd name="connsiteX10" fmla="*/ 3184072 w 5021036"/>
                <a:gd name="connsiteY10" fmla="*/ 661465 h 2384129"/>
                <a:gd name="connsiteX11" fmla="*/ 3600450 w 5021036"/>
                <a:gd name="connsiteY11" fmla="*/ 1379922 h 2384129"/>
                <a:gd name="connsiteX12" fmla="*/ 3959679 w 5021036"/>
                <a:gd name="connsiteY12" fmla="*/ 1861615 h 2384129"/>
                <a:gd name="connsiteX13" fmla="*/ 4286250 w 5021036"/>
                <a:gd name="connsiteY13" fmla="*/ 2155529 h 2384129"/>
                <a:gd name="connsiteX14" fmla="*/ 4620986 w 5021036"/>
                <a:gd name="connsiteY14" fmla="*/ 2310651 h 2384129"/>
                <a:gd name="connsiteX15" fmla="*/ 5021036 w 5021036"/>
                <a:gd name="connsiteY15" fmla="*/ 2384129 h 2384129"/>
                <a:gd name="connsiteX0" fmla="*/ 0 w 5021036"/>
                <a:gd name="connsiteY0" fmla="*/ 2367882 h 2384210"/>
                <a:gd name="connsiteX1" fmla="*/ 538843 w 5021036"/>
                <a:gd name="connsiteY1" fmla="*/ 2261746 h 2384210"/>
                <a:gd name="connsiteX2" fmla="*/ 898072 w 5021036"/>
                <a:gd name="connsiteY2" fmla="*/ 2033146 h 2384210"/>
                <a:gd name="connsiteX3" fmla="*/ 1249136 w 5021036"/>
                <a:gd name="connsiteY3" fmla="*/ 1624932 h 2384210"/>
                <a:gd name="connsiteX4" fmla="*/ 1747157 w 5021036"/>
                <a:gd name="connsiteY4" fmla="*/ 808503 h 2384210"/>
                <a:gd name="connsiteX5" fmla="*/ 2073729 w 5021036"/>
                <a:gd name="connsiteY5" fmla="*/ 285989 h 2384210"/>
                <a:gd name="connsiteX6" fmla="*/ 2294165 w 5021036"/>
                <a:gd name="connsiteY6" fmla="*/ 65553 h 2384210"/>
                <a:gd name="connsiteX7" fmla="*/ 2506436 w 5021036"/>
                <a:gd name="connsiteY7" fmla="*/ 239 h 2384210"/>
                <a:gd name="connsiteX8" fmla="*/ 2743201 w 5021036"/>
                <a:gd name="connsiteY8" fmla="*/ 81882 h 2384210"/>
                <a:gd name="connsiteX9" fmla="*/ 3004457 w 5021036"/>
                <a:gd name="connsiteY9" fmla="*/ 400289 h 2384210"/>
                <a:gd name="connsiteX10" fmla="*/ 3184072 w 5021036"/>
                <a:gd name="connsiteY10" fmla="*/ 661546 h 2384210"/>
                <a:gd name="connsiteX11" fmla="*/ 3600450 w 5021036"/>
                <a:gd name="connsiteY11" fmla="*/ 1380003 h 2384210"/>
                <a:gd name="connsiteX12" fmla="*/ 3959679 w 5021036"/>
                <a:gd name="connsiteY12" fmla="*/ 1861696 h 2384210"/>
                <a:gd name="connsiteX13" fmla="*/ 4286250 w 5021036"/>
                <a:gd name="connsiteY13" fmla="*/ 2155610 h 2384210"/>
                <a:gd name="connsiteX14" fmla="*/ 4620986 w 5021036"/>
                <a:gd name="connsiteY14" fmla="*/ 2310732 h 2384210"/>
                <a:gd name="connsiteX15" fmla="*/ 5021036 w 5021036"/>
                <a:gd name="connsiteY15" fmla="*/ 2384210 h 2384210"/>
                <a:gd name="connsiteX0" fmla="*/ 0 w 5021036"/>
                <a:gd name="connsiteY0" fmla="*/ 2367882 h 2384210"/>
                <a:gd name="connsiteX1" fmla="*/ 538843 w 5021036"/>
                <a:gd name="connsiteY1" fmla="*/ 2261746 h 2384210"/>
                <a:gd name="connsiteX2" fmla="*/ 898072 w 5021036"/>
                <a:gd name="connsiteY2" fmla="*/ 2033146 h 2384210"/>
                <a:gd name="connsiteX3" fmla="*/ 1249136 w 5021036"/>
                <a:gd name="connsiteY3" fmla="*/ 1624932 h 2384210"/>
                <a:gd name="connsiteX4" fmla="*/ 1747157 w 5021036"/>
                <a:gd name="connsiteY4" fmla="*/ 808503 h 2384210"/>
                <a:gd name="connsiteX5" fmla="*/ 2073729 w 5021036"/>
                <a:gd name="connsiteY5" fmla="*/ 285989 h 2384210"/>
                <a:gd name="connsiteX6" fmla="*/ 2294165 w 5021036"/>
                <a:gd name="connsiteY6" fmla="*/ 65553 h 2384210"/>
                <a:gd name="connsiteX7" fmla="*/ 2506436 w 5021036"/>
                <a:gd name="connsiteY7" fmla="*/ 239 h 2384210"/>
                <a:gd name="connsiteX8" fmla="*/ 2743201 w 5021036"/>
                <a:gd name="connsiteY8" fmla="*/ 81882 h 2384210"/>
                <a:gd name="connsiteX9" fmla="*/ 2963636 w 5021036"/>
                <a:gd name="connsiteY9" fmla="*/ 334975 h 2384210"/>
                <a:gd name="connsiteX10" fmla="*/ 3184072 w 5021036"/>
                <a:gd name="connsiteY10" fmla="*/ 661546 h 2384210"/>
                <a:gd name="connsiteX11" fmla="*/ 3600450 w 5021036"/>
                <a:gd name="connsiteY11" fmla="*/ 1380003 h 2384210"/>
                <a:gd name="connsiteX12" fmla="*/ 3959679 w 5021036"/>
                <a:gd name="connsiteY12" fmla="*/ 1861696 h 2384210"/>
                <a:gd name="connsiteX13" fmla="*/ 4286250 w 5021036"/>
                <a:gd name="connsiteY13" fmla="*/ 2155610 h 2384210"/>
                <a:gd name="connsiteX14" fmla="*/ 4620986 w 5021036"/>
                <a:gd name="connsiteY14" fmla="*/ 2310732 h 2384210"/>
                <a:gd name="connsiteX15" fmla="*/ 5021036 w 5021036"/>
                <a:gd name="connsiteY15" fmla="*/ 2384210 h 2384210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35004 h 2384239"/>
                <a:gd name="connsiteX10" fmla="*/ 3184072 w 5021036"/>
                <a:gd name="connsiteY10" fmla="*/ 661575 h 2384239"/>
                <a:gd name="connsiteX11" fmla="*/ 3600450 w 5021036"/>
                <a:gd name="connsiteY11" fmla="*/ 1380032 h 2384239"/>
                <a:gd name="connsiteX12" fmla="*/ 3959679 w 5021036"/>
                <a:gd name="connsiteY12" fmla="*/ 1861725 h 2384239"/>
                <a:gd name="connsiteX13" fmla="*/ 4286250 w 5021036"/>
                <a:gd name="connsiteY13" fmla="*/ 2155639 h 2384239"/>
                <a:gd name="connsiteX14" fmla="*/ 4620986 w 5021036"/>
                <a:gd name="connsiteY14" fmla="*/ 2310761 h 2384239"/>
                <a:gd name="connsiteX15" fmla="*/ 5021036 w 5021036"/>
                <a:gd name="connsiteY15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184072 w 5021036"/>
                <a:gd name="connsiteY10" fmla="*/ 661575 h 2384239"/>
                <a:gd name="connsiteX11" fmla="*/ 3600450 w 5021036"/>
                <a:gd name="connsiteY11" fmla="*/ 1380032 h 2384239"/>
                <a:gd name="connsiteX12" fmla="*/ 3959679 w 5021036"/>
                <a:gd name="connsiteY12" fmla="*/ 1861725 h 2384239"/>
                <a:gd name="connsiteX13" fmla="*/ 4286250 w 5021036"/>
                <a:gd name="connsiteY13" fmla="*/ 2155639 h 2384239"/>
                <a:gd name="connsiteX14" fmla="*/ 4620986 w 5021036"/>
                <a:gd name="connsiteY14" fmla="*/ 2310761 h 2384239"/>
                <a:gd name="connsiteX15" fmla="*/ 5021036 w 5021036"/>
                <a:gd name="connsiteY15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600450 w 5021036"/>
                <a:gd name="connsiteY11" fmla="*/ 1380032 h 2384239"/>
                <a:gd name="connsiteX12" fmla="*/ 3959679 w 5021036"/>
                <a:gd name="connsiteY12" fmla="*/ 1861725 h 2384239"/>
                <a:gd name="connsiteX13" fmla="*/ 4286250 w 5021036"/>
                <a:gd name="connsiteY13" fmla="*/ 2155639 h 2384239"/>
                <a:gd name="connsiteX14" fmla="*/ 4620986 w 5021036"/>
                <a:gd name="connsiteY14" fmla="*/ 2310761 h 2384239"/>
                <a:gd name="connsiteX15" fmla="*/ 5021036 w 5021036"/>
                <a:gd name="connsiteY15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812722 w 5021036"/>
                <a:gd name="connsiteY11" fmla="*/ 1682111 h 2384239"/>
                <a:gd name="connsiteX12" fmla="*/ 3959679 w 5021036"/>
                <a:gd name="connsiteY12" fmla="*/ 1861725 h 2384239"/>
                <a:gd name="connsiteX13" fmla="*/ 4286250 w 5021036"/>
                <a:gd name="connsiteY13" fmla="*/ 2155639 h 2384239"/>
                <a:gd name="connsiteX14" fmla="*/ 4620986 w 5021036"/>
                <a:gd name="connsiteY14" fmla="*/ 2310761 h 2384239"/>
                <a:gd name="connsiteX15" fmla="*/ 5021036 w 5021036"/>
                <a:gd name="connsiteY15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812722 w 5021036"/>
                <a:gd name="connsiteY11" fmla="*/ 1682111 h 2384239"/>
                <a:gd name="connsiteX12" fmla="*/ 4286250 w 5021036"/>
                <a:gd name="connsiteY12" fmla="*/ 2155639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49136 w 5021036"/>
                <a:gd name="connsiteY3" fmla="*/ 1624961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812722 w 5021036"/>
                <a:gd name="connsiteY11" fmla="*/ 1682111 h 2384239"/>
                <a:gd name="connsiteX12" fmla="*/ 4286250 w 5021036"/>
                <a:gd name="connsiteY12" fmla="*/ 2155639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812722 w 5021036"/>
                <a:gd name="connsiteY11" fmla="*/ 1682111 h 2384239"/>
                <a:gd name="connsiteX12" fmla="*/ 4286250 w 5021036"/>
                <a:gd name="connsiteY12" fmla="*/ 2155639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286250 w 5021036"/>
                <a:gd name="connsiteY12" fmla="*/ 2155639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229100 w 5021036"/>
                <a:gd name="connsiteY12" fmla="*/ 2090325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220936 w 5021036"/>
                <a:gd name="connsiteY12" fmla="*/ 2114818 h 2384239"/>
                <a:gd name="connsiteX13" fmla="*/ 4620986 w 5021036"/>
                <a:gd name="connsiteY13" fmla="*/ 2310761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220936 w 5021036"/>
                <a:gd name="connsiteY12" fmla="*/ 2114818 h 2384239"/>
                <a:gd name="connsiteX13" fmla="*/ 4547507 w 5021036"/>
                <a:gd name="connsiteY13" fmla="*/ 2286269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155622 w 5021036"/>
                <a:gd name="connsiteY12" fmla="*/ 2073996 h 2384239"/>
                <a:gd name="connsiteX13" fmla="*/ 4547507 w 5021036"/>
                <a:gd name="connsiteY13" fmla="*/ 2286269 h 2384239"/>
                <a:gd name="connsiteX14" fmla="*/ 5021036 w 5021036"/>
                <a:gd name="connsiteY14" fmla="*/ 2384239 h 2384239"/>
                <a:gd name="connsiteX0" fmla="*/ 0 w 5021036"/>
                <a:gd name="connsiteY0" fmla="*/ 2367911 h 2384239"/>
                <a:gd name="connsiteX1" fmla="*/ 538843 w 5021036"/>
                <a:gd name="connsiteY1" fmla="*/ 2261775 h 2384239"/>
                <a:gd name="connsiteX2" fmla="*/ 898072 w 5021036"/>
                <a:gd name="connsiteY2" fmla="*/ 2033175 h 2384239"/>
                <a:gd name="connsiteX3" fmla="*/ 1281793 w 5021036"/>
                <a:gd name="connsiteY3" fmla="*/ 1559647 h 2384239"/>
                <a:gd name="connsiteX4" fmla="*/ 1747157 w 5021036"/>
                <a:gd name="connsiteY4" fmla="*/ 808532 h 2384239"/>
                <a:gd name="connsiteX5" fmla="*/ 2057401 w 5021036"/>
                <a:gd name="connsiteY5" fmla="*/ 302346 h 2384239"/>
                <a:gd name="connsiteX6" fmla="*/ 2294165 w 5021036"/>
                <a:gd name="connsiteY6" fmla="*/ 65582 h 2384239"/>
                <a:gd name="connsiteX7" fmla="*/ 2506436 w 5021036"/>
                <a:gd name="connsiteY7" fmla="*/ 268 h 2384239"/>
                <a:gd name="connsiteX8" fmla="*/ 2743201 w 5021036"/>
                <a:gd name="connsiteY8" fmla="*/ 81911 h 2384239"/>
                <a:gd name="connsiteX9" fmla="*/ 2963636 w 5021036"/>
                <a:gd name="connsiteY9" fmla="*/ 318676 h 2384239"/>
                <a:gd name="connsiteX10" fmla="*/ 3241222 w 5021036"/>
                <a:gd name="connsiteY10" fmla="*/ 751382 h 2384239"/>
                <a:gd name="connsiteX11" fmla="*/ 3780065 w 5021036"/>
                <a:gd name="connsiteY11" fmla="*/ 1649454 h 2384239"/>
                <a:gd name="connsiteX12" fmla="*/ 4155622 w 5021036"/>
                <a:gd name="connsiteY12" fmla="*/ 2073996 h 2384239"/>
                <a:gd name="connsiteX13" fmla="*/ 4547507 w 5021036"/>
                <a:gd name="connsiteY13" fmla="*/ 2286269 h 2384239"/>
                <a:gd name="connsiteX14" fmla="*/ 5021036 w 5021036"/>
                <a:gd name="connsiteY14" fmla="*/ 2384239 h 238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21036" h="2384239">
                  <a:moveTo>
                    <a:pt x="0" y="2367911"/>
                  </a:moveTo>
                  <a:cubicBezTo>
                    <a:pt x="194582" y="2342737"/>
                    <a:pt x="389164" y="2317564"/>
                    <a:pt x="538843" y="2261775"/>
                  </a:cubicBezTo>
                  <a:cubicBezTo>
                    <a:pt x="688522" y="2205986"/>
                    <a:pt x="774247" y="2150196"/>
                    <a:pt x="898072" y="2033175"/>
                  </a:cubicBezTo>
                  <a:cubicBezTo>
                    <a:pt x="1021897" y="1916154"/>
                    <a:pt x="1140279" y="1763754"/>
                    <a:pt x="1281793" y="1559647"/>
                  </a:cubicBezTo>
                  <a:cubicBezTo>
                    <a:pt x="1423307" y="1355540"/>
                    <a:pt x="1617889" y="1018082"/>
                    <a:pt x="1747157" y="808532"/>
                  </a:cubicBezTo>
                  <a:cubicBezTo>
                    <a:pt x="1876425" y="598982"/>
                    <a:pt x="1966233" y="426171"/>
                    <a:pt x="2057401" y="302346"/>
                  </a:cubicBezTo>
                  <a:cubicBezTo>
                    <a:pt x="2148569" y="178521"/>
                    <a:pt x="2219326" y="115928"/>
                    <a:pt x="2294165" y="65582"/>
                  </a:cubicBezTo>
                  <a:cubicBezTo>
                    <a:pt x="2369004" y="15236"/>
                    <a:pt x="2415268" y="-2453"/>
                    <a:pt x="2506436" y="268"/>
                  </a:cubicBezTo>
                  <a:cubicBezTo>
                    <a:pt x="2597604" y="2989"/>
                    <a:pt x="2667001" y="28843"/>
                    <a:pt x="2743201" y="81911"/>
                  </a:cubicBezTo>
                  <a:cubicBezTo>
                    <a:pt x="2819401" y="134979"/>
                    <a:pt x="2880633" y="207098"/>
                    <a:pt x="2963636" y="318676"/>
                  </a:cubicBezTo>
                  <a:cubicBezTo>
                    <a:pt x="3046639" y="430254"/>
                    <a:pt x="3105151" y="529586"/>
                    <a:pt x="3241222" y="751382"/>
                  </a:cubicBezTo>
                  <a:cubicBezTo>
                    <a:pt x="3377293" y="973178"/>
                    <a:pt x="3627665" y="1429019"/>
                    <a:pt x="3780065" y="1649454"/>
                  </a:cubicBezTo>
                  <a:cubicBezTo>
                    <a:pt x="3932465" y="1869889"/>
                    <a:pt x="4027715" y="1967860"/>
                    <a:pt x="4155622" y="2073996"/>
                  </a:cubicBezTo>
                  <a:cubicBezTo>
                    <a:pt x="4283529" y="2180132"/>
                    <a:pt x="4403271" y="2234562"/>
                    <a:pt x="4547507" y="2286269"/>
                  </a:cubicBezTo>
                  <a:cubicBezTo>
                    <a:pt x="4691743" y="2337976"/>
                    <a:pt x="4882243" y="2366550"/>
                    <a:pt x="5021036" y="238423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</p:grpSp>
      <p:sp>
        <p:nvSpPr>
          <p:cNvPr id="47" name="二等辺三角形 46">
            <a:extLst>
              <a:ext uri="{FF2B5EF4-FFF2-40B4-BE49-F238E27FC236}">
                <a16:creationId xmlns:a16="http://schemas.microsoft.com/office/drawing/2014/main" id="{28F0EA7D-309A-45BA-A265-F170179C15A9}"/>
              </a:ext>
            </a:extLst>
          </p:cNvPr>
          <p:cNvSpPr/>
          <p:nvPr/>
        </p:nvSpPr>
        <p:spPr bwMode="auto">
          <a:xfrm rot="5400000">
            <a:off x="6304744" y="2308301"/>
            <a:ext cx="736589" cy="11775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C858475-32B2-48A6-863C-CAAEE9F61A7C}"/>
              </a:ext>
            </a:extLst>
          </p:cNvPr>
          <p:cNvSpPr txBox="1"/>
          <p:nvPr/>
        </p:nvSpPr>
        <p:spPr>
          <a:xfrm>
            <a:off x="1033433" y="2135190"/>
            <a:ext cx="118494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b="1" dirty="0">
                <a:solidFill>
                  <a:schemeClr val="tx1"/>
                </a:solidFill>
                <a:latin typeface="+mn-ea"/>
                <a:ea typeface="+mn-ea"/>
              </a:rPr>
              <a:t>モデル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9559698-321D-4285-B872-698C38B7891B}"/>
              </a:ext>
            </a:extLst>
          </p:cNvPr>
          <p:cNvSpPr/>
          <p:nvPr/>
        </p:nvSpPr>
        <p:spPr bwMode="auto">
          <a:xfrm>
            <a:off x="3247199" y="1550484"/>
            <a:ext cx="139537" cy="1708188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D9D2205-6D0B-4584-BC3D-6B1F486753A0}"/>
              </a:ext>
            </a:extLst>
          </p:cNvPr>
          <p:cNvSpPr txBox="1"/>
          <p:nvPr/>
        </p:nvSpPr>
        <p:spPr>
          <a:xfrm>
            <a:off x="3336599" y="1558645"/>
            <a:ext cx="325730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>
                <a:solidFill>
                  <a:schemeClr val="tx1"/>
                </a:solidFill>
                <a:latin typeface="+mn-ea"/>
                <a:ea typeface="+mn-ea"/>
              </a:rPr>
              <a:t>大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76B04BB-DC11-4E6A-8641-AFF2814F0227}"/>
              </a:ext>
            </a:extLst>
          </p:cNvPr>
          <p:cNvSpPr txBox="1"/>
          <p:nvPr/>
        </p:nvSpPr>
        <p:spPr>
          <a:xfrm>
            <a:off x="3332168" y="3013989"/>
            <a:ext cx="325730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>
                <a:solidFill>
                  <a:schemeClr val="tx1"/>
                </a:solidFill>
                <a:latin typeface="+mn-ea"/>
                <a:ea typeface="+mn-ea"/>
              </a:rPr>
              <a:t>小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7EAC6D2-48E4-48BD-BA94-8C690DF1442C}"/>
              </a:ext>
            </a:extLst>
          </p:cNvPr>
          <p:cNvSpPr txBox="1"/>
          <p:nvPr/>
        </p:nvSpPr>
        <p:spPr>
          <a:xfrm>
            <a:off x="3315367" y="2250136"/>
            <a:ext cx="595035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rgbClr val="00B050"/>
                </a:solidFill>
                <a:latin typeface="+mn-ea"/>
                <a:ea typeface="+mn-ea"/>
              </a:rPr>
              <a:t>目標</a:t>
            </a:r>
          </a:p>
        </p:txBody>
      </p:sp>
    </p:spTree>
    <p:extLst>
      <p:ext uri="{BB962C8B-B14F-4D97-AF65-F5344CB8AC3E}">
        <p14:creationId xmlns:p14="http://schemas.microsoft.com/office/powerpoint/2010/main" val="159651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05FBF3-D410-4D86-8DFE-7D98016F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6684E9-EE62-471A-99BD-20D53DCCD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5AB49C36-5EBC-4F72-83AB-A8EC52568B83}"/>
              </a:ext>
            </a:extLst>
          </p:cNvPr>
          <p:cNvSpPr/>
          <p:nvPr/>
        </p:nvSpPr>
        <p:spPr bwMode="auto">
          <a:xfrm>
            <a:off x="6370319" y="4551323"/>
            <a:ext cx="1779094" cy="2089413"/>
          </a:xfrm>
          <a:prstGeom prst="wedgeRoundRectCallout">
            <a:avLst>
              <a:gd name="adj1" fmla="val -35261"/>
              <a:gd name="adj2" fmla="val -62348"/>
              <a:gd name="adj3" fmla="val 16667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1277A42-4177-4C9B-A61E-1AB1E439D8A9}"/>
              </a:ext>
            </a:extLst>
          </p:cNvPr>
          <p:cNvSpPr/>
          <p:nvPr/>
        </p:nvSpPr>
        <p:spPr bwMode="auto">
          <a:xfrm>
            <a:off x="3403171" y="2277938"/>
            <a:ext cx="2355214" cy="23077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ja-JP" altLang="en-US" sz="3200" b="1" dirty="0">
                <a:solidFill>
                  <a:schemeClr val="tx1"/>
                </a:solidFill>
                <a:latin typeface="+mn-ea"/>
                <a:ea typeface="+mn-ea"/>
              </a:rPr>
              <a:t>強化</a:t>
            </a:r>
            <a:endParaRPr kumimoji="1" lang="en-US" altLang="ja-JP" sz="32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kumimoji="1" lang="ja-JP" altLang="en-US" sz="3200" b="1" dirty="0">
                <a:solidFill>
                  <a:schemeClr val="tx1"/>
                </a:solidFill>
                <a:latin typeface="+mn-ea"/>
                <a:ea typeface="+mn-ea"/>
              </a:rPr>
              <a:t>学習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B500B5-6930-43CA-86CB-AE597A332BDC}"/>
              </a:ext>
            </a:extLst>
          </p:cNvPr>
          <p:cNvSpPr/>
          <p:nvPr/>
        </p:nvSpPr>
        <p:spPr bwMode="auto">
          <a:xfrm>
            <a:off x="5212405" y="2577360"/>
            <a:ext cx="1682739" cy="169763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9C1C1FB-31AA-4307-90CA-6FEEC016AF14}"/>
              </a:ext>
            </a:extLst>
          </p:cNvPr>
          <p:cNvSpPr/>
          <p:nvPr/>
        </p:nvSpPr>
        <p:spPr bwMode="auto">
          <a:xfrm>
            <a:off x="271298" y="2598932"/>
            <a:ext cx="1686339" cy="1654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9E73FA3-3364-4AEE-BB0A-3F5FA506141B}"/>
              </a:ext>
            </a:extLst>
          </p:cNvPr>
          <p:cNvGrpSpPr/>
          <p:nvPr/>
        </p:nvGrpSpPr>
        <p:grpSpPr>
          <a:xfrm>
            <a:off x="2245256" y="2583007"/>
            <a:ext cx="1686339" cy="1686339"/>
            <a:chOff x="3728830" y="3914913"/>
            <a:chExt cx="1686339" cy="1686339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B2D6D53A-975D-4D39-AD1C-A6C1C47FC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8830" y="3914913"/>
              <a:ext cx="1686339" cy="168633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CF8DE224-2887-4E31-AD74-69889C1FFC16}"/>
                </a:ext>
              </a:extLst>
            </p:cNvPr>
            <p:cNvSpPr txBox="1"/>
            <p:nvPr/>
          </p:nvSpPr>
          <p:spPr>
            <a:xfrm>
              <a:off x="4800898" y="3914913"/>
              <a:ext cx="614271" cy="490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b="1" dirty="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AI</a:t>
              </a:r>
              <a:endParaRPr kumimoji="1" lang="ja-JP" altLang="en-US" sz="2800" b="1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A30569D-1D14-452F-A60E-0E49406B5633}"/>
              </a:ext>
            </a:extLst>
          </p:cNvPr>
          <p:cNvSpPr txBox="1"/>
          <p:nvPr/>
        </p:nvSpPr>
        <p:spPr>
          <a:xfrm>
            <a:off x="5252101" y="2588656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solidFill>
                  <a:srgbClr val="FF0000"/>
                </a:solidFill>
                <a:latin typeface="+mn-ea"/>
                <a:ea typeface="+mn-ea"/>
              </a:rPr>
              <a:t>シミュレーター</a:t>
            </a:r>
          </a:p>
        </p:txBody>
      </p:sp>
      <p:sp>
        <p:nvSpPr>
          <p:cNvPr id="12" name="矢印: 下カーブ 11">
            <a:extLst>
              <a:ext uri="{FF2B5EF4-FFF2-40B4-BE49-F238E27FC236}">
                <a16:creationId xmlns:a16="http://schemas.microsoft.com/office/drawing/2014/main" id="{7498E7D6-B6C4-4849-AFD2-3D6177578A6F}"/>
              </a:ext>
            </a:extLst>
          </p:cNvPr>
          <p:cNvSpPr/>
          <p:nvPr/>
        </p:nvSpPr>
        <p:spPr bwMode="auto">
          <a:xfrm>
            <a:off x="2773679" y="1785733"/>
            <a:ext cx="3596640" cy="722812"/>
          </a:xfrm>
          <a:prstGeom prst="curvedDownArrow">
            <a:avLst>
              <a:gd name="adj1" fmla="val 53464"/>
              <a:gd name="adj2" fmla="val 107080"/>
              <a:gd name="adj3" fmla="val 25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矢印: 下カーブ 12">
            <a:extLst>
              <a:ext uri="{FF2B5EF4-FFF2-40B4-BE49-F238E27FC236}">
                <a16:creationId xmlns:a16="http://schemas.microsoft.com/office/drawing/2014/main" id="{8C2549AB-09F0-4036-9120-C64A1535C406}"/>
              </a:ext>
            </a:extLst>
          </p:cNvPr>
          <p:cNvSpPr/>
          <p:nvPr/>
        </p:nvSpPr>
        <p:spPr bwMode="auto">
          <a:xfrm rot="10800000">
            <a:off x="2773679" y="4343808"/>
            <a:ext cx="3596640" cy="722812"/>
          </a:xfrm>
          <a:prstGeom prst="curvedDownArrow">
            <a:avLst>
              <a:gd name="adj1" fmla="val 53464"/>
              <a:gd name="adj2" fmla="val 107080"/>
              <a:gd name="adj3" fmla="val 25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B50588C-8C2D-4F0D-83A2-435549BCB555}"/>
              </a:ext>
            </a:extLst>
          </p:cNvPr>
          <p:cNvSpPr txBox="1"/>
          <p:nvPr/>
        </p:nvSpPr>
        <p:spPr>
          <a:xfrm>
            <a:off x="3872892" y="1628767"/>
            <a:ext cx="1415772" cy="4247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+mn-ea"/>
                <a:ea typeface="+mn-ea"/>
              </a:rPr>
              <a:t>探索戦略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38AD782-6B27-4F6F-B6E1-30E9C6D55FB4}"/>
              </a:ext>
            </a:extLst>
          </p:cNvPr>
          <p:cNvSpPr txBox="1"/>
          <p:nvPr/>
        </p:nvSpPr>
        <p:spPr>
          <a:xfrm>
            <a:off x="3727056" y="4854255"/>
            <a:ext cx="1689886" cy="4247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+mn-ea"/>
                <a:ea typeface="+mn-ea"/>
              </a:rPr>
              <a:t>フィードバック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FBC1186A-7EFF-4705-99A3-ED363D194964}"/>
              </a:ext>
            </a:extLst>
          </p:cNvPr>
          <p:cNvGrpSpPr/>
          <p:nvPr/>
        </p:nvGrpSpPr>
        <p:grpSpPr>
          <a:xfrm>
            <a:off x="7186363" y="2583006"/>
            <a:ext cx="1686339" cy="1686339"/>
            <a:chOff x="5673224" y="4084405"/>
            <a:chExt cx="2457576" cy="2317896"/>
          </a:xfrm>
        </p:grpSpPr>
        <p:pic>
          <p:nvPicPr>
            <p:cNvPr id="17" name="table">
              <a:extLst>
                <a:ext uri="{FF2B5EF4-FFF2-40B4-BE49-F238E27FC236}">
                  <a16:creationId xmlns:a16="http://schemas.microsoft.com/office/drawing/2014/main" id="{44D5CF2D-67B4-4E26-B3C4-57D183A58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3224" y="4120345"/>
              <a:ext cx="2457576" cy="2281956"/>
            </a:xfrm>
            <a:prstGeom prst="rect">
              <a:avLst/>
            </a:prstGeom>
          </p:spPr>
        </p:pic>
        <p:sp>
          <p:nvSpPr>
            <p:cNvPr id="18" name="テキスト ボックス 32">
              <a:extLst>
                <a:ext uri="{FF2B5EF4-FFF2-40B4-BE49-F238E27FC236}">
                  <a16:creationId xmlns:a16="http://schemas.microsoft.com/office/drawing/2014/main" id="{E9E1106C-6C33-4605-8913-24D96D006203}"/>
                </a:ext>
              </a:extLst>
            </p:cNvPr>
            <p:cNvSpPr txBox="1"/>
            <p:nvPr/>
          </p:nvSpPr>
          <p:spPr>
            <a:xfrm>
              <a:off x="5736555" y="4084405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r>
                <a:rPr kumimoji="1" lang="en-US" altLang="ja-JP" sz="20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</a:t>
              </a:r>
              <a:endParaRPr kumimoji="1" lang="ja-JP" altLang="en-US" sz="2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" name="テキスト ボックス 33">
              <a:extLst>
                <a:ext uri="{FF2B5EF4-FFF2-40B4-BE49-F238E27FC236}">
                  <a16:creationId xmlns:a16="http://schemas.microsoft.com/office/drawing/2014/main" id="{9EFDF77F-2FE1-47CB-8F67-373C4A9E0F85}"/>
                </a:ext>
              </a:extLst>
            </p:cNvPr>
            <p:cNvSpPr txBox="1"/>
            <p:nvPr/>
          </p:nvSpPr>
          <p:spPr>
            <a:xfrm>
              <a:off x="5748564" y="4801291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r>
                <a:rPr kumimoji="1" lang="en-US" altLang="ja-JP" sz="20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B</a:t>
              </a:r>
              <a:endParaRPr kumimoji="1" lang="ja-JP" altLang="en-US" sz="2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" name="テキスト ボックス 34">
              <a:extLst>
                <a:ext uri="{FF2B5EF4-FFF2-40B4-BE49-F238E27FC236}">
                  <a16:creationId xmlns:a16="http://schemas.microsoft.com/office/drawing/2014/main" id="{56C1504B-D993-4BE5-A548-0E70F2ED81C7}"/>
                </a:ext>
              </a:extLst>
            </p:cNvPr>
            <p:cNvSpPr txBox="1"/>
            <p:nvPr/>
          </p:nvSpPr>
          <p:spPr>
            <a:xfrm>
              <a:off x="7270057" y="4883105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600" kern="1200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  <a:cs typeface="+mn-cs"/>
                </a:defRPr>
              </a:lvl9pPr>
            </a:lstStyle>
            <a:p>
              <a:pPr algn="ctr"/>
              <a:r>
                <a:rPr kumimoji="1" lang="en-US" altLang="ja-JP" sz="20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</a:t>
              </a:r>
              <a:endParaRPr kumimoji="1" lang="ja-JP" altLang="en-US" sz="2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4875C9F-D6D1-4110-A2CF-39CE6A4FFFAB}"/>
              </a:ext>
            </a:extLst>
          </p:cNvPr>
          <p:cNvSpPr txBox="1"/>
          <p:nvPr/>
        </p:nvSpPr>
        <p:spPr>
          <a:xfrm>
            <a:off x="7680715" y="426364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  <a:latin typeface="+mn-ea"/>
                <a:ea typeface="+mn-ea"/>
              </a:rPr>
              <a:t>試行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2DA3659-26C7-4777-A69C-1441E0AF3A89}"/>
              </a:ext>
            </a:extLst>
          </p:cNvPr>
          <p:cNvSpPr/>
          <p:nvPr/>
        </p:nvSpPr>
        <p:spPr bwMode="auto">
          <a:xfrm>
            <a:off x="413657" y="2894199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α</a:t>
            </a:r>
            <a:endParaRPr kumimoji="1" lang="ja-JP" altLang="en-US" sz="2000" b="1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E7CCE8F-EBBD-4882-98E0-85B70D36FAA0}"/>
              </a:ext>
            </a:extLst>
          </p:cNvPr>
          <p:cNvSpPr/>
          <p:nvPr/>
        </p:nvSpPr>
        <p:spPr bwMode="auto">
          <a:xfrm>
            <a:off x="357051" y="3439249"/>
            <a:ext cx="1546884" cy="62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546594A9-C1FF-4BA0-996B-364E71836C05}"/>
              </a:ext>
            </a:extLst>
          </p:cNvPr>
          <p:cNvSpPr/>
          <p:nvPr/>
        </p:nvSpPr>
        <p:spPr bwMode="auto">
          <a:xfrm>
            <a:off x="413657" y="3573396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θ</a:t>
            </a:r>
            <a:endParaRPr kumimoji="1" lang="ja-JP" altLang="en-US" sz="2000" b="1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659758C-4841-4CDB-866B-78B8A3D94A11}"/>
              </a:ext>
            </a:extLst>
          </p:cNvPr>
          <p:cNvSpPr/>
          <p:nvPr/>
        </p:nvSpPr>
        <p:spPr bwMode="auto">
          <a:xfrm>
            <a:off x="863675" y="3487621"/>
            <a:ext cx="979416" cy="5215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086DFA6F-F420-4D4F-AFBE-50C29A70C856}"/>
              </a:ext>
            </a:extLst>
          </p:cNvPr>
          <p:cNvSpPr/>
          <p:nvPr/>
        </p:nvSpPr>
        <p:spPr bwMode="auto">
          <a:xfrm>
            <a:off x="922200" y="3573395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Ｚ</a:t>
            </a:r>
            <a:endParaRPr kumimoji="1" lang="ja-JP" altLang="en-US" sz="1400" b="1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2F4D71A3-C7E5-4B4F-8F71-062260BFF637}"/>
              </a:ext>
            </a:extLst>
          </p:cNvPr>
          <p:cNvSpPr/>
          <p:nvPr/>
        </p:nvSpPr>
        <p:spPr bwMode="auto">
          <a:xfrm>
            <a:off x="1431734" y="3571310"/>
            <a:ext cx="360165" cy="354179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Ｘ</a:t>
            </a:r>
            <a:endParaRPr kumimoji="1" lang="ja-JP" altLang="en-US" sz="1400" b="1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D495AB2-65D5-4F55-9930-E7AA960800EF}"/>
              </a:ext>
            </a:extLst>
          </p:cNvPr>
          <p:cNvSpPr/>
          <p:nvPr/>
        </p:nvSpPr>
        <p:spPr bwMode="auto">
          <a:xfrm>
            <a:off x="932882" y="2889201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β</a:t>
            </a:r>
            <a:endParaRPr kumimoji="1" lang="ja-JP" altLang="en-US" sz="2000" b="1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382B2B3-DB64-43EF-831B-3BD794D2CD21}"/>
              </a:ext>
            </a:extLst>
          </p:cNvPr>
          <p:cNvSpPr/>
          <p:nvPr/>
        </p:nvSpPr>
        <p:spPr bwMode="auto">
          <a:xfrm>
            <a:off x="1358921" y="2813436"/>
            <a:ext cx="488908" cy="5215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14F473B4-DF4F-448E-8F32-2206BCC2CBF1}"/>
              </a:ext>
            </a:extLst>
          </p:cNvPr>
          <p:cNvSpPr/>
          <p:nvPr/>
        </p:nvSpPr>
        <p:spPr bwMode="auto">
          <a:xfrm>
            <a:off x="1429507" y="2889202"/>
            <a:ext cx="360165" cy="35417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φ</a:t>
            </a:r>
            <a:endParaRPr kumimoji="1" lang="ja-JP" altLang="en-US" sz="2000" b="1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47CC9691-C4D4-4685-838A-BCC4C62A5446}"/>
              </a:ext>
            </a:extLst>
          </p:cNvPr>
          <p:cNvCxnSpPr>
            <a:stCxn id="28" idx="6"/>
            <a:endCxn id="30" idx="2"/>
          </p:cNvCxnSpPr>
          <p:nvPr/>
        </p:nvCxnSpPr>
        <p:spPr bwMode="auto">
          <a:xfrm>
            <a:off x="1293047" y="3066291"/>
            <a:ext cx="136460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EF6C453-353D-41B6-AE4E-11EB39D9FBF9}"/>
              </a:ext>
            </a:extLst>
          </p:cNvPr>
          <p:cNvCxnSpPr>
            <a:cxnSpLocks/>
            <a:stCxn id="22" idx="4"/>
            <a:endCxn id="24" idx="0"/>
          </p:cNvCxnSpPr>
          <p:nvPr/>
        </p:nvCxnSpPr>
        <p:spPr bwMode="auto">
          <a:xfrm>
            <a:off x="593740" y="3248378"/>
            <a:ext cx="0" cy="32501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5DCE5B91-A104-4564-8D5A-1BF3FB2598FC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 bwMode="auto">
          <a:xfrm flipV="1">
            <a:off x="773822" y="3750485"/>
            <a:ext cx="148378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DBC9EB7-00F8-492E-90F0-D68B63014CF4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 bwMode="auto">
          <a:xfrm flipV="1">
            <a:off x="1282365" y="3748400"/>
            <a:ext cx="149369" cy="208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6E00A7E-42A7-48C9-833C-27E8C6C66224}"/>
              </a:ext>
            </a:extLst>
          </p:cNvPr>
          <p:cNvCxnSpPr>
            <a:cxnSpLocks/>
            <a:stCxn id="30" idx="4"/>
            <a:endCxn id="27" idx="0"/>
          </p:cNvCxnSpPr>
          <p:nvPr/>
        </p:nvCxnSpPr>
        <p:spPr bwMode="auto">
          <a:xfrm>
            <a:off x="1609590" y="3243381"/>
            <a:ext cx="2227" cy="32792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50412F5-614C-477A-B848-929E5607F60A}"/>
              </a:ext>
            </a:extLst>
          </p:cNvPr>
          <p:cNvSpPr txBox="1"/>
          <p:nvPr/>
        </p:nvSpPr>
        <p:spPr>
          <a:xfrm>
            <a:off x="497789" y="4259625"/>
            <a:ext cx="1208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  <a:latin typeface="+mn-ea"/>
                <a:ea typeface="+mn-ea"/>
              </a:rPr>
              <a:t>モデリング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9F2DE62-0837-4E94-A8F9-BC01B13BAE16}"/>
              </a:ext>
            </a:extLst>
          </p:cNvPr>
          <p:cNvSpPr txBox="1"/>
          <p:nvPr/>
        </p:nvSpPr>
        <p:spPr>
          <a:xfrm>
            <a:off x="190972" y="1841802"/>
            <a:ext cx="1879040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+mn-ea"/>
                <a:ea typeface="+mn-ea"/>
              </a:rPr>
              <a:t>伝統的な確率モデル</a:t>
            </a:r>
            <a:endParaRPr kumimoji="1" lang="en-US" altLang="ja-JP" sz="16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+mn-ea"/>
                <a:ea typeface="+mn-ea"/>
              </a:rPr>
              <a:t>+</a:t>
            </a: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+mn-ea"/>
                <a:ea typeface="+mn-ea"/>
              </a:rPr>
              <a:t>強化学習</a:t>
            </a:r>
            <a:r>
              <a:rPr kumimoji="1" lang="en-US" altLang="ja-JP" sz="1600" dirty="0">
                <a:solidFill>
                  <a:schemeClr val="tx1"/>
                </a:solidFill>
                <a:latin typeface="+mn-ea"/>
                <a:ea typeface="+mn-ea"/>
              </a:rPr>
              <a:t>(Bandit)</a:t>
            </a:r>
            <a:endParaRPr kumimoji="1" lang="ja-JP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E4F8F21C-0AD8-4981-BB1D-DB4CACE5CD9A}"/>
              </a:ext>
            </a:extLst>
          </p:cNvPr>
          <p:cNvGrpSpPr/>
          <p:nvPr/>
        </p:nvGrpSpPr>
        <p:grpSpPr>
          <a:xfrm>
            <a:off x="5365366" y="3099567"/>
            <a:ext cx="1354183" cy="866842"/>
            <a:chOff x="5360126" y="2969284"/>
            <a:chExt cx="1354183" cy="866842"/>
          </a:xfrm>
          <a:solidFill>
            <a:schemeClr val="accent2">
              <a:lumMod val="20000"/>
              <a:lumOff val="80000"/>
            </a:schemeClr>
          </a:solidFill>
        </p:grpSpPr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D1643D2D-F8BD-4D10-AB7E-1409DE015EF1}"/>
                </a:ext>
              </a:extLst>
            </p:cNvPr>
            <p:cNvCxnSpPr/>
            <p:nvPr/>
          </p:nvCxnSpPr>
          <p:spPr bwMode="auto">
            <a:xfrm>
              <a:off x="5360126" y="3836126"/>
              <a:ext cx="1354183" cy="0"/>
            </a:xfrm>
            <a:prstGeom prst="line">
              <a:avLst/>
            </a:prstGeom>
            <a:grp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B6A31FC6-4992-4342-897F-E64C371E2B77}"/>
                </a:ext>
              </a:extLst>
            </p:cNvPr>
            <p:cNvSpPr/>
            <p:nvPr/>
          </p:nvSpPr>
          <p:spPr bwMode="auto">
            <a:xfrm>
              <a:off x="5485947" y="3334992"/>
              <a:ext cx="178526" cy="500294"/>
            </a:xfrm>
            <a:prstGeom prst="rect">
              <a:avLst/>
            </a:prstGeom>
            <a:grp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A06B4F86-A31A-409A-837C-3D3556D098D4}"/>
                </a:ext>
              </a:extLst>
            </p:cNvPr>
            <p:cNvSpPr/>
            <p:nvPr/>
          </p:nvSpPr>
          <p:spPr bwMode="auto">
            <a:xfrm>
              <a:off x="5801441" y="2969284"/>
              <a:ext cx="178526" cy="866002"/>
            </a:xfrm>
            <a:prstGeom prst="rect">
              <a:avLst/>
            </a:prstGeom>
            <a:grp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C065C59E-9ED7-4C1F-B57E-C904D4DAB3EA}"/>
                </a:ext>
              </a:extLst>
            </p:cNvPr>
            <p:cNvSpPr/>
            <p:nvPr/>
          </p:nvSpPr>
          <p:spPr bwMode="auto">
            <a:xfrm>
              <a:off x="6122390" y="3571310"/>
              <a:ext cx="178526" cy="263976"/>
            </a:xfrm>
            <a:prstGeom prst="rect">
              <a:avLst/>
            </a:prstGeom>
            <a:grp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9AD2CEA9-D152-4267-BAF0-0C9C0ABEB735}"/>
                </a:ext>
              </a:extLst>
            </p:cNvPr>
            <p:cNvSpPr/>
            <p:nvPr/>
          </p:nvSpPr>
          <p:spPr bwMode="auto">
            <a:xfrm>
              <a:off x="6439734" y="3164084"/>
              <a:ext cx="178526" cy="671202"/>
            </a:xfrm>
            <a:prstGeom prst="rect">
              <a:avLst/>
            </a:prstGeom>
            <a:grp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2809F0A-5F5A-4EF5-9B44-946EC630E558}"/>
              </a:ext>
            </a:extLst>
          </p:cNvPr>
          <p:cNvSpPr txBox="1"/>
          <p:nvPr/>
        </p:nvSpPr>
        <p:spPr>
          <a:xfrm>
            <a:off x="271298" y="4736705"/>
            <a:ext cx="2433680" cy="1588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>
                <a:solidFill>
                  <a:srgbClr val="0070C0"/>
                </a:solidFill>
                <a:latin typeface="+mn-ea"/>
                <a:ea typeface="+mn-ea"/>
              </a:rPr>
              <a:t>シミュレーターをデータの</a:t>
            </a:r>
            <a:endParaRPr kumimoji="1" lang="en-US" altLang="ja-JP" sz="1800" dirty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kumimoji="1" lang="ja-JP" altLang="en-US" sz="1800" dirty="0">
                <a:solidFill>
                  <a:srgbClr val="0070C0"/>
                </a:solidFill>
                <a:latin typeface="+mn-ea"/>
                <a:ea typeface="+mn-ea"/>
              </a:rPr>
              <a:t>生成器</a:t>
            </a:r>
            <a:r>
              <a:rPr lang="ja-JP" altLang="en-US" sz="1800" dirty="0">
                <a:solidFill>
                  <a:srgbClr val="0070C0"/>
                </a:solidFill>
                <a:latin typeface="+mn-ea"/>
                <a:ea typeface="+mn-ea"/>
              </a:rPr>
              <a:t>として使う；</a:t>
            </a:r>
            <a:endParaRPr kumimoji="1" lang="en-US" altLang="ja-JP" sz="1800" dirty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kumimoji="1" lang="en-US" altLang="ja-JP" sz="1800" dirty="0">
                <a:solidFill>
                  <a:srgbClr val="0070C0"/>
                </a:solidFill>
                <a:latin typeface="+mn-ea"/>
                <a:ea typeface="+mn-ea"/>
              </a:rPr>
              <a:t>AI</a:t>
            </a:r>
            <a:r>
              <a:rPr kumimoji="1" lang="ja-JP" altLang="en-US" sz="1800" dirty="0">
                <a:solidFill>
                  <a:srgbClr val="0070C0"/>
                </a:solidFill>
                <a:latin typeface="+mn-ea"/>
                <a:ea typeface="+mn-ea"/>
              </a:rPr>
              <a:t>側ではフィードバックを</a:t>
            </a:r>
            <a:endParaRPr kumimoji="1" lang="en-US" altLang="ja-JP" sz="1800" dirty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kumimoji="1" lang="ja-JP" altLang="en-US" sz="1800" dirty="0">
                <a:solidFill>
                  <a:srgbClr val="0070C0"/>
                </a:solidFill>
                <a:latin typeface="+mn-ea"/>
                <a:ea typeface="+mn-ea"/>
              </a:rPr>
              <a:t>入力として、解析する；</a:t>
            </a:r>
            <a:endParaRPr kumimoji="1" lang="en-US" altLang="ja-JP" sz="1800" dirty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kumimoji="1" lang="en-US" altLang="ja-JP" sz="1800" dirty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kumimoji="1" lang="ja-JP" altLang="en-US" sz="1800" dirty="0">
                <a:solidFill>
                  <a:srgbClr val="0070C0"/>
                </a:solidFill>
                <a:latin typeface="+mn-ea"/>
                <a:ea typeface="+mn-ea"/>
              </a:rPr>
              <a:t>シミュレーターの情報を</a:t>
            </a:r>
            <a:endParaRPr kumimoji="1" lang="en-US" altLang="ja-JP" sz="1800" dirty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lang="ja-JP" altLang="en-US" sz="1800" dirty="0">
                <a:solidFill>
                  <a:srgbClr val="0070C0"/>
                </a:solidFill>
                <a:latin typeface="+mn-ea"/>
                <a:ea typeface="+mn-ea"/>
              </a:rPr>
              <a:t>一切使わない。</a:t>
            </a:r>
            <a:r>
              <a:rPr lang="en-US" altLang="ja-JP" sz="1800" dirty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endParaRPr kumimoji="1" lang="ja-JP" altLang="en-US" sz="18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A1DC80F-02F4-430A-87AA-108A3A4C6C89}"/>
              </a:ext>
            </a:extLst>
          </p:cNvPr>
          <p:cNvSpPr txBox="1"/>
          <p:nvPr/>
        </p:nvSpPr>
        <p:spPr>
          <a:xfrm>
            <a:off x="4593679" y="6049806"/>
            <a:ext cx="1776640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800" dirty="0">
                <a:solidFill>
                  <a:srgbClr val="FF0000"/>
                </a:solidFill>
                <a:latin typeface="+mn-ea"/>
                <a:ea typeface="+mn-ea"/>
              </a:rPr>
              <a:t>Web</a:t>
            </a:r>
            <a:r>
              <a:rPr kumimoji="1" lang="ja-JP" altLang="en-US" sz="1800" dirty="0">
                <a:solidFill>
                  <a:srgbClr val="FF0000"/>
                </a:solidFill>
                <a:latin typeface="+mn-ea"/>
                <a:ea typeface="+mn-ea"/>
              </a:rPr>
              <a:t>閲覧履歴を</a:t>
            </a:r>
            <a:endParaRPr kumimoji="1" lang="en-US" altLang="ja-JP" sz="1800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ctr"/>
            <a:r>
              <a:rPr lang="ja-JP" altLang="en-US" sz="1800" dirty="0">
                <a:solidFill>
                  <a:srgbClr val="FF0000"/>
                </a:solidFill>
                <a:latin typeface="+mn-ea"/>
                <a:ea typeface="+mn-ea"/>
              </a:rPr>
              <a:t>シミュレート</a:t>
            </a:r>
            <a:r>
              <a:rPr kumimoji="1" lang="ja-JP" altLang="en-US" sz="1800" dirty="0">
                <a:solidFill>
                  <a:srgbClr val="FF0000"/>
                </a:solidFill>
                <a:latin typeface="+mn-ea"/>
                <a:ea typeface="+mn-ea"/>
              </a:rPr>
              <a:t>する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A6657B2-4017-448F-9433-749E751F400A}"/>
              </a:ext>
            </a:extLst>
          </p:cNvPr>
          <p:cNvSpPr txBox="1"/>
          <p:nvPr/>
        </p:nvSpPr>
        <p:spPr>
          <a:xfrm>
            <a:off x="6243441" y="1585787"/>
            <a:ext cx="2646878" cy="6740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800" u="sng" dirty="0">
                <a:solidFill>
                  <a:schemeClr val="tx1"/>
                </a:solidFill>
                <a:latin typeface="+mn-ea"/>
                <a:ea typeface="+mn-ea"/>
              </a:rPr>
              <a:t>シミュレーション結果</a:t>
            </a:r>
            <a:r>
              <a:rPr kumimoji="1"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endParaRPr kumimoji="1" lang="en-US" altLang="ja-JP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改善率：</a:t>
            </a:r>
            <a:r>
              <a:rPr lang="ja-JP" altLang="en-US" sz="2400" b="1" dirty="0">
                <a:solidFill>
                  <a:srgbClr val="FF0000"/>
                </a:solidFill>
                <a:latin typeface="+mn-ea"/>
                <a:ea typeface="+mn-ea"/>
              </a:rPr>
              <a:t>５～１０％</a:t>
            </a:r>
            <a:endParaRPr kumimoji="1" lang="en-US" altLang="ja-JP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8CA1CE18-4E07-4D6F-95AF-49FC31EFA87A}"/>
              </a:ext>
            </a:extLst>
          </p:cNvPr>
          <p:cNvGrpSpPr/>
          <p:nvPr/>
        </p:nvGrpSpPr>
        <p:grpSpPr>
          <a:xfrm>
            <a:off x="6541264" y="4659390"/>
            <a:ext cx="1458315" cy="1903341"/>
            <a:chOff x="2739426" y="4806088"/>
            <a:chExt cx="1458315" cy="1903341"/>
          </a:xfrm>
        </p:grpSpPr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D7123F0F-1A31-4BFF-B506-859C2A2D877B}"/>
                </a:ext>
              </a:extLst>
            </p:cNvPr>
            <p:cNvSpPr/>
            <p:nvPr/>
          </p:nvSpPr>
          <p:spPr bwMode="auto">
            <a:xfrm>
              <a:off x="2739426" y="4806088"/>
              <a:ext cx="1458315" cy="1903341"/>
            </a:xfrm>
            <a:prstGeom prst="roundRect">
              <a:avLst>
                <a:gd name="adj" fmla="val 812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C501D01-1157-4BE5-980F-83487461154B}"/>
                </a:ext>
              </a:extLst>
            </p:cNvPr>
            <p:cNvSpPr/>
            <p:nvPr/>
          </p:nvSpPr>
          <p:spPr bwMode="auto">
            <a:xfrm>
              <a:off x="2837842" y="4888326"/>
              <a:ext cx="1259886" cy="15461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DF804C83-76BE-46D8-AD5D-1C550CFC4FA5}"/>
                </a:ext>
              </a:extLst>
            </p:cNvPr>
            <p:cNvGrpSpPr/>
            <p:nvPr/>
          </p:nvGrpSpPr>
          <p:grpSpPr>
            <a:xfrm>
              <a:off x="2943522" y="4988869"/>
              <a:ext cx="503921" cy="666478"/>
              <a:chOff x="3466436" y="5596339"/>
              <a:chExt cx="503921" cy="666478"/>
            </a:xfrm>
          </p:grpSpPr>
          <p:grpSp>
            <p:nvGrpSpPr>
              <p:cNvPr id="73" name="グループ化 72">
                <a:extLst>
                  <a:ext uri="{FF2B5EF4-FFF2-40B4-BE49-F238E27FC236}">
                    <a16:creationId xmlns:a16="http://schemas.microsoft.com/office/drawing/2014/main" id="{38D4CF09-0B47-4CFB-9079-C75C6A23C1B8}"/>
                  </a:ext>
                </a:extLst>
              </p:cNvPr>
              <p:cNvGrpSpPr/>
              <p:nvPr/>
            </p:nvGrpSpPr>
            <p:grpSpPr>
              <a:xfrm>
                <a:off x="3505200" y="5596339"/>
                <a:ext cx="426395" cy="399766"/>
                <a:chOff x="3505200" y="5596339"/>
                <a:chExt cx="426395" cy="399766"/>
              </a:xfrm>
            </p:grpSpPr>
            <p:sp>
              <p:nvSpPr>
                <p:cNvPr id="75" name="正方形/長方形 74">
                  <a:extLst>
                    <a:ext uri="{FF2B5EF4-FFF2-40B4-BE49-F238E27FC236}">
                      <a16:creationId xmlns:a16="http://schemas.microsoft.com/office/drawing/2014/main" id="{A2FF247E-2E9F-41A9-97B7-9A71B63CD8C5}"/>
                    </a:ext>
                  </a:extLst>
                </p:cNvPr>
                <p:cNvSpPr/>
                <p:nvPr/>
              </p:nvSpPr>
              <p:spPr bwMode="auto">
                <a:xfrm>
                  <a:off x="3505200" y="5596339"/>
                  <a:ext cx="426395" cy="39976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76" name="二等辺三角形 75">
                  <a:extLst>
                    <a:ext uri="{FF2B5EF4-FFF2-40B4-BE49-F238E27FC236}">
                      <a16:creationId xmlns:a16="http://schemas.microsoft.com/office/drawing/2014/main" id="{68997CF1-99AB-49E7-8F29-50B41BCC2171}"/>
                    </a:ext>
                  </a:extLst>
                </p:cNvPr>
                <p:cNvSpPr/>
                <p:nvPr/>
              </p:nvSpPr>
              <p:spPr bwMode="auto">
                <a:xfrm>
                  <a:off x="3537230" y="5699310"/>
                  <a:ext cx="262844" cy="212240"/>
                </a:xfrm>
                <a:prstGeom prst="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77" name="二等辺三角形 76">
                  <a:extLst>
                    <a:ext uri="{FF2B5EF4-FFF2-40B4-BE49-F238E27FC236}">
                      <a16:creationId xmlns:a16="http://schemas.microsoft.com/office/drawing/2014/main" id="{C6174488-6AB3-48A9-9FA8-DA3CAF6668F2}"/>
                    </a:ext>
                  </a:extLst>
                </p:cNvPr>
                <p:cNvSpPr/>
                <p:nvPr/>
              </p:nvSpPr>
              <p:spPr bwMode="auto">
                <a:xfrm>
                  <a:off x="3683847" y="5783337"/>
                  <a:ext cx="209006" cy="180465"/>
                </a:xfrm>
                <a:prstGeom prst="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78" name="楕円 77">
                  <a:extLst>
                    <a:ext uri="{FF2B5EF4-FFF2-40B4-BE49-F238E27FC236}">
                      <a16:creationId xmlns:a16="http://schemas.microsoft.com/office/drawing/2014/main" id="{88C637E8-89B6-45F9-89EB-1F66425C3B7B}"/>
                    </a:ext>
                  </a:extLst>
                </p:cNvPr>
                <p:cNvSpPr/>
                <p:nvPr/>
              </p:nvSpPr>
              <p:spPr bwMode="auto">
                <a:xfrm>
                  <a:off x="3763962" y="5642562"/>
                  <a:ext cx="115839" cy="117865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CD96F8A-2105-4CFE-9361-FC0E4905EE4D}"/>
                  </a:ext>
                </a:extLst>
              </p:cNvPr>
              <p:cNvSpPr txBox="1"/>
              <p:nvPr/>
            </p:nvSpPr>
            <p:spPr>
              <a:xfrm>
                <a:off x="3466436" y="6004285"/>
                <a:ext cx="503921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Ad1</a:t>
                </a:r>
                <a:endParaRPr kumimoji="1" lang="ja-JP" altLang="en-US" sz="12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8FA2F176-A11C-4632-95DF-B0455ED22D1B}"/>
                </a:ext>
              </a:extLst>
            </p:cNvPr>
            <p:cNvGrpSpPr/>
            <p:nvPr/>
          </p:nvGrpSpPr>
          <p:grpSpPr>
            <a:xfrm>
              <a:off x="3513082" y="4988869"/>
              <a:ext cx="503921" cy="666478"/>
              <a:chOff x="3466436" y="5596339"/>
              <a:chExt cx="503921" cy="666478"/>
            </a:xfrm>
          </p:grpSpPr>
          <p:grpSp>
            <p:nvGrpSpPr>
              <p:cNvPr id="67" name="グループ化 66">
                <a:extLst>
                  <a:ext uri="{FF2B5EF4-FFF2-40B4-BE49-F238E27FC236}">
                    <a16:creationId xmlns:a16="http://schemas.microsoft.com/office/drawing/2014/main" id="{2FC7305C-51EC-427C-A03B-C2DE975C44F4}"/>
                  </a:ext>
                </a:extLst>
              </p:cNvPr>
              <p:cNvGrpSpPr/>
              <p:nvPr/>
            </p:nvGrpSpPr>
            <p:grpSpPr>
              <a:xfrm>
                <a:off x="3505200" y="5596339"/>
                <a:ext cx="426395" cy="399766"/>
                <a:chOff x="3505200" y="5596339"/>
                <a:chExt cx="426395" cy="399766"/>
              </a:xfrm>
            </p:grpSpPr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86994F13-7454-47E2-BE39-DC3C756B8FE7}"/>
                    </a:ext>
                  </a:extLst>
                </p:cNvPr>
                <p:cNvSpPr/>
                <p:nvPr/>
              </p:nvSpPr>
              <p:spPr bwMode="auto">
                <a:xfrm>
                  <a:off x="3505200" y="5596339"/>
                  <a:ext cx="426395" cy="39976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70" name="二等辺三角形 69">
                  <a:extLst>
                    <a:ext uri="{FF2B5EF4-FFF2-40B4-BE49-F238E27FC236}">
                      <a16:creationId xmlns:a16="http://schemas.microsoft.com/office/drawing/2014/main" id="{D7662D6B-5130-486B-868A-A03E9DF35FF2}"/>
                    </a:ext>
                  </a:extLst>
                </p:cNvPr>
                <p:cNvSpPr/>
                <p:nvPr/>
              </p:nvSpPr>
              <p:spPr bwMode="auto">
                <a:xfrm>
                  <a:off x="3537230" y="5699310"/>
                  <a:ext cx="262844" cy="212240"/>
                </a:xfrm>
                <a:prstGeom prst="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71" name="二等辺三角形 70">
                  <a:extLst>
                    <a:ext uri="{FF2B5EF4-FFF2-40B4-BE49-F238E27FC236}">
                      <a16:creationId xmlns:a16="http://schemas.microsoft.com/office/drawing/2014/main" id="{6D696947-1A28-495C-A97A-6FA1AF57E853}"/>
                    </a:ext>
                  </a:extLst>
                </p:cNvPr>
                <p:cNvSpPr/>
                <p:nvPr/>
              </p:nvSpPr>
              <p:spPr bwMode="auto">
                <a:xfrm>
                  <a:off x="3683847" y="5783337"/>
                  <a:ext cx="209006" cy="180465"/>
                </a:xfrm>
                <a:prstGeom prst="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72" name="楕円 71">
                  <a:extLst>
                    <a:ext uri="{FF2B5EF4-FFF2-40B4-BE49-F238E27FC236}">
                      <a16:creationId xmlns:a16="http://schemas.microsoft.com/office/drawing/2014/main" id="{3D46F98A-DE44-4D93-BDA2-45DECD97A2F9}"/>
                    </a:ext>
                  </a:extLst>
                </p:cNvPr>
                <p:cNvSpPr/>
                <p:nvPr/>
              </p:nvSpPr>
              <p:spPr bwMode="auto">
                <a:xfrm>
                  <a:off x="3763962" y="5642562"/>
                  <a:ext cx="115839" cy="117865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B38A1C66-4E32-43DB-8B5F-2C1A411B2212}"/>
                  </a:ext>
                </a:extLst>
              </p:cNvPr>
              <p:cNvSpPr txBox="1"/>
              <p:nvPr/>
            </p:nvSpPr>
            <p:spPr>
              <a:xfrm>
                <a:off x="3466436" y="6004285"/>
                <a:ext cx="503921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Ad2</a:t>
                </a:r>
                <a:endParaRPr kumimoji="1" lang="ja-JP" altLang="en-US" sz="12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0B863976-02A6-4426-BB66-0C36C63F08E5}"/>
                </a:ext>
              </a:extLst>
            </p:cNvPr>
            <p:cNvGrpSpPr/>
            <p:nvPr/>
          </p:nvGrpSpPr>
          <p:grpSpPr>
            <a:xfrm>
              <a:off x="2943522" y="5725222"/>
              <a:ext cx="503921" cy="666478"/>
              <a:chOff x="3466436" y="5596339"/>
              <a:chExt cx="503921" cy="666478"/>
            </a:xfrm>
          </p:grpSpPr>
          <p:grpSp>
            <p:nvGrpSpPr>
              <p:cNvPr id="61" name="グループ化 60">
                <a:extLst>
                  <a:ext uri="{FF2B5EF4-FFF2-40B4-BE49-F238E27FC236}">
                    <a16:creationId xmlns:a16="http://schemas.microsoft.com/office/drawing/2014/main" id="{C8F9600A-B0DA-455D-9466-F611D54D4AA6}"/>
                  </a:ext>
                </a:extLst>
              </p:cNvPr>
              <p:cNvGrpSpPr/>
              <p:nvPr/>
            </p:nvGrpSpPr>
            <p:grpSpPr>
              <a:xfrm>
                <a:off x="3505200" y="5596339"/>
                <a:ext cx="426395" cy="399766"/>
                <a:chOff x="3505200" y="5596339"/>
                <a:chExt cx="426395" cy="399766"/>
              </a:xfrm>
            </p:grpSpPr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E05028D5-0BEA-431D-873E-0271EB010F50}"/>
                    </a:ext>
                  </a:extLst>
                </p:cNvPr>
                <p:cNvSpPr/>
                <p:nvPr/>
              </p:nvSpPr>
              <p:spPr bwMode="auto">
                <a:xfrm>
                  <a:off x="3505200" y="5596339"/>
                  <a:ext cx="426395" cy="39976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64" name="二等辺三角形 63">
                  <a:extLst>
                    <a:ext uri="{FF2B5EF4-FFF2-40B4-BE49-F238E27FC236}">
                      <a16:creationId xmlns:a16="http://schemas.microsoft.com/office/drawing/2014/main" id="{82EA0C36-F27F-407C-A8CA-9477CEFEE478}"/>
                    </a:ext>
                  </a:extLst>
                </p:cNvPr>
                <p:cNvSpPr/>
                <p:nvPr/>
              </p:nvSpPr>
              <p:spPr bwMode="auto">
                <a:xfrm>
                  <a:off x="3537230" y="5699310"/>
                  <a:ext cx="262844" cy="212240"/>
                </a:xfrm>
                <a:prstGeom prst="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65" name="二等辺三角形 64">
                  <a:extLst>
                    <a:ext uri="{FF2B5EF4-FFF2-40B4-BE49-F238E27FC236}">
                      <a16:creationId xmlns:a16="http://schemas.microsoft.com/office/drawing/2014/main" id="{2C44B34B-4800-4B28-93A1-12EF4D707A43}"/>
                    </a:ext>
                  </a:extLst>
                </p:cNvPr>
                <p:cNvSpPr/>
                <p:nvPr/>
              </p:nvSpPr>
              <p:spPr bwMode="auto">
                <a:xfrm>
                  <a:off x="3683847" y="5783337"/>
                  <a:ext cx="209006" cy="180465"/>
                </a:xfrm>
                <a:prstGeom prst="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66" name="楕円 65">
                  <a:extLst>
                    <a:ext uri="{FF2B5EF4-FFF2-40B4-BE49-F238E27FC236}">
                      <a16:creationId xmlns:a16="http://schemas.microsoft.com/office/drawing/2014/main" id="{11845773-FD44-40AF-B7A6-AC974D17A27D}"/>
                    </a:ext>
                  </a:extLst>
                </p:cNvPr>
                <p:cNvSpPr/>
                <p:nvPr/>
              </p:nvSpPr>
              <p:spPr bwMode="auto">
                <a:xfrm>
                  <a:off x="3763962" y="5642562"/>
                  <a:ext cx="115839" cy="117865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425B1ED2-5354-454D-A3A2-71B997571430}"/>
                  </a:ext>
                </a:extLst>
              </p:cNvPr>
              <p:cNvSpPr txBox="1"/>
              <p:nvPr/>
            </p:nvSpPr>
            <p:spPr>
              <a:xfrm>
                <a:off x="3466436" y="6004285"/>
                <a:ext cx="503921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Ad3</a:t>
                </a:r>
                <a:endParaRPr kumimoji="1" lang="ja-JP" altLang="en-US" sz="12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BAE407CB-3429-4E84-ACB7-79F581F28E07}"/>
                </a:ext>
              </a:extLst>
            </p:cNvPr>
            <p:cNvGrpSpPr/>
            <p:nvPr/>
          </p:nvGrpSpPr>
          <p:grpSpPr>
            <a:xfrm>
              <a:off x="3513082" y="5725222"/>
              <a:ext cx="503921" cy="666478"/>
              <a:chOff x="3466436" y="5596339"/>
              <a:chExt cx="503921" cy="666478"/>
            </a:xfrm>
          </p:grpSpPr>
          <p:grpSp>
            <p:nvGrpSpPr>
              <p:cNvPr id="55" name="グループ化 54">
                <a:extLst>
                  <a:ext uri="{FF2B5EF4-FFF2-40B4-BE49-F238E27FC236}">
                    <a16:creationId xmlns:a16="http://schemas.microsoft.com/office/drawing/2014/main" id="{D14B08F2-A8DC-4DE8-BE60-BEAD0572B68A}"/>
                  </a:ext>
                </a:extLst>
              </p:cNvPr>
              <p:cNvGrpSpPr/>
              <p:nvPr/>
            </p:nvGrpSpPr>
            <p:grpSpPr>
              <a:xfrm>
                <a:off x="3505200" y="5596339"/>
                <a:ext cx="426395" cy="399766"/>
                <a:chOff x="3505200" y="5596339"/>
                <a:chExt cx="426395" cy="399766"/>
              </a:xfrm>
            </p:grpSpPr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8FB5A774-EA8F-424E-9632-2A02E485D095}"/>
                    </a:ext>
                  </a:extLst>
                </p:cNvPr>
                <p:cNvSpPr/>
                <p:nvPr/>
              </p:nvSpPr>
              <p:spPr bwMode="auto">
                <a:xfrm>
                  <a:off x="3505200" y="5596339"/>
                  <a:ext cx="426395" cy="39976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58" name="二等辺三角形 57">
                  <a:extLst>
                    <a:ext uri="{FF2B5EF4-FFF2-40B4-BE49-F238E27FC236}">
                      <a16:creationId xmlns:a16="http://schemas.microsoft.com/office/drawing/2014/main" id="{3EAA8940-DC4C-44F0-91A3-D27CD52436AE}"/>
                    </a:ext>
                  </a:extLst>
                </p:cNvPr>
                <p:cNvSpPr/>
                <p:nvPr/>
              </p:nvSpPr>
              <p:spPr bwMode="auto">
                <a:xfrm>
                  <a:off x="3537230" y="5699310"/>
                  <a:ext cx="262844" cy="212240"/>
                </a:xfrm>
                <a:prstGeom prst="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59" name="二等辺三角形 58">
                  <a:extLst>
                    <a:ext uri="{FF2B5EF4-FFF2-40B4-BE49-F238E27FC236}">
                      <a16:creationId xmlns:a16="http://schemas.microsoft.com/office/drawing/2014/main" id="{D529BC97-736E-48C3-96D7-85CDE9877665}"/>
                    </a:ext>
                  </a:extLst>
                </p:cNvPr>
                <p:cNvSpPr/>
                <p:nvPr/>
              </p:nvSpPr>
              <p:spPr bwMode="auto">
                <a:xfrm>
                  <a:off x="3683847" y="5783337"/>
                  <a:ext cx="209006" cy="180465"/>
                </a:xfrm>
                <a:prstGeom prst="triangl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60" name="楕円 59">
                  <a:extLst>
                    <a:ext uri="{FF2B5EF4-FFF2-40B4-BE49-F238E27FC236}">
                      <a16:creationId xmlns:a16="http://schemas.microsoft.com/office/drawing/2014/main" id="{857DE45D-3875-43E7-95F6-A9921D3891EA}"/>
                    </a:ext>
                  </a:extLst>
                </p:cNvPr>
                <p:cNvSpPr/>
                <p:nvPr/>
              </p:nvSpPr>
              <p:spPr bwMode="auto">
                <a:xfrm>
                  <a:off x="3763962" y="5642562"/>
                  <a:ext cx="115839" cy="117865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kumimoji="1" lang="ja-JP" altLang="en-US" sz="1800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5F9B9AC-9C88-4D91-9BBD-076F348E9A95}"/>
                  </a:ext>
                </a:extLst>
              </p:cNvPr>
              <p:cNvSpPr txBox="1"/>
              <p:nvPr/>
            </p:nvSpPr>
            <p:spPr>
              <a:xfrm>
                <a:off x="3466436" y="6004285"/>
                <a:ext cx="503921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Ad4</a:t>
                </a:r>
                <a:endParaRPr kumimoji="1" lang="ja-JP" altLang="en-US" sz="12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6E3C551B-747B-48B8-A630-593A60C67A79}"/>
                </a:ext>
              </a:extLst>
            </p:cNvPr>
            <p:cNvSpPr/>
            <p:nvPr/>
          </p:nvSpPr>
          <p:spPr bwMode="auto">
            <a:xfrm>
              <a:off x="3384909" y="6466990"/>
              <a:ext cx="198949" cy="1947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D1702687-DBD6-4863-BC15-F2B940E56686}"/>
              </a:ext>
            </a:extLst>
          </p:cNvPr>
          <p:cNvCxnSpPr>
            <a:cxnSpLocks/>
          </p:cNvCxnSpPr>
          <p:nvPr/>
        </p:nvCxnSpPr>
        <p:spPr bwMode="auto">
          <a:xfrm flipV="1">
            <a:off x="5574995" y="3296058"/>
            <a:ext cx="320140" cy="33346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CECF5FD1-E696-4075-A7DF-F857CEFFE934}"/>
              </a:ext>
            </a:extLst>
          </p:cNvPr>
          <p:cNvCxnSpPr>
            <a:cxnSpLocks/>
          </p:cNvCxnSpPr>
          <p:nvPr/>
        </p:nvCxnSpPr>
        <p:spPr bwMode="auto">
          <a:xfrm>
            <a:off x="5883895" y="3294367"/>
            <a:ext cx="322605" cy="188639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0091A932-FBC1-4C01-986B-2C747D67739E}"/>
              </a:ext>
            </a:extLst>
          </p:cNvPr>
          <p:cNvCxnSpPr>
            <a:cxnSpLocks/>
          </p:cNvCxnSpPr>
          <p:nvPr/>
        </p:nvCxnSpPr>
        <p:spPr bwMode="auto">
          <a:xfrm flipV="1">
            <a:off x="6191782" y="3149815"/>
            <a:ext cx="342455" cy="33780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42898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7B84EBDF-B67E-4C66-91FF-56597A6707C6}" vid="{1E872F42-5119-4C9A-9BA2-5A204B2EAF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1487</TotalTime>
  <Words>330</Words>
  <Application>Microsoft Office PowerPoint</Application>
  <PresentationFormat>画面に合わせる (4:3)</PresentationFormat>
  <Paragraphs>137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9" baseType="lpstr">
      <vt:lpstr>HGPｺﾞｼｯｸE</vt:lpstr>
      <vt:lpstr>Meiryo UI</vt:lpstr>
      <vt:lpstr>ＭＳ Ｐゴシック</vt:lpstr>
      <vt:lpstr>黑体</vt:lpstr>
      <vt:lpstr>宋体</vt:lpstr>
      <vt:lpstr>メイリオ</vt:lpstr>
      <vt:lpstr>Arial</vt:lpstr>
      <vt:lpstr>Arial Black</vt:lpstr>
      <vt:lpstr>Arial Rounded MT Bold</vt:lpstr>
      <vt:lpstr>Calibri</vt:lpstr>
      <vt:lpstr>Cambria</vt:lpstr>
      <vt:lpstr>Courier New</vt:lpstr>
      <vt:lpstr>Office テーマ</vt:lpstr>
      <vt:lpstr>Research Introduction</vt:lpstr>
      <vt:lpstr>Bandit Algorithms</vt:lpstr>
      <vt:lpstr>User Preference Analysis</vt:lpstr>
      <vt:lpstr>Long Tail in Transaction Data</vt:lpstr>
      <vt:lpstr>PowerPoint プレゼンテーション</vt:lpstr>
      <vt:lpstr>PowerPoint プレゼンテーション</vt:lpstr>
    </vt:vector>
  </TitlesOfParts>
  <Company>(株)日立製作所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楊斌 / Yang，Bin</dc:creator>
  <cp:lastModifiedBy>Bin Yang</cp:lastModifiedBy>
  <cp:revision>19</cp:revision>
  <dcterms:created xsi:type="dcterms:W3CDTF">2018-10-05T08:11:49Z</dcterms:created>
  <dcterms:modified xsi:type="dcterms:W3CDTF">2018-10-11T03:29:02Z</dcterms:modified>
</cp:coreProperties>
</file>