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788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nalysis2\Wanli\logistic\grap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nalysis2\Wanli\logistic\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ja-JP"/>
  <c:chart>
    <c:title>
      <c:tx>
        <c:rich>
          <a:bodyPr/>
          <a:lstStyle/>
          <a:p>
            <a:pPr>
              <a:defRPr sz="3200"/>
            </a:pPr>
            <a:r>
              <a:rPr lang="zh-CN" altLang="en-US" sz="3200"/>
              <a:t>线速度分布</a:t>
            </a:r>
            <a:endParaRPr lang="en-US" altLang="ja-JP" sz="320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Sheet3!$I$1</c:f>
              <c:strCache>
                <c:ptCount val="1"/>
                <c:pt idx="0">
                  <c:v>#</c:v>
                </c:pt>
              </c:strCache>
            </c:strRef>
          </c:tx>
          <c:cat>
            <c:numRef>
              <c:f>Sheet3!$H$2:$H$53</c:f>
              <c:numCache>
                <c:formatCode>General</c:formatCode>
                <c:ptCount val="5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75</c:v>
                </c:pt>
                <c:pt idx="11">
                  <c:v>80</c:v>
                </c:pt>
                <c:pt idx="12">
                  <c:v>85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105</c:v>
                </c:pt>
                <c:pt idx="17">
                  <c:v>110</c:v>
                </c:pt>
                <c:pt idx="18">
                  <c:v>115</c:v>
                </c:pt>
                <c:pt idx="19">
                  <c:v>120</c:v>
                </c:pt>
                <c:pt idx="20">
                  <c:v>125</c:v>
                </c:pt>
                <c:pt idx="21">
                  <c:v>130</c:v>
                </c:pt>
                <c:pt idx="22">
                  <c:v>135</c:v>
                </c:pt>
                <c:pt idx="23">
                  <c:v>140</c:v>
                </c:pt>
                <c:pt idx="24">
                  <c:v>145</c:v>
                </c:pt>
                <c:pt idx="25">
                  <c:v>150</c:v>
                </c:pt>
                <c:pt idx="26">
                  <c:v>155</c:v>
                </c:pt>
                <c:pt idx="27">
                  <c:v>160</c:v>
                </c:pt>
                <c:pt idx="28">
                  <c:v>165</c:v>
                </c:pt>
                <c:pt idx="29">
                  <c:v>170</c:v>
                </c:pt>
                <c:pt idx="30">
                  <c:v>175</c:v>
                </c:pt>
                <c:pt idx="31">
                  <c:v>180</c:v>
                </c:pt>
                <c:pt idx="32">
                  <c:v>185</c:v>
                </c:pt>
                <c:pt idx="33">
                  <c:v>190</c:v>
                </c:pt>
                <c:pt idx="34">
                  <c:v>195</c:v>
                </c:pt>
                <c:pt idx="35">
                  <c:v>200</c:v>
                </c:pt>
                <c:pt idx="36">
                  <c:v>205</c:v>
                </c:pt>
                <c:pt idx="37">
                  <c:v>210</c:v>
                </c:pt>
                <c:pt idx="38">
                  <c:v>215</c:v>
                </c:pt>
                <c:pt idx="39">
                  <c:v>220</c:v>
                </c:pt>
                <c:pt idx="40">
                  <c:v>225</c:v>
                </c:pt>
                <c:pt idx="41">
                  <c:v>230</c:v>
                </c:pt>
                <c:pt idx="42">
                  <c:v>235</c:v>
                </c:pt>
                <c:pt idx="43">
                  <c:v>240</c:v>
                </c:pt>
                <c:pt idx="44">
                  <c:v>245</c:v>
                </c:pt>
                <c:pt idx="45">
                  <c:v>250</c:v>
                </c:pt>
                <c:pt idx="46">
                  <c:v>255</c:v>
                </c:pt>
                <c:pt idx="47">
                  <c:v>260</c:v>
                </c:pt>
                <c:pt idx="48">
                  <c:v>265</c:v>
                </c:pt>
                <c:pt idx="49">
                  <c:v>270</c:v>
                </c:pt>
                <c:pt idx="50">
                  <c:v>275</c:v>
                </c:pt>
                <c:pt idx="51">
                  <c:v>280</c:v>
                </c:pt>
              </c:numCache>
            </c:numRef>
          </c:cat>
          <c:val>
            <c:numRef>
              <c:f>Sheet3!$I$2:$I$53</c:f>
              <c:numCache>
                <c:formatCode>General</c:formatCode>
                <c:ptCount val="52"/>
                <c:pt idx="0">
                  <c:v>286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912</c:v>
                </c:pt>
                <c:pt idx="16">
                  <c:v>166</c:v>
                </c:pt>
                <c:pt idx="17">
                  <c:v>340</c:v>
                </c:pt>
                <c:pt idx="18">
                  <c:v>1590</c:v>
                </c:pt>
                <c:pt idx="19">
                  <c:v>3571</c:v>
                </c:pt>
                <c:pt idx="20">
                  <c:v>6744</c:v>
                </c:pt>
                <c:pt idx="21">
                  <c:v>5678</c:v>
                </c:pt>
                <c:pt idx="22">
                  <c:v>15219</c:v>
                </c:pt>
                <c:pt idx="23">
                  <c:v>16113</c:v>
                </c:pt>
                <c:pt idx="24">
                  <c:v>25309</c:v>
                </c:pt>
                <c:pt idx="25">
                  <c:v>21774</c:v>
                </c:pt>
                <c:pt idx="26">
                  <c:v>21445</c:v>
                </c:pt>
                <c:pt idx="27">
                  <c:v>14918</c:v>
                </c:pt>
                <c:pt idx="28">
                  <c:v>9785</c:v>
                </c:pt>
                <c:pt idx="29">
                  <c:v>5226</c:v>
                </c:pt>
                <c:pt idx="30">
                  <c:v>7102</c:v>
                </c:pt>
                <c:pt idx="31">
                  <c:v>5184</c:v>
                </c:pt>
                <c:pt idx="32">
                  <c:v>974</c:v>
                </c:pt>
                <c:pt idx="33">
                  <c:v>96</c:v>
                </c:pt>
                <c:pt idx="34">
                  <c:v>2904</c:v>
                </c:pt>
                <c:pt idx="35">
                  <c:v>1545</c:v>
                </c:pt>
                <c:pt idx="36">
                  <c:v>46</c:v>
                </c:pt>
                <c:pt idx="37">
                  <c:v>0</c:v>
                </c:pt>
                <c:pt idx="38">
                  <c:v>0</c:v>
                </c:pt>
                <c:pt idx="39">
                  <c:v>96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48</c:v>
                </c:pt>
              </c:numCache>
            </c:numRef>
          </c:val>
        </c:ser>
        <c:axId val="79796864"/>
        <c:axId val="317044608"/>
      </c:barChart>
      <c:catAx>
        <c:axId val="79796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zh-CN" altLang="en-US" sz="2000"/>
                  <a:t>线速度</a:t>
                </a:r>
                <a:endParaRPr lang="en-US" altLang="zh-CN" sz="2000"/>
              </a:p>
            </c:rich>
          </c:tx>
          <c:layout/>
        </c:title>
        <c:numFmt formatCode="General" sourceLinked="1"/>
        <c:tickLblPos val="nextTo"/>
        <c:crossAx val="317044608"/>
        <c:crosses val="autoZero"/>
        <c:auto val="1"/>
        <c:lblAlgn val="ctr"/>
        <c:lblOffset val="100"/>
      </c:catAx>
      <c:valAx>
        <c:axId val="31704460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2400"/>
                </a:pPr>
                <a:r>
                  <a:rPr lang="en-US" altLang="zh-CN" sz="2400"/>
                  <a:t>#</a:t>
                </a:r>
                <a:endParaRPr lang="ja-JP" altLang="en-US" sz="2400"/>
              </a:p>
            </c:rich>
          </c:tx>
          <c:layout/>
        </c:title>
        <c:numFmt formatCode="General" sourceLinked="1"/>
        <c:tickLblPos val="nextTo"/>
        <c:crossAx val="79796864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chart>
    <c:title>
      <c:tx>
        <c:rich>
          <a:bodyPr/>
          <a:lstStyle/>
          <a:p>
            <a:pPr>
              <a:defRPr sz="3200"/>
            </a:pPr>
            <a:r>
              <a:rPr lang="zh-CN" altLang="en-US" sz="3200"/>
              <a:t>线速度分布</a:t>
            </a:r>
            <a:endParaRPr lang="en-US" altLang="ja-JP" sz="320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Sheet3!$I$1</c:f>
              <c:strCache>
                <c:ptCount val="1"/>
                <c:pt idx="0">
                  <c:v>#</c:v>
                </c:pt>
              </c:strCache>
            </c:strRef>
          </c:tx>
          <c:cat>
            <c:numRef>
              <c:f>Sheet3!$H$2:$H$53</c:f>
              <c:numCache>
                <c:formatCode>General</c:formatCode>
                <c:ptCount val="52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75</c:v>
                </c:pt>
                <c:pt idx="11">
                  <c:v>80</c:v>
                </c:pt>
                <c:pt idx="12">
                  <c:v>85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105</c:v>
                </c:pt>
                <c:pt idx="17">
                  <c:v>110</c:v>
                </c:pt>
                <c:pt idx="18">
                  <c:v>115</c:v>
                </c:pt>
                <c:pt idx="19">
                  <c:v>120</c:v>
                </c:pt>
                <c:pt idx="20">
                  <c:v>125</c:v>
                </c:pt>
                <c:pt idx="21">
                  <c:v>130</c:v>
                </c:pt>
                <c:pt idx="22">
                  <c:v>135</c:v>
                </c:pt>
                <c:pt idx="23">
                  <c:v>140</c:v>
                </c:pt>
                <c:pt idx="24">
                  <c:v>145</c:v>
                </c:pt>
                <c:pt idx="25">
                  <c:v>150</c:v>
                </c:pt>
                <c:pt idx="26">
                  <c:v>155</c:v>
                </c:pt>
                <c:pt idx="27">
                  <c:v>160</c:v>
                </c:pt>
                <c:pt idx="28">
                  <c:v>165</c:v>
                </c:pt>
                <c:pt idx="29">
                  <c:v>170</c:v>
                </c:pt>
                <c:pt idx="30">
                  <c:v>175</c:v>
                </c:pt>
                <c:pt idx="31">
                  <c:v>180</c:v>
                </c:pt>
                <c:pt idx="32">
                  <c:v>185</c:v>
                </c:pt>
                <c:pt idx="33">
                  <c:v>190</c:v>
                </c:pt>
                <c:pt idx="34">
                  <c:v>195</c:v>
                </c:pt>
                <c:pt idx="35">
                  <c:v>200</c:v>
                </c:pt>
                <c:pt idx="36">
                  <c:v>205</c:v>
                </c:pt>
                <c:pt idx="37">
                  <c:v>210</c:v>
                </c:pt>
                <c:pt idx="38">
                  <c:v>215</c:v>
                </c:pt>
                <c:pt idx="39">
                  <c:v>220</c:v>
                </c:pt>
                <c:pt idx="40">
                  <c:v>225</c:v>
                </c:pt>
                <c:pt idx="41">
                  <c:v>230</c:v>
                </c:pt>
                <c:pt idx="42">
                  <c:v>235</c:v>
                </c:pt>
                <c:pt idx="43">
                  <c:v>240</c:v>
                </c:pt>
                <c:pt idx="44">
                  <c:v>245</c:v>
                </c:pt>
                <c:pt idx="45">
                  <c:v>250</c:v>
                </c:pt>
                <c:pt idx="46">
                  <c:v>255</c:v>
                </c:pt>
                <c:pt idx="47">
                  <c:v>260</c:v>
                </c:pt>
                <c:pt idx="48">
                  <c:v>265</c:v>
                </c:pt>
                <c:pt idx="49">
                  <c:v>270</c:v>
                </c:pt>
                <c:pt idx="50">
                  <c:v>275</c:v>
                </c:pt>
                <c:pt idx="51">
                  <c:v>280</c:v>
                </c:pt>
              </c:numCache>
            </c:numRef>
          </c:cat>
          <c:val>
            <c:numRef>
              <c:f>Sheet3!$I$2:$I$53</c:f>
              <c:numCache>
                <c:formatCode>General</c:formatCode>
                <c:ptCount val="52"/>
                <c:pt idx="0">
                  <c:v>286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912</c:v>
                </c:pt>
                <c:pt idx="16">
                  <c:v>166</c:v>
                </c:pt>
                <c:pt idx="17">
                  <c:v>340</c:v>
                </c:pt>
                <c:pt idx="18">
                  <c:v>1590</c:v>
                </c:pt>
                <c:pt idx="19">
                  <c:v>3571</c:v>
                </c:pt>
                <c:pt idx="20">
                  <c:v>6744</c:v>
                </c:pt>
                <c:pt idx="21">
                  <c:v>5678</c:v>
                </c:pt>
                <c:pt idx="22">
                  <c:v>15219</c:v>
                </c:pt>
                <c:pt idx="23">
                  <c:v>16113</c:v>
                </c:pt>
                <c:pt idx="24">
                  <c:v>25309</c:v>
                </c:pt>
                <c:pt idx="25">
                  <c:v>21774</c:v>
                </c:pt>
                <c:pt idx="26">
                  <c:v>21445</c:v>
                </c:pt>
                <c:pt idx="27">
                  <c:v>14918</c:v>
                </c:pt>
                <c:pt idx="28">
                  <c:v>9785</c:v>
                </c:pt>
                <c:pt idx="29">
                  <c:v>5226</c:v>
                </c:pt>
                <c:pt idx="30">
                  <c:v>7102</c:v>
                </c:pt>
                <c:pt idx="31">
                  <c:v>5184</c:v>
                </c:pt>
                <c:pt idx="32">
                  <c:v>974</c:v>
                </c:pt>
                <c:pt idx="33">
                  <c:v>96</c:v>
                </c:pt>
                <c:pt idx="34">
                  <c:v>2904</c:v>
                </c:pt>
                <c:pt idx="35">
                  <c:v>1545</c:v>
                </c:pt>
                <c:pt idx="36">
                  <c:v>46</c:v>
                </c:pt>
                <c:pt idx="37">
                  <c:v>0</c:v>
                </c:pt>
                <c:pt idx="38">
                  <c:v>0</c:v>
                </c:pt>
                <c:pt idx="39">
                  <c:v>96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48</c:v>
                </c:pt>
              </c:numCache>
            </c:numRef>
          </c:val>
        </c:ser>
        <c:axId val="79011840"/>
        <c:axId val="78989568"/>
      </c:barChart>
      <c:catAx>
        <c:axId val="790118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zh-CN" altLang="en-US" sz="2000"/>
                  <a:t>线速度</a:t>
                </a:r>
                <a:endParaRPr lang="en-US" altLang="zh-CN" sz="2000"/>
              </a:p>
            </c:rich>
          </c:tx>
          <c:layout/>
        </c:title>
        <c:numFmt formatCode="General" sourceLinked="1"/>
        <c:tickLblPos val="nextTo"/>
        <c:crossAx val="78989568"/>
        <c:crosses val="autoZero"/>
        <c:auto val="1"/>
        <c:lblAlgn val="ctr"/>
        <c:lblOffset val="100"/>
      </c:catAx>
      <c:valAx>
        <c:axId val="7898956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 sz="2400"/>
                </a:pPr>
                <a:r>
                  <a:rPr lang="en-US" altLang="zh-CN" sz="2400"/>
                  <a:t>#</a:t>
                </a:r>
                <a:endParaRPr lang="ja-JP" altLang="en-US" sz="2400"/>
              </a:p>
            </c:rich>
          </c:tx>
          <c:layout/>
        </c:title>
        <c:numFmt formatCode="General" sourceLinked="1"/>
        <c:tickLblPos val="nextTo"/>
        <c:crossAx val="79011840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31BD-935D-4B54-8BF9-2B87083C2F19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BE7-1A31-47D6-9089-D9920366284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31BD-935D-4B54-8BF9-2B87083C2F19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BE7-1A31-47D6-9089-D9920366284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31BD-935D-4B54-8BF9-2B87083C2F19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BE7-1A31-47D6-9089-D9920366284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31BD-935D-4B54-8BF9-2B87083C2F19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BE7-1A31-47D6-9089-D9920366284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31BD-935D-4B54-8BF9-2B87083C2F19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BE7-1A31-47D6-9089-D9920366284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31BD-935D-4B54-8BF9-2B87083C2F19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BE7-1A31-47D6-9089-D9920366284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31BD-935D-4B54-8BF9-2B87083C2F19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BE7-1A31-47D6-9089-D9920366284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31BD-935D-4B54-8BF9-2B87083C2F19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BE7-1A31-47D6-9089-D9920366284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31BD-935D-4B54-8BF9-2B87083C2F19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BE7-1A31-47D6-9089-D9920366284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31BD-935D-4B54-8BF9-2B87083C2F19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BE7-1A31-47D6-9089-D9920366284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31BD-935D-4B54-8BF9-2B87083C2F19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0BE7-1A31-47D6-9089-D9920366284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C31BD-935D-4B54-8BF9-2B87083C2F19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0BE7-1A31-47D6-9089-D9920366284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问题设定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u="sng" dirty="0" smtClean="0"/>
              <a:t>输出（函数值）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是否异常点（</a:t>
            </a:r>
            <a:r>
              <a:rPr lang="en-US" altLang="zh-CN" dirty="0" smtClean="0"/>
              <a:t>TRUE/FALSE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r>
              <a:rPr lang="zh-CN" altLang="en-US" b="1" u="sng" dirty="0" smtClean="0"/>
              <a:t>输入（变量）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实际值，到边的距离，误差值，配方，是否左边，标准值，部</a:t>
            </a:r>
            <a:r>
              <a:rPr lang="zh-CN" altLang="en-US" dirty="0"/>
              <a:t>件</a:t>
            </a:r>
            <a:r>
              <a:rPr lang="zh-CN" altLang="en-US" dirty="0" smtClean="0"/>
              <a:t>米重，长度，宽度</a:t>
            </a:r>
            <a:r>
              <a:rPr lang="zh-CN" altLang="en-US" dirty="0"/>
              <a:t>（内层</a:t>
            </a:r>
            <a:r>
              <a:rPr lang="zh-CN" altLang="en-US" dirty="0" smtClean="0"/>
              <a:t>），面积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，面积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，重量，实际产量，后测宽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，后测宽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，下机速度，前测宽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线速度</a:t>
            </a:r>
            <a:r>
              <a:rPr lang="zh-CN" altLang="en-US" dirty="0" smtClean="0"/>
              <a:t>，产品编号，操作工，计划产量，温度，烟囱胶螺杆速度</a:t>
            </a:r>
            <a:endParaRPr lang="en-US" altLang="zh-CN" dirty="0" smtClean="0"/>
          </a:p>
          <a:p>
            <a:r>
              <a:rPr lang="zh-CN" altLang="en-US" b="1" u="sng" dirty="0" smtClean="0"/>
              <a:t>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通过调节</a:t>
            </a:r>
            <a:r>
              <a:rPr lang="zh-CN" altLang="en-US" b="1" dirty="0" smtClean="0">
                <a:solidFill>
                  <a:srgbClr val="FF0000"/>
                </a:solidFill>
              </a:rPr>
              <a:t>线速度</a:t>
            </a:r>
            <a:r>
              <a:rPr lang="zh-CN" altLang="en-US" dirty="0" smtClean="0"/>
              <a:t>，降低异常点的比率。</a:t>
            </a:r>
            <a:endParaRPr lang="zh-CN" altLang="en-US" dirty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步骤一：回归分析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逻辑回归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找到一个函数</a:t>
            </a:r>
            <a:r>
              <a:rPr lang="en-US" altLang="zh-CN" dirty="0"/>
              <a:t>f</a:t>
            </a:r>
            <a:r>
              <a:rPr lang="zh-CN" altLang="en-US" dirty="0" smtClean="0"/>
              <a:t>，用来预测异常点的概率。</a:t>
            </a:r>
            <a:endParaRPr lang="en-US" altLang="zh-CN" dirty="0" smtClean="0"/>
          </a:p>
          <a:p>
            <a:pPr lvl="1"/>
            <a:r>
              <a:rPr kumimoji="1" lang="en-US" altLang="zh-CN" dirty="0" smtClean="0"/>
              <a:t>Pr</a:t>
            </a:r>
            <a:r>
              <a:rPr lang="en-US" altLang="zh-CN" dirty="0" smtClean="0"/>
              <a:t>(</a:t>
            </a:r>
            <a:r>
              <a:rPr lang="zh-CN" altLang="en-US" dirty="0" smtClean="0"/>
              <a:t>异常点</a:t>
            </a:r>
            <a:r>
              <a:rPr lang="en-US" altLang="zh-CN" dirty="0" smtClean="0"/>
              <a:t>)=1/(1+e</a:t>
            </a:r>
            <a:r>
              <a:rPr lang="en-US" altLang="zh-CN" baseline="30000" dirty="0" smtClean="0"/>
              <a:t>-z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</a:t>
            </a:r>
            <a:r>
              <a:rPr lang="en-US" altLang="zh-CN" dirty="0" smtClean="0"/>
              <a:t>Z=</a:t>
            </a:r>
            <a:r>
              <a:rPr lang="en-US" altLang="ja-JP" dirty="0" smtClean="0"/>
              <a:t>β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+</a:t>
            </a:r>
            <a:r>
              <a:rPr lang="en-US" altLang="ja-JP" dirty="0" smtClean="0"/>
              <a:t>β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x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+β</a:t>
            </a:r>
            <a:r>
              <a:rPr lang="en-US" altLang="ja-JP" baseline="-25000" dirty="0" smtClean="0"/>
              <a:t>2</a:t>
            </a:r>
            <a:r>
              <a:rPr lang="en-US" altLang="ja-JP" dirty="0" smtClean="0"/>
              <a:t>x</a:t>
            </a:r>
            <a:r>
              <a:rPr lang="en-US" altLang="ja-JP" baseline="-25000" dirty="0" smtClean="0"/>
              <a:t>2</a:t>
            </a:r>
            <a:r>
              <a:rPr lang="en-US" altLang="ja-JP" dirty="0" smtClean="0"/>
              <a:t>+…+</a:t>
            </a:r>
            <a:r>
              <a:rPr lang="en-US" altLang="ja-JP" dirty="0" err="1" smtClean="0"/>
              <a:t>β</a:t>
            </a:r>
            <a:r>
              <a:rPr lang="en-US" altLang="ja-JP" baseline="-25000" dirty="0" err="1" smtClean="0"/>
              <a:t>n</a:t>
            </a:r>
            <a:r>
              <a:rPr lang="en-US" altLang="ja-JP" dirty="0" err="1" smtClean="0"/>
              <a:t>x</a:t>
            </a:r>
            <a:r>
              <a:rPr lang="en-US" altLang="ja-JP" baseline="-25000" dirty="0" err="1" smtClean="0"/>
              <a:t>n</a:t>
            </a:r>
            <a:endParaRPr kumimoji="1" lang="ja-JP" altLang="en-US" dirty="0"/>
          </a:p>
        </p:txBody>
      </p:sp>
      <p:pic>
        <p:nvPicPr>
          <p:cNvPr id="1026" name="Picture 2" descr="C:\Analysis2\Wanli\logistic\Logit-Plot-Logistic-Regress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861048"/>
            <a:ext cx="3800143" cy="27130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步骤一：回归分析</a:t>
            </a:r>
            <a:r>
              <a:rPr lang="en-US" altLang="zh-CN" dirty="0" smtClean="0"/>
              <a:t>(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逻辑回归分析结果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利用已知数据进行逻辑回归分析，得到下面的参数（</a:t>
            </a:r>
            <a:r>
              <a:rPr lang="en-US" altLang="ja-JP" dirty="0" smtClean="0"/>
              <a:t>β</a:t>
            </a:r>
            <a:r>
              <a:rPr lang="zh-CN" altLang="en-US" dirty="0" smtClean="0"/>
              <a:t>值）。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/>
          </p:cNvGraphicFramePr>
          <p:nvPr/>
        </p:nvGraphicFramePr>
        <p:xfrm>
          <a:off x="539552" y="3356992"/>
          <a:ext cx="7992888" cy="2836003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1332148"/>
                <a:gridCol w="1332148"/>
                <a:gridCol w="1332148"/>
                <a:gridCol w="1332148"/>
                <a:gridCol w="1332148"/>
                <a:gridCol w="1332148"/>
              </a:tblGrid>
              <a:tr h="32585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实际值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-0.00155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宽度（内层）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-0.08201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前测宽</a:t>
                      </a:r>
                      <a:r>
                        <a:rPr 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-0.3999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</a:tr>
              <a:tr h="32585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到边的距离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-0.01244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面积</a:t>
                      </a:r>
                      <a:r>
                        <a:rPr lang="en-US" altLang="ja-JP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1</a:t>
                      </a:r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-0.58186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solidFill>
                            <a:srgbClr val="FF0000"/>
                          </a:solidFill>
                          <a:latin typeface="SimHei" pitchFamily="49" charset="-122"/>
                          <a:ea typeface="SimHei" pitchFamily="49" charset="-122"/>
                        </a:rPr>
                        <a:t>线速度</a:t>
                      </a:r>
                      <a:endParaRPr lang="ja-JP" altLang="en-US" sz="1800" b="1" i="0" u="none" strike="noStrike" dirty="0">
                        <a:solidFill>
                          <a:srgbClr val="FF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solidFill>
                            <a:srgbClr val="FF0000"/>
                          </a:solidFill>
                          <a:latin typeface="SimHei" pitchFamily="49" charset="-122"/>
                          <a:ea typeface="SimHei" pitchFamily="49" charset="-122"/>
                        </a:rPr>
                        <a:t>0.142741</a:t>
                      </a:r>
                      <a:endParaRPr lang="en-US" altLang="ja-JP" sz="1800" b="0" i="1" u="none" strike="noStrike" dirty="0">
                        <a:solidFill>
                          <a:srgbClr val="FF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</a:tr>
              <a:tr h="32585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误差值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0.183198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面积</a:t>
                      </a:r>
                      <a:r>
                        <a:rPr lang="en-US" altLang="ja-JP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2</a:t>
                      </a:r>
                      <a:endParaRPr lang="en-US" altLang="ja-JP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-0.14948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产品编号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-0.0592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</a:tr>
              <a:tr h="32585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配方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0.140021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重量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0.690406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操作工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-0.11296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</a:tr>
              <a:tr h="32585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是否左边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0.08958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实际产量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-0.09343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计划产量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-0.04642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</a:tr>
              <a:tr h="32585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标准值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-0.26491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后测宽</a:t>
                      </a:r>
                      <a:r>
                        <a:rPr 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-0.08385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温度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0.054951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</a:tr>
              <a:tr h="32585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部件米重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0.09594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后测宽</a:t>
                      </a:r>
                      <a:r>
                        <a:rPr 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0.154396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烟囱胶螺杆速度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0.370084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</a:tr>
              <a:tr h="32585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长度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-0.40837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 dirty="0">
                          <a:latin typeface="SimHei" pitchFamily="49" charset="-122"/>
                          <a:ea typeface="SimHei" pitchFamily="49" charset="-122"/>
                        </a:rPr>
                        <a:t>下机速度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0.003593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dirty="0" smtClean="0"/>
                        <a:t>β</a:t>
                      </a:r>
                      <a:r>
                        <a:rPr lang="en-US" altLang="ja-JP" baseline="-25000" dirty="0" smtClean="0"/>
                        <a:t>0</a:t>
                      </a:r>
                      <a:endParaRPr lang="ja-JP" altLang="en-US" sz="1800" b="1" i="0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i="1" u="none" strike="noStrike" dirty="0">
                          <a:latin typeface="SimHei" pitchFamily="49" charset="-122"/>
                          <a:ea typeface="SimHei" pitchFamily="49" charset="-122"/>
                        </a:rPr>
                        <a:t>-0.08305</a:t>
                      </a:r>
                      <a:endParaRPr lang="en-US" altLang="ja-JP" sz="1800" b="0" i="1" u="none" strike="noStrike" dirty="0">
                        <a:solidFill>
                          <a:srgbClr val="000000"/>
                        </a:solidFill>
                        <a:latin typeface="SimHei" pitchFamily="49" charset="-122"/>
                        <a:ea typeface="SimHei" pitchFamily="49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步骤二：优化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目标：降低异常点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步骤一已经找到通过参数来表示异常点概率的函数。我们将利用这个函数，通过改变</a:t>
            </a:r>
            <a:r>
              <a:rPr lang="zh-CN" altLang="en-US" dirty="0" smtClean="0">
                <a:solidFill>
                  <a:srgbClr val="FF0000"/>
                </a:solidFill>
              </a:rPr>
              <a:t>线速度</a:t>
            </a:r>
            <a:r>
              <a:rPr lang="zh-CN" altLang="en-US" dirty="0" smtClean="0"/>
              <a:t>，来降低异常点的概率。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步骤二：优化（线速度分析）</a:t>
            </a:r>
            <a:endParaRPr kumimoji="1" lang="ja-JP" altLang="en-US" dirty="0"/>
          </a:p>
        </p:txBody>
      </p:sp>
      <p:graphicFrame>
        <p:nvGraphicFramePr>
          <p:cNvPr id="7" name="コンテンツ プレースホル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左右矢印 7"/>
          <p:cNvSpPr/>
          <p:nvPr/>
        </p:nvSpPr>
        <p:spPr>
          <a:xfrm>
            <a:off x="3923928" y="4365104"/>
            <a:ext cx="1800200" cy="648072"/>
          </a:xfrm>
          <a:prstGeom prst="left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 smtClean="0">
                <a:solidFill>
                  <a:schemeClr val="tx1"/>
                </a:solidFill>
                <a:latin typeface="SimHei" pitchFamily="49" charset="-122"/>
                <a:ea typeface="SimHei" pitchFamily="49" charset="-122"/>
              </a:rPr>
              <a:t>可信度高</a:t>
            </a:r>
            <a:endParaRPr kumimoji="1" lang="ja-JP" altLang="en-US" b="1" dirty="0">
              <a:solidFill>
                <a:schemeClr val="tx1"/>
              </a:solidFill>
              <a:latin typeface="SimHei" pitchFamily="49" charset="-122"/>
              <a:ea typeface="SimHei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步骤二：优化（线速度调整）</a:t>
            </a:r>
            <a:endParaRPr kumimoji="1" lang="ja-JP" altLang="en-US" dirty="0"/>
          </a:p>
        </p:txBody>
      </p:sp>
      <p:graphicFrame>
        <p:nvGraphicFramePr>
          <p:cNvPr id="7" name="コンテンツ プレースホルダ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星 5 4"/>
          <p:cNvSpPr/>
          <p:nvPr/>
        </p:nvSpPr>
        <p:spPr>
          <a:xfrm>
            <a:off x="3851920" y="4941168"/>
            <a:ext cx="288032" cy="288032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4139952" y="5013176"/>
            <a:ext cx="1152128" cy="21602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星 5 8"/>
          <p:cNvSpPr/>
          <p:nvPr/>
        </p:nvSpPr>
        <p:spPr>
          <a:xfrm>
            <a:off x="5436096" y="4941168"/>
            <a:ext cx="288032" cy="288032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5724128" y="5013176"/>
            <a:ext cx="432048" cy="216024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5148064" y="2780928"/>
            <a:ext cx="1512168" cy="792088"/>
          </a:xfrm>
          <a:prstGeom prst="wedgeRoundRectCallout">
            <a:avLst>
              <a:gd name="adj1" fmla="val -63802"/>
              <a:gd name="adj2" fmla="val 2292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可信度高，大幅调整</a:t>
            </a:r>
            <a:endParaRPr kumimoji="1" lang="ja-JP" altLang="en-US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5940152" y="3789040"/>
            <a:ext cx="1512168" cy="792088"/>
          </a:xfrm>
          <a:prstGeom prst="wedgeRoundRectCallout">
            <a:avLst>
              <a:gd name="adj1" fmla="val -47370"/>
              <a:gd name="adj2" fmla="val 1037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可信度低，小幅调整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步骤二：优化（模拟结果）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模拟结果：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优化前异常率：</a:t>
            </a:r>
            <a:r>
              <a:rPr lang="en-US" altLang="ja-JP" dirty="0" smtClean="0"/>
              <a:t>7.35%</a:t>
            </a:r>
          </a:p>
          <a:p>
            <a:pPr lvl="1"/>
            <a:r>
              <a:rPr lang="zh-CN" altLang="en-US" dirty="0" smtClean="0"/>
              <a:t>优化后异常率：</a:t>
            </a:r>
            <a:r>
              <a:rPr lang="en-US" altLang="ja-JP" dirty="0" smtClean="0">
                <a:solidFill>
                  <a:srgbClr val="FF0000"/>
                </a:solidFill>
              </a:rPr>
              <a:t>6.25%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降低率：</a:t>
            </a:r>
            <a:r>
              <a:rPr kumimoji="1" lang="en-US" altLang="zh-CN" dirty="0" smtClean="0">
                <a:solidFill>
                  <a:srgbClr val="FF0000"/>
                </a:solidFill>
              </a:rPr>
              <a:t>14.97%</a:t>
            </a:r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结论：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通过调节线速度，预计可以将异常率降低</a:t>
            </a:r>
            <a:r>
              <a:rPr kumimoji="1" lang="en-US" altLang="zh-CN" dirty="0" smtClean="0"/>
              <a:t>14.97%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7.35% =&gt; 6.25%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endParaRPr lang="en-US" altLang="ja-JP" dirty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逻辑回归的结果中，</a:t>
            </a:r>
            <a:r>
              <a:rPr lang="zh-CN" altLang="en-US" dirty="0" smtClean="0">
                <a:solidFill>
                  <a:srgbClr val="FF0000"/>
                </a:solidFill>
              </a:rPr>
              <a:t>线速度</a:t>
            </a:r>
            <a:r>
              <a:rPr lang="zh-CN" altLang="en-US" dirty="0" smtClean="0"/>
              <a:t>的参数</a:t>
            </a:r>
            <a:r>
              <a:rPr lang="en-US" altLang="zh-CN" dirty="0" smtClean="0"/>
              <a:t>(=</a:t>
            </a:r>
            <a:r>
              <a:rPr lang="en-US" altLang="ja-JP" dirty="0" smtClean="0"/>
              <a:t>0.142741)</a:t>
            </a:r>
            <a:r>
              <a:rPr lang="zh-CN" altLang="en-US" dirty="0" smtClean="0"/>
              <a:t>比较小，因此仅通过调节线速度的提升空间有限。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326</Words>
  <Application>Microsoft Office PowerPoint</Application>
  <PresentationFormat>画面に合わせる (4:3)</PresentationFormat>
  <Paragraphs>88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スライド 1</vt:lpstr>
      <vt:lpstr>问题设定</vt:lpstr>
      <vt:lpstr>步骤一：回归分析</vt:lpstr>
      <vt:lpstr>步骤一：回归分析(结果)</vt:lpstr>
      <vt:lpstr>步骤二：优化</vt:lpstr>
      <vt:lpstr>步骤二：优化（线速度分析）</vt:lpstr>
      <vt:lpstr>步骤二：优化（线速度调整）</vt:lpstr>
      <vt:lpstr>步骤二：优化（模拟结果）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bing</dc:creator>
  <cp:lastModifiedBy>bing</cp:lastModifiedBy>
  <cp:revision>3</cp:revision>
  <dcterms:created xsi:type="dcterms:W3CDTF">2018-06-24T15:26:52Z</dcterms:created>
  <dcterms:modified xsi:type="dcterms:W3CDTF">2018-06-24T16:45:00Z</dcterms:modified>
</cp:coreProperties>
</file>