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2017/3/30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smtClean="0"/>
              <a:t>Quiz</a:t>
            </a:r>
            <a:endParaRPr lang="en-US"/>
          </a:p>
        </p:txBody>
      </p:sp>
      <p:sp>
        <p:nvSpPr>
          <p:cNvPr id="3" name="副標題 2"/>
          <p:cNvSpPr>
            <a:spLocks noGrp="1"/>
          </p:cNvSpPr>
          <p:nvPr>
            <p:ph type="subTitle" idx="1"/>
          </p:nvPr>
        </p:nvSpPr>
        <p:spPr/>
        <p:txBody>
          <a:bodyPr/>
          <a:lstStyle/>
          <a:p>
            <a:r>
              <a:rPr lang="en-US" dirty="0" smtClean="0"/>
              <a:t>Assembly Programming</a:t>
            </a:r>
          </a:p>
          <a:p>
            <a:endParaRPr lang="en-US" dirty="0"/>
          </a:p>
          <a:p>
            <a:r>
              <a:rPr lang="en-US" dirty="0" smtClean="0"/>
              <a:t>Lecturer: Sai-Keung Wong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 Two</a:t>
            </a:r>
            <a:endParaRPr lang="en-US"/>
          </a:p>
        </p:txBody>
      </p:sp>
      <p:sp>
        <p:nvSpPr>
          <p:cNvPr id="3" name="內容版面配置區 2"/>
          <p:cNvSpPr>
            <a:spLocks noGrp="1"/>
          </p:cNvSpPr>
          <p:nvPr>
            <p:ph idx="1"/>
          </p:nvPr>
        </p:nvSpPr>
        <p:spPr/>
        <p:txBody>
          <a:bodyPr>
            <a:normAutofit lnSpcReduction="10000"/>
          </a:bodyPr>
          <a:lstStyle/>
          <a:p>
            <a:r>
              <a:rPr lang="en-US" dirty="0" smtClean="0"/>
              <a:t>Type your name, ID and email address in the .</a:t>
            </a:r>
            <a:r>
              <a:rPr lang="en-US" dirty="0" err="1" smtClean="0"/>
              <a:t>asm</a:t>
            </a:r>
            <a:r>
              <a:rPr lang="en-US" dirty="0" smtClean="0"/>
              <a:t> file. MUST </a:t>
            </a:r>
            <a:r>
              <a:rPr lang="en-US" dirty="0" smtClean="0"/>
              <a:t>DO it. If not, you will receive </a:t>
            </a:r>
            <a:r>
              <a:rPr lang="en-US" smtClean="0"/>
              <a:t>a score of ZERO.</a:t>
            </a:r>
            <a:endParaRPr lang="en-US" dirty="0" smtClean="0"/>
          </a:p>
          <a:p>
            <a:r>
              <a:rPr lang="en-US" dirty="0" smtClean="0"/>
              <a:t>Change the folder name to yourStudentID_q2.</a:t>
            </a:r>
          </a:p>
          <a:p>
            <a:pPr>
              <a:buNone/>
            </a:pPr>
            <a:endParaRPr lang="en-US" dirty="0" smtClean="0"/>
          </a:p>
          <a:p>
            <a:r>
              <a:rPr lang="en-US" dirty="0" smtClean="0"/>
              <a:t>You were working as a programming leader in a company. You implemented an assembly program for fun in spare time. Today, you wanted to implement a simple program.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 Two</a:t>
            </a:r>
            <a:endParaRPr lang="en-US"/>
          </a:p>
        </p:txBody>
      </p:sp>
      <p:sp>
        <p:nvSpPr>
          <p:cNvPr id="3" name="內容版面配置區 2"/>
          <p:cNvSpPr>
            <a:spLocks noGrp="1"/>
          </p:cNvSpPr>
          <p:nvPr>
            <p:ph idx="1"/>
          </p:nvPr>
        </p:nvSpPr>
        <p:spPr>
          <a:xfrm>
            <a:off x="251520" y="1600200"/>
            <a:ext cx="8712968" cy="4525963"/>
          </a:xfrm>
        </p:spPr>
        <p:txBody>
          <a:bodyPr>
            <a:normAutofit fontScale="85000" lnSpcReduction="10000"/>
          </a:bodyPr>
          <a:lstStyle/>
          <a:p>
            <a:pPr>
              <a:buNone/>
            </a:pPr>
            <a:r>
              <a:rPr lang="en-US" dirty="0" smtClean="0"/>
              <a:t>Draw a bit map and control it to move. There are two bitmaps. The </a:t>
            </a:r>
            <a:r>
              <a:rPr lang="en-US" dirty="0" err="1" smtClean="0"/>
              <a:t>colours</a:t>
            </a:r>
            <a:r>
              <a:rPr lang="en-US" dirty="0" smtClean="0"/>
              <a:t> of the two bitmaps are not the same. The screen dimension should be at least 60x20 (width x height ). The bitmap can only be shown inside an area bounded by a blue frame.</a:t>
            </a:r>
          </a:p>
          <a:p>
            <a:pPr>
              <a:buNone/>
            </a:pPr>
            <a:endParaRPr lang="en-US" dirty="0" smtClean="0"/>
          </a:p>
          <a:p>
            <a:pPr>
              <a:buNone/>
            </a:pPr>
            <a:r>
              <a:rPr lang="en-US" dirty="0" smtClean="0"/>
              <a:t>Key usages:</a:t>
            </a:r>
          </a:p>
          <a:p>
            <a:pPr>
              <a:buNone/>
            </a:pPr>
            <a:r>
              <a:rPr lang="en-US" dirty="0" err="1" smtClean="0"/>
              <a:t>rfdg</a:t>
            </a:r>
            <a:r>
              <a:rPr lang="en-US" dirty="0" smtClean="0"/>
              <a:t>: up, down</a:t>
            </a:r>
            <a:r>
              <a:rPr lang="en-US" smtClean="0"/>
              <a:t>, left, </a:t>
            </a:r>
            <a:r>
              <a:rPr lang="en-US" dirty="0" smtClean="0"/>
              <a:t>right</a:t>
            </a:r>
          </a:p>
          <a:p>
            <a:pPr>
              <a:buNone/>
            </a:pPr>
            <a:r>
              <a:rPr lang="en-US" dirty="0" smtClean="0"/>
              <a:t>Spacebar: switch the bit map to another</a:t>
            </a:r>
          </a:p>
          <a:p>
            <a:pPr>
              <a:buNone/>
            </a:pPr>
            <a:r>
              <a:rPr lang="en-US" dirty="0" smtClean="0"/>
              <a:t>ESC: show student ID and name and then quit the program.</a:t>
            </a:r>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32656"/>
            <a:ext cx="8229600" cy="3240360"/>
          </a:xfrm>
        </p:spPr>
        <p:txBody>
          <a:bodyPr>
            <a:noAutofit/>
          </a:bodyPr>
          <a:lstStyle/>
          <a:p>
            <a:pPr algn="l"/>
            <a:r>
              <a:rPr lang="en-US" sz="2000" dirty="0" smtClean="0"/>
              <a:t>MYBITMAP_WIDTH	DWORD	5</a:t>
            </a:r>
            <a:br>
              <a:rPr lang="en-US" sz="2000" dirty="0" smtClean="0"/>
            </a:br>
            <a:r>
              <a:rPr lang="en-US" sz="2000" dirty="0" smtClean="0"/>
              <a:t>MYBITMAP_HEIGHT	DWORD	4</a:t>
            </a:r>
            <a:br>
              <a:rPr lang="en-US" sz="2000" dirty="0" smtClean="0"/>
            </a:br>
            <a:r>
              <a:rPr lang="en-US" sz="2000" dirty="0" smtClean="0"/>
              <a:t>MYBITMAP1		</a:t>
            </a:r>
            <a:r>
              <a:rPr lang="en-US" altLang="zh-TW" sz="2000" dirty="0"/>
              <a:t>BYTE		1, </a:t>
            </a:r>
            <a:r>
              <a:rPr lang="en-US" altLang="zh-TW" sz="2000" dirty="0" smtClean="0"/>
              <a:t>0, </a:t>
            </a:r>
            <a:r>
              <a:rPr lang="en-US" altLang="zh-TW" sz="2000" dirty="0"/>
              <a:t>0, </a:t>
            </a:r>
            <a:r>
              <a:rPr lang="en-US" altLang="zh-TW" sz="2000" dirty="0" smtClean="0"/>
              <a:t>0, 1</a:t>
            </a:r>
            <a:r>
              <a:rPr lang="en-US" sz="2000" dirty="0" smtClean="0"/>
              <a:t/>
            </a:r>
            <a:br>
              <a:rPr lang="en-US" sz="2000" dirty="0" smtClean="0"/>
            </a:br>
            <a:r>
              <a:rPr lang="en-US" sz="2000" dirty="0"/>
              <a:t>	</a:t>
            </a:r>
            <a:r>
              <a:rPr lang="en-US" sz="2000" dirty="0" smtClean="0"/>
              <a:t>		BYTE		1, 1, </a:t>
            </a:r>
            <a:r>
              <a:rPr lang="en-US" sz="2000" dirty="0"/>
              <a:t>0</a:t>
            </a:r>
            <a:r>
              <a:rPr lang="en-US" sz="2000" dirty="0" smtClean="0"/>
              <a:t>, 1, 1</a:t>
            </a:r>
            <a:br>
              <a:rPr lang="en-US" sz="2000" dirty="0" smtClean="0"/>
            </a:br>
            <a:r>
              <a:rPr lang="en-US" sz="2000" dirty="0" smtClean="0"/>
              <a:t>			BYTE		0, 0, 1, 0, 0</a:t>
            </a:r>
            <a:br>
              <a:rPr lang="en-US" sz="2000" dirty="0" smtClean="0"/>
            </a:br>
            <a:r>
              <a:rPr lang="en-US" sz="2000" dirty="0" smtClean="0"/>
              <a:t>			BYTE		1, 1, 0, 1, 1</a:t>
            </a:r>
            <a:br>
              <a:rPr lang="en-US" sz="2000" dirty="0" smtClean="0"/>
            </a:br>
            <a:r>
              <a:rPr lang="en-US" sz="2000" dirty="0" smtClean="0"/>
              <a:t/>
            </a:r>
            <a:br>
              <a:rPr lang="en-US" sz="2000" dirty="0" smtClean="0"/>
            </a:br>
            <a:r>
              <a:rPr lang="en-US" sz="2000" dirty="0" smtClean="0"/>
              <a:t> MYBITMAP2		BYTE		1, 1, 1, 1, 1</a:t>
            </a:r>
            <a:br>
              <a:rPr lang="en-US" sz="2000" dirty="0" smtClean="0"/>
            </a:br>
            <a:r>
              <a:rPr lang="en-US" sz="2000" dirty="0" smtClean="0"/>
              <a:t>			BYTE		0, 1, 0, 1, 0</a:t>
            </a:r>
            <a:br>
              <a:rPr lang="en-US" sz="2000" dirty="0" smtClean="0"/>
            </a:br>
            <a:r>
              <a:rPr lang="en-US" sz="2000" dirty="0" smtClean="0"/>
              <a:t>			BYTE		1, 1, 1, 1, 1 </a:t>
            </a:r>
            <a:br>
              <a:rPr lang="en-US" sz="2000" dirty="0" smtClean="0"/>
            </a:br>
            <a:r>
              <a:rPr lang="en-US" sz="2000" dirty="0"/>
              <a:t>	</a:t>
            </a:r>
            <a:r>
              <a:rPr lang="en-US" sz="2000" dirty="0" smtClean="0"/>
              <a:t>		</a:t>
            </a:r>
            <a:r>
              <a:rPr lang="en-US" altLang="zh-TW" sz="2000" dirty="0" smtClean="0"/>
              <a:t>BYTE</a:t>
            </a:r>
            <a:r>
              <a:rPr lang="en-US" altLang="zh-TW" sz="2000" dirty="0"/>
              <a:t>		</a:t>
            </a:r>
            <a:r>
              <a:rPr lang="en-US" altLang="zh-TW" sz="2000" dirty="0" smtClean="0"/>
              <a:t>0, </a:t>
            </a:r>
            <a:r>
              <a:rPr lang="en-US" altLang="zh-TW" sz="2000" dirty="0"/>
              <a:t>1, </a:t>
            </a:r>
            <a:r>
              <a:rPr lang="en-US" altLang="zh-TW" sz="2000" dirty="0" smtClean="0"/>
              <a:t>0, </a:t>
            </a:r>
            <a:r>
              <a:rPr lang="en-US" altLang="zh-TW" sz="2000" dirty="0"/>
              <a:t>1, </a:t>
            </a:r>
            <a:r>
              <a:rPr lang="en-US" altLang="zh-TW" sz="2000" dirty="0" smtClean="0"/>
              <a:t>0 </a:t>
            </a:r>
            <a:r>
              <a:rPr lang="en-US" sz="2000" dirty="0" smtClean="0"/>
              <a:t>		</a:t>
            </a:r>
            <a:br>
              <a:rPr lang="en-US" sz="2000" dirty="0" smtClean="0"/>
            </a:br>
            <a:endParaRPr lang="en-US" sz="2000" dirty="0"/>
          </a:p>
        </p:txBody>
      </p:sp>
      <p:sp>
        <p:nvSpPr>
          <p:cNvPr id="16" name="矩形 15"/>
          <p:cNvSpPr/>
          <p:nvPr/>
        </p:nvSpPr>
        <p:spPr>
          <a:xfrm>
            <a:off x="1979712" y="4077072"/>
            <a:ext cx="4608512" cy="2492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2203240" y="4332852"/>
            <a:ext cx="4144551"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群組 17"/>
          <p:cNvGrpSpPr/>
          <p:nvPr/>
        </p:nvGrpSpPr>
        <p:grpSpPr>
          <a:xfrm>
            <a:off x="7027776" y="980728"/>
            <a:ext cx="1440160" cy="864096"/>
            <a:chOff x="2555776" y="5661248"/>
            <a:chExt cx="1440160" cy="864096"/>
          </a:xfrm>
          <a:solidFill>
            <a:srgbClr val="FFFF00"/>
          </a:solidFill>
        </p:grpSpPr>
        <p:sp>
          <p:nvSpPr>
            <p:cNvPr id="19" name="矩形 18"/>
            <p:cNvSpPr/>
            <p:nvPr/>
          </p:nvSpPr>
          <p:spPr>
            <a:xfrm>
              <a:off x="2555776"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2843808"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419872"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3707904"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p:cNvSpPr/>
            <p:nvPr/>
          </p:nvSpPr>
          <p:spPr>
            <a:xfrm>
              <a:off x="2555776"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843808"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3419872"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3707904"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群組 30"/>
          <p:cNvGrpSpPr/>
          <p:nvPr/>
        </p:nvGrpSpPr>
        <p:grpSpPr>
          <a:xfrm>
            <a:off x="7027776" y="2348880"/>
            <a:ext cx="1440160" cy="864096"/>
            <a:chOff x="2555776" y="5661248"/>
            <a:chExt cx="1440160" cy="864096"/>
          </a:xfrm>
          <a:solidFill>
            <a:srgbClr val="FFFF00"/>
          </a:solidFill>
        </p:grpSpPr>
        <p:sp>
          <p:nvSpPr>
            <p:cNvPr id="32" name="矩形 31"/>
            <p:cNvSpPr/>
            <p:nvPr/>
          </p:nvSpPr>
          <p:spPr>
            <a:xfrm>
              <a:off x="2555776"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2843808"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p:cNvSpPr/>
            <p:nvPr/>
          </p:nvSpPr>
          <p:spPr>
            <a:xfrm>
              <a:off x="3131840"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419872"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3707904"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p:cNvSpPr/>
            <p:nvPr/>
          </p:nvSpPr>
          <p:spPr>
            <a:xfrm>
              <a:off x="2836304" y="5949280"/>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3412368" y="5949280"/>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2555776"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p:cNvSpPr/>
            <p:nvPr/>
          </p:nvSpPr>
          <p:spPr>
            <a:xfrm>
              <a:off x="2843808"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3131840"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3419872"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3707904"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矩形 44"/>
          <p:cNvSpPr/>
          <p:nvPr/>
        </p:nvSpPr>
        <p:spPr>
          <a:xfrm>
            <a:off x="7596336" y="1268760"/>
            <a:ext cx="288032"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p:cNvSpPr/>
          <p:nvPr/>
        </p:nvSpPr>
        <p:spPr>
          <a:xfrm>
            <a:off x="7027776" y="699816"/>
            <a:ext cx="288032"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p:cNvSpPr/>
          <p:nvPr/>
        </p:nvSpPr>
        <p:spPr>
          <a:xfrm>
            <a:off x="8187408" y="699816"/>
            <a:ext cx="288032"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p:cNvSpPr/>
          <p:nvPr/>
        </p:nvSpPr>
        <p:spPr>
          <a:xfrm>
            <a:off x="7308304" y="3212976"/>
            <a:ext cx="288032"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p:cNvSpPr/>
          <p:nvPr/>
        </p:nvSpPr>
        <p:spPr>
          <a:xfrm>
            <a:off x="7884368" y="3212976"/>
            <a:ext cx="288032"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30622"/>
            <a:ext cx="9144000" cy="4954562"/>
          </a:xfrm>
        </p:spPr>
        <p:txBody>
          <a:bodyPr>
            <a:normAutofit/>
          </a:bodyPr>
          <a:lstStyle/>
          <a:p>
            <a:pPr algn="l"/>
            <a:r>
              <a:rPr lang="en-US" sz="2400" dirty="0" smtClean="0"/>
              <a:t>1. [10%] Draw a blue frame (at least 60x20 ).</a:t>
            </a:r>
            <a:br>
              <a:rPr lang="en-US" sz="2400" dirty="0" smtClean="0"/>
            </a:br>
            <a:r>
              <a:rPr lang="en-US" sz="2400" dirty="0" smtClean="0"/>
              <a:t>2. [5%] press ‘b’ to show the first bitmap.</a:t>
            </a:r>
            <a:br>
              <a:rPr lang="en-US" sz="2400" dirty="0" smtClean="0"/>
            </a:br>
            <a:r>
              <a:rPr lang="en-US" sz="2400" dirty="0" smtClean="0"/>
              <a:t>3. [5%*4] Key usages for ‘</a:t>
            </a:r>
            <a:r>
              <a:rPr lang="en-US" altLang="zh-TW" sz="2400" dirty="0" err="1" smtClean="0"/>
              <a:t>r’,’f’,’d’,’g</a:t>
            </a:r>
            <a:r>
              <a:rPr lang="en-US" altLang="zh-TW" sz="2400" dirty="0" smtClean="0"/>
              <a:t>’</a:t>
            </a:r>
            <a:r>
              <a:rPr lang="en-US" sz="2400" dirty="0" smtClean="0"/>
              <a:t> are implemented 			correctly. Move the bitmap correctly.</a:t>
            </a:r>
            <a:br>
              <a:rPr lang="en-US" sz="2400" dirty="0" smtClean="0"/>
            </a:br>
            <a:r>
              <a:rPr lang="en-US" sz="2400" dirty="0" smtClean="0"/>
              <a:t>4. [10%] press spacebar to switch between the bitmaps.</a:t>
            </a:r>
            <a:br>
              <a:rPr lang="en-US" sz="2400" dirty="0" smtClean="0"/>
            </a:br>
            <a:r>
              <a:rPr lang="en-US" sz="2400" dirty="0" smtClean="0"/>
              <a:t>5. [10%*4] Boundary check for left, right, top and bottom boundaries correctly while the bitmap is moved. Make sure the bitmap can be moved inside the area bounded by the blue frame.</a:t>
            </a:r>
            <a:br>
              <a:rPr lang="en-US" sz="2400" dirty="0" smtClean="0"/>
            </a:br>
            <a:r>
              <a:rPr lang="en-US" sz="2400" dirty="0" smtClean="0"/>
              <a:t>6. [10%] press ‘c’ </a:t>
            </a:r>
            <a:r>
              <a:rPr lang="en-US" sz="2400" dirty="0" smtClean="0"/>
              <a:t>one time to </a:t>
            </a:r>
            <a:r>
              <a:rPr lang="en-US" sz="2400" dirty="0" smtClean="0"/>
              <a:t>change spaceship </a:t>
            </a:r>
            <a:r>
              <a:rPr lang="en-US" sz="2400" dirty="0" smtClean="0"/>
              <a:t>color. The color is selected </a:t>
            </a:r>
            <a:r>
              <a:rPr lang="en-US" sz="2400" dirty="0" smtClean="0"/>
              <a:t>in a cycle: </a:t>
            </a:r>
            <a:r>
              <a:rPr lang="en-US" sz="2400" dirty="0" smtClean="0"/>
              <a:t> yellow-</a:t>
            </a:r>
            <a:r>
              <a:rPr lang="en-US" sz="2400" dirty="0" smtClean="0"/>
              <a:t>&gt;white-&gt;light blue-&gt;yellow-&gt;…… </a:t>
            </a:r>
            <a:r>
              <a:rPr lang="en-US" sz="2400" dirty="0" smtClean="0"/>
              <a:t>(</a:t>
            </a:r>
            <a:r>
              <a:rPr lang="en-US" sz="2400" dirty="0" smtClean="0"/>
              <a:t>any other </a:t>
            </a:r>
            <a:r>
              <a:rPr lang="en-US" sz="2400" b="1" dirty="0" smtClean="0">
                <a:solidFill>
                  <a:schemeClr val="accent6">
                    <a:lumMod val="50000"/>
                  </a:schemeClr>
                </a:solidFill>
              </a:rPr>
              <a:t>three</a:t>
            </a:r>
            <a:r>
              <a:rPr lang="en-US" sz="2400" dirty="0" smtClean="0">
                <a:solidFill>
                  <a:schemeClr val="accent6">
                    <a:lumMod val="50000"/>
                  </a:schemeClr>
                </a:solidFill>
              </a:rPr>
              <a:t> </a:t>
            </a:r>
            <a:r>
              <a:rPr lang="en-US" sz="2400" dirty="0" smtClean="0"/>
              <a:t>colors </a:t>
            </a:r>
            <a:r>
              <a:rPr lang="en-US" sz="2400" dirty="0" smtClean="0"/>
              <a:t>in a cycle is fine</a:t>
            </a:r>
            <a:r>
              <a:rPr lang="en-US" sz="2400" dirty="0" smtClean="0"/>
              <a:t>).</a:t>
            </a:r>
            <a:r>
              <a:rPr lang="en-US" sz="2400" dirty="0" smtClean="0"/>
              <a:t/>
            </a:r>
            <a:br>
              <a:rPr lang="en-US" sz="2400" dirty="0" smtClean="0"/>
            </a:br>
            <a:r>
              <a:rPr lang="en-US" sz="2400" dirty="0" smtClean="0"/>
              <a:t>7. [5%] Press </a:t>
            </a:r>
            <a:r>
              <a:rPr lang="en-US" sz="2400" dirty="0" smtClean="0"/>
              <a:t>ESC </a:t>
            </a:r>
            <a:r>
              <a:rPr lang="en-US" sz="2400" dirty="0" smtClean="0"/>
              <a:t>to show student ID and name</a:t>
            </a:r>
            <a:r>
              <a:rPr lang="en-US" sz="2400" dirty="0" smtClean="0"/>
              <a:t>. Then quit the program.</a:t>
            </a:r>
            <a:r>
              <a:rPr lang="en-US" sz="2400" dirty="0" smtClean="0"/>
              <a:t/>
            </a:r>
            <a:br>
              <a:rPr lang="en-US" sz="2400" dirty="0" smtClean="0"/>
            </a:br>
            <a:endParaRPr lang="en-US" sz="2400" dirty="0"/>
          </a:p>
        </p:txBody>
      </p:sp>
      <p:sp>
        <p:nvSpPr>
          <p:cNvPr id="17" name="矩形 16"/>
          <p:cNvSpPr/>
          <p:nvPr/>
        </p:nvSpPr>
        <p:spPr>
          <a:xfrm>
            <a:off x="611560" y="4797152"/>
            <a:ext cx="2952328" cy="19442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p:nvPr/>
        </p:nvSpPr>
        <p:spPr>
          <a:xfrm>
            <a:off x="754758" y="4996635"/>
            <a:ext cx="2655103" cy="15724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5357858" y="4797152"/>
            <a:ext cx="2952328" cy="19442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5501056" y="4996635"/>
            <a:ext cx="2655103" cy="15724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群組 19"/>
          <p:cNvGrpSpPr/>
          <p:nvPr/>
        </p:nvGrpSpPr>
        <p:grpSpPr>
          <a:xfrm>
            <a:off x="754758" y="5661248"/>
            <a:ext cx="923421" cy="897511"/>
            <a:chOff x="754758" y="5517232"/>
            <a:chExt cx="923421" cy="897511"/>
          </a:xfrm>
          <a:solidFill>
            <a:srgbClr val="FFFF00"/>
          </a:solidFill>
        </p:grpSpPr>
        <p:grpSp>
          <p:nvGrpSpPr>
            <p:cNvPr id="16" name="群組 15"/>
            <p:cNvGrpSpPr/>
            <p:nvPr/>
          </p:nvGrpSpPr>
          <p:grpSpPr>
            <a:xfrm>
              <a:off x="754758" y="5740832"/>
              <a:ext cx="922603" cy="673911"/>
              <a:chOff x="2555776" y="5661248"/>
              <a:chExt cx="1440160" cy="864096"/>
            </a:xfrm>
            <a:grpFill/>
          </p:grpSpPr>
          <p:sp>
            <p:nvSpPr>
              <p:cNvPr id="4" name="矩形 3"/>
              <p:cNvSpPr/>
              <p:nvPr/>
            </p:nvSpPr>
            <p:spPr>
              <a:xfrm>
                <a:off x="2555776"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2843808"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419872"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707904"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2555776"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2843808"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3419872"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3707904"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1118991" y="5974105"/>
              <a:ext cx="184521" cy="22463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p:cNvSpPr/>
            <p:nvPr/>
          </p:nvSpPr>
          <p:spPr>
            <a:xfrm>
              <a:off x="755576" y="5517232"/>
              <a:ext cx="184521" cy="22463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1493658" y="5517232"/>
              <a:ext cx="184521" cy="22463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群組 40"/>
          <p:cNvGrpSpPr/>
          <p:nvPr/>
        </p:nvGrpSpPr>
        <p:grpSpPr>
          <a:xfrm>
            <a:off x="6235456" y="5013176"/>
            <a:ext cx="922603" cy="898821"/>
            <a:chOff x="6235456" y="5013176"/>
            <a:chExt cx="922603" cy="898821"/>
          </a:xfrm>
          <a:solidFill>
            <a:srgbClr val="FFFF00"/>
          </a:solidFill>
        </p:grpSpPr>
        <p:grpSp>
          <p:nvGrpSpPr>
            <p:cNvPr id="23" name="群組 15"/>
            <p:cNvGrpSpPr/>
            <p:nvPr/>
          </p:nvGrpSpPr>
          <p:grpSpPr>
            <a:xfrm>
              <a:off x="6235456" y="5238086"/>
              <a:ext cx="922603" cy="673911"/>
              <a:chOff x="2555776" y="5661248"/>
              <a:chExt cx="1440160" cy="864096"/>
            </a:xfrm>
            <a:grpFill/>
          </p:grpSpPr>
          <p:sp>
            <p:nvSpPr>
              <p:cNvPr id="25" name="矩形 24"/>
              <p:cNvSpPr/>
              <p:nvPr/>
            </p:nvSpPr>
            <p:spPr>
              <a:xfrm>
                <a:off x="2555776"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4"/>
              <p:cNvSpPr/>
              <p:nvPr/>
            </p:nvSpPr>
            <p:spPr>
              <a:xfrm>
                <a:off x="2843808"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419872"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3707904" y="5661248"/>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2555776"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2843808"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419872"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3707904" y="6237312"/>
                <a:ext cx="288032" cy="2880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矩形 23"/>
            <p:cNvSpPr/>
            <p:nvPr/>
          </p:nvSpPr>
          <p:spPr>
            <a:xfrm>
              <a:off x="6599689" y="5471359"/>
              <a:ext cx="184521" cy="22463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6239759" y="5013176"/>
              <a:ext cx="184521" cy="22463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p:cNvSpPr/>
            <p:nvPr/>
          </p:nvSpPr>
          <p:spPr>
            <a:xfrm>
              <a:off x="6966266" y="5013176"/>
              <a:ext cx="184521" cy="22463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3252" y="2780928"/>
            <a:ext cx="8229600" cy="2304256"/>
          </a:xfrm>
        </p:spPr>
        <p:txBody>
          <a:bodyPr>
            <a:normAutofit/>
          </a:bodyPr>
          <a:lstStyle/>
          <a:p>
            <a:r>
              <a:rPr lang="en-US" altLang="zh-TW" dirty="0" smtClean="0"/>
              <a:t>Upload your source code to E3 </a:t>
            </a:r>
            <a:r>
              <a:rPr lang="en-US" altLang="zh-TW" dirty="0" smtClean="0">
                <a:sym typeface="Wingdings" panose="05000000000000000000" pitchFamily="2" charset="2"/>
              </a:rPr>
              <a:t></a:t>
            </a:r>
            <a:br>
              <a:rPr lang="en-US" altLang="zh-TW" dirty="0" smtClean="0">
                <a:sym typeface="Wingdings" panose="05000000000000000000" pitchFamily="2" charset="2"/>
              </a:rPr>
            </a:br>
            <a:r>
              <a:rPr lang="en-US" altLang="zh-TW" dirty="0">
                <a:sym typeface="Wingdings" panose="05000000000000000000" pitchFamily="2" charset="2"/>
              </a:rPr>
              <a:t/>
            </a:r>
            <a:br>
              <a:rPr lang="en-US" altLang="zh-TW" dirty="0">
                <a:sym typeface="Wingdings" panose="05000000000000000000" pitchFamily="2" charset="2"/>
              </a:rPr>
            </a:br>
            <a:r>
              <a:rPr lang="en-US" altLang="zh-TW" dirty="0" smtClean="0">
                <a:sym typeface="Wingdings" panose="05000000000000000000" pitchFamily="2" charset="2"/>
              </a:rPr>
              <a:t>before deadline!</a:t>
            </a:r>
            <a:endParaRPr lang="zh-TW" altLang="en-US" dirty="0"/>
          </a:p>
        </p:txBody>
      </p:sp>
    </p:spTree>
    <p:extLst>
      <p:ext uri="{BB962C8B-B14F-4D97-AF65-F5344CB8AC3E}">
        <p14:creationId xmlns:p14="http://schemas.microsoft.com/office/powerpoint/2010/main" val="308863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492896"/>
            <a:ext cx="8229600" cy="1143000"/>
          </a:xfrm>
        </p:spPr>
        <p:txBody>
          <a:bodyPr/>
          <a:lstStyle/>
          <a:p>
            <a:r>
              <a:rPr lang="en-US" altLang="zh-TW" dirty="0" smtClean="0"/>
              <a:t>Enjoy Programming</a:t>
            </a:r>
            <a:endParaRPr lang="zh-TW" altLang="en-US" dirty="0"/>
          </a:p>
        </p:txBody>
      </p:sp>
    </p:spTree>
    <p:extLst>
      <p:ext uri="{BB962C8B-B14F-4D97-AF65-F5344CB8AC3E}">
        <p14:creationId xmlns:p14="http://schemas.microsoft.com/office/powerpoint/2010/main" val="257535551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190</Words>
  <Application>Microsoft Office PowerPoint</Application>
  <PresentationFormat>如螢幕大小 (4:3)</PresentationFormat>
  <Paragraphs>20</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Arial</vt:lpstr>
      <vt:lpstr>Calibri</vt:lpstr>
      <vt:lpstr>Wingdings</vt:lpstr>
      <vt:lpstr>Office 佈景主題</vt:lpstr>
      <vt:lpstr>Quiz</vt:lpstr>
      <vt:lpstr>Quiz Two</vt:lpstr>
      <vt:lpstr>Quiz Two</vt:lpstr>
      <vt:lpstr>MYBITMAP_WIDTH DWORD 5 MYBITMAP_HEIGHT DWORD 4 MYBITMAP1  BYTE  1, 0, 0, 0, 1    BYTE  1, 1, 0, 1, 1    BYTE  0, 0, 1, 0, 0    BYTE  1, 1, 0, 1, 1   MYBITMAP2  BYTE  1, 1, 1, 1, 1    BYTE  0, 1, 0, 1, 0    BYTE  1, 1, 1, 1, 1     BYTE  0, 1, 0, 1, 0    </vt:lpstr>
      <vt:lpstr>1. [10%] Draw a blue frame (at least 60x20 ). 2. [5%] press ‘b’ to show the first bitmap. 3. [5%*4] Key usages for ‘r’,’f’,’d’,’g’ are implemented    correctly. Move the bitmap correctly. 4. [10%] press spacebar to switch between the bitmaps. 5. [10%*4] Boundary check for left, right, top and bottom boundaries correctly while the bitmap is moved. Make sure the bitmap can be moved inside the area bounded by the blue frame. 6. [10%] press ‘c’ one time to change spaceship color. The color is selected in a cycle:  yellow-&gt;white-&gt;light blue-&gt;yellow-&gt;…… (any other three colors in a cycle is fine). 7. [5%] Press ESC to show student ID and name. Then quit the program. </vt:lpstr>
      <vt:lpstr>Upload your source code to E3   before deadline!</vt:lpstr>
      <vt:lpstr>Enjoy Programming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cp:lastModifiedBy>User</cp:lastModifiedBy>
  <cp:revision>144</cp:revision>
  <dcterms:modified xsi:type="dcterms:W3CDTF">2017-03-30T00:46:42Z</dcterms:modified>
</cp:coreProperties>
</file>