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7122" y="2967335"/>
            <a:ext cx="3757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项目进展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、对国内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个交易所的</a:t>
            </a:r>
            <a:r>
              <a:rPr lang="en-US" altLang="zh-CN" dirty="0" smtClean="0"/>
              <a:t>UK</a:t>
            </a:r>
            <a:r>
              <a:rPr lang="zh-CN" altLang="en-US" dirty="0" smtClean="0"/>
              <a:t>编码进行了更新和规范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、上海和深圳的股票产品的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数据库完成（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的页面编辑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95525"/>
            <a:ext cx="8229600" cy="209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65" y="6856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具体进展情况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894" y="2678492"/>
            <a:ext cx="10058400" cy="18118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、上海证券交易所的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页面由于内容过多导致页面无法打开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上无法上传</a:t>
            </a:r>
            <a:r>
              <a:rPr lang="en-US" altLang="zh-CN" dirty="0" smtClean="0"/>
              <a:t>DB</a:t>
            </a:r>
            <a:r>
              <a:rPr lang="zh-CN" altLang="en-US" dirty="0" smtClean="0"/>
              <a:t>文件（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、有关产品分类的一些问题（结合香港联合交易所来阐述）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、有关期权编码的问题（实验室的方案描述）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4616" y="63234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目前遇到的问题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0334" y="713992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实验室期权编码方案（左）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298" y="2008416"/>
            <a:ext cx="4182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通过分析每个月的期权，我们总结出以下的特征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zh-CN" dirty="0"/>
              <a:t>、一个月的上证</a:t>
            </a:r>
            <a:r>
              <a:rPr lang="en-US" altLang="zh-CN" dirty="0"/>
              <a:t>50ETF</a:t>
            </a:r>
            <a:r>
              <a:rPr lang="zh-CN" altLang="zh-CN" dirty="0"/>
              <a:t>期权按照其权利金的不同有许多支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、期权在市场上的波动非常频繁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我们考虑采用这样的方案</a:t>
            </a:r>
            <a:r>
              <a:rPr lang="en-US" altLang="zh-CN" dirty="0"/>
              <a:t>:</a:t>
            </a:r>
            <a:r>
              <a:rPr lang="zh-CN" altLang="zh-CN" dirty="0"/>
              <a:t>按照月份来给期权编码，并把“交收价格”就看做是权利金，每个月份期权代码最小的期权的权利金令为</a:t>
            </a:r>
            <a:r>
              <a:rPr lang="en-US" altLang="zh-CN" dirty="0"/>
              <a:t>0</a:t>
            </a:r>
            <a:r>
              <a:rPr lang="zh-CN" altLang="zh-CN" dirty="0"/>
              <a:t>，作为基准。其他的高于基准的分别令为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，类似地，低于基准的权利金就令为</a:t>
            </a:r>
            <a:r>
              <a:rPr lang="en-US" altLang="zh-CN" dirty="0"/>
              <a:t>-1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。随着期权价格的变化，上下浮动的价格序号也会做出相应的调整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33456" y="2008416"/>
            <a:ext cx="4773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期权交收价格的编码为顺序号，比如中国的</a:t>
            </a:r>
            <a:r>
              <a:rPr lang="en-US" altLang="zh-CN" dirty="0"/>
              <a:t>300</a:t>
            </a:r>
            <a:r>
              <a:rPr lang="zh-CN" altLang="zh-CN" dirty="0"/>
              <a:t>指数期权</a:t>
            </a:r>
            <a:r>
              <a:rPr lang="en-US" altLang="zh-CN" dirty="0"/>
              <a:t>,</a:t>
            </a:r>
            <a:r>
              <a:rPr lang="zh-CN" altLang="zh-CN" dirty="0"/>
              <a:t>第一次上市会有一个价格，这个价格的编码需要为</a:t>
            </a:r>
            <a:r>
              <a:rPr lang="en-US" altLang="zh-CN" dirty="0"/>
              <a:t>0</a:t>
            </a:r>
            <a:r>
              <a:rPr lang="zh-CN" altLang="zh-CN" dirty="0"/>
              <a:t>，上面的</a:t>
            </a:r>
            <a:r>
              <a:rPr lang="en-US" altLang="zh-CN" dirty="0"/>
              <a:t>3</a:t>
            </a:r>
            <a:r>
              <a:rPr lang="zh-CN" altLang="zh-CN" dirty="0"/>
              <a:t>个价格分别是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，下面的价格分别是</a:t>
            </a:r>
            <a:r>
              <a:rPr lang="en-US" altLang="zh-CN" dirty="0"/>
              <a:t>-1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。随着期权标的期权的价格变化，推出新品种的时候，就继续设定新增价价格的价格序号。目前期权交收价格的编码是</a:t>
            </a:r>
            <a:r>
              <a:rPr lang="en-US" altLang="zh-CN" dirty="0"/>
              <a:t>16</a:t>
            </a:r>
            <a:r>
              <a:rPr lang="zh-CN" altLang="zh-CN" dirty="0"/>
              <a:t>位，能表示上下</a:t>
            </a:r>
            <a:r>
              <a:rPr lang="en-US" altLang="zh-CN" dirty="0"/>
              <a:t>3.2 </a:t>
            </a:r>
            <a:r>
              <a:rPr lang="zh-CN" altLang="zh-CN" dirty="0"/>
              <a:t>万个价格。所以应该足够了。按中国目前的编码计划，</a:t>
            </a:r>
            <a:r>
              <a:rPr lang="en-US" altLang="zh-CN" dirty="0"/>
              <a:t>1</a:t>
            </a:r>
            <a:r>
              <a:rPr lang="zh-CN" altLang="zh-CN" dirty="0"/>
              <a:t>个价位相当于价格的</a:t>
            </a:r>
          </a:p>
          <a:p>
            <a:r>
              <a:rPr lang="en-US" altLang="zh-CN" dirty="0"/>
              <a:t>1%~2%</a:t>
            </a:r>
            <a:r>
              <a:rPr lang="zh-CN" altLang="zh-CN" dirty="0"/>
              <a:t>，那么一般</a:t>
            </a:r>
            <a:r>
              <a:rPr lang="en-US" altLang="zh-CN" dirty="0"/>
              <a:t>50~100</a:t>
            </a:r>
            <a:r>
              <a:rPr lang="zh-CN" altLang="zh-CN" dirty="0"/>
              <a:t>个价位就会翻倍或折半，预计上下</a:t>
            </a:r>
            <a:r>
              <a:rPr lang="en-US" altLang="zh-CN" dirty="0"/>
              <a:t>128</a:t>
            </a:r>
            <a:r>
              <a:rPr lang="zh-CN" altLang="zh-CN" dirty="0"/>
              <a:t>个价位就勉强（</a:t>
            </a:r>
            <a:r>
              <a:rPr lang="en-US" altLang="zh-CN" dirty="0"/>
              <a:t>6</a:t>
            </a:r>
            <a:r>
              <a:rPr lang="zh-CN" altLang="zh-CN" dirty="0"/>
              <a:t>位编码），上下</a:t>
            </a:r>
            <a:r>
              <a:rPr lang="en-US" altLang="zh-CN" dirty="0"/>
              <a:t>2048</a:t>
            </a:r>
            <a:r>
              <a:rPr lang="zh-CN" altLang="zh-CN" dirty="0"/>
              <a:t>个价位（</a:t>
            </a:r>
            <a:r>
              <a:rPr lang="en-US" altLang="zh-CN" dirty="0"/>
              <a:t>12</a:t>
            </a:r>
            <a:r>
              <a:rPr lang="zh-CN" altLang="zh-CN" dirty="0"/>
              <a:t>位编码）就足够应付在</a:t>
            </a:r>
            <a:r>
              <a:rPr lang="en-US" altLang="zh-CN" dirty="0"/>
              <a:t>1</a:t>
            </a:r>
            <a:r>
              <a:rPr lang="zh-CN" altLang="zh-CN" dirty="0"/>
              <a:t>年期限内的所有期权了。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3"/>
            <a:ext cx="12002325" cy="60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223" y="2956077"/>
            <a:ext cx="10058400" cy="150162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、写一份</a:t>
            </a:r>
            <a:r>
              <a:rPr lang="en-US" altLang="zh-CN" dirty="0" smtClean="0"/>
              <a:t>UK</a:t>
            </a:r>
            <a:r>
              <a:rPr lang="zh-CN" altLang="en-US" dirty="0" smtClean="0"/>
              <a:t>的专利出来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、国外（地区）主要交易所的产品</a:t>
            </a:r>
            <a:r>
              <a:rPr lang="en-US" altLang="zh-CN" dirty="0" smtClean="0"/>
              <a:t>UK</a:t>
            </a:r>
            <a:r>
              <a:rPr lang="zh-CN" altLang="en-US" dirty="0" smtClean="0"/>
              <a:t>也做出来（香港联合交易所</a:t>
            </a:r>
            <a:r>
              <a:rPr lang="zh-CN" altLang="en-US" smtClean="0"/>
              <a:t>、新加坡交易所）</a:t>
            </a:r>
            <a:endParaRPr lang="en-US" altLang="zh-CN" dirty="0" smtClean="0"/>
          </a:p>
          <a:p>
            <a:r>
              <a:rPr lang="zh-CN" altLang="en-US" dirty="0" smtClean="0"/>
              <a:t>      现在翻墙可以获取国外的数据文件（使用了一个同学租的一个服务器）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7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462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目标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Bean</dc:creator>
  <cp:lastModifiedBy>Bean</cp:lastModifiedBy>
  <cp:revision>5</cp:revision>
  <dcterms:created xsi:type="dcterms:W3CDTF">2016-10-17T12:16:48Z</dcterms:created>
  <dcterms:modified xsi:type="dcterms:W3CDTF">2016-10-17T12:46:25Z</dcterms:modified>
</cp:coreProperties>
</file>