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  <p:sldMasterId id="2147483656" r:id="rId2"/>
  </p:sldMasterIdLst>
  <p:notesMasterIdLst>
    <p:notesMasterId r:id="rId19"/>
  </p:notesMasterIdLst>
  <p:handoutMasterIdLst>
    <p:handoutMasterId r:id="rId20"/>
  </p:handoutMasterIdLst>
  <p:sldIdLst>
    <p:sldId id="4950" r:id="rId3"/>
    <p:sldId id="4966" r:id="rId4"/>
    <p:sldId id="4952" r:id="rId5"/>
    <p:sldId id="4953" r:id="rId6"/>
    <p:sldId id="4939" r:id="rId7"/>
    <p:sldId id="4954" r:id="rId8"/>
    <p:sldId id="4959" r:id="rId9"/>
    <p:sldId id="4957" r:id="rId10"/>
    <p:sldId id="4958" r:id="rId11"/>
    <p:sldId id="4960" r:id="rId12"/>
    <p:sldId id="4961" r:id="rId13"/>
    <p:sldId id="4962" r:id="rId14"/>
    <p:sldId id="4964" r:id="rId15"/>
    <p:sldId id="4965" r:id="rId16"/>
    <p:sldId id="4955" r:id="rId17"/>
    <p:sldId id="4936" r:id="rId18"/>
  </p:sldIdLst>
  <p:sldSz cx="12160250" cy="6840538"/>
  <p:notesSz cx="6883400" cy="9906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4" userDrawn="1">
          <p15:clr>
            <a:srgbClr val="A4A3A4"/>
          </p15:clr>
        </p15:guide>
        <p15:guide id="2" orient="horz" pos="4308" userDrawn="1">
          <p15:clr>
            <a:srgbClr val="A4A3A4"/>
          </p15:clr>
        </p15:guide>
        <p15:guide id="3" orient="horz" pos="796" userDrawn="1">
          <p15:clr>
            <a:srgbClr val="A4A3A4"/>
          </p15:clr>
        </p15:guide>
        <p15:guide id="4" orient="horz" pos="1156" userDrawn="1">
          <p15:clr>
            <a:srgbClr val="A4A3A4"/>
          </p15:clr>
        </p15:guide>
        <p15:guide id="5" orient="horz" pos="4229" userDrawn="1">
          <p15:clr>
            <a:srgbClr val="A4A3A4"/>
          </p15:clr>
        </p15:guide>
        <p15:guide id="6" orient="horz" pos="1516" userDrawn="1">
          <p15:clr>
            <a:srgbClr val="A4A3A4"/>
          </p15:clr>
        </p15:guide>
        <p15:guide id="7" orient="horz" pos="4013" userDrawn="1">
          <p15:clr>
            <a:srgbClr val="A4A3A4"/>
          </p15:clr>
        </p15:guide>
        <p15:guide id="8" orient="horz" pos="245" userDrawn="1">
          <p15:clr>
            <a:srgbClr val="A4A3A4"/>
          </p15:clr>
        </p15:guide>
        <p15:guide id="9" pos="7337" userDrawn="1">
          <p15:clr>
            <a:srgbClr val="A4A3A4"/>
          </p15:clr>
        </p15:guide>
        <p15:guide id="10" pos="2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FFFFCC"/>
    <a:srgbClr val="3A7249"/>
    <a:srgbClr val="536D5E"/>
    <a:srgbClr val="00B1E5"/>
    <a:srgbClr val="CCFFCC"/>
    <a:srgbClr val="FF9999"/>
    <a:srgbClr val="33333F"/>
    <a:srgbClr val="FF505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087" autoAdjust="0"/>
  </p:normalViewPr>
  <p:slideViewPr>
    <p:cSldViewPr snapToGrid="0" snapToObjects="1" showGuides="1">
      <p:cViewPr varScale="1">
        <p:scale>
          <a:sx n="65" d="100"/>
          <a:sy n="65" d="100"/>
        </p:scale>
        <p:origin x="692" y="40"/>
      </p:cViewPr>
      <p:guideLst>
        <p:guide orient="horz" pos="894"/>
        <p:guide orient="horz" pos="4308"/>
        <p:guide orient="horz" pos="796"/>
        <p:guide orient="horz" pos="1156"/>
        <p:guide orient="horz" pos="4229"/>
        <p:guide orient="horz" pos="1516"/>
        <p:guide orient="horz" pos="4013"/>
        <p:guide orient="horz" pos="245"/>
        <p:guide pos="7337"/>
        <p:guide pos="27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3341"/>
    </p:cViewPr>
  </p:sorterViewPr>
  <p:notesViewPr>
    <p:cSldViewPr snapToGrid="0" snapToObjects="1">
      <p:cViewPr varScale="1">
        <p:scale>
          <a:sx n="80" d="100"/>
          <a:sy n="80" d="100"/>
        </p:scale>
        <p:origin x="3996" y="108"/>
      </p:cViewPr>
      <p:guideLst>
        <p:guide orient="horz" pos="3225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98900" y="0"/>
            <a:ext cx="29829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5CD03-3AAA-4517-B164-9ACF63AFF943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829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98900" y="9409113"/>
            <a:ext cx="29829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82E5C-0D87-4A66-8150-3C24077AAB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82807" cy="495300"/>
          </a:xfrm>
          <a:prstGeom prst="rect">
            <a:avLst/>
          </a:prstGeom>
        </p:spPr>
        <p:txBody>
          <a:bodyPr vert="horz" lIns="95850" tIns="47924" rIns="95850" bIns="4792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9001" y="0"/>
            <a:ext cx="2982807" cy="495300"/>
          </a:xfrm>
          <a:prstGeom prst="rect">
            <a:avLst/>
          </a:prstGeom>
        </p:spPr>
        <p:txBody>
          <a:bodyPr vert="horz" lIns="95850" tIns="47924" rIns="95850" bIns="47924" rtlCol="0"/>
          <a:lstStyle>
            <a:lvl1pPr algn="r">
              <a:defRPr sz="1200"/>
            </a:lvl1pPr>
          </a:lstStyle>
          <a:p>
            <a:fld id="{78AF828D-CB89-4983-A442-04076F68FED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42950"/>
            <a:ext cx="6600825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850" tIns="47924" rIns="95850" bIns="479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341" y="4705354"/>
            <a:ext cx="5506720" cy="4457700"/>
          </a:xfrm>
          <a:prstGeom prst="rect">
            <a:avLst/>
          </a:prstGeom>
        </p:spPr>
        <p:txBody>
          <a:bodyPr vert="horz" lIns="95850" tIns="47924" rIns="95850" bIns="479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08981"/>
            <a:ext cx="2982807" cy="495300"/>
          </a:xfrm>
          <a:prstGeom prst="rect">
            <a:avLst/>
          </a:prstGeom>
        </p:spPr>
        <p:txBody>
          <a:bodyPr vert="horz" lIns="95850" tIns="47924" rIns="95850" bIns="4792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9001" y="9408981"/>
            <a:ext cx="2982807" cy="495300"/>
          </a:xfrm>
          <a:prstGeom prst="rect">
            <a:avLst/>
          </a:prstGeom>
        </p:spPr>
        <p:txBody>
          <a:bodyPr vert="horz" lIns="95850" tIns="47924" rIns="95850" bIns="47924" rtlCol="0" anchor="b"/>
          <a:lstStyle>
            <a:lvl1pPr algn="r">
              <a:defRPr sz="1200"/>
            </a:lvl1pPr>
          </a:lstStyle>
          <a:p>
            <a:fld id="{E13FCB46-79A6-4B5E-B4D9-7C2C658B0FA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idx="10"/>
          </p:nvPr>
        </p:nvSpPr>
        <p:spPr>
          <a:xfrm>
            <a:off x="242255" y="6520680"/>
            <a:ext cx="486093" cy="212183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1BA2930-B708-441B-B30E-7C6DCE995BB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4594CD-0A5F-452C-8B92-157EE5F86482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684" y="1705393"/>
            <a:ext cx="10488216" cy="2845487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9684" y="4577799"/>
            <a:ext cx="10488216" cy="1496375"/>
          </a:xfrm>
        </p:spPr>
        <p:txBody>
          <a:bodyPr/>
          <a:lstStyle>
            <a:lvl1pPr marL="0" indent="0">
              <a:buNone/>
              <a:defRPr sz="2395"/>
            </a:lvl1pPr>
            <a:lvl2pPr marL="455930" indent="0">
              <a:buNone/>
              <a:defRPr sz="1995"/>
            </a:lvl2pPr>
            <a:lvl3pPr marL="911860" indent="0">
              <a:buNone/>
              <a:defRPr sz="1795"/>
            </a:lvl3pPr>
            <a:lvl4pPr marL="1367790" indent="0">
              <a:buNone/>
              <a:defRPr sz="1595"/>
            </a:lvl4pPr>
            <a:lvl5pPr marL="1823720" indent="0">
              <a:buNone/>
              <a:defRPr sz="1595"/>
            </a:lvl5pPr>
            <a:lvl6pPr marL="2279650" indent="0">
              <a:buNone/>
              <a:defRPr sz="1595"/>
            </a:lvl6pPr>
            <a:lvl7pPr marL="2736850" indent="0">
              <a:buNone/>
              <a:defRPr sz="1595"/>
            </a:lvl7pPr>
            <a:lvl8pPr marL="3192780" indent="0">
              <a:buNone/>
              <a:defRPr sz="1595"/>
            </a:lvl8pPr>
            <a:lvl9pPr marL="3648710" indent="0">
              <a:buNone/>
              <a:defRPr sz="159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4594CD-0A5F-452C-8B92-157EE5F86482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013" y="1073590"/>
            <a:ext cx="5370777" cy="5234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1460" y="1073590"/>
            <a:ext cx="5370777" cy="5234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4594CD-0A5F-452C-8B92-157EE5F86482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29" y="364198"/>
            <a:ext cx="10488216" cy="13221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129" y="1676891"/>
            <a:ext cx="5144883" cy="821818"/>
          </a:xfrm>
        </p:spPr>
        <p:txBody>
          <a:bodyPr anchor="b"/>
          <a:lstStyle>
            <a:lvl1pPr marL="0" indent="0">
              <a:buNone/>
              <a:defRPr sz="2395" b="1"/>
            </a:lvl1pPr>
            <a:lvl2pPr marL="455930" indent="0">
              <a:buNone/>
              <a:defRPr sz="1995" b="1"/>
            </a:lvl2pPr>
            <a:lvl3pPr marL="911860" indent="0">
              <a:buNone/>
              <a:defRPr sz="1795" b="1"/>
            </a:lvl3pPr>
            <a:lvl4pPr marL="1367790" indent="0">
              <a:buNone/>
              <a:defRPr sz="1595" b="1"/>
            </a:lvl4pPr>
            <a:lvl5pPr marL="1823720" indent="0">
              <a:buNone/>
              <a:defRPr sz="1595" b="1"/>
            </a:lvl5pPr>
            <a:lvl6pPr marL="2279650" indent="0">
              <a:buNone/>
              <a:defRPr sz="1595" b="1"/>
            </a:lvl6pPr>
            <a:lvl7pPr marL="2736850" indent="0">
              <a:buNone/>
              <a:defRPr sz="1595" b="1"/>
            </a:lvl7pPr>
            <a:lvl8pPr marL="3192780" indent="0">
              <a:buNone/>
              <a:defRPr sz="1595" b="1"/>
            </a:lvl8pPr>
            <a:lvl9pPr marL="3648710" indent="0">
              <a:buNone/>
              <a:defRPr sz="15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129" y="2498709"/>
            <a:ext cx="5144883" cy="36752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56127" y="1676891"/>
            <a:ext cx="5170218" cy="821818"/>
          </a:xfrm>
        </p:spPr>
        <p:txBody>
          <a:bodyPr anchor="b"/>
          <a:lstStyle>
            <a:lvl1pPr marL="0" indent="0">
              <a:buNone/>
              <a:defRPr sz="2395" b="1"/>
            </a:lvl1pPr>
            <a:lvl2pPr marL="455930" indent="0">
              <a:buNone/>
              <a:defRPr sz="1995" b="1"/>
            </a:lvl2pPr>
            <a:lvl3pPr marL="911860" indent="0">
              <a:buNone/>
              <a:defRPr sz="1795" b="1"/>
            </a:lvl3pPr>
            <a:lvl4pPr marL="1367790" indent="0">
              <a:buNone/>
              <a:defRPr sz="1595" b="1"/>
            </a:lvl4pPr>
            <a:lvl5pPr marL="1823720" indent="0">
              <a:buNone/>
              <a:defRPr sz="1595" b="1"/>
            </a:lvl5pPr>
            <a:lvl6pPr marL="2279650" indent="0">
              <a:buNone/>
              <a:defRPr sz="1595" b="1"/>
            </a:lvl6pPr>
            <a:lvl7pPr marL="2736850" indent="0">
              <a:buNone/>
              <a:defRPr sz="1595" b="1"/>
            </a:lvl7pPr>
            <a:lvl8pPr marL="3192780" indent="0">
              <a:buNone/>
              <a:defRPr sz="1595" b="1"/>
            </a:lvl8pPr>
            <a:lvl9pPr marL="3648710" indent="0">
              <a:buNone/>
              <a:defRPr sz="15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56127" y="2498709"/>
            <a:ext cx="5170218" cy="36752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4594CD-0A5F-452C-8B92-157EE5F86482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4594CD-0A5F-452C-8B92-157EE5F86482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4594CD-0A5F-452C-8B92-157EE5F86482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29" y="456038"/>
            <a:ext cx="3922525" cy="1596134"/>
          </a:xfrm>
        </p:spPr>
        <p:txBody>
          <a:bodyPr anchor="b"/>
          <a:lstStyle>
            <a:lvl1pPr>
              <a:defRPr sz="31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70218" y="984915"/>
            <a:ext cx="6156127" cy="4861240"/>
          </a:xfrm>
        </p:spPr>
        <p:txBody>
          <a:bodyPr/>
          <a:lstStyle>
            <a:lvl1pPr>
              <a:defRPr sz="3190"/>
            </a:lvl1pPr>
            <a:lvl2pPr>
              <a:defRPr sz="2790"/>
            </a:lvl2pPr>
            <a:lvl3pPr>
              <a:defRPr sz="2395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129" y="2052172"/>
            <a:ext cx="3922525" cy="3801902"/>
          </a:xfrm>
        </p:spPr>
        <p:txBody>
          <a:bodyPr/>
          <a:lstStyle>
            <a:lvl1pPr marL="0" indent="0">
              <a:buNone/>
              <a:defRPr sz="1595"/>
            </a:lvl1pPr>
            <a:lvl2pPr marL="455930" indent="0">
              <a:buNone/>
              <a:defRPr sz="1395"/>
            </a:lvl2pPr>
            <a:lvl3pPr marL="911860" indent="0">
              <a:buNone/>
              <a:defRPr sz="1195"/>
            </a:lvl3pPr>
            <a:lvl4pPr marL="1367790" indent="0">
              <a:buNone/>
              <a:defRPr sz="995"/>
            </a:lvl4pPr>
            <a:lvl5pPr marL="1823720" indent="0">
              <a:buNone/>
              <a:defRPr sz="995"/>
            </a:lvl5pPr>
            <a:lvl6pPr marL="2279650" indent="0">
              <a:buNone/>
              <a:defRPr sz="995"/>
            </a:lvl6pPr>
            <a:lvl7pPr marL="2736850" indent="0">
              <a:buNone/>
              <a:defRPr sz="995"/>
            </a:lvl7pPr>
            <a:lvl8pPr marL="3192780" indent="0">
              <a:buNone/>
              <a:defRPr sz="995"/>
            </a:lvl8pPr>
            <a:lvl9pPr marL="3648710" indent="0">
              <a:buNone/>
              <a:defRPr sz="99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4594CD-0A5F-452C-8B92-157EE5F86482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29" y="456038"/>
            <a:ext cx="3922525" cy="1596134"/>
          </a:xfrm>
        </p:spPr>
        <p:txBody>
          <a:bodyPr anchor="b"/>
          <a:lstStyle>
            <a:lvl1pPr>
              <a:defRPr sz="31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70218" y="984915"/>
            <a:ext cx="6156127" cy="486124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190"/>
            </a:lvl1pPr>
            <a:lvl2pPr marL="455930" indent="0">
              <a:buNone/>
              <a:defRPr sz="2790"/>
            </a:lvl2pPr>
            <a:lvl3pPr marL="911860" indent="0">
              <a:buNone/>
              <a:defRPr sz="2395"/>
            </a:lvl3pPr>
            <a:lvl4pPr marL="1367790" indent="0">
              <a:buNone/>
              <a:defRPr sz="1995"/>
            </a:lvl4pPr>
            <a:lvl5pPr marL="1823720" indent="0">
              <a:buNone/>
              <a:defRPr sz="1995"/>
            </a:lvl5pPr>
            <a:lvl6pPr marL="2279650" indent="0">
              <a:buNone/>
              <a:defRPr sz="1995"/>
            </a:lvl6pPr>
            <a:lvl7pPr marL="2736850" indent="0">
              <a:buNone/>
              <a:defRPr sz="1995"/>
            </a:lvl7pPr>
            <a:lvl8pPr marL="3192780" indent="0">
              <a:buNone/>
              <a:defRPr sz="1995"/>
            </a:lvl8pPr>
            <a:lvl9pPr marL="3648710" indent="0">
              <a:buNone/>
              <a:defRPr sz="1995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129" y="2052172"/>
            <a:ext cx="3922525" cy="3801902"/>
          </a:xfrm>
        </p:spPr>
        <p:txBody>
          <a:bodyPr/>
          <a:lstStyle>
            <a:lvl1pPr marL="0" indent="0">
              <a:buNone/>
              <a:defRPr sz="1595"/>
            </a:lvl1pPr>
            <a:lvl2pPr marL="455930" indent="0">
              <a:buNone/>
              <a:defRPr sz="1395"/>
            </a:lvl2pPr>
            <a:lvl3pPr marL="911860" indent="0">
              <a:buNone/>
              <a:defRPr sz="1195"/>
            </a:lvl3pPr>
            <a:lvl4pPr marL="1367790" indent="0">
              <a:buNone/>
              <a:defRPr sz="995"/>
            </a:lvl4pPr>
            <a:lvl5pPr marL="1823720" indent="0">
              <a:buNone/>
              <a:defRPr sz="995"/>
            </a:lvl5pPr>
            <a:lvl6pPr marL="2279650" indent="0">
              <a:buNone/>
              <a:defRPr sz="995"/>
            </a:lvl6pPr>
            <a:lvl7pPr marL="2736850" indent="0">
              <a:buNone/>
              <a:defRPr sz="995"/>
            </a:lvl7pPr>
            <a:lvl8pPr marL="3192780" indent="0">
              <a:buNone/>
              <a:defRPr sz="995"/>
            </a:lvl8pPr>
            <a:lvl9pPr marL="3648710" indent="0">
              <a:buNone/>
              <a:defRPr sz="99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4594CD-0A5F-452C-8B92-157EE5F86482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4594CD-0A5F-452C-8B92-157EE5F86482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16181" y="318277"/>
            <a:ext cx="2736056" cy="59902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3" y="318277"/>
            <a:ext cx="8005498" cy="59902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4594CD-0A5F-452C-8B92-157EE5F86482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8349" y="318277"/>
            <a:ext cx="9525529" cy="5621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013" y="1073590"/>
            <a:ext cx="10944225" cy="5234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904163" y="6384534"/>
            <a:ext cx="3850746" cy="228019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864100" y="6370284"/>
            <a:ext cx="2837392" cy="210601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4594CD-0A5F-452C-8B92-157EE5F86482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8349" y="318277"/>
            <a:ext cx="9525529" cy="5621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4594CD-0A5F-452C-8B92-157EE5F86482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684" y="1705393"/>
            <a:ext cx="10488216" cy="2845487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9684" y="4577799"/>
            <a:ext cx="10488216" cy="1496375"/>
          </a:xfrm>
        </p:spPr>
        <p:txBody>
          <a:bodyPr/>
          <a:lstStyle>
            <a:lvl1pPr marL="0" indent="0">
              <a:buNone/>
              <a:defRPr sz="2395"/>
            </a:lvl1pPr>
            <a:lvl2pPr marL="455930" indent="0">
              <a:buNone/>
              <a:defRPr sz="1995"/>
            </a:lvl2pPr>
            <a:lvl3pPr marL="911860" indent="0">
              <a:buNone/>
              <a:defRPr sz="1795"/>
            </a:lvl3pPr>
            <a:lvl4pPr marL="1367790" indent="0">
              <a:buNone/>
              <a:defRPr sz="1595"/>
            </a:lvl4pPr>
            <a:lvl5pPr marL="1823720" indent="0">
              <a:buNone/>
              <a:defRPr sz="1595"/>
            </a:lvl5pPr>
            <a:lvl6pPr marL="2279650" indent="0">
              <a:buNone/>
              <a:defRPr sz="1595"/>
            </a:lvl6pPr>
            <a:lvl7pPr marL="2736850" indent="0">
              <a:buNone/>
              <a:defRPr sz="1595"/>
            </a:lvl7pPr>
            <a:lvl8pPr marL="3192780" indent="0">
              <a:buNone/>
              <a:defRPr sz="1595"/>
            </a:lvl8pPr>
            <a:lvl9pPr marL="3648710" indent="0">
              <a:buNone/>
              <a:defRPr sz="159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8013" y="6384534"/>
            <a:ext cx="3546740" cy="254939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904163" y="6384534"/>
            <a:ext cx="3850746" cy="228019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864100" y="6370284"/>
            <a:ext cx="2837392" cy="210601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4594CD-0A5F-452C-8B92-157EE5F86482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8349" y="318277"/>
            <a:ext cx="9525529" cy="5621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013" y="1073590"/>
            <a:ext cx="5370777" cy="5234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1460" y="1073590"/>
            <a:ext cx="5370777" cy="5234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8013" y="6384534"/>
            <a:ext cx="3546740" cy="254939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7904163" y="6384534"/>
            <a:ext cx="3850746" cy="228019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4864100" y="6370284"/>
            <a:ext cx="2837392" cy="210601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4594CD-0A5F-452C-8B92-157EE5F86482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8349" y="318277"/>
            <a:ext cx="9525529" cy="5621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8013" y="6384534"/>
            <a:ext cx="3546740" cy="254939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7904163" y="6384534"/>
            <a:ext cx="3850746" cy="228019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864100" y="6370284"/>
            <a:ext cx="2837392" cy="210601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4594CD-0A5F-452C-8B92-157EE5F86482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8349" y="318277"/>
            <a:ext cx="9525529" cy="5621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8013" y="1073590"/>
            <a:ext cx="10944225" cy="52349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904163" y="6384534"/>
            <a:ext cx="3850746" cy="228019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864100" y="6370284"/>
            <a:ext cx="2837392" cy="210601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4594CD-0A5F-452C-8B92-157EE5F86482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+B推的C（下边结论 有框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内容占位符 39"/>
          <p:cNvSpPr>
            <a:spLocks noGrp="1"/>
          </p:cNvSpPr>
          <p:nvPr>
            <p:ph sz="quarter" idx="14"/>
          </p:nvPr>
        </p:nvSpPr>
        <p:spPr>
          <a:xfrm>
            <a:off x="835716" y="689935"/>
            <a:ext cx="4631002" cy="418033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ctr">
              <a:buNone/>
              <a:defRPr sz="1795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2" name="内容占位符 39"/>
          <p:cNvSpPr>
            <a:spLocks noGrp="1"/>
          </p:cNvSpPr>
          <p:nvPr>
            <p:ph sz="quarter" idx="16"/>
          </p:nvPr>
        </p:nvSpPr>
        <p:spPr>
          <a:xfrm>
            <a:off x="6577659" y="690009"/>
            <a:ext cx="4422340" cy="418033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ctr">
              <a:buNone/>
              <a:defRPr sz="1795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内容占位符 39"/>
          <p:cNvSpPr>
            <a:spLocks noGrp="1"/>
          </p:cNvSpPr>
          <p:nvPr>
            <p:ph sz="quarter" idx="17"/>
          </p:nvPr>
        </p:nvSpPr>
        <p:spPr>
          <a:xfrm>
            <a:off x="758117" y="1660907"/>
            <a:ext cx="4975779" cy="2232288"/>
          </a:xfrm>
        </p:spPr>
        <p:txBody>
          <a:bodyPr>
            <a:noAutofit/>
          </a:bodyPr>
          <a:lstStyle>
            <a:lvl1pPr marL="0" indent="0">
              <a:buNone/>
              <a:defRPr sz="1795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内容占位符 39"/>
          <p:cNvSpPr>
            <a:spLocks noGrp="1"/>
          </p:cNvSpPr>
          <p:nvPr>
            <p:ph sz="quarter" idx="18"/>
          </p:nvPr>
        </p:nvSpPr>
        <p:spPr>
          <a:xfrm>
            <a:off x="6413042" y="1660907"/>
            <a:ext cx="4975779" cy="2232288"/>
          </a:xfrm>
        </p:spPr>
        <p:txBody>
          <a:bodyPr>
            <a:noAutofit/>
          </a:bodyPr>
          <a:lstStyle>
            <a:lvl1pPr marL="0" indent="0">
              <a:buNone/>
              <a:defRPr sz="1795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" name="内容占位符 39"/>
          <p:cNvSpPr>
            <a:spLocks noGrp="1"/>
          </p:cNvSpPr>
          <p:nvPr>
            <p:ph sz="quarter" idx="19"/>
          </p:nvPr>
        </p:nvSpPr>
        <p:spPr>
          <a:xfrm>
            <a:off x="509839" y="5179631"/>
            <a:ext cx="11126634" cy="432994"/>
          </a:xfrm>
        </p:spPr>
        <p:txBody>
          <a:bodyPr>
            <a:noAutofit/>
          </a:bodyPr>
          <a:lstStyle>
            <a:lvl1pPr marL="0" indent="0">
              <a:buNone/>
              <a:defRPr sz="1795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8" name="文本占位符 35"/>
          <p:cNvSpPr>
            <a:spLocks noGrp="1"/>
          </p:cNvSpPr>
          <p:nvPr>
            <p:ph type="body" sz="quarter" idx="13"/>
          </p:nvPr>
        </p:nvSpPr>
        <p:spPr>
          <a:xfrm>
            <a:off x="258463" y="199427"/>
            <a:ext cx="11436651" cy="408532"/>
          </a:xfrm>
        </p:spPr>
        <p:txBody>
          <a:bodyPr>
            <a:noAutofit/>
          </a:bodyPr>
          <a:lstStyle>
            <a:lvl1pPr marL="0" indent="0">
              <a:buNone/>
              <a:defRPr sz="1995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17" name="Straight Connector 2"/>
          <p:cNvCxnSpPr/>
          <p:nvPr userDrawn="1"/>
        </p:nvCxnSpPr>
        <p:spPr bwMode="auto">
          <a:xfrm>
            <a:off x="11536107" y="6488594"/>
            <a:ext cx="0" cy="1565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999902" y="6384786"/>
            <a:ext cx="925123" cy="364195"/>
          </a:xfrm>
        </p:spPr>
        <p:txBody>
          <a:bodyPr/>
          <a:lstStyle/>
          <a:p>
            <a:fld id="{E48C3B5F-3506-4EEC-8E06-4B2846ECB7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矩形 36"/>
          <p:cNvSpPr/>
          <p:nvPr userDrawn="1"/>
        </p:nvSpPr>
        <p:spPr>
          <a:xfrm rot="16200000">
            <a:off x="-69334" y="349833"/>
            <a:ext cx="466808" cy="107719"/>
          </a:xfrm>
          <a:prstGeom prst="rect">
            <a:avLst/>
          </a:prstGeom>
          <a:gradFill flip="none" rotWithShape="1">
            <a:gsLst>
              <a:gs pos="100000">
                <a:srgbClr val="478CBE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0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9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325836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团队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68D9-3276-4BDD-AA3B-A53750EE2057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0" name="内容占位符 39"/>
          <p:cNvSpPr>
            <a:spLocks noGrp="1"/>
          </p:cNvSpPr>
          <p:nvPr>
            <p:ph sz="quarter" idx="15"/>
          </p:nvPr>
        </p:nvSpPr>
        <p:spPr>
          <a:xfrm>
            <a:off x="1768261" y="832573"/>
            <a:ext cx="3939246" cy="141044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795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0" name="内容占位符 39"/>
          <p:cNvSpPr>
            <a:spLocks noGrp="1"/>
          </p:cNvSpPr>
          <p:nvPr>
            <p:ph sz="quarter" idx="17"/>
          </p:nvPr>
        </p:nvSpPr>
        <p:spPr>
          <a:xfrm>
            <a:off x="7590292" y="826873"/>
            <a:ext cx="3939246" cy="141044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795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5" name="内容占位符 39"/>
          <p:cNvSpPr>
            <a:spLocks noGrp="1"/>
          </p:cNvSpPr>
          <p:nvPr>
            <p:ph sz="quarter" idx="19"/>
          </p:nvPr>
        </p:nvSpPr>
        <p:spPr>
          <a:xfrm>
            <a:off x="1768260" y="2630777"/>
            <a:ext cx="3939246" cy="141044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795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0" name="内容占位符 39"/>
          <p:cNvSpPr>
            <a:spLocks noGrp="1"/>
          </p:cNvSpPr>
          <p:nvPr>
            <p:ph sz="quarter" idx="21"/>
          </p:nvPr>
        </p:nvSpPr>
        <p:spPr>
          <a:xfrm>
            <a:off x="7590291" y="2650412"/>
            <a:ext cx="3939246" cy="141044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795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5" name="内容占位符 39"/>
          <p:cNvSpPr>
            <a:spLocks noGrp="1"/>
          </p:cNvSpPr>
          <p:nvPr>
            <p:ph sz="quarter" idx="23"/>
          </p:nvPr>
        </p:nvSpPr>
        <p:spPr>
          <a:xfrm>
            <a:off x="1748624" y="4428981"/>
            <a:ext cx="3939246" cy="141044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795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0" name="内容占位符 39"/>
          <p:cNvSpPr>
            <a:spLocks noGrp="1"/>
          </p:cNvSpPr>
          <p:nvPr>
            <p:ph sz="quarter" idx="25"/>
          </p:nvPr>
        </p:nvSpPr>
        <p:spPr>
          <a:xfrm>
            <a:off x="7590289" y="4431514"/>
            <a:ext cx="3939246" cy="1410448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795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2" name="文本占位符 35"/>
          <p:cNvSpPr>
            <a:spLocks noGrp="1"/>
          </p:cNvSpPr>
          <p:nvPr>
            <p:ph type="body" sz="quarter" idx="13"/>
          </p:nvPr>
        </p:nvSpPr>
        <p:spPr>
          <a:xfrm>
            <a:off x="258463" y="199427"/>
            <a:ext cx="11436651" cy="408532"/>
          </a:xfrm>
        </p:spPr>
        <p:txBody>
          <a:bodyPr>
            <a:noAutofit/>
          </a:bodyPr>
          <a:lstStyle>
            <a:lvl1pPr marL="0" indent="0">
              <a:buNone/>
              <a:defRPr sz="1995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37" name="Straight Connector 2"/>
          <p:cNvCxnSpPr/>
          <p:nvPr userDrawn="1"/>
        </p:nvCxnSpPr>
        <p:spPr bwMode="auto">
          <a:xfrm>
            <a:off x="11536107" y="6488594"/>
            <a:ext cx="0" cy="1565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999902" y="6384786"/>
            <a:ext cx="925123" cy="364195"/>
          </a:xfrm>
        </p:spPr>
        <p:txBody>
          <a:bodyPr/>
          <a:lstStyle/>
          <a:p>
            <a:fld id="{E48C3B5F-3506-4EEC-8E06-4B2846ECB7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4" name="矩形 36"/>
          <p:cNvSpPr/>
          <p:nvPr userDrawn="1"/>
        </p:nvSpPr>
        <p:spPr>
          <a:xfrm rot="16200000">
            <a:off x="-69334" y="349833"/>
            <a:ext cx="466808" cy="107719"/>
          </a:xfrm>
          <a:prstGeom prst="rect">
            <a:avLst/>
          </a:prstGeom>
          <a:gradFill flip="none" rotWithShape="1">
            <a:gsLst>
              <a:gs pos="100000">
                <a:srgbClr val="478CBE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0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9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4523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0031" y="1119511"/>
            <a:ext cx="9120188" cy="2381532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0031" y="3592884"/>
            <a:ext cx="9120188" cy="1651555"/>
          </a:xfrm>
        </p:spPr>
        <p:txBody>
          <a:bodyPr/>
          <a:lstStyle>
            <a:lvl1pPr marL="0" indent="0" algn="ctr">
              <a:buNone/>
              <a:defRPr sz="2395"/>
            </a:lvl1pPr>
            <a:lvl2pPr marL="455930" indent="0" algn="ctr">
              <a:buNone/>
              <a:defRPr sz="1995"/>
            </a:lvl2pPr>
            <a:lvl3pPr marL="911860" indent="0" algn="ctr">
              <a:buNone/>
              <a:defRPr sz="1795"/>
            </a:lvl3pPr>
            <a:lvl4pPr marL="1367790" indent="0" algn="ctr">
              <a:buNone/>
              <a:defRPr sz="1595"/>
            </a:lvl4pPr>
            <a:lvl5pPr marL="1823720" indent="0" algn="ctr">
              <a:buNone/>
              <a:defRPr sz="1595"/>
            </a:lvl5pPr>
            <a:lvl6pPr marL="2279650" indent="0" algn="ctr">
              <a:buNone/>
              <a:defRPr sz="1595"/>
            </a:lvl6pPr>
            <a:lvl7pPr marL="2736850" indent="0" algn="ctr">
              <a:buNone/>
              <a:defRPr sz="1595"/>
            </a:lvl7pPr>
            <a:lvl8pPr marL="3192780" indent="0" algn="ctr">
              <a:buNone/>
              <a:defRPr sz="1595"/>
            </a:lvl8pPr>
            <a:lvl9pPr marL="3648710" indent="0" algn="ctr">
              <a:buNone/>
              <a:defRPr sz="15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4594CD-0A5F-452C-8B92-157EE5F86482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944" y="1591"/>
          <a:ext cx="194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868" name="think-cell Slide" r:id="rId12" imgW="12700" imgH="12700" progId="">
                  <p:embed/>
                </p:oleObj>
              </mc:Choice>
              <mc:Fallback>
                <p:oleObj name="think-cell Slide" r:id="rId12" imgW="12700" imgH="12700" progId="">
                  <p:embed/>
                  <p:pic>
                    <p:nvPicPr>
                      <p:cNvPr id="0" name="Picture 7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" y="1591"/>
                        <a:ext cx="194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11803659" y="6655459"/>
            <a:ext cx="117020" cy="1129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fld id="{828299B2-B254-4EE5-BC3D-C269433B2EF1}" type="slidenum">
              <a:rPr lang="de-DE" sz="735" smtClean="0">
                <a:solidFill>
                  <a:schemeClr val="accent1"/>
                </a:solidFill>
              </a:rPr>
              <a:t>‹#›</a:t>
            </a:fld>
            <a:endParaRPr lang="de-DE" sz="735" dirty="0">
              <a:solidFill>
                <a:schemeClr val="accent1"/>
              </a:solidFill>
            </a:endParaRP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11717675" y="6662179"/>
            <a:ext cx="0" cy="99545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70" r:id="rId7"/>
    <p:sldLayoutId id="2147483671" r:id="rId8"/>
  </p:sldLayoutIdLst>
  <p:hf hdr="0" ftr="0" dt="0"/>
  <p:txStyles>
    <p:titleStyle>
      <a:lvl1pPr algn="l" defTabSz="838835" rtl="0" eaLnBrk="1" fontAlgn="base" latinLnBrk="0" hangingPunct="1">
        <a:spcBef>
          <a:spcPct val="0"/>
        </a:spcBef>
        <a:spcAft>
          <a:spcPct val="0"/>
        </a:spcAft>
        <a:buNone/>
        <a:defRPr lang="en-US" sz="1835" b="1" kern="1200" dirty="0" smtClean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18440" indent="-218440" algn="l" defTabSz="838835" rtl="0" eaLnBrk="1" fontAlgn="base" latinLnBrk="0" hangingPunct="1">
        <a:lnSpc>
          <a:spcPct val="95000"/>
        </a:lnSpc>
        <a:spcBef>
          <a:spcPts val="141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lang="en-US" sz="1470" kern="1200" dirty="0" smtClean="0">
          <a:solidFill>
            <a:schemeClr val="tx2"/>
          </a:solidFill>
          <a:latin typeface="+mn-lt"/>
          <a:ea typeface="+mn-ea"/>
          <a:cs typeface="+mn-cs"/>
        </a:defRPr>
      </a:lvl1pPr>
      <a:lvl2pPr marL="403225" indent="-184785" algn="l" defTabSz="838835" rtl="0" eaLnBrk="1" fontAlgn="base" latinLnBrk="0" hangingPunct="1">
        <a:lnSpc>
          <a:spcPct val="95000"/>
        </a:lnSpc>
        <a:spcBef>
          <a:spcPts val="53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lang="en-US" sz="1470" kern="1200" dirty="0" smtClean="0">
          <a:solidFill>
            <a:schemeClr val="tx2"/>
          </a:solidFill>
          <a:latin typeface="+mn-lt"/>
          <a:ea typeface="+mn-ea"/>
          <a:cs typeface="+mn-cs"/>
        </a:defRPr>
      </a:lvl2pPr>
      <a:lvl3pPr marL="584835" indent="-178435" algn="l" defTabSz="838835" rtl="0" eaLnBrk="1" fontAlgn="base" latinLnBrk="0" hangingPunct="1">
        <a:lnSpc>
          <a:spcPct val="95000"/>
        </a:lnSpc>
        <a:spcBef>
          <a:spcPts val="465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-"/>
        <a:defRPr lang="en-US" sz="1470" kern="1200" dirty="0" smtClean="0">
          <a:solidFill>
            <a:schemeClr val="tx2"/>
          </a:solidFill>
          <a:latin typeface="+mn-lt"/>
          <a:ea typeface="+mn-ea"/>
          <a:cs typeface="+mn-cs"/>
        </a:defRPr>
      </a:lvl3pPr>
      <a:lvl4pPr marL="1468755" indent="-209550" algn="l" defTabSz="838835" rtl="0" eaLnBrk="1" fontAlgn="base" latinLnBrk="0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lang="en-US" sz="147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887855" indent="-209550" algn="l" defTabSz="838835" rtl="0" eaLnBrk="1" fontAlgn="base" latinLnBrk="0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»"/>
        <a:defRPr lang="en-US" sz="147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307590" indent="-209550" algn="l" defTabSz="838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35" kern="1200">
          <a:solidFill>
            <a:schemeClr val="tx1"/>
          </a:solidFill>
          <a:latin typeface="+mn-lt"/>
          <a:ea typeface="+mn-ea"/>
          <a:cs typeface="+mn-cs"/>
        </a:defRPr>
      </a:lvl6pPr>
      <a:lvl7pPr marL="2727325" indent="-209550" algn="l" defTabSz="838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35" kern="1200">
          <a:solidFill>
            <a:schemeClr val="tx1"/>
          </a:solidFill>
          <a:latin typeface="+mn-lt"/>
          <a:ea typeface="+mn-ea"/>
          <a:cs typeface="+mn-cs"/>
        </a:defRPr>
      </a:lvl7pPr>
      <a:lvl8pPr marL="3147060" indent="-209550" algn="l" defTabSz="838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35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indent="-209550" algn="l" defTabSz="838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8835" rtl="0" eaLnBrk="1" latinLnBrk="0" hangingPunct="1"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19735" algn="l" defTabSz="838835" rtl="0" eaLnBrk="1" latinLnBrk="0" hangingPunct="1">
        <a:defRPr sz="1650" kern="1200">
          <a:solidFill>
            <a:schemeClr val="tx1"/>
          </a:solidFill>
          <a:latin typeface="+mn-lt"/>
          <a:ea typeface="+mn-ea"/>
          <a:cs typeface="+mn-cs"/>
        </a:defRPr>
      </a:lvl2pPr>
      <a:lvl3pPr marL="838835" algn="l" defTabSz="838835" rtl="0" eaLnBrk="1" latinLnBrk="0" hangingPunct="1"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258570" algn="l" defTabSz="838835" rtl="0" eaLnBrk="1" latinLnBrk="0" hangingPunct="1">
        <a:defRPr sz="1650" kern="1200">
          <a:solidFill>
            <a:schemeClr val="tx1"/>
          </a:solidFill>
          <a:latin typeface="+mn-lt"/>
          <a:ea typeface="+mn-ea"/>
          <a:cs typeface="+mn-cs"/>
        </a:defRPr>
      </a:lvl4pPr>
      <a:lvl5pPr marL="1678305" algn="l" defTabSz="838835" rtl="0" eaLnBrk="1" latinLnBrk="0" hangingPunct="1">
        <a:defRPr sz="1650" kern="1200">
          <a:solidFill>
            <a:schemeClr val="tx1"/>
          </a:solidFill>
          <a:latin typeface="+mn-lt"/>
          <a:ea typeface="+mn-ea"/>
          <a:cs typeface="+mn-cs"/>
        </a:defRPr>
      </a:lvl5pPr>
      <a:lvl6pPr marL="2098040" algn="l" defTabSz="838835" rtl="0" eaLnBrk="1" latinLnBrk="0" hangingPunct="1">
        <a:defRPr sz="1650" kern="1200">
          <a:solidFill>
            <a:schemeClr val="tx1"/>
          </a:solidFill>
          <a:latin typeface="+mn-lt"/>
          <a:ea typeface="+mn-ea"/>
          <a:cs typeface="+mn-cs"/>
        </a:defRPr>
      </a:lvl6pPr>
      <a:lvl7pPr marL="2517140" algn="l" defTabSz="838835" rtl="0" eaLnBrk="1" latinLnBrk="0" hangingPunct="1">
        <a:defRPr sz="1650" kern="1200">
          <a:solidFill>
            <a:schemeClr val="tx1"/>
          </a:solidFill>
          <a:latin typeface="+mn-lt"/>
          <a:ea typeface="+mn-ea"/>
          <a:cs typeface="+mn-cs"/>
        </a:defRPr>
      </a:lvl7pPr>
      <a:lvl8pPr marL="2936875" algn="l" defTabSz="838835" rtl="0" eaLnBrk="1" latinLnBrk="0" hangingPunct="1">
        <a:defRPr sz="1650" kern="1200">
          <a:solidFill>
            <a:schemeClr val="tx1"/>
          </a:solidFill>
          <a:latin typeface="+mn-lt"/>
          <a:ea typeface="+mn-ea"/>
          <a:cs typeface="+mn-cs"/>
        </a:defRPr>
      </a:lvl8pPr>
      <a:lvl9pPr marL="3356610" algn="l" defTabSz="838835" rtl="0" eaLnBrk="1" latinLnBrk="0" hangingPunct="1">
        <a:defRPr sz="16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15" descr="Light horizontal"/>
          <p:cNvSpPr>
            <a:spLocks noChangeArrowheads="1"/>
          </p:cNvSpPr>
          <p:nvPr/>
        </p:nvSpPr>
        <p:spPr bwMode="gray">
          <a:xfrm>
            <a:off x="0" y="0"/>
            <a:ext cx="622791" cy="6840572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35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7011" name="Rectangle 16"/>
          <p:cNvSpPr>
            <a:spLocks noChangeArrowheads="1"/>
          </p:cNvSpPr>
          <p:nvPr/>
        </p:nvSpPr>
        <p:spPr bwMode="invGray">
          <a:xfrm>
            <a:off x="0" y="-26919"/>
            <a:ext cx="10773222" cy="6903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35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Line 17"/>
          <p:cNvSpPr/>
          <p:nvPr/>
        </p:nvSpPr>
        <p:spPr>
          <a:xfrm>
            <a:off x="622791" y="6394035"/>
            <a:ext cx="11203896" cy="0"/>
          </a:xfrm>
          <a:prstGeom prst="line">
            <a:avLst/>
          </a:prstGeom>
          <a:ln w="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7013" name="AutoShape 18"/>
          <p:cNvSpPr>
            <a:spLocks noChangeArrowheads="1"/>
          </p:cNvSpPr>
          <p:nvPr/>
        </p:nvSpPr>
        <p:spPr bwMode="blackWhite">
          <a:xfrm>
            <a:off x="622791" y="232770"/>
            <a:ext cx="9958317" cy="7188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 algn="ctr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35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3"/>
          <p:cNvSpPr>
            <a:spLocks noGrp="1"/>
          </p:cNvSpPr>
          <p:nvPr>
            <p:ph type="body" idx="1"/>
          </p:nvPr>
        </p:nvSpPr>
        <p:spPr>
          <a:xfrm>
            <a:off x="608013" y="1073590"/>
            <a:ext cx="10944225" cy="52349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8013" y="6384534"/>
            <a:ext cx="3546740" cy="25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995" b="1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04163" y="6384534"/>
            <a:ext cx="3850746" cy="228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995" b="1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64100" y="6370284"/>
            <a:ext cx="2837392" cy="21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995" b="1"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4594CD-0A5F-452C-8B92-157EE5F86482}" type="slidenum"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" name="Rectangle 2"/>
          <p:cNvSpPr>
            <a:spLocks noGrp="1"/>
          </p:cNvSpPr>
          <p:nvPr>
            <p:ph type="title"/>
          </p:nvPr>
        </p:nvSpPr>
        <p:spPr>
          <a:xfrm>
            <a:off x="728349" y="318277"/>
            <a:ext cx="9525529" cy="562129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19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42265" indent="-34226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790" kern="1200">
          <a:solidFill>
            <a:schemeClr val="tx1"/>
          </a:solidFill>
          <a:latin typeface="+mn-lt"/>
          <a:ea typeface="+mn-ea"/>
          <a:cs typeface="+mn-cs"/>
        </a:defRPr>
      </a:lvl1pPr>
      <a:lvl2pPr marL="741045" indent="-28511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79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39825" indent="-22796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395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595755" indent="-227965" algn="l" rtl="0" eaLnBrk="0" fontAlgn="base" hangingPunct="0">
        <a:spcBef>
          <a:spcPct val="20000"/>
        </a:spcBef>
        <a:spcAft>
          <a:spcPct val="0"/>
        </a:spcAft>
        <a:buChar char="–"/>
        <a:defRPr sz="1995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1685" indent="-227965" algn="l" rtl="0" eaLnBrk="0" fontAlgn="base" hangingPunct="0">
        <a:spcBef>
          <a:spcPct val="20000"/>
        </a:spcBef>
        <a:spcAft>
          <a:spcPct val="0"/>
        </a:spcAft>
        <a:buChar char="»"/>
        <a:defRPr sz="1995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08885" indent="-227965" algn="l" defTabSz="9118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815" indent="-227965" algn="l" defTabSz="9118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745" indent="-227965" algn="l" defTabSz="9118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675" indent="-227965" algn="l" defTabSz="9118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1860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5930" algn="l" defTabSz="911860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1860" algn="l" defTabSz="911860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7790" algn="l" defTabSz="911860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3720" algn="l" defTabSz="911860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79650" algn="l" defTabSz="911860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850" algn="l" defTabSz="911860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780" algn="l" defTabSz="911860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710" algn="l" defTabSz="911860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9"/>
          <p:cNvSpPr txBox="1"/>
          <p:nvPr/>
        </p:nvSpPr>
        <p:spPr>
          <a:xfrm>
            <a:off x="-129336" y="2423119"/>
            <a:ext cx="12160250" cy="2019935"/>
          </a:xfrm>
          <a:prstGeom prst="rect">
            <a:avLst/>
          </a:prstGeom>
        </p:spPr>
        <p:txBody>
          <a:bodyPr/>
          <a:lstStyle>
            <a:lvl1pPr algn="l" defTabSz="838835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US" sz="1835" b="1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威远页岩</a:t>
            </a:r>
            <a:r>
              <a:rPr lang="zh-CN" altLang="en-US" sz="3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气井开发全生命周期效益评价与优化</a:t>
            </a:r>
            <a:endParaRPr lang="en-US" altLang="zh-CN" sz="3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3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36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09419" y="4835536"/>
            <a:ext cx="150433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dirty="0" smtClean="0"/>
              <a:t>2023.09</a:t>
            </a:r>
            <a:endParaRPr lang="zh-CN" altLang="en-US" sz="2800" dirty="0" err="1" smtClean="0"/>
          </a:p>
        </p:txBody>
      </p:sp>
    </p:spTree>
    <p:extLst>
      <p:ext uri="{BB962C8B-B14F-4D97-AF65-F5344CB8AC3E}">
        <p14:creationId xmlns:p14="http://schemas.microsoft.com/office/powerpoint/2010/main" val="130638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6"/>
          <p:cNvSpPr>
            <a:spLocks noGrp="1"/>
          </p:cNvSpPr>
          <p:nvPr>
            <p:ph type="title" idx="4294967295"/>
          </p:nvPr>
        </p:nvSpPr>
        <p:spPr>
          <a:xfrm>
            <a:off x="672465" y="299720"/>
            <a:ext cx="9525635" cy="561975"/>
          </a:xfrm>
        </p:spPr>
        <p:txBody>
          <a:bodyPr vert="horz" wrap="square" lIns="91206" tIns="45602" rIns="91206" bIns="45602" anchor="ctr"/>
          <a:lstStyle/>
          <a:p>
            <a:pPr algn="l" eaLnBrk="1" hangingPunct="1"/>
            <a:r>
              <a:rPr lang="en-US" altLang="zh-CN" sz="279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 </a:t>
            </a:r>
            <a:r>
              <a:rPr lang="zh-CN" altLang="en-US" sz="279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主要技术途径</a:t>
            </a:r>
            <a:r>
              <a:rPr lang="en-US" altLang="zh-CN" sz="279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279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数据预处理和特征工程</a:t>
            </a:r>
            <a:endParaRPr lang="zh-CN" altLang="en-US" sz="279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700" name="Rectangle 7"/>
          <p:cNvSpPr>
            <a:spLocks noGrp="1"/>
          </p:cNvSpPr>
          <p:nvPr>
            <p:ph idx="4294967295"/>
          </p:nvPr>
        </p:nvSpPr>
        <p:spPr>
          <a:xfrm>
            <a:off x="921057" y="1250766"/>
            <a:ext cx="10445115" cy="5234940"/>
          </a:xfrm>
        </p:spPr>
        <p:txBody>
          <a:bodyPr vert="horz" wrap="square" lIns="91206" tIns="45602" rIns="91206" bIns="45602" anchor="t"/>
          <a:lstStyle/>
          <a:p>
            <a:pPr marL="0" indent="0" eaLnBrk="1" hangingPunct="1"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endParaRPr lang="zh-CN" altLang="en-US" sz="199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199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99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8FB705-9FA6-45C8-FB37-9960FA9160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351" y="1615428"/>
            <a:ext cx="4768465" cy="2094046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94A5CAA4-C4E6-B9CB-DD9E-8910288C7F54}"/>
              </a:ext>
            </a:extLst>
          </p:cNvPr>
          <p:cNvSpPr/>
          <p:nvPr/>
        </p:nvSpPr>
        <p:spPr>
          <a:xfrm>
            <a:off x="9661384" y="1427274"/>
            <a:ext cx="1080000" cy="1080000"/>
          </a:xfrm>
          <a:prstGeom prst="ellipse">
            <a:avLst/>
          </a:prstGeom>
          <a:solidFill>
            <a:srgbClr val="E71224">
              <a:alpha val="5000"/>
            </a:srgbClr>
          </a:solidFill>
          <a:ln w="9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71224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3D5F09-A688-53C8-6054-4E7E87EBED8D}"/>
              </a:ext>
            </a:extLst>
          </p:cNvPr>
          <p:cNvSpPr txBox="1"/>
          <p:nvPr/>
        </p:nvSpPr>
        <p:spPr>
          <a:xfrm>
            <a:off x="725466" y="4166246"/>
            <a:ext cx="6788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常用预处理方法：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去重：去掉重复的数据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过滤：把反常值（极高</a:t>
            </a:r>
            <a:r>
              <a:rPr lang="en-US" altLang="zh-CN" dirty="0"/>
              <a:t>/</a:t>
            </a:r>
            <a:r>
              <a:rPr lang="zh-CN" altLang="en-US" dirty="0"/>
              <a:t>极低）用平滑的值代替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标准化：把数据放缩到同样的范围</a:t>
            </a:r>
            <a:r>
              <a:rPr lang="en-US" altLang="zh-CN" dirty="0"/>
              <a:t>(</a:t>
            </a:r>
            <a:r>
              <a:rPr lang="zh-CN" altLang="en-US" dirty="0"/>
              <a:t>比如最大最小归</a:t>
            </a:r>
            <a:r>
              <a:rPr lang="en-US" altLang="zh-CN" dirty="0"/>
              <a:t>—</a:t>
            </a:r>
            <a:r>
              <a:rPr lang="zh-CN" altLang="en-US" dirty="0"/>
              <a:t>化）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缺失值处理：用已有的数据补全丢掉的数据</a:t>
            </a:r>
            <a:r>
              <a:rPr lang="en-US" altLang="zh-CN" dirty="0"/>
              <a:t>(</a:t>
            </a:r>
            <a:r>
              <a:rPr lang="zh-CN" altLang="en-US" dirty="0"/>
              <a:t>如均值</a:t>
            </a:r>
            <a:r>
              <a:rPr lang="en-US" altLang="zh-CN" dirty="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离散化：把数据按不同区间划分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7DF5FF-0ECB-88A1-309B-FD33F786E0F5}"/>
              </a:ext>
            </a:extLst>
          </p:cNvPr>
          <p:cNvSpPr txBox="1"/>
          <p:nvPr/>
        </p:nvSpPr>
        <p:spPr>
          <a:xfrm>
            <a:off x="7082578" y="4230744"/>
            <a:ext cx="4568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特征处理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特征提取：从原始数据中构造新的特征；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特征选择与特征降维：从特征集中选出一部分重要特征。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5E522B1-0EF7-B652-E901-3D71A505B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45" y="1307836"/>
            <a:ext cx="5370534" cy="2545950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3671321-BF81-A7AB-79C3-155529BDF5B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078879" y="1342718"/>
            <a:ext cx="3740667" cy="2427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64C7F21-1086-D021-0EB0-DB79B95ABBF6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6078879" y="2349112"/>
            <a:ext cx="3740667" cy="14968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211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6"/>
          <p:cNvSpPr>
            <a:spLocks noGrp="1"/>
          </p:cNvSpPr>
          <p:nvPr>
            <p:ph type="title" idx="4294967295"/>
          </p:nvPr>
        </p:nvSpPr>
        <p:spPr>
          <a:xfrm>
            <a:off x="672465" y="299720"/>
            <a:ext cx="9525635" cy="561975"/>
          </a:xfrm>
        </p:spPr>
        <p:txBody>
          <a:bodyPr vert="horz" wrap="square" lIns="91206" tIns="45602" rIns="91206" bIns="45602" anchor="ctr"/>
          <a:lstStyle/>
          <a:p>
            <a:pPr algn="l" eaLnBrk="1" hangingPunct="1"/>
            <a:r>
              <a:rPr lang="en-US" altLang="zh-CN" sz="279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 </a:t>
            </a:r>
            <a:r>
              <a:rPr lang="zh-CN" altLang="en-US" sz="279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主要技术途径</a:t>
            </a:r>
            <a:r>
              <a:rPr lang="en-US" altLang="zh-CN" sz="279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279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模型选择和训练</a:t>
            </a:r>
            <a:endParaRPr lang="zh-CN" altLang="en-US" sz="279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700" name="Rectangle 7"/>
          <p:cNvSpPr>
            <a:spLocks noGrp="1"/>
          </p:cNvSpPr>
          <p:nvPr>
            <p:ph idx="4294967295"/>
          </p:nvPr>
        </p:nvSpPr>
        <p:spPr>
          <a:xfrm>
            <a:off x="921057" y="1250766"/>
            <a:ext cx="10445115" cy="5234940"/>
          </a:xfrm>
        </p:spPr>
        <p:txBody>
          <a:bodyPr vert="horz" wrap="square" lIns="91206" tIns="45602" rIns="91206" bIns="45602" anchor="t"/>
          <a:lstStyle/>
          <a:p>
            <a:pPr marL="0" indent="0" eaLnBrk="1" hangingPunct="1"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endParaRPr lang="zh-CN" altLang="en-US" sz="199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199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99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: Rounded Corners 25">
            <a:extLst>
              <a:ext uri="{FF2B5EF4-FFF2-40B4-BE49-F238E27FC236}">
                <a16:creationId xmlns:a16="http://schemas.microsoft.com/office/drawing/2014/main" id="{43F1C612-EFC5-3BBF-5C4E-B6B58D3772EB}"/>
              </a:ext>
            </a:extLst>
          </p:cNvPr>
          <p:cNvSpPr/>
          <p:nvPr/>
        </p:nvSpPr>
        <p:spPr>
          <a:xfrm>
            <a:off x="2383693" y="2861661"/>
            <a:ext cx="827023" cy="397119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阿里巴巴普惠体" panose="00020600040101010101" charset="-122"/>
                <a:ea typeface="阿里巴巴普惠体" panose="00020600040101010101" charset="-122"/>
              </a:rPr>
              <a:t>决策树</a:t>
            </a:r>
          </a:p>
        </p:txBody>
      </p:sp>
      <p:sp>
        <p:nvSpPr>
          <p:cNvPr id="7" name="Rectangle: Rounded Corners 25">
            <a:extLst>
              <a:ext uri="{FF2B5EF4-FFF2-40B4-BE49-F238E27FC236}">
                <a16:creationId xmlns:a16="http://schemas.microsoft.com/office/drawing/2014/main" id="{C35B642E-2B61-E125-94B8-59C8410CAED6}"/>
              </a:ext>
            </a:extLst>
          </p:cNvPr>
          <p:cNvSpPr/>
          <p:nvPr/>
        </p:nvSpPr>
        <p:spPr>
          <a:xfrm>
            <a:off x="1405991" y="5573166"/>
            <a:ext cx="977702" cy="397119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阿里巴巴普惠体" panose="00020600040101010101" charset="-122"/>
                <a:ea typeface="阿里巴巴普惠体" panose="00020600040101010101" charset="-122"/>
              </a:rPr>
              <a:t>线性回归</a:t>
            </a:r>
          </a:p>
        </p:txBody>
      </p:sp>
      <p:sp>
        <p:nvSpPr>
          <p:cNvPr id="8" name="Rectangle: Rounded Corners 25">
            <a:extLst>
              <a:ext uri="{FF2B5EF4-FFF2-40B4-BE49-F238E27FC236}">
                <a16:creationId xmlns:a16="http://schemas.microsoft.com/office/drawing/2014/main" id="{9F290A6F-2D61-F308-065C-2C6F1E238264}"/>
              </a:ext>
            </a:extLst>
          </p:cNvPr>
          <p:cNvSpPr/>
          <p:nvPr/>
        </p:nvSpPr>
        <p:spPr>
          <a:xfrm>
            <a:off x="1843446" y="3431854"/>
            <a:ext cx="1176735" cy="397119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阿里巴巴普惠体" panose="00020600040101010101" charset="-122"/>
                <a:ea typeface="阿里巴巴普惠体" panose="00020600040101010101" charset="-122"/>
              </a:rPr>
              <a:t>迭代决策树</a:t>
            </a:r>
          </a:p>
        </p:txBody>
      </p:sp>
      <p:sp>
        <p:nvSpPr>
          <p:cNvPr id="9" name="Rectangle: Rounded Corners 25">
            <a:extLst>
              <a:ext uri="{FF2B5EF4-FFF2-40B4-BE49-F238E27FC236}">
                <a16:creationId xmlns:a16="http://schemas.microsoft.com/office/drawing/2014/main" id="{14BDB94D-7F7C-A905-1C77-DC927E694138}"/>
              </a:ext>
            </a:extLst>
          </p:cNvPr>
          <p:cNvSpPr/>
          <p:nvPr/>
        </p:nvSpPr>
        <p:spPr>
          <a:xfrm>
            <a:off x="284873" y="5543394"/>
            <a:ext cx="977702" cy="397119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阿里巴巴普惠体" panose="00020600040101010101" charset="-122"/>
                <a:ea typeface="阿里巴巴普惠体" panose="00020600040101010101" charset="-122"/>
              </a:rPr>
              <a:t>逻辑回归</a:t>
            </a:r>
          </a:p>
        </p:txBody>
      </p:sp>
      <p:sp>
        <p:nvSpPr>
          <p:cNvPr id="10" name="Rectangle: Rounded Corners 25">
            <a:extLst>
              <a:ext uri="{FF2B5EF4-FFF2-40B4-BE49-F238E27FC236}">
                <a16:creationId xmlns:a16="http://schemas.microsoft.com/office/drawing/2014/main" id="{657CFCA0-2119-B945-FA64-CE060F8D54B5}"/>
              </a:ext>
            </a:extLst>
          </p:cNvPr>
          <p:cNvSpPr/>
          <p:nvPr/>
        </p:nvSpPr>
        <p:spPr>
          <a:xfrm>
            <a:off x="1089969" y="4940028"/>
            <a:ext cx="1047594" cy="397119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阿里巴巴普惠体" panose="00020600040101010101" charset="-122"/>
                <a:ea typeface="阿里巴巴普惠体" panose="00020600040101010101" charset="-122"/>
              </a:rPr>
              <a:t>Bagging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  <p:sp>
        <p:nvSpPr>
          <p:cNvPr id="11" name="Rectangle: Rounded Corners 25">
            <a:extLst>
              <a:ext uri="{FF2B5EF4-FFF2-40B4-BE49-F238E27FC236}">
                <a16:creationId xmlns:a16="http://schemas.microsoft.com/office/drawing/2014/main" id="{505607C5-F999-9F73-BDB6-98E789E3CFF4}"/>
              </a:ext>
            </a:extLst>
          </p:cNvPr>
          <p:cNvSpPr/>
          <p:nvPr/>
        </p:nvSpPr>
        <p:spPr>
          <a:xfrm>
            <a:off x="2005417" y="3963562"/>
            <a:ext cx="1180226" cy="397119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阿里巴巴普惠体" panose="00020600040101010101" charset="-122"/>
                <a:ea typeface="阿里巴巴普惠体" panose="00020600040101010101" charset="-122"/>
              </a:rPr>
              <a:t>极端随机树</a:t>
            </a:r>
          </a:p>
        </p:txBody>
      </p:sp>
      <p:sp>
        <p:nvSpPr>
          <p:cNvPr id="12" name="Rectangle: Rounded Corners 25">
            <a:extLst>
              <a:ext uri="{FF2B5EF4-FFF2-40B4-BE49-F238E27FC236}">
                <a16:creationId xmlns:a16="http://schemas.microsoft.com/office/drawing/2014/main" id="{23E74B13-F274-3CEA-3855-72D4986726BE}"/>
              </a:ext>
            </a:extLst>
          </p:cNvPr>
          <p:cNvSpPr/>
          <p:nvPr/>
        </p:nvSpPr>
        <p:spPr>
          <a:xfrm>
            <a:off x="1751988" y="4467640"/>
            <a:ext cx="1130199" cy="397119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阿里巴巴普惠体" panose="00020600040101010101" charset="-122"/>
                <a:ea typeface="阿里巴巴普惠体" panose="00020600040101010101" charset="-122"/>
              </a:rPr>
              <a:t>K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阿里巴巴普惠体" panose="00020600040101010101" charset="-122"/>
                <a:ea typeface="阿里巴巴普惠体" panose="00020600040101010101" charset="-122"/>
              </a:rPr>
              <a:t>近邻算法</a:t>
            </a:r>
          </a:p>
        </p:txBody>
      </p:sp>
      <p:sp>
        <p:nvSpPr>
          <p:cNvPr id="13" name="Rectangle: Rounded Corners 25">
            <a:extLst>
              <a:ext uri="{FF2B5EF4-FFF2-40B4-BE49-F238E27FC236}">
                <a16:creationId xmlns:a16="http://schemas.microsoft.com/office/drawing/2014/main" id="{7990A2C5-4067-4F96-26AD-F705DEA258A8}"/>
              </a:ext>
            </a:extLst>
          </p:cNvPr>
          <p:cNvSpPr/>
          <p:nvPr/>
        </p:nvSpPr>
        <p:spPr>
          <a:xfrm>
            <a:off x="825568" y="3974263"/>
            <a:ext cx="977702" cy="397119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阿里巴巴普惠体" panose="00020600040101010101" charset="-122"/>
                <a:ea typeface="阿里巴巴普惠体" panose="00020600040101010101" charset="-122"/>
              </a:rPr>
              <a:t>随机森林</a:t>
            </a:r>
          </a:p>
        </p:txBody>
      </p:sp>
      <p:sp>
        <p:nvSpPr>
          <p:cNvPr id="14" name="Rectangle: Rounded Corners 25">
            <a:extLst>
              <a:ext uri="{FF2B5EF4-FFF2-40B4-BE49-F238E27FC236}">
                <a16:creationId xmlns:a16="http://schemas.microsoft.com/office/drawing/2014/main" id="{28FBAAD3-3500-095E-5CC8-3162F04AD4ED}"/>
              </a:ext>
            </a:extLst>
          </p:cNvPr>
          <p:cNvSpPr/>
          <p:nvPr/>
        </p:nvSpPr>
        <p:spPr>
          <a:xfrm>
            <a:off x="399883" y="2858035"/>
            <a:ext cx="1829073" cy="397119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阿里巴巴普惠体" panose="00020600040101010101" charset="-122"/>
                <a:ea typeface="阿里巴巴普惠体" panose="00020600040101010101" charset="-122"/>
              </a:rPr>
              <a:t>SGD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阿里巴巴普惠体" panose="00020600040101010101" charset="-122"/>
                <a:ea typeface="阿里巴巴普惠体" panose="00020600040101010101" charset="-122"/>
              </a:rPr>
              <a:t>随机梯度下降</a:t>
            </a:r>
          </a:p>
        </p:txBody>
      </p:sp>
      <p:sp>
        <p:nvSpPr>
          <p:cNvPr id="15" name="Rectangle: Rounded Corners 25">
            <a:extLst>
              <a:ext uri="{FF2B5EF4-FFF2-40B4-BE49-F238E27FC236}">
                <a16:creationId xmlns:a16="http://schemas.microsoft.com/office/drawing/2014/main" id="{99C83FC0-8696-2540-F24F-E213FB421AB4}"/>
              </a:ext>
            </a:extLst>
          </p:cNvPr>
          <p:cNvSpPr/>
          <p:nvPr/>
        </p:nvSpPr>
        <p:spPr>
          <a:xfrm>
            <a:off x="437167" y="3431854"/>
            <a:ext cx="1180258" cy="397119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阿里巴巴普惠体" panose="00020600040101010101" charset="-122"/>
                <a:ea typeface="阿里巴巴普惠体" panose="00020600040101010101" charset="-122"/>
              </a:rPr>
              <a:t>支持向量机</a:t>
            </a:r>
          </a:p>
        </p:txBody>
      </p:sp>
      <p:sp>
        <p:nvSpPr>
          <p:cNvPr id="16" name="Rectangle: Rounded Corners 25">
            <a:extLst>
              <a:ext uri="{FF2B5EF4-FFF2-40B4-BE49-F238E27FC236}">
                <a16:creationId xmlns:a16="http://schemas.microsoft.com/office/drawing/2014/main" id="{FE99DA88-B96F-4E29-85F0-0933D634D8AF}"/>
              </a:ext>
            </a:extLst>
          </p:cNvPr>
          <p:cNvSpPr/>
          <p:nvPr/>
        </p:nvSpPr>
        <p:spPr>
          <a:xfrm>
            <a:off x="399883" y="4487624"/>
            <a:ext cx="1130199" cy="397119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en-US" altLang="zh-CN" sz="1400" b="1" i="0" u="none" strike="noStrike" kern="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阿里巴巴普惠体" panose="00020600040101010101" charset="-122"/>
                <a:ea typeface="阿里巴巴普惠体" panose="00020600040101010101" charset="-122"/>
              </a:rPr>
              <a:t>Adaboost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  <p:sp>
        <p:nvSpPr>
          <p:cNvPr id="17" name="Rectangle: Rounded Corners 25">
            <a:extLst>
              <a:ext uri="{FF2B5EF4-FFF2-40B4-BE49-F238E27FC236}">
                <a16:creationId xmlns:a16="http://schemas.microsoft.com/office/drawing/2014/main" id="{2AC4BE71-DF22-46A8-AB99-48A15FD6B991}"/>
              </a:ext>
            </a:extLst>
          </p:cNvPr>
          <p:cNvSpPr/>
          <p:nvPr/>
        </p:nvSpPr>
        <p:spPr>
          <a:xfrm>
            <a:off x="2310112" y="4933452"/>
            <a:ext cx="1056171" cy="397119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en-US" altLang="zh-CN" sz="1400" b="1" i="0" u="none" strike="noStrike" kern="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阿里巴巴普惠体" panose="00020600040101010101" charset="-122"/>
                <a:ea typeface="阿里巴巴普惠体" panose="00020600040101010101" charset="-122"/>
              </a:rPr>
              <a:t>XGboost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  <p:sp>
        <p:nvSpPr>
          <p:cNvPr id="18" name="Rectangle: Rounded Corners 25">
            <a:extLst>
              <a:ext uri="{FF2B5EF4-FFF2-40B4-BE49-F238E27FC236}">
                <a16:creationId xmlns:a16="http://schemas.microsoft.com/office/drawing/2014/main" id="{39B076CD-4F99-7315-7D25-560AA23B7ED3}"/>
              </a:ext>
            </a:extLst>
          </p:cNvPr>
          <p:cNvSpPr/>
          <p:nvPr/>
        </p:nvSpPr>
        <p:spPr>
          <a:xfrm>
            <a:off x="2496814" y="5573166"/>
            <a:ext cx="977701" cy="397119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阿里巴巴普惠体" panose="00020600040101010101" charset="-122"/>
                <a:ea typeface="阿里巴巴普惠体" panose="00020600040101010101" charset="-122"/>
              </a:rPr>
              <a:t>神经网络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BF4CA49-D597-A91B-D902-C27C12EDE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134" y="1135146"/>
            <a:ext cx="10369549" cy="56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55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6"/>
          <p:cNvSpPr>
            <a:spLocks noGrp="1"/>
          </p:cNvSpPr>
          <p:nvPr>
            <p:ph type="title" idx="4294967295"/>
          </p:nvPr>
        </p:nvSpPr>
        <p:spPr>
          <a:xfrm>
            <a:off x="672465" y="299720"/>
            <a:ext cx="9525635" cy="561975"/>
          </a:xfrm>
        </p:spPr>
        <p:txBody>
          <a:bodyPr vert="horz" wrap="square" lIns="91206" tIns="45602" rIns="91206" bIns="45602" anchor="ctr"/>
          <a:lstStyle/>
          <a:p>
            <a:pPr algn="l" eaLnBrk="1" hangingPunct="1"/>
            <a:r>
              <a:rPr lang="en-US" altLang="zh-CN" sz="279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 </a:t>
            </a:r>
            <a:r>
              <a:rPr lang="zh-CN" altLang="en-US" sz="279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主要技术途径</a:t>
            </a:r>
            <a:r>
              <a:rPr lang="en-US" altLang="zh-CN" sz="279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279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工业优化引擎</a:t>
            </a:r>
            <a:endParaRPr lang="zh-CN" altLang="en-US" sz="279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700" name="Rectangle 7"/>
          <p:cNvSpPr>
            <a:spLocks noGrp="1"/>
          </p:cNvSpPr>
          <p:nvPr>
            <p:ph idx="4294967295"/>
          </p:nvPr>
        </p:nvSpPr>
        <p:spPr>
          <a:xfrm>
            <a:off x="921057" y="1250766"/>
            <a:ext cx="10445115" cy="5234940"/>
          </a:xfrm>
        </p:spPr>
        <p:txBody>
          <a:bodyPr vert="horz" wrap="square" lIns="91206" tIns="45602" rIns="91206" bIns="45602" anchor="t"/>
          <a:lstStyle/>
          <a:p>
            <a:pPr marL="0" indent="0" eaLnBrk="1" hangingPunct="1"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endParaRPr lang="zh-CN" altLang="en-US" sz="199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199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99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7573831" y="4817552"/>
            <a:ext cx="1550256" cy="5542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13" tIns="71813" rIns="71813" bIns="718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endParaRPr lang="zh-CN" altLang="en-US" sz="1396" b="1" dirty="0" err="1">
              <a:solidFill>
                <a:srgbClr val="333399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 bwMode="gray">
          <a:xfrm>
            <a:off x="7726327" y="4964596"/>
            <a:ext cx="1980365" cy="5027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199"/>
              </a:spcBef>
              <a:spcAft>
                <a:spcPts val="199"/>
              </a:spcAft>
              <a:buClr>
                <a:schemeClr val="accent1"/>
              </a:buClr>
            </a:pPr>
            <a:r>
              <a:rPr lang="zh-CN" altLang="en-US" sz="1596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基于规则算法</a:t>
            </a:r>
            <a:r>
              <a:rPr lang="en-US" altLang="zh-CN" sz="1396" dirty="0">
                <a:solidFill>
                  <a:schemeClr val="tx2"/>
                </a:solidFill>
              </a:rPr>
              <a:t> </a:t>
            </a:r>
            <a:endParaRPr lang="zh-CN" altLang="en-US" sz="1396" dirty="0" err="1">
              <a:solidFill>
                <a:schemeClr val="tx2"/>
              </a:solidFill>
            </a:endParaRPr>
          </a:p>
        </p:txBody>
      </p:sp>
      <p:sp>
        <p:nvSpPr>
          <p:cNvPr id="29" name="矩形 28"/>
          <p:cNvSpPr/>
          <p:nvPr/>
        </p:nvSpPr>
        <p:spPr bwMode="gray">
          <a:xfrm>
            <a:off x="7573831" y="3688339"/>
            <a:ext cx="1550256" cy="5864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13" tIns="71813" rIns="71813" bIns="718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endParaRPr lang="zh-CN" altLang="en-US" sz="1396" b="1" dirty="0" err="1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 bwMode="gray">
          <a:xfrm>
            <a:off x="7743451" y="3825578"/>
            <a:ext cx="2114819" cy="5027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199"/>
              </a:spcBef>
              <a:spcAft>
                <a:spcPts val="199"/>
              </a:spcAft>
              <a:buClr>
                <a:schemeClr val="accent1"/>
              </a:buClr>
            </a:pPr>
            <a:r>
              <a:rPr lang="zh-CN" altLang="en-US" sz="1596" b="1" i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启发式算法</a:t>
            </a:r>
            <a:endParaRPr lang="zh-CN" altLang="en-US" sz="1396" dirty="0">
              <a:solidFill>
                <a:srgbClr val="333399"/>
              </a:solidFill>
            </a:endParaRPr>
          </a:p>
        </p:txBody>
      </p:sp>
      <p:sp>
        <p:nvSpPr>
          <p:cNvPr id="31" name="矩形 30"/>
          <p:cNvSpPr/>
          <p:nvPr/>
        </p:nvSpPr>
        <p:spPr bwMode="gray">
          <a:xfrm>
            <a:off x="7573831" y="2503546"/>
            <a:ext cx="1550257" cy="5889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13" tIns="71813" rIns="71813" bIns="718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endParaRPr lang="zh-CN" altLang="en-US" sz="1396" b="1" dirty="0" err="1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 bwMode="gray">
          <a:xfrm>
            <a:off x="7573831" y="5642736"/>
            <a:ext cx="1550257" cy="5745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13" tIns="71813" rIns="71813" bIns="718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endParaRPr lang="zh-CN" altLang="en-US" sz="1396" b="1" dirty="0" err="1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 bwMode="gray">
          <a:xfrm>
            <a:off x="7779580" y="5794685"/>
            <a:ext cx="1651871" cy="5951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199"/>
              </a:spcBef>
              <a:spcAft>
                <a:spcPts val="199"/>
              </a:spcAft>
              <a:buClr>
                <a:schemeClr val="accent1"/>
              </a:buClr>
            </a:pPr>
            <a:r>
              <a:rPr lang="zh-CN" altLang="en-US" sz="1596" b="1" i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运筹学算法</a:t>
            </a:r>
            <a:endParaRPr lang="zh-CN" altLang="en-US" sz="1396" dirty="0">
              <a:solidFill>
                <a:srgbClr val="333399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 bwMode="gray">
          <a:xfrm>
            <a:off x="10478119" y="3176912"/>
            <a:ext cx="1413302" cy="3761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9532" indent="-179532">
              <a:spcBef>
                <a:spcPts val="199"/>
              </a:spcBef>
              <a:spcAft>
                <a:spcPts val="199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zh-CN" altLang="en-US" sz="1596" dirty="0" err="1">
              <a:solidFill>
                <a:schemeClr val="tx2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 bwMode="gray">
          <a:xfrm>
            <a:off x="9391316" y="3705410"/>
            <a:ext cx="2610500" cy="5623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004" indent="-171004">
              <a:spcBef>
                <a:spcPts val="199"/>
              </a:spcBef>
              <a:spcAft>
                <a:spcPts val="199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sz="1596" dirty="0"/>
              <a:t>聚焦问题本质</a:t>
            </a:r>
            <a:endParaRPr lang="en-US" altLang="zh-CN" sz="1596" dirty="0"/>
          </a:p>
          <a:p>
            <a:pPr marL="171004" indent="-171004">
              <a:spcBef>
                <a:spcPts val="199"/>
              </a:spcBef>
              <a:spcAft>
                <a:spcPts val="199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sz="1596" dirty="0"/>
              <a:t>采用有效策略快速生成方案</a:t>
            </a:r>
            <a:endParaRPr lang="zh-CN" altLang="en-US" sz="1596" dirty="0">
              <a:solidFill>
                <a:schemeClr val="tx2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 bwMode="gray">
          <a:xfrm>
            <a:off x="9391316" y="2445161"/>
            <a:ext cx="2257794" cy="10264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004" indent="-171004" algn="just">
              <a:spcBef>
                <a:spcPts val="199"/>
              </a:spcBef>
              <a:spcAft>
                <a:spcPts val="199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CN" sz="1596" dirty="0"/>
              <a:t> </a:t>
            </a:r>
            <a:r>
              <a:rPr lang="zh-CN" altLang="en-US" sz="1596" dirty="0"/>
              <a:t>适合解决复杂优化问题</a:t>
            </a:r>
            <a:endParaRPr lang="en-US" altLang="zh-CN" sz="1596" dirty="0"/>
          </a:p>
          <a:p>
            <a:pPr marL="171004" indent="-171004" algn="just">
              <a:spcBef>
                <a:spcPts val="199"/>
              </a:spcBef>
              <a:spcAft>
                <a:spcPts val="199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sz="1596" dirty="0"/>
              <a:t>使用更少的计算资源获得更好的方案</a:t>
            </a:r>
            <a:endParaRPr lang="en-US" altLang="zh-CN" sz="1596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C41C5937-29BA-94F9-578F-AE6BC6BFD5CB}"/>
              </a:ext>
            </a:extLst>
          </p:cNvPr>
          <p:cNvSpPr txBox="1">
            <a:spLocks/>
          </p:cNvSpPr>
          <p:nvPr/>
        </p:nvSpPr>
        <p:spPr bwMode="gray">
          <a:xfrm>
            <a:off x="9391316" y="4926876"/>
            <a:ext cx="1726956" cy="10054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2"/>
              </a:buClr>
              <a:buSzPct val="100000"/>
              <a:buFont typeface="Wingdings" charset="2"/>
              <a:buNone/>
              <a:defRPr sz="140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237600" indent="-23760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1400" b="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478800" indent="-239102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720000" indent="-239102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37600" indent="-23760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SzPct val="90000"/>
              <a:buFont typeface="+mj-lt"/>
              <a:buAutoNum type="arabicPeriod"/>
              <a:defRPr sz="1400" kern="1200">
                <a:solidFill>
                  <a:schemeClr val="tx2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478800" indent="-239102" algn="l" defTabSz="609393" rtl="0" eaLnBrk="1" latinLnBrk="0" hangingPunct="1">
              <a:lnSpc>
                <a:spcPct val="8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accent1"/>
              </a:buClr>
              <a:buFont typeface="+mj-lt"/>
              <a:buNone/>
              <a:defRPr sz="1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2"/>
              </a:buClr>
              <a:buFont typeface="Wingdings" pitchFamily="2" charset="2"/>
              <a:buNone/>
              <a:defRPr sz="1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609393" rtl="0" eaLnBrk="1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>
                <a:schemeClr val="tx2"/>
              </a:buClr>
              <a:buFont typeface="Wingdings" pitchFamily="2" charset="2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004" indent="-171004">
              <a:spcBef>
                <a:spcPts val="199"/>
              </a:spcBef>
              <a:spcAft>
                <a:spcPts val="199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sz="1596" dirty="0">
                <a:solidFill>
                  <a:schemeClr val="tx1"/>
                </a:solidFill>
                <a:ea typeface="+mn-ea"/>
                <a:cs typeface="+mn-cs"/>
              </a:rPr>
              <a:t>专家系统</a:t>
            </a:r>
            <a:endParaRPr lang="en-US" sz="1596" dirty="0"/>
          </a:p>
        </p:txBody>
      </p:sp>
      <p:sp>
        <p:nvSpPr>
          <p:cNvPr id="38" name="矩形 37"/>
          <p:cNvSpPr/>
          <p:nvPr/>
        </p:nvSpPr>
        <p:spPr bwMode="gray">
          <a:xfrm>
            <a:off x="7588147" y="1393078"/>
            <a:ext cx="1535941" cy="5572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813" tIns="71813" rIns="71813" bIns="718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endParaRPr lang="zh-CN" altLang="en-US" sz="1396" b="1" dirty="0" err="1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 bwMode="gray">
          <a:xfrm>
            <a:off x="7747605" y="1511427"/>
            <a:ext cx="972985" cy="5027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199"/>
              </a:spcBef>
              <a:spcAft>
                <a:spcPts val="199"/>
              </a:spcAft>
              <a:buClr>
                <a:schemeClr val="accent1"/>
              </a:buClr>
            </a:pPr>
            <a:r>
              <a:rPr lang="zh-CN" altLang="en-US" sz="1596" b="1" i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机器学习</a:t>
            </a:r>
            <a:endParaRPr lang="zh-CN" altLang="en-US" sz="1396" dirty="0">
              <a:solidFill>
                <a:srgbClr val="333399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 bwMode="gray">
          <a:xfrm>
            <a:off x="9391316" y="1430390"/>
            <a:ext cx="2114819" cy="5623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004" indent="-171004">
              <a:spcBef>
                <a:spcPts val="199"/>
              </a:spcBef>
              <a:spcAft>
                <a:spcPts val="199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sz="1596" dirty="0"/>
              <a:t>模型训练好后针对新的问题可以快速响应</a:t>
            </a:r>
            <a:endParaRPr lang="en-US" altLang="zh-CN" sz="1596" dirty="0"/>
          </a:p>
        </p:txBody>
      </p:sp>
      <p:sp>
        <p:nvSpPr>
          <p:cNvPr id="41" name="右箭头 40"/>
          <p:cNvSpPr/>
          <p:nvPr/>
        </p:nvSpPr>
        <p:spPr>
          <a:xfrm>
            <a:off x="6985976" y="4321372"/>
            <a:ext cx="554812" cy="467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5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885C833-EB35-8235-0335-19D75F6A9914}"/>
              </a:ext>
            </a:extLst>
          </p:cNvPr>
          <p:cNvSpPr txBox="1"/>
          <p:nvPr/>
        </p:nvSpPr>
        <p:spPr>
          <a:xfrm>
            <a:off x="8311807" y="881126"/>
            <a:ext cx="2684238" cy="379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795" dirty="0"/>
              <a:t>融合算法的</a:t>
            </a:r>
            <a:r>
              <a:rPr kumimoji="1" lang="en-US" altLang="zh-CN" sz="1795" dirty="0"/>
              <a:t>AI</a:t>
            </a:r>
            <a:r>
              <a:rPr kumimoji="1" lang="zh-CN" altLang="en-US" sz="1795" dirty="0"/>
              <a:t>底层引擎</a:t>
            </a:r>
          </a:p>
        </p:txBody>
      </p:sp>
      <p:pic>
        <p:nvPicPr>
          <p:cNvPr id="43" name="图片 42" descr="水中的倒影&#10;&#10;中度可信度描述已自动生成">
            <a:extLst>
              <a:ext uri="{FF2B5EF4-FFF2-40B4-BE49-F238E27FC236}">
                <a16:creationId xmlns:a16="http://schemas.microsoft.com/office/drawing/2014/main" id="{BC36C1FF-714A-F14B-A61A-534F44A6A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606" y="1353034"/>
            <a:ext cx="2975318" cy="5036850"/>
          </a:xfrm>
          <a:prstGeom prst="rect">
            <a:avLst/>
          </a:prstGeom>
        </p:spPr>
      </p:pic>
      <p:pic>
        <p:nvPicPr>
          <p:cNvPr id="44" name="图片 43" descr="图片包含 表格&#10;&#10;描述已自动生成">
            <a:extLst>
              <a:ext uri="{FF2B5EF4-FFF2-40B4-BE49-F238E27FC236}">
                <a16:creationId xmlns:a16="http://schemas.microsoft.com/office/drawing/2014/main" id="{1A3177A7-0FBA-0906-0451-22EDE96ADA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9" y="914892"/>
            <a:ext cx="4154164" cy="344719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60" y="4252091"/>
            <a:ext cx="3874217" cy="1766232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60265" y="5967421"/>
            <a:ext cx="3940034" cy="918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tx2">
                  <a:lumMod val="75000"/>
                  <a:lumOff val="25000"/>
                </a:schemeClr>
              </a:buClr>
            </a:pPr>
            <a:r>
              <a:rPr lang="zh-CN" altLang="en-US" sz="1995" b="1" dirty="0">
                <a:solidFill>
                  <a:srgbClr val="FF0000"/>
                </a:solidFill>
                <a:latin typeface="+mj-ea"/>
                <a:ea typeface="+mj-ea"/>
                <a:cs typeface="+mj-ea"/>
              </a:rPr>
              <a:t>自主可控的底层计算和优化平台。</a:t>
            </a:r>
            <a:endParaRPr lang="en-US" altLang="zh-CN" sz="1995" dirty="0">
              <a:latin typeface="+mj-ea"/>
              <a:ea typeface="+mj-ea"/>
              <a:cs typeface="+mj-ea"/>
            </a:endParaRPr>
          </a:p>
          <a:p>
            <a:pPr marL="342008" indent="-342008" algn="just">
              <a:lnSpc>
                <a:spcPct val="150000"/>
              </a:lnSpc>
              <a:buClr>
                <a:srgbClr val="4D318B"/>
              </a:buClr>
              <a:buFont typeface="Wingdings" panose="05000000000000000000" pitchFamily="2" charset="2"/>
              <a:buChar char="p"/>
            </a:pPr>
            <a:endParaRPr lang="en-US" altLang="zh-CN" sz="1596" dirty="0">
              <a:latin typeface="+mj-ea"/>
              <a:ea typeface="+mj-ea"/>
              <a:cs typeface="+mj-ea"/>
            </a:endParaRPr>
          </a:p>
        </p:txBody>
      </p:sp>
      <p:sp>
        <p:nvSpPr>
          <p:cNvPr id="47" name="文本框 46"/>
          <p:cNvSpPr txBox="1"/>
          <p:nvPr/>
        </p:nvSpPr>
        <p:spPr bwMode="gray">
          <a:xfrm>
            <a:off x="7743451" y="2669779"/>
            <a:ext cx="2114819" cy="5027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199"/>
              </a:spcBef>
              <a:spcAft>
                <a:spcPts val="199"/>
              </a:spcAft>
              <a:buClr>
                <a:schemeClr val="accent1"/>
              </a:buClr>
            </a:pPr>
            <a:r>
              <a:rPr lang="zh-CN" altLang="en-US" sz="1596" b="1" i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计算智能</a:t>
            </a:r>
            <a:endParaRPr lang="zh-CN" altLang="en-US" sz="1396" dirty="0">
              <a:solidFill>
                <a:srgbClr val="333399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 bwMode="gray">
          <a:xfrm>
            <a:off x="9421268" y="5696920"/>
            <a:ext cx="2258257" cy="9843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sz="1600" dirty="0"/>
              <a:t>对问题进行线性建模</a:t>
            </a:r>
            <a:endParaRPr lang="en-US" altLang="zh-CN" sz="1600" dirty="0"/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sz="1600" dirty="0"/>
              <a:t>适合小规模问题</a:t>
            </a:r>
          </a:p>
        </p:txBody>
      </p:sp>
    </p:spTree>
    <p:extLst>
      <p:ext uri="{BB962C8B-B14F-4D97-AF65-F5344CB8AC3E}">
        <p14:creationId xmlns:p14="http://schemas.microsoft.com/office/powerpoint/2010/main" val="3536114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58463" y="199615"/>
            <a:ext cx="11740389" cy="433774"/>
          </a:xfrm>
        </p:spPr>
        <p:txBody>
          <a:bodyPr/>
          <a:lstStyle/>
          <a:p>
            <a:r>
              <a:rPr lang="zh-CN" altLang="en-US" sz="2394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技术</a:t>
            </a:r>
            <a:r>
              <a:rPr lang="zh-CN" altLang="en-US" sz="2394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路径：基于反馈的智能学习算法（被验证的解决复杂工业场景的最有效方式）</a:t>
            </a:r>
          </a:p>
        </p:txBody>
      </p:sp>
      <p:pic>
        <p:nvPicPr>
          <p:cNvPr id="6146" name="Picture 2" descr="What is OpenAI's ChatGPT and Can You Invest? (Updated March 17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341" y="1190122"/>
            <a:ext cx="1654512" cy="110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/>
          <p:cNvSpPr txBox="1"/>
          <p:nvPr/>
        </p:nvSpPr>
        <p:spPr>
          <a:xfrm>
            <a:off x="8582546" y="1264161"/>
            <a:ext cx="3416306" cy="107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007" indent="-285007" algn="just">
              <a:buFont typeface="Wingdings" panose="05000000000000000000" pitchFamily="2" charset="2"/>
              <a:buChar char="n"/>
            </a:pPr>
            <a:r>
              <a:rPr lang="zh-CN" altLang="en-US" sz="1596" dirty="0">
                <a:solidFill>
                  <a:srgbClr val="0E05B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基于人类反馈的智能学习算法（深度强化学习）</a:t>
            </a:r>
            <a:endParaRPr lang="en-US" altLang="zh-CN" sz="1596" dirty="0">
              <a:solidFill>
                <a:srgbClr val="0E05B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007" indent="-285007" algn="just">
              <a:buFont typeface="Wingdings" panose="05000000000000000000" pitchFamily="2" charset="2"/>
              <a:buChar char="n"/>
            </a:pPr>
            <a:r>
              <a:rPr lang="zh-CN" altLang="en-US" sz="1596" dirty="0">
                <a:solidFill>
                  <a:srgbClr val="0E05B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基于海量数据学习，人类的反馈信息成为模型学习的内容</a:t>
            </a:r>
          </a:p>
        </p:txBody>
      </p:sp>
      <p:sp>
        <p:nvSpPr>
          <p:cNvPr id="13" name="矩形 12"/>
          <p:cNvSpPr/>
          <p:nvPr/>
        </p:nvSpPr>
        <p:spPr>
          <a:xfrm>
            <a:off x="2472800" y="988861"/>
            <a:ext cx="1616670" cy="829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5"/>
          </a:p>
        </p:txBody>
      </p:sp>
      <p:sp>
        <p:nvSpPr>
          <p:cNvPr id="14" name="文本框 13"/>
          <p:cNvSpPr txBox="1"/>
          <p:nvPr/>
        </p:nvSpPr>
        <p:spPr>
          <a:xfrm>
            <a:off x="2583069" y="971552"/>
            <a:ext cx="1496900" cy="92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007" indent="-285007">
              <a:buClr>
                <a:srgbClr val="0E05BB"/>
              </a:buClr>
              <a:buFont typeface="Wingdings" panose="05000000000000000000" pitchFamily="2" charset="2"/>
              <a:buChar char="l"/>
            </a:pPr>
            <a:r>
              <a:rPr lang="zh-CN" altLang="en-US" sz="1795" dirty="0"/>
              <a:t>生产目标</a:t>
            </a:r>
            <a:endParaRPr lang="en-US" altLang="zh-CN" sz="1795" dirty="0"/>
          </a:p>
          <a:p>
            <a:pPr marL="285007" indent="-285007">
              <a:buClr>
                <a:srgbClr val="0E05BB"/>
              </a:buClr>
              <a:buFont typeface="Wingdings" panose="05000000000000000000" pitchFamily="2" charset="2"/>
              <a:buChar char="l"/>
            </a:pPr>
            <a:r>
              <a:rPr lang="zh-CN" altLang="en-US" sz="1795" dirty="0"/>
              <a:t>生产规则</a:t>
            </a:r>
            <a:endParaRPr lang="en-US" altLang="zh-CN" sz="1795" dirty="0"/>
          </a:p>
          <a:p>
            <a:pPr marL="285007" indent="-285007">
              <a:buClr>
                <a:srgbClr val="0E05BB"/>
              </a:buClr>
              <a:buFont typeface="Wingdings" panose="05000000000000000000" pitchFamily="2" charset="2"/>
              <a:buChar char="l"/>
            </a:pPr>
            <a:r>
              <a:rPr lang="zh-CN" altLang="en-US" sz="1795" dirty="0"/>
              <a:t>生产约束</a:t>
            </a:r>
          </a:p>
        </p:txBody>
      </p:sp>
      <p:sp>
        <p:nvSpPr>
          <p:cNvPr id="43" name="矩形 42"/>
          <p:cNvSpPr/>
          <p:nvPr/>
        </p:nvSpPr>
        <p:spPr>
          <a:xfrm>
            <a:off x="100037" y="2729733"/>
            <a:ext cx="1411179" cy="65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5"/>
          </a:p>
        </p:txBody>
      </p:sp>
      <p:sp>
        <p:nvSpPr>
          <p:cNvPr id="45" name="文本框 44"/>
          <p:cNvSpPr txBox="1"/>
          <p:nvPr/>
        </p:nvSpPr>
        <p:spPr>
          <a:xfrm>
            <a:off x="20969" y="2869696"/>
            <a:ext cx="1625054" cy="368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E05BB"/>
              </a:buClr>
            </a:pPr>
            <a:r>
              <a:rPr lang="zh-CN" altLang="en-US" sz="1795" dirty="0"/>
              <a:t>工业调度问题</a:t>
            </a:r>
          </a:p>
        </p:txBody>
      </p:sp>
      <p:sp>
        <p:nvSpPr>
          <p:cNvPr id="46" name="矩形 45"/>
          <p:cNvSpPr/>
          <p:nvPr/>
        </p:nvSpPr>
        <p:spPr>
          <a:xfrm>
            <a:off x="102471" y="4731568"/>
            <a:ext cx="1448397" cy="65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5"/>
          </a:p>
        </p:txBody>
      </p:sp>
      <p:sp>
        <p:nvSpPr>
          <p:cNvPr id="47" name="文本框 46"/>
          <p:cNvSpPr txBox="1"/>
          <p:nvPr/>
        </p:nvSpPr>
        <p:spPr>
          <a:xfrm>
            <a:off x="205620" y="4731569"/>
            <a:ext cx="1249012" cy="644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E05BB"/>
              </a:buClr>
            </a:pPr>
            <a:r>
              <a:rPr lang="zh-CN" altLang="en-US" sz="1795" dirty="0"/>
              <a:t>生产环境模拟器</a:t>
            </a:r>
          </a:p>
        </p:txBody>
      </p:sp>
      <p:sp>
        <p:nvSpPr>
          <p:cNvPr id="15" name="椭圆 14"/>
          <p:cNvSpPr/>
          <p:nvPr/>
        </p:nvSpPr>
        <p:spPr>
          <a:xfrm>
            <a:off x="2308031" y="2596137"/>
            <a:ext cx="1952910" cy="753407"/>
          </a:xfrm>
          <a:prstGeom prst="ellipse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5"/>
          </a:p>
        </p:txBody>
      </p:sp>
      <p:sp>
        <p:nvSpPr>
          <p:cNvPr id="51" name="文本框 50"/>
          <p:cNvSpPr txBox="1"/>
          <p:nvPr/>
        </p:nvSpPr>
        <p:spPr>
          <a:xfrm>
            <a:off x="2778700" y="2807987"/>
            <a:ext cx="1625054" cy="368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E05BB"/>
              </a:buClr>
            </a:pPr>
            <a:r>
              <a:rPr lang="zh-CN" altLang="en-US" sz="1795" dirty="0"/>
              <a:t>反馈模型</a:t>
            </a:r>
          </a:p>
        </p:txBody>
      </p:sp>
      <p:sp>
        <p:nvSpPr>
          <p:cNvPr id="53" name="椭圆 52"/>
          <p:cNvSpPr/>
          <p:nvPr/>
        </p:nvSpPr>
        <p:spPr>
          <a:xfrm>
            <a:off x="2410411" y="4676549"/>
            <a:ext cx="1952910" cy="753407"/>
          </a:xfrm>
          <a:prstGeom prst="ellipse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5"/>
          </a:p>
        </p:txBody>
      </p:sp>
      <p:sp>
        <p:nvSpPr>
          <p:cNvPr id="54" name="文本框 53"/>
          <p:cNvSpPr txBox="1"/>
          <p:nvPr/>
        </p:nvSpPr>
        <p:spPr>
          <a:xfrm>
            <a:off x="2718806" y="4766073"/>
            <a:ext cx="1132770" cy="644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E05BB"/>
              </a:buClr>
            </a:pPr>
            <a:r>
              <a:rPr lang="zh-CN" altLang="en-US" sz="1795" dirty="0"/>
              <a:t>智能方案生产器</a:t>
            </a:r>
          </a:p>
        </p:txBody>
      </p:sp>
      <p:sp>
        <p:nvSpPr>
          <p:cNvPr id="18" name="单圆角矩形 17"/>
          <p:cNvSpPr/>
          <p:nvPr/>
        </p:nvSpPr>
        <p:spPr>
          <a:xfrm>
            <a:off x="3541263" y="3707053"/>
            <a:ext cx="981412" cy="574968"/>
          </a:xfrm>
          <a:prstGeom prst="snip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5"/>
          </a:p>
        </p:txBody>
      </p:sp>
      <p:sp>
        <p:nvSpPr>
          <p:cNvPr id="57" name="文本框 56"/>
          <p:cNvSpPr txBox="1"/>
          <p:nvPr/>
        </p:nvSpPr>
        <p:spPr>
          <a:xfrm>
            <a:off x="3516153" y="3817183"/>
            <a:ext cx="1625054" cy="368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E05BB"/>
              </a:buClr>
            </a:pPr>
            <a:r>
              <a:rPr lang="zh-CN" altLang="en-US" sz="1795" dirty="0"/>
              <a:t>生产方案</a:t>
            </a:r>
          </a:p>
        </p:txBody>
      </p:sp>
      <p:sp>
        <p:nvSpPr>
          <p:cNvPr id="58" name="矩形 57"/>
          <p:cNvSpPr/>
          <p:nvPr/>
        </p:nvSpPr>
        <p:spPr>
          <a:xfrm>
            <a:off x="7019045" y="2448775"/>
            <a:ext cx="4823078" cy="3627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007" indent="-285007" algn="just">
              <a:lnSpc>
                <a:spcPct val="15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charset="0"/>
              <a:buChar char="n"/>
            </a:pPr>
            <a:r>
              <a:rPr lang="zh-CN" altLang="en-US" sz="1396" b="1" dirty="0">
                <a:solidFill>
                  <a:srgbClr val="0E05BB"/>
                </a:solidFill>
                <a:latin typeface="+mj-ea"/>
                <a:ea typeface="+mj-ea"/>
                <a:cs typeface="+mj-ea"/>
              </a:rPr>
              <a:t>提前预设反馈模型</a:t>
            </a:r>
            <a:r>
              <a:rPr lang="zh-CN" altLang="en-US" sz="1396" dirty="0">
                <a:latin typeface="+mj-ea"/>
                <a:ea typeface="+mj-ea"/>
                <a:cs typeface="+mj-ea"/>
              </a:rPr>
              <a:t>，实现方案数据的自动标注。</a:t>
            </a:r>
            <a:endParaRPr lang="en-US" altLang="zh-CN" sz="1396" dirty="0">
              <a:latin typeface="+mj-ea"/>
              <a:ea typeface="+mj-ea"/>
              <a:cs typeface="+mj-ea"/>
            </a:endParaRPr>
          </a:p>
          <a:p>
            <a:pPr marL="285007" indent="-285007" algn="just">
              <a:lnSpc>
                <a:spcPct val="15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charset="0"/>
              <a:buChar char="n"/>
            </a:pPr>
            <a:r>
              <a:rPr lang="zh-CN" altLang="en-US" sz="1396" b="1" dirty="0">
                <a:solidFill>
                  <a:srgbClr val="0E05BB"/>
                </a:solidFill>
                <a:latin typeface="+mj-ea"/>
                <a:ea typeface="+mj-ea"/>
                <a:cs typeface="+mj-ea"/>
              </a:rPr>
              <a:t>生成式</a:t>
            </a:r>
            <a:r>
              <a:rPr lang="en-US" altLang="zh-CN" sz="1396" b="1" dirty="0">
                <a:solidFill>
                  <a:srgbClr val="0E05BB"/>
                </a:solidFill>
                <a:latin typeface="+mj-ea"/>
                <a:ea typeface="+mj-ea"/>
                <a:cs typeface="+mj-ea"/>
              </a:rPr>
              <a:t>AI</a:t>
            </a:r>
            <a:r>
              <a:rPr lang="zh-CN" altLang="en-US" sz="1396" dirty="0">
                <a:latin typeface="+mj-ea"/>
                <a:ea typeface="+mj-ea"/>
                <a:cs typeface="+mj-ea"/>
              </a:rPr>
              <a:t>：模拟人类记忆实现基于反馈的方案生产，大大减少模型学习时间和对算力的需求。</a:t>
            </a:r>
            <a:endParaRPr lang="en-US" altLang="zh-CN" sz="1396" dirty="0">
              <a:latin typeface="+mj-ea"/>
              <a:ea typeface="+mj-ea"/>
              <a:cs typeface="+mj-ea"/>
            </a:endParaRPr>
          </a:p>
          <a:p>
            <a:pPr marL="285007" indent="-285007" algn="just">
              <a:lnSpc>
                <a:spcPct val="15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charset="0"/>
              <a:buChar char="n"/>
            </a:pPr>
            <a:r>
              <a:rPr lang="zh-CN" altLang="en-US" sz="1396" b="1" dirty="0">
                <a:solidFill>
                  <a:srgbClr val="0E05BB"/>
                </a:solidFill>
                <a:latin typeface="+mj-ea"/>
                <a:ea typeface="+mj-ea"/>
                <a:cs typeface="+mj-ea"/>
              </a:rPr>
              <a:t>更高的准确性</a:t>
            </a:r>
            <a:r>
              <a:rPr lang="zh-CN" altLang="en-US" sz="1396" dirty="0">
                <a:latin typeface="+mj-ea"/>
                <a:ea typeface="+mj-ea"/>
                <a:cs typeface="+mj-ea"/>
              </a:rPr>
              <a:t>：优化过程对方案数据进行实时反馈，调整生成策略。</a:t>
            </a:r>
            <a:endParaRPr lang="en-US" altLang="zh-CN" sz="1396" dirty="0">
              <a:latin typeface="+mj-ea"/>
              <a:ea typeface="+mj-ea"/>
              <a:cs typeface="+mj-ea"/>
            </a:endParaRPr>
          </a:p>
          <a:p>
            <a:pPr marL="285007" indent="-285007" algn="just">
              <a:lnSpc>
                <a:spcPct val="15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charset="0"/>
              <a:buChar char="n"/>
            </a:pPr>
            <a:r>
              <a:rPr lang="zh-CN" altLang="en-US" sz="1396" b="1" dirty="0">
                <a:solidFill>
                  <a:srgbClr val="0E05BB"/>
                </a:solidFill>
                <a:latin typeface="+mj-ea"/>
                <a:ea typeface="+mj-ea"/>
                <a:cs typeface="+mj-ea"/>
              </a:rPr>
              <a:t>更高的效率</a:t>
            </a:r>
            <a:r>
              <a:rPr lang="zh-CN" altLang="en-US" sz="1396" dirty="0">
                <a:latin typeface="+mj-ea"/>
                <a:ea typeface="+mj-ea"/>
                <a:cs typeface="+mj-ea"/>
              </a:rPr>
              <a:t>：通过降维在万亿级的参数空间获得可行方案。</a:t>
            </a:r>
            <a:endParaRPr lang="en-US" altLang="zh-CN" sz="1396" dirty="0">
              <a:latin typeface="+mj-ea"/>
              <a:ea typeface="+mj-ea"/>
              <a:cs typeface="+mj-ea"/>
            </a:endParaRPr>
          </a:p>
          <a:p>
            <a:pPr marL="285007" indent="-285007" algn="just">
              <a:lnSpc>
                <a:spcPct val="15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charset="0"/>
              <a:buChar char="n"/>
            </a:pPr>
            <a:r>
              <a:rPr lang="zh-CN" altLang="en-US" sz="1396" b="1" dirty="0">
                <a:solidFill>
                  <a:srgbClr val="0E05BB"/>
                </a:solidFill>
                <a:latin typeface="+mj-ea"/>
                <a:ea typeface="+mj-ea"/>
                <a:cs typeface="+mj-ea"/>
              </a:rPr>
              <a:t>更高的适应性</a:t>
            </a:r>
            <a:r>
              <a:rPr lang="zh-CN" altLang="en-US" sz="1396" dirty="0">
                <a:latin typeface="+mj-ea"/>
                <a:ea typeface="+mj-ea"/>
                <a:cs typeface="+mj-ea"/>
              </a:rPr>
              <a:t>：在统一的学习框架下，只需要调整反馈模型和生成策略。</a:t>
            </a:r>
            <a:endParaRPr lang="en-US" altLang="zh-CN" sz="1396" dirty="0">
              <a:latin typeface="+mj-ea"/>
              <a:ea typeface="+mj-ea"/>
              <a:cs typeface="+mj-ea"/>
            </a:endParaRPr>
          </a:p>
          <a:p>
            <a:pPr marL="285007" indent="-285007" algn="just">
              <a:lnSpc>
                <a:spcPct val="15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charset="0"/>
              <a:buChar char="n"/>
            </a:pPr>
            <a:r>
              <a:rPr lang="zh-CN" altLang="en-US" sz="1396" b="1" dirty="0">
                <a:solidFill>
                  <a:srgbClr val="0E05BB"/>
                </a:solidFill>
                <a:latin typeface="+mj-ea"/>
                <a:ea typeface="+mj-ea"/>
                <a:cs typeface="+mj-ea"/>
              </a:rPr>
              <a:t>更强的自我学习能力</a:t>
            </a:r>
            <a:r>
              <a:rPr lang="zh-CN" altLang="en-US" sz="1396" dirty="0">
                <a:latin typeface="+mj-ea"/>
                <a:ea typeface="+mj-ea"/>
                <a:cs typeface="+mj-ea"/>
              </a:rPr>
              <a:t>：优化过程中不断产生带标签的方案数据指导新方案的生产。</a:t>
            </a:r>
            <a:endParaRPr lang="en-US" altLang="zh-CN" sz="1396" dirty="0">
              <a:latin typeface="+mj-ea"/>
              <a:ea typeface="+mj-ea"/>
              <a:cs typeface="+mj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7534" y="6125899"/>
            <a:ext cx="10741439" cy="399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95" dirty="0"/>
              <a:t>       </a:t>
            </a:r>
            <a:r>
              <a:rPr lang="zh-CN" altLang="en-US" sz="1995" b="1" dirty="0">
                <a:solidFill>
                  <a:srgbClr val="0E05BB"/>
                </a:solidFill>
              </a:rPr>
              <a:t>普通</a:t>
            </a:r>
            <a:r>
              <a:rPr lang="en-US" altLang="zh-CN" sz="1995" b="1" dirty="0">
                <a:solidFill>
                  <a:srgbClr val="0E05BB"/>
                </a:solidFill>
              </a:rPr>
              <a:t>PC</a:t>
            </a:r>
            <a:r>
              <a:rPr lang="zh-CN" altLang="en-US" sz="1995" b="1" dirty="0">
                <a:solidFill>
                  <a:srgbClr val="0E05BB"/>
                </a:solidFill>
              </a:rPr>
              <a:t>每秒可以进行数万次的方案生成，生成比人工决策更优的方案。</a:t>
            </a:r>
            <a:endParaRPr lang="en-US" altLang="zh-CN" sz="1995" b="1" dirty="0">
              <a:solidFill>
                <a:srgbClr val="0E05BB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21538" y="2448775"/>
            <a:ext cx="2599491" cy="3092334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5"/>
          </a:p>
        </p:txBody>
      </p:sp>
      <p:sp>
        <p:nvSpPr>
          <p:cNvPr id="60" name="单圆角矩形 59"/>
          <p:cNvSpPr/>
          <p:nvPr/>
        </p:nvSpPr>
        <p:spPr>
          <a:xfrm>
            <a:off x="2195450" y="3712061"/>
            <a:ext cx="981412" cy="574968"/>
          </a:xfrm>
          <a:prstGeom prst="snip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5"/>
          </a:p>
        </p:txBody>
      </p:sp>
      <p:sp>
        <p:nvSpPr>
          <p:cNvPr id="61" name="文本框 60"/>
          <p:cNvSpPr txBox="1"/>
          <p:nvPr/>
        </p:nvSpPr>
        <p:spPr>
          <a:xfrm>
            <a:off x="2187575" y="3821785"/>
            <a:ext cx="1625054" cy="368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E05BB"/>
              </a:buClr>
            </a:pPr>
            <a:r>
              <a:rPr lang="zh-CN" altLang="en-US" sz="1795" dirty="0"/>
              <a:t>反馈信息</a:t>
            </a:r>
          </a:p>
        </p:txBody>
      </p:sp>
      <p:sp>
        <p:nvSpPr>
          <p:cNvPr id="22" name="右弧形箭头 21"/>
          <p:cNvSpPr/>
          <p:nvPr/>
        </p:nvSpPr>
        <p:spPr>
          <a:xfrm flipH="1">
            <a:off x="2384210" y="3354960"/>
            <a:ext cx="305365" cy="34231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5">
              <a:solidFill>
                <a:schemeClr val="tx1"/>
              </a:solidFill>
            </a:endParaRPr>
          </a:p>
        </p:txBody>
      </p:sp>
      <p:sp>
        <p:nvSpPr>
          <p:cNvPr id="63" name="右弧形箭头 62"/>
          <p:cNvSpPr/>
          <p:nvPr/>
        </p:nvSpPr>
        <p:spPr>
          <a:xfrm flipH="1">
            <a:off x="2365203" y="4336687"/>
            <a:ext cx="305365" cy="34231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5">
              <a:solidFill>
                <a:schemeClr val="tx1"/>
              </a:solidFill>
            </a:endParaRPr>
          </a:p>
        </p:txBody>
      </p:sp>
      <p:sp>
        <p:nvSpPr>
          <p:cNvPr id="29" name="左弧形箭头 28"/>
          <p:cNvSpPr/>
          <p:nvPr/>
        </p:nvSpPr>
        <p:spPr>
          <a:xfrm rot="10800000">
            <a:off x="3802904" y="4303104"/>
            <a:ext cx="369198" cy="37231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5">
              <a:solidFill>
                <a:schemeClr val="tx1"/>
              </a:solidFill>
            </a:endParaRPr>
          </a:p>
        </p:txBody>
      </p:sp>
      <p:sp>
        <p:nvSpPr>
          <p:cNvPr id="72" name="左弧形箭头 71"/>
          <p:cNvSpPr/>
          <p:nvPr/>
        </p:nvSpPr>
        <p:spPr>
          <a:xfrm rot="10800000">
            <a:off x="3786562" y="3302095"/>
            <a:ext cx="369198" cy="37231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5">
              <a:solidFill>
                <a:schemeClr val="tx1"/>
              </a:solidFill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1578620" y="2972840"/>
            <a:ext cx="375515" cy="203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5"/>
          </a:p>
        </p:txBody>
      </p:sp>
      <p:sp>
        <p:nvSpPr>
          <p:cNvPr id="73" name="右箭头 72"/>
          <p:cNvSpPr/>
          <p:nvPr/>
        </p:nvSpPr>
        <p:spPr>
          <a:xfrm>
            <a:off x="1593033" y="4951494"/>
            <a:ext cx="375515" cy="203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5"/>
          </a:p>
        </p:txBody>
      </p:sp>
      <p:sp>
        <p:nvSpPr>
          <p:cNvPr id="40" name="下箭头 39"/>
          <p:cNvSpPr/>
          <p:nvPr/>
        </p:nvSpPr>
        <p:spPr>
          <a:xfrm>
            <a:off x="3176861" y="1892477"/>
            <a:ext cx="282542" cy="446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5"/>
          </a:p>
        </p:txBody>
      </p:sp>
      <p:sp>
        <p:nvSpPr>
          <p:cNvPr id="42" name="圆角矩形 41"/>
          <p:cNvSpPr/>
          <p:nvPr/>
        </p:nvSpPr>
        <p:spPr>
          <a:xfrm>
            <a:off x="1646022" y="872856"/>
            <a:ext cx="3495184" cy="2476688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5"/>
          </a:p>
        </p:txBody>
      </p:sp>
      <p:sp>
        <p:nvSpPr>
          <p:cNvPr id="52" name="对角圆角矩形 51"/>
          <p:cNvSpPr/>
          <p:nvPr/>
        </p:nvSpPr>
        <p:spPr>
          <a:xfrm>
            <a:off x="4830438" y="1280279"/>
            <a:ext cx="1298935" cy="786896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5"/>
          </a:p>
        </p:txBody>
      </p:sp>
      <p:sp>
        <p:nvSpPr>
          <p:cNvPr id="59" name="文本框 58"/>
          <p:cNvSpPr txBox="1"/>
          <p:nvPr/>
        </p:nvSpPr>
        <p:spPr>
          <a:xfrm>
            <a:off x="4830438" y="1364823"/>
            <a:ext cx="1470406" cy="644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5" dirty="0">
                <a:solidFill>
                  <a:srgbClr val="FF0000"/>
                </a:solidFill>
              </a:rPr>
              <a:t>模拟调度员的人类反馈</a:t>
            </a:r>
          </a:p>
        </p:txBody>
      </p:sp>
      <p:sp>
        <p:nvSpPr>
          <p:cNvPr id="76" name="圆角矩形 75"/>
          <p:cNvSpPr/>
          <p:nvPr/>
        </p:nvSpPr>
        <p:spPr>
          <a:xfrm>
            <a:off x="1654017" y="3665817"/>
            <a:ext cx="3552979" cy="2195349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5"/>
          </a:p>
        </p:txBody>
      </p:sp>
      <p:sp>
        <p:nvSpPr>
          <p:cNvPr id="78" name="对角圆角矩形 77"/>
          <p:cNvSpPr/>
          <p:nvPr/>
        </p:nvSpPr>
        <p:spPr>
          <a:xfrm>
            <a:off x="4870990" y="4295684"/>
            <a:ext cx="1298935" cy="786896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5"/>
          </a:p>
        </p:txBody>
      </p:sp>
      <p:sp>
        <p:nvSpPr>
          <p:cNvPr id="79" name="文本框 78"/>
          <p:cNvSpPr txBox="1"/>
          <p:nvPr/>
        </p:nvSpPr>
        <p:spPr>
          <a:xfrm>
            <a:off x="4862528" y="4378711"/>
            <a:ext cx="1603501" cy="644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95" dirty="0">
                <a:solidFill>
                  <a:srgbClr val="FF0000"/>
                </a:solidFill>
              </a:rPr>
              <a:t>模拟调度员</a:t>
            </a:r>
            <a:endParaRPr lang="en-US" altLang="zh-CN" sz="1795" dirty="0">
              <a:solidFill>
                <a:srgbClr val="FF0000"/>
              </a:solidFill>
            </a:endParaRPr>
          </a:p>
          <a:p>
            <a:r>
              <a:rPr lang="zh-CN" altLang="en-US" sz="1795" dirty="0">
                <a:solidFill>
                  <a:srgbClr val="FF0000"/>
                </a:solidFill>
              </a:rPr>
              <a:t>知识和记忆</a:t>
            </a:r>
          </a:p>
        </p:txBody>
      </p:sp>
    </p:spTree>
    <p:extLst>
      <p:ext uri="{BB962C8B-B14F-4D97-AF65-F5344CB8AC3E}">
        <p14:creationId xmlns:p14="http://schemas.microsoft.com/office/powerpoint/2010/main" val="346638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sz="quarter" idx="21"/>
          </p:nvPr>
        </p:nvSpPr>
        <p:spPr>
          <a:xfrm>
            <a:off x="2814847" y="4633310"/>
            <a:ext cx="2890509" cy="1643830"/>
          </a:xfrm>
        </p:spPr>
        <p:txBody>
          <a:bodyPr/>
          <a:lstStyle/>
          <a:p>
            <a:r>
              <a:rPr lang="zh-CN" altLang="en-US" b="1" dirty="0" smtClean="0">
                <a:latin typeface="Arial" panose="020B0604020202020204" pitchFamily="34" charset="0"/>
              </a:rPr>
              <a:t>刘艾莉</a:t>
            </a:r>
            <a:r>
              <a:rPr lang="zh-CN" altLang="en-US" b="1" i="0" dirty="0" smtClean="0">
                <a:effectLst/>
                <a:latin typeface="Arial" panose="020B0604020202020204" pitchFamily="34" charset="0"/>
              </a:rPr>
              <a:t>  </a:t>
            </a:r>
            <a:r>
              <a:rPr lang="zh-CN" altLang="en-US" b="1" i="0" dirty="0" smtClean="0">
                <a:solidFill>
                  <a:srgbClr val="0E05BB"/>
                </a:solidFill>
                <a:effectLst/>
                <a:latin typeface="Arial" panose="020B0604020202020204" pitchFamily="34" charset="0"/>
              </a:rPr>
              <a:t> </a:t>
            </a:r>
            <a:endParaRPr lang="en-US" altLang="zh-CN" b="1" i="0" dirty="0" smtClean="0">
              <a:solidFill>
                <a:srgbClr val="0E05BB"/>
              </a:solidFill>
              <a:effectLst/>
              <a:latin typeface="Arial" panose="020B0604020202020204" pitchFamily="34" charset="0"/>
            </a:endParaRPr>
          </a:p>
          <a:p>
            <a:pPr marL="285007" indent="-285007" algn="just">
              <a:lnSpc>
                <a:spcPct val="90000"/>
              </a:lnSpc>
              <a:spcBef>
                <a:spcPts val="997"/>
              </a:spcBef>
              <a:buFont typeface="Arial" panose="020B0604020202020204" pitchFamily="34" charset="0"/>
              <a:buChar char="•"/>
            </a:pPr>
            <a:r>
              <a:rPr lang="zh-CN" altLang="en-US" sz="1197" dirty="0">
                <a:solidFill>
                  <a:srgbClr val="333333"/>
                </a:solidFill>
                <a:latin typeface="Calibri" panose="020F0502020204030204" pitchFamily="34" charset="0"/>
                <a:ea typeface="华文楷体" panose="02010600040101010101" charset="-122"/>
              </a:rPr>
              <a:t>曾先后就职于世界五百强</a:t>
            </a:r>
            <a:r>
              <a:rPr lang="en-US" altLang="zh-CN" sz="1197" dirty="0">
                <a:solidFill>
                  <a:srgbClr val="333333"/>
                </a:solidFill>
                <a:latin typeface="Calibri" panose="020F0502020204030204" pitchFamily="34" charset="0"/>
                <a:ea typeface="华文楷体" panose="02010600040101010101" charset="-122"/>
              </a:rPr>
              <a:t>Oracle/SAP</a:t>
            </a:r>
            <a:r>
              <a:rPr lang="zh-CN" altLang="en-US" sz="1197" dirty="0">
                <a:solidFill>
                  <a:srgbClr val="333333"/>
                </a:solidFill>
                <a:latin typeface="Calibri" panose="020F0502020204030204" pitchFamily="34" charset="0"/>
                <a:ea typeface="华文楷体" panose="02010600040101010101" charset="-122"/>
              </a:rPr>
              <a:t>，负责售前，销售，解决方案架构，对企业软件行业有着深刻的认知</a:t>
            </a:r>
            <a:endParaRPr lang="en-US" altLang="zh-CN" sz="1197" dirty="0">
              <a:solidFill>
                <a:srgbClr val="333333"/>
              </a:solidFill>
              <a:latin typeface="Calibri" panose="020F0502020204030204" pitchFamily="34" charset="0"/>
              <a:ea typeface="华文楷体" panose="02010600040101010101" charset="-122"/>
            </a:endParaRPr>
          </a:p>
          <a:p>
            <a:pPr marL="171004" indent="-171004">
              <a:buFont typeface="Arial" panose="020B0604020202020204" pitchFamily="34" charset="0"/>
              <a:buChar char="•"/>
            </a:pPr>
            <a:r>
              <a:rPr lang="zh-CN" altLang="en-US" sz="1197" b="1" dirty="0">
                <a:solidFill>
                  <a:srgbClr val="0E05BB"/>
                </a:solidFill>
                <a:latin typeface="Calibri" panose="020F0502020204030204" pitchFamily="34" charset="0"/>
                <a:ea typeface="华文楷体" panose="02010600040101010101" charset="-122"/>
              </a:rPr>
              <a:t>浙江大学</a:t>
            </a:r>
            <a:r>
              <a:rPr lang="zh-CN" altLang="en-US" sz="1197" dirty="0">
                <a:solidFill>
                  <a:srgbClr val="333333"/>
                </a:solidFill>
                <a:ea typeface="华文楷体" panose="02010600040101010101" charset="-122"/>
              </a:rPr>
              <a:t>经济学专业</a:t>
            </a:r>
            <a:r>
              <a:rPr lang="zh-CN" altLang="en-US" sz="1197" dirty="0">
                <a:solidFill>
                  <a:srgbClr val="333333"/>
                </a:solidFill>
                <a:ea typeface="华文楷体" panose="02010600040101010101" charset="-122"/>
              </a:rPr>
              <a:t>硕士</a:t>
            </a:r>
            <a:endParaRPr lang="en-US" altLang="zh-CN" sz="1197" dirty="0">
              <a:solidFill>
                <a:srgbClr val="333333"/>
              </a:solidFill>
              <a:ea typeface="华文楷体" panose="02010600040101010101" charset="-122"/>
            </a:endParaRPr>
          </a:p>
        </p:txBody>
      </p:sp>
      <p:sp>
        <p:nvSpPr>
          <p:cNvPr id="17" name="内容占位符 8"/>
          <p:cNvSpPr txBox="1"/>
          <p:nvPr/>
        </p:nvSpPr>
        <p:spPr>
          <a:xfrm>
            <a:off x="4869912" y="2495826"/>
            <a:ext cx="3391935" cy="1756131"/>
          </a:xfrm>
          <a:prstGeom prst="rect">
            <a:avLst/>
          </a:prstGeom>
          <a:noFill/>
          <a:ln>
            <a:noFill/>
          </a:ln>
        </p:spPr>
        <p:txBody>
          <a:bodyPr vert="horz" lIns="91202" tIns="45601" rIns="91202" bIns="45601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795" b="1" dirty="0"/>
              <a:t>熊</a:t>
            </a:r>
            <a:r>
              <a:rPr lang="zh-CN" altLang="en-US" sz="1795" b="1" dirty="0"/>
              <a:t>健</a:t>
            </a:r>
            <a:endParaRPr lang="en-US" altLang="zh-CN" sz="1197" dirty="0">
              <a:solidFill>
                <a:srgbClr val="333333"/>
              </a:solidFill>
              <a:latin typeface="Calibri" panose="020F0502020204030204" pitchFamily="34" charset="0"/>
              <a:ea typeface="华文楷体" panose="02010600040101010101" charset="-122"/>
            </a:endParaRPr>
          </a:p>
          <a:p>
            <a:pPr marL="285007" indent="-285007" algn="just">
              <a:buFont typeface="Arial" panose="020B0604020202020204" pitchFamily="34" charset="0"/>
              <a:buChar char="•"/>
            </a:pPr>
            <a:r>
              <a:rPr lang="zh-CN" altLang="en-US" sz="1197" b="1" dirty="0">
                <a:solidFill>
                  <a:srgbClr val="333333"/>
                </a:solidFill>
                <a:latin typeface="Calibri" panose="020F0502020204030204" pitchFamily="34" charset="0"/>
                <a:ea typeface="华文楷体" panose="02010600040101010101" charset="-122"/>
              </a:rPr>
              <a:t>四川省“天府万人计划”天府科技菁英</a:t>
            </a:r>
            <a:endParaRPr lang="en-US" altLang="zh-CN" sz="1197" b="1" dirty="0">
              <a:solidFill>
                <a:srgbClr val="333333"/>
              </a:solidFill>
              <a:latin typeface="Calibri" panose="020F0502020204030204" pitchFamily="34" charset="0"/>
              <a:ea typeface="华文楷体" panose="02010600040101010101" charset="-122"/>
            </a:endParaRPr>
          </a:p>
          <a:p>
            <a:pPr marL="285007" indent="-285007" algn="just">
              <a:buFont typeface="Arial" panose="020B0604020202020204" pitchFamily="34" charset="0"/>
              <a:buChar char="•"/>
            </a:pPr>
            <a:r>
              <a:rPr lang="zh-CN" altLang="en-US" sz="1197" dirty="0">
                <a:solidFill>
                  <a:srgbClr val="333333"/>
                </a:solidFill>
                <a:latin typeface="Calibri" panose="020F0502020204030204" pitchFamily="34" charset="0"/>
                <a:ea typeface="华文楷体" panose="02010600040101010101" charset="-122"/>
              </a:rPr>
              <a:t>西南财经大学大数据研究院 教授</a:t>
            </a:r>
            <a:r>
              <a:rPr lang="en-US" altLang="zh-CN" sz="1197" dirty="0">
                <a:solidFill>
                  <a:srgbClr val="333333"/>
                </a:solidFill>
                <a:latin typeface="Calibri" panose="020F0502020204030204" pitchFamily="34" charset="0"/>
                <a:ea typeface="华文楷体" panose="02010600040101010101" charset="-122"/>
              </a:rPr>
              <a:t>/</a:t>
            </a:r>
            <a:r>
              <a:rPr lang="zh-CN" altLang="en-US" sz="1197" dirty="0">
                <a:solidFill>
                  <a:srgbClr val="333333"/>
                </a:solidFill>
                <a:latin typeface="Calibri" panose="020F0502020204030204" pitchFamily="34" charset="0"/>
                <a:ea typeface="华文楷体" panose="02010600040101010101" charset="-122"/>
              </a:rPr>
              <a:t>博导</a:t>
            </a:r>
            <a:endParaRPr lang="en-US" altLang="zh-CN" sz="1197" dirty="0">
              <a:solidFill>
                <a:srgbClr val="333333"/>
              </a:solidFill>
              <a:latin typeface="Calibri" panose="020F0502020204030204" pitchFamily="34" charset="0"/>
              <a:ea typeface="华文楷体" panose="02010600040101010101" charset="-122"/>
            </a:endParaRPr>
          </a:p>
          <a:p>
            <a:pPr marL="285007" indent="-285007" algn="just">
              <a:buFont typeface="Arial" panose="020B0604020202020204" pitchFamily="34" charset="0"/>
              <a:buChar char="•"/>
            </a:pPr>
            <a:r>
              <a:rPr lang="zh-CN" altLang="en-US" sz="1197" dirty="0">
                <a:solidFill>
                  <a:srgbClr val="333333"/>
                </a:solidFill>
                <a:latin typeface="Calibri" panose="020F0502020204030204" pitchFamily="34" charset="0"/>
                <a:ea typeface="华文楷体" panose="02010600040101010101" charset="-122"/>
              </a:rPr>
              <a:t>十余年</a:t>
            </a:r>
            <a:r>
              <a:rPr lang="zh-CN" altLang="en-US" sz="1197" dirty="0">
                <a:solidFill>
                  <a:srgbClr val="333333"/>
                </a:solidFill>
                <a:latin typeface="Calibri" panose="020F0502020204030204" pitchFamily="34" charset="0"/>
                <a:ea typeface="华文楷体" panose="02010600040101010101" charset="-122"/>
              </a:rPr>
              <a:t>规划调度智能优化算法研究和工程实践经验</a:t>
            </a:r>
            <a:endParaRPr lang="en-US" altLang="zh-CN" sz="1197" dirty="0">
              <a:solidFill>
                <a:srgbClr val="333333"/>
              </a:solidFill>
              <a:latin typeface="Calibri" panose="020F0502020204030204" pitchFamily="34" charset="0"/>
              <a:ea typeface="华文楷体" panose="02010600040101010101" charset="-122"/>
            </a:endParaRPr>
          </a:p>
          <a:p>
            <a:pPr marL="285007" indent="-285007" algn="just">
              <a:buFont typeface="Arial" panose="020B0604020202020204" pitchFamily="34" charset="0"/>
              <a:buChar char="•"/>
            </a:pPr>
            <a:r>
              <a:rPr lang="zh-CN" altLang="en-US" sz="1197" b="1" dirty="0">
                <a:solidFill>
                  <a:srgbClr val="0E05BB"/>
                </a:solidFill>
                <a:latin typeface="Calibri" panose="020F0502020204030204" pitchFamily="34" charset="0"/>
                <a:ea typeface="华文楷体" panose="02010600040101010101" charset="-122"/>
              </a:rPr>
              <a:t>国防</a:t>
            </a:r>
            <a:r>
              <a:rPr lang="zh-CN" altLang="en-US" sz="1197" b="1" dirty="0">
                <a:solidFill>
                  <a:srgbClr val="0E05BB"/>
                </a:solidFill>
                <a:latin typeface="Calibri" panose="020F0502020204030204" pitchFamily="34" charset="0"/>
                <a:ea typeface="华文楷体" panose="02010600040101010101" charset="-122"/>
              </a:rPr>
              <a:t>科技大学</a:t>
            </a:r>
            <a:r>
              <a:rPr lang="zh-CN" altLang="en-US" sz="1197" dirty="0">
                <a:solidFill>
                  <a:srgbClr val="333333"/>
                </a:solidFill>
                <a:latin typeface="Calibri" panose="020F0502020204030204" pitchFamily="34" charset="0"/>
                <a:ea typeface="华文楷体" panose="02010600040101010101" charset="-122"/>
              </a:rPr>
              <a:t>管理科学与工程专业</a:t>
            </a:r>
            <a:r>
              <a:rPr lang="zh-CN" altLang="en-US" sz="1197" dirty="0">
                <a:solidFill>
                  <a:srgbClr val="333333"/>
                </a:solidFill>
                <a:latin typeface="Calibri" panose="020F0502020204030204" pitchFamily="34" charset="0"/>
                <a:ea typeface="华文楷体" panose="02010600040101010101" charset="-122"/>
              </a:rPr>
              <a:t>博士学位</a:t>
            </a:r>
            <a:endParaRPr lang="en-US" altLang="zh-CN" sz="1197" dirty="0">
              <a:solidFill>
                <a:srgbClr val="333333"/>
              </a:solidFill>
              <a:latin typeface="Calibri" panose="020F0502020204030204" pitchFamily="34" charset="0"/>
              <a:ea typeface="华文楷体" panose="02010600040101010101" charset="-122"/>
            </a:endParaRPr>
          </a:p>
        </p:txBody>
      </p:sp>
      <p:sp>
        <p:nvSpPr>
          <p:cNvPr id="21" name="内容占位符 8"/>
          <p:cNvSpPr txBox="1"/>
          <p:nvPr/>
        </p:nvSpPr>
        <p:spPr>
          <a:xfrm>
            <a:off x="863583" y="2338439"/>
            <a:ext cx="3246090" cy="1756131"/>
          </a:xfrm>
          <a:prstGeom prst="rect">
            <a:avLst/>
          </a:prstGeom>
          <a:noFill/>
          <a:ln>
            <a:noFill/>
          </a:ln>
        </p:spPr>
        <p:txBody>
          <a:bodyPr vert="horz" lIns="91202" tIns="45601" rIns="91202" bIns="45601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795" b="1" dirty="0">
                <a:solidFill>
                  <a:srgbClr val="333333"/>
                </a:solidFill>
                <a:latin typeface="Arial" panose="020B0604020202020204" pitchFamily="34" charset="0"/>
              </a:rPr>
              <a:t>寇纲  </a:t>
            </a:r>
            <a:r>
              <a:rPr lang="zh-CN" altLang="en-US" sz="1795" b="1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endParaRPr lang="en-US" altLang="zh-CN" sz="1795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007" indent="-285007" algn="just">
              <a:buFont typeface="Arial" panose="020B0604020202020204" pitchFamily="34" charset="0"/>
              <a:buChar char="•"/>
            </a:pPr>
            <a:r>
              <a:rPr lang="zh-CN" altLang="en-US" sz="1197" b="1" dirty="0">
                <a:solidFill>
                  <a:srgbClr val="333333"/>
                </a:solidFill>
                <a:latin typeface="Calibri" panose="020F0502020204030204" pitchFamily="34" charset="0"/>
                <a:ea typeface="华文楷体" panose="02010600040101010101" charset="-122"/>
              </a:rPr>
              <a:t>十四届全国政协委员</a:t>
            </a:r>
            <a:endParaRPr lang="en-US" altLang="zh-CN" sz="1197" b="1" dirty="0">
              <a:solidFill>
                <a:srgbClr val="333333"/>
              </a:solidFill>
              <a:latin typeface="Calibri" panose="020F0502020204030204" pitchFamily="34" charset="0"/>
              <a:ea typeface="华文楷体" panose="02010600040101010101" charset="-122"/>
            </a:endParaRPr>
          </a:p>
          <a:p>
            <a:pPr marL="285007" indent="-285007" algn="just">
              <a:buFont typeface="Arial" panose="020B0604020202020204" pitchFamily="34" charset="0"/>
              <a:buChar char="•"/>
            </a:pPr>
            <a:r>
              <a:rPr lang="zh-CN" altLang="en-US" sz="1197" b="1" dirty="0">
                <a:solidFill>
                  <a:srgbClr val="333333"/>
                </a:solidFill>
                <a:latin typeface="Calibri" panose="020F0502020204030204" pitchFamily="34" charset="0"/>
                <a:ea typeface="华文楷体" panose="02010600040101010101" charset="-122"/>
              </a:rPr>
              <a:t>西南财经大学大数据研究院院长</a:t>
            </a:r>
            <a:endParaRPr lang="en-US" altLang="zh-CN" sz="1197" b="1" dirty="0">
              <a:solidFill>
                <a:srgbClr val="333333"/>
              </a:solidFill>
              <a:latin typeface="Calibri" panose="020F0502020204030204" pitchFamily="34" charset="0"/>
              <a:ea typeface="华文楷体" panose="02010600040101010101" charset="-122"/>
            </a:endParaRPr>
          </a:p>
          <a:p>
            <a:pPr marL="285007" indent="-285007" algn="just">
              <a:buFont typeface="Arial" panose="020B0604020202020204" pitchFamily="34" charset="0"/>
              <a:buChar char="•"/>
            </a:pPr>
            <a:r>
              <a:rPr lang="zh-CN" altLang="en-US" sz="1197" b="1" dirty="0">
                <a:solidFill>
                  <a:srgbClr val="333333"/>
                </a:solidFill>
                <a:latin typeface="Calibri" panose="020F0502020204030204" pitchFamily="34" charset="0"/>
                <a:ea typeface="华文楷体" panose="02010600040101010101" charset="-122"/>
              </a:rPr>
              <a:t>长江</a:t>
            </a:r>
            <a:r>
              <a:rPr lang="zh-CN" altLang="en-US" sz="1197" b="1" dirty="0">
                <a:solidFill>
                  <a:srgbClr val="333333"/>
                </a:solidFill>
                <a:latin typeface="Calibri" panose="020F0502020204030204" pitchFamily="34" charset="0"/>
                <a:ea typeface="华文楷体" panose="02010600040101010101" charset="-122"/>
              </a:rPr>
              <a:t>学者特聘教授、国家杰出青年科学基金获得者、国务院享受政府特殊津贴专家</a:t>
            </a:r>
            <a:endParaRPr lang="en-US" altLang="zh-CN" sz="1197" dirty="0">
              <a:solidFill>
                <a:srgbClr val="333333"/>
              </a:solidFill>
              <a:latin typeface="Calibri" panose="020F0502020204030204" pitchFamily="34" charset="0"/>
              <a:ea typeface="华文楷体" panose="02010600040101010101" charset="-122"/>
            </a:endParaRPr>
          </a:p>
          <a:p>
            <a:pPr marL="285007" indent="-285007" algn="just">
              <a:buFont typeface="Arial" panose="020B0604020202020204" pitchFamily="34" charset="0"/>
              <a:buChar char="•"/>
            </a:pPr>
            <a:r>
              <a:rPr lang="zh-CN" altLang="en-US" sz="1197" b="1" dirty="0">
                <a:solidFill>
                  <a:srgbClr val="0E05BB"/>
                </a:solidFill>
                <a:latin typeface="Calibri" panose="020F0502020204030204" pitchFamily="34" charset="0"/>
                <a:ea typeface="华文楷体" panose="02010600040101010101" charset="-122"/>
              </a:rPr>
              <a:t>清华大学</a:t>
            </a:r>
            <a:r>
              <a:rPr lang="zh-CN" altLang="en-US" sz="1197" dirty="0">
                <a:solidFill>
                  <a:srgbClr val="333333"/>
                </a:solidFill>
                <a:latin typeface="Calibri" panose="020F0502020204030204" pitchFamily="34" charset="0"/>
                <a:ea typeface="华文楷体" panose="02010600040101010101" charset="-122"/>
              </a:rPr>
              <a:t>物理专业</a:t>
            </a:r>
            <a:r>
              <a:rPr lang="zh-CN" altLang="en-US" sz="1197" dirty="0">
                <a:solidFill>
                  <a:srgbClr val="333333"/>
                </a:solidFill>
                <a:latin typeface="Calibri" panose="020F0502020204030204" pitchFamily="34" charset="0"/>
                <a:ea typeface="华文楷体" panose="02010600040101010101" charset="-122"/>
              </a:rPr>
              <a:t>学士、</a:t>
            </a:r>
            <a:r>
              <a:rPr lang="zh-CN" altLang="en-US" sz="1197" dirty="0">
                <a:solidFill>
                  <a:srgbClr val="333333"/>
                </a:solidFill>
                <a:latin typeface="Calibri" panose="020F0502020204030204" pitchFamily="34" charset="0"/>
                <a:ea typeface="华文楷体" panose="02010600040101010101" charset="-122"/>
              </a:rPr>
              <a:t>美国</a:t>
            </a:r>
            <a:r>
              <a:rPr lang="zh-CN" altLang="en-US" sz="1197" dirty="0">
                <a:solidFill>
                  <a:schemeClr val="accent1"/>
                </a:solidFill>
                <a:latin typeface="Calibri" panose="020F0502020204030204" pitchFamily="34" charset="0"/>
                <a:ea typeface="华文楷体" panose="02010600040101010101" charset="-122"/>
              </a:rPr>
              <a:t>内布拉斯加州立大学</a:t>
            </a:r>
            <a:r>
              <a:rPr lang="zh-CN" altLang="en-US" sz="1197" dirty="0">
                <a:solidFill>
                  <a:srgbClr val="333333"/>
                </a:solidFill>
                <a:latin typeface="Calibri" panose="020F0502020204030204" pitchFamily="34" charset="0"/>
                <a:ea typeface="华文楷体" panose="02010600040101010101" charset="-122"/>
              </a:rPr>
              <a:t>信息技术</a:t>
            </a:r>
            <a:r>
              <a:rPr lang="zh-CN" altLang="en-US" sz="1197" dirty="0">
                <a:solidFill>
                  <a:srgbClr val="333333"/>
                </a:solidFill>
                <a:latin typeface="Calibri" panose="020F0502020204030204" pitchFamily="34" charset="0"/>
                <a:ea typeface="华文楷体" panose="02010600040101010101" charset="-122"/>
              </a:rPr>
              <a:t>博士</a:t>
            </a:r>
            <a:endParaRPr lang="en-US" altLang="zh-CN" sz="1197" dirty="0">
              <a:solidFill>
                <a:srgbClr val="333333"/>
              </a:solidFill>
              <a:latin typeface="Calibri" panose="020F0502020204030204" pitchFamily="34" charset="0"/>
              <a:ea typeface="华文楷体" panose="02010600040101010101" charset="-122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8" t="-5011" r="9677" b="10751"/>
          <a:stretch>
            <a:fillRect/>
          </a:stretch>
        </p:blipFill>
        <p:spPr>
          <a:xfrm>
            <a:off x="5586651" y="833590"/>
            <a:ext cx="1327073" cy="1266887"/>
          </a:xfrm>
          <a:prstGeom prst="ellipse">
            <a:avLst/>
          </a:prstGeom>
          <a:ln>
            <a:noFill/>
          </a:ln>
          <a:effectLst>
            <a:softEdge rad="31750"/>
          </a:effectLst>
        </p:spPr>
      </p:pic>
      <p:grpSp>
        <p:nvGrpSpPr>
          <p:cNvPr id="4" name="组合 3"/>
          <p:cNvGrpSpPr/>
          <p:nvPr/>
        </p:nvGrpSpPr>
        <p:grpSpPr bwMode="auto">
          <a:xfrm rot="13181833">
            <a:off x="5388184" y="623441"/>
            <a:ext cx="1724008" cy="1806154"/>
            <a:chOff x="1277598" y="1346902"/>
            <a:chExt cx="1371854" cy="1371854"/>
          </a:xfrm>
        </p:grpSpPr>
        <p:sp>
          <p:nvSpPr>
            <p:cNvPr id="5" name="弧形 4"/>
            <p:cNvSpPr/>
            <p:nvPr/>
          </p:nvSpPr>
          <p:spPr>
            <a:xfrm>
              <a:off x="1277598" y="1346902"/>
              <a:ext cx="1371854" cy="1371854"/>
            </a:xfrm>
            <a:prstGeom prst="arc">
              <a:avLst>
                <a:gd name="adj1" fmla="val 18461852"/>
                <a:gd name="adj2" fmla="val 12396034"/>
              </a:avLst>
            </a:prstGeom>
            <a:ln w="19050">
              <a:solidFill>
                <a:srgbClr val="063F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2023">
                <a:defRPr/>
              </a:pPr>
              <a:endParaRPr lang="zh-CN" altLang="en-US" sz="2793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弧形 5"/>
            <p:cNvSpPr/>
            <p:nvPr/>
          </p:nvSpPr>
          <p:spPr>
            <a:xfrm>
              <a:off x="1411159" y="1478738"/>
              <a:ext cx="1104733" cy="1108183"/>
            </a:xfrm>
            <a:prstGeom prst="arc">
              <a:avLst>
                <a:gd name="adj1" fmla="val 3602965"/>
                <a:gd name="adj2" fmla="val 0"/>
              </a:avLst>
            </a:prstGeom>
            <a:ln w="19050">
              <a:solidFill>
                <a:srgbClr val="063F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2023">
                <a:defRPr/>
              </a:pPr>
              <a:endParaRPr lang="zh-CN" altLang="en-US" sz="2793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 rot="13181833">
            <a:off x="1495952" y="569161"/>
            <a:ext cx="1888537" cy="1954681"/>
            <a:chOff x="1277598" y="1346902"/>
            <a:chExt cx="1371854" cy="1371854"/>
          </a:xfrm>
        </p:grpSpPr>
        <p:sp>
          <p:nvSpPr>
            <p:cNvPr id="10" name="弧形 9"/>
            <p:cNvSpPr/>
            <p:nvPr/>
          </p:nvSpPr>
          <p:spPr>
            <a:xfrm>
              <a:off x="1277598" y="1346902"/>
              <a:ext cx="1371854" cy="1371854"/>
            </a:xfrm>
            <a:prstGeom prst="arc">
              <a:avLst>
                <a:gd name="adj1" fmla="val 18461852"/>
                <a:gd name="adj2" fmla="val 12396034"/>
              </a:avLst>
            </a:prstGeom>
            <a:ln w="19050">
              <a:solidFill>
                <a:srgbClr val="063F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2023">
                <a:defRPr/>
              </a:pPr>
              <a:endParaRPr lang="zh-CN" altLang="en-US" sz="2793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弧形 10"/>
            <p:cNvSpPr/>
            <p:nvPr/>
          </p:nvSpPr>
          <p:spPr>
            <a:xfrm>
              <a:off x="1411159" y="1478738"/>
              <a:ext cx="1104733" cy="1108183"/>
            </a:xfrm>
            <a:prstGeom prst="arc">
              <a:avLst>
                <a:gd name="adj1" fmla="val 3602965"/>
                <a:gd name="adj2" fmla="val 0"/>
              </a:avLst>
            </a:prstGeom>
            <a:ln w="19050">
              <a:solidFill>
                <a:srgbClr val="063F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2023">
                <a:defRPr/>
              </a:pPr>
              <a:endParaRPr lang="zh-CN" altLang="en-US" sz="2793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/>
          <a:srcRect l="15793" t="1909" r="13405" b="27744"/>
          <a:stretch>
            <a:fillRect/>
          </a:stretch>
        </p:blipFill>
        <p:spPr>
          <a:xfrm>
            <a:off x="1710934" y="821422"/>
            <a:ext cx="1454152" cy="1422149"/>
          </a:xfrm>
          <a:prstGeom prst="ellipse">
            <a:avLst/>
          </a:prstGeom>
          <a:effectLst>
            <a:softEdge rad="31750"/>
          </a:effectLst>
        </p:spPr>
      </p:pic>
      <p:grpSp>
        <p:nvGrpSpPr>
          <p:cNvPr id="2" name="组合 1"/>
          <p:cNvGrpSpPr/>
          <p:nvPr/>
        </p:nvGrpSpPr>
        <p:grpSpPr bwMode="auto">
          <a:xfrm rot="13181833">
            <a:off x="9145130" y="486377"/>
            <a:ext cx="1955385" cy="1954681"/>
            <a:chOff x="1277598" y="1346902"/>
            <a:chExt cx="1371854" cy="1371854"/>
          </a:xfrm>
        </p:grpSpPr>
        <p:sp>
          <p:nvSpPr>
            <p:cNvPr id="3" name="弧形 2"/>
            <p:cNvSpPr/>
            <p:nvPr/>
          </p:nvSpPr>
          <p:spPr>
            <a:xfrm>
              <a:off x="1277598" y="1346902"/>
              <a:ext cx="1371854" cy="1371854"/>
            </a:xfrm>
            <a:prstGeom prst="arc">
              <a:avLst>
                <a:gd name="adj1" fmla="val 18461852"/>
                <a:gd name="adj2" fmla="val 12396034"/>
              </a:avLst>
            </a:prstGeom>
            <a:ln w="19050">
              <a:solidFill>
                <a:srgbClr val="063F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2023">
                <a:defRPr/>
              </a:pPr>
              <a:endParaRPr lang="zh-CN" altLang="en-US" sz="2793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弧形 11"/>
            <p:cNvSpPr/>
            <p:nvPr/>
          </p:nvSpPr>
          <p:spPr>
            <a:xfrm>
              <a:off x="1411159" y="1478738"/>
              <a:ext cx="1104733" cy="1108183"/>
            </a:xfrm>
            <a:prstGeom prst="arc">
              <a:avLst>
                <a:gd name="adj1" fmla="val 3602965"/>
                <a:gd name="adj2" fmla="val 0"/>
              </a:avLst>
            </a:prstGeom>
            <a:ln w="19050">
              <a:solidFill>
                <a:srgbClr val="063F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2023">
                <a:defRPr/>
              </a:pPr>
              <a:endParaRPr lang="zh-CN" altLang="en-US" sz="2793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" t="6139" r="-1654" b="15413"/>
          <a:stretch>
            <a:fillRect/>
          </a:stretch>
        </p:blipFill>
        <p:spPr>
          <a:xfrm>
            <a:off x="9437646" y="793942"/>
            <a:ext cx="1425436" cy="1353904"/>
          </a:xfrm>
          <a:prstGeom prst="ellipse">
            <a:avLst/>
          </a:prstGeom>
          <a:effectLst>
            <a:softEdge rad="31750"/>
          </a:effectLst>
        </p:spPr>
      </p:pic>
      <p:sp>
        <p:nvSpPr>
          <p:cNvPr id="24" name="内容占位符 8"/>
          <p:cNvSpPr txBox="1"/>
          <p:nvPr/>
        </p:nvSpPr>
        <p:spPr>
          <a:xfrm>
            <a:off x="8621289" y="2460316"/>
            <a:ext cx="3003069" cy="1643830"/>
          </a:xfrm>
          <a:prstGeom prst="rect">
            <a:avLst/>
          </a:prstGeom>
          <a:noFill/>
          <a:ln>
            <a:noFill/>
          </a:ln>
        </p:spPr>
        <p:txBody>
          <a:bodyPr vert="horz" lIns="91202" tIns="45601" rIns="91202" bIns="45601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795" b="1" dirty="0"/>
              <a:t>王锐 </a:t>
            </a:r>
            <a:r>
              <a:rPr lang="zh-CN" altLang="en-US" sz="1795" b="1" dirty="0"/>
              <a:t>        </a:t>
            </a:r>
            <a:endParaRPr lang="en-US" altLang="zh-CN" sz="1795" b="1" dirty="0"/>
          </a:p>
          <a:p>
            <a:pPr marL="171004" indent="-171004">
              <a:buFont typeface="Arial" panose="020B0604020202020204" pitchFamily="34" charset="0"/>
              <a:buChar char="•"/>
            </a:pPr>
            <a:r>
              <a:rPr lang="zh-CN" altLang="en-US" sz="1197" dirty="0">
                <a:solidFill>
                  <a:srgbClr val="333333"/>
                </a:solidFill>
                <a:ea typeface="华文楷体" panose="02010600040101010101" charset="-122"/>
              </a:rPr>
              <a:t>中国智能仿真优化与调度专委会秘书长</a:t>
            </a:r>
          </a:p>
          <a:p>
            <a:pPr marL="171004" indent="-171004">
              <a:buFont typeface="Arial" panose="020B0604020202020204" pitchFamily="34" charset="0"/>
              <a:buChar char="•"/>
            </a:pPr>
            <a:r>
              <a:rPr lang="zh-CN" altLang="en-US" sz="1197" dirty="0">
                <a:solidFill>
                  <a:srgbClr val="333333"/>
                </a:solidFill>
                <a:ea typeface="华文楷体" panose="02010600040101010101" charset="-122"/>
              </a:rPr>
              <a:t>国际计算智能领域顶尖专家，</a:t>
            </a:r>
            <a:r>
              <a:rPr lang="zh-CN" altLang="en-US" sz="1197" b="1" dirty="0">
                <a:solidFill>
                  <a:srgbClr val="333333"/>
                </a:solidFill>
                <a:ea typeface="华文楷体" panose="02010600040101010101" charset="-122"/>
              </a:rPr>
              <a:t>国家优秀青年科学基金、吴文俊人工智能优秀青年奖、中国仿真学会自然科学一等奖获得者</a:t>
            </a:r>
            <a:endParaRPr lang="en-US" altLang="zh-CN" sz="1197" b="1" dirty="0">
              <a:solidFill>
                <a:srgbClr val="333333"/>
              </a:solidFill>
              <a:ea typeface="华文楷体" panose="02010600040101010101" charset="-122"/>
            </a:endParaRPr>
          </a:p>
          <a:p>
            <a:pPr marL="171004" indent="-171004">
              <a:buFont typeface="Arial" panose="020B0604020202020204" pitchFamily="34" charset="0"/>
              <a:buChar char="•"/>
            </a:pPr>
            <a:r>
              <a:rPr lang="zh-CN" altLang="en-US" sz="1197" dirty="0">
                <a:solidFill>
                  <a:srgbClr val="333333"/>
                </a:solidFill>
                <a:ea typeface="华文楷体" panose="02010600040101010101" charset="-122"/>
              </a:rPr>
              <a:t>英国</a:t>
            </a:r>
            <a:r>
              <a:rPr lang="zh-CN" altLang="en-US" sz="1197" b="1" dirty="0">
                <a:solidFill>
                  <a:srgbClr val="0E05BB"/>
                </a:solidFill>
                <a:latin typeface="Calibri" panose="020F0502020204030204" pitchFamily="34" charset="0"/>
                <a:ea typeface="华文楷体" panose="02010600040101010101" charset="-122"/>
              </a:rPr>
              <a:t>谢菲尔德大学</a:t>
            </a:r>
            <a:r>
              <a:rPr lang="zh-CN" altLang="en-US" sz="1197" dirty="0">
                <a:solidFill>
                  <a:srgbClr val="333333"/>
                </a:solidFill>
                <a:ea typeface="华文楷体" panose="02010600040101010101" charset="-122"/>
              </a:rPr>
              <a:t>计算机科学</a:t>
            </a:r>
            <a:r>
              <a:rPr lang="zh-CN" altLang="en-US" sz="1197" dirty="0">
                <a:solidFill>
                  <a:srgbClr val="333333"/>
                </a:solidFill>
                <a:ea typeface="华文楷体" panose="02010600040101010101" charset="-122"/>
              </a:rPr>
              <a:t>博士，</a:t>
            </a:r>
            <a:r>
              <a:rPr lang="zh-CN" altLang="en-US" sz="1197" dirty="0">
                <a:solidFill>
                  <a:srgbClr val="333333"/>
                </a:solidFill>
                <a:ea typeface="华文楷体" panose="02010600040101010101" charset="-122"/>
              </a:rPr>
              <a:t>曾获全球运筹学会优秀博士论文奖</a:t>
            </a:r>
            <a:endParaRPr lang="en-US" altLang="zh-CN" sz="1197" dirty="0">
              <a:solidFill>
                <a:srgbClr val="333333"/>
              </a:solidFill>
              <a:ea typeface="华文楷体" panose="02010600040101010101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4A8D226-9263-FEBC-9B42-68139C176A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865" y="5028256"/>
            <a:ext cx="1071464" cy="107215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26C59C7-DC60-7089-D143-96A5069CFD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987" y="4570192"/>
            <a:ext cx="2023553" cy="1854599"/>
          </a:xfrm>
          <a:prstGeom prst="rect">
            <a:avLst/>
          </a:prstGeom>
        </p:spPr>
      </p:pic>
      <p:sp>
        <p:nvSpPr>
          <p:cNvPr id="31" name="文本占位符 13"/>
          <p:cNvSpPr txBox="1">
            <a:spLocks/>
          </p:cNvSpPr>
          <p:nvPr/>
        </p:nvSpPr>
        <p:spPr>
          <a:xfrm>
            <a:off x="235742" y="130350"/>
            <a:ext cx="11436651" cy="408508"/>
          </a:xfrm>
          <a:prstGeom prst="rect">
            <a:avLst/>
          </a:prstGeom>
        </p:spPr>
        <p:txBody>
          <a:bodyPr vert="horz" lIns="91202" tIns="45601" rIns="91202" bIns="45601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394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核心团队：算法团队</a:t>
            </a:r>
            <a:r>
              <a:rPr lang="en-US" altLang="zh-CN" sz="2394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2394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行业</a:t>
            </a:r>
            <a:r>
              <a:rPr lang="zh-CN" altLang="en-US" sz="2394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专家团队</a:t>
            </a:r>
            <a:endParaRPr lang="en-US" altLang="zh-CN" sz="2394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1995" dirty="0"/>
          </a:p>
        </p:txBody>
      </p:sp>
      <p:sp>
        <p:nvSpPr>
          <p:cNvPr id="32" name="内容占位符 8"/>
          <p:cNvSpPr>
            <a:spLocks noGrp="1"/>
          </p:cNvSpPr>
          <p:nvPr>
            <p:ph sz="quarter" idx="21"/>
          </p:nvPr>
        </p:nvSpPr>
        <p:spPr>
          <a:xfrm>
            <a:off x="8495673" y="4719194"/>
            <a:ext cx="3314509" cy="1643830"/>
          </a:xfrm>
        </p:spPr>
        <p:txBody>
          <a:bodyPr/>
          <a:lstStyle/>
          <a:p>
            <a:r>
              <a:rPr lang="zh-CN" altLang="en-US" b="1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孙刚</a:t>
            </a:r>
            <a:endParaRPr lang="en-US" altLang="zh-CN" sz="1396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171004" indent="-171004">
              <a:buFont typeface="Arial" panose="020B0604020202020204" pitchFamily="34" charset="0"/>
              <a:buChar char="•"/>
            </a:pPr>
            <a:r>
              <a:rPr lang="zh-CN" altLang="en-US" sz="1197" dirty="0">
                <a:solidFill>
                  <a:srgbClr val="333333"/>
                </a:solidFill>
                <a:ea typeface="华文楷体" panose="02010600040101010101" charset="-122"/>
              </a:rPr>
              <a:t>曾任</a:t>
            </a:r>
            <a:r>
              <a:rPr lang="en-US" altLang="zh-CN" sz="1197" dirty="0">
                <a:solidFill>
                  <a:srgbClr val="333333"/>
                </a:solidFill>
                <a:ea typeface="华文楷体" panose="02010600040101010101" charset="-122"/>
              </a:rPr>
              <a:t>SAP</a:t>
            </a:r>
            <a:r>
              <a:rPr lang="zh-CN" altLang="en-US" sz="1197" dirty="0">
                <a:solidFill>
                  <a:srgbClr val="333333"/>
                </a:solidFill>
                <a:ea typeface="华文楷体" panose="02010600040101010101" charset="-122"/>
              </a:rPr>
              <a:t>研究院研究员</a:t>
            </a:r>
            <a:endParaRPr lang="en-US" altLang="zh-CN" sz="1197" dirty="0">
              <a:solidFill>
                <a:srgbClr val="333333"/>
              </a:solidFill>
              <a:ea typeface="华文楷体" panose="02010600040101010101" charset="-122"/>
            </a:endParaRPr>
          </a:p>
          <a:p>
            <a:pPr marL="171004" indent="-171004">
              <a:buFont typeface="Arial" panose="020B0604020202020204" pitchFamily="34" charset="0"/>
              <a:buChar char="•"/>
            </a:pPr>
            <a:r>
              <a:rPr lang="zh-CN" altLang="en-US" sz="1197" dirty="0">
                <a:solidFill>
                  <a:srgbClr val="333333"/>
                </a:solidFill>
                <a:ea typeface="华文楷体" panose="02010600040101010101" charset="-122"/>
              </a:rPr>
              <a:t>原</a:t>
            </a:r>
            <a:r>
              <a:rPr lang="en-US" altLang="zh-CN" sz="1197" dirty="0">
                <a:solidFill>
                  <a:srgbClr val="333333"/>
                </a:solidFill>
                <a:ea typeface="华文楷体" panose="02010600040101010101" charset="-122"/>
              </a:rPr>
              <a:t>SAP PEO</a:t>
            </a:r>
            <a:r>
              <a:rPr lang="zh-CN" altLang="en-US" sz="1197" dirty="0">
                <a:solidFill>
                  <a:srgbClr val="333333"/>
                </a:solidFill>
                <a:ea typeface="华文楷体" panose="02010600040101010101" charset="-122"/>
              </a:rPr>
              <a:t>（产品工程运营）</a:t>
            </a:r>
            <a:r>
              <a:rPr lang="en-US" altLang="zh-CN" sz="1197" dirty="0">
                <a:solidFill>
                  <a:srgbClr val="333333"/>
                </a:solidFill>
                <a:ea typeface="华文楷体" panose="02010600040101010101" charset="-122"/>
              </a:rPr>
              <a:t> </a:t>
            </a:r>
            <a:r>
              <a:rPr lang="zh-CN" altLang="en-US" sz="1197" dirty="0">
                <a:solidFill>
                  <a:srgbClr val="333333"/>
                </a:solidFill>
                <a:ea typeface="华文楷体" panose="02010600040101010101" charset="-122"/>
              </a:rPr>
              <a:t>架构师</a:t>
            </a:r>
            <a:endParaRPr lang="en-US" altLang="zh-CN" sz="1197" dirty="0">
              <a:solidFill>
                <a:srgbClr val="333333"/>
              </a:solidFill>
              <a:ea typeface="华文楷体" panose="02010600040101010101" charset="-122"/>
            </a:endParaRPr>
          </a:p>
          <a:p>
            <a:pPr marL="171004" indent="-171004">
              <a:buFont typeface="Arial" panose="020B0604020202020204" pitchFamily="34" charset="0"/>
              <a:buChar char="•"/>
            </a:pPr>
            <a:r>
              <a:rPr lang="zh-CN" altLang="en-US" sz="1197" b="1" dirty="0">
                <a:solidFill>
                  <a:srgbClr val="0E05BB"/>
                </a:solidFill>
                <a:latin typeface="Calibri" panose="020F0502020204030204" pitchFamily="34" charset="0"/>
                <a:ea typeface="华文楷体" panose="02010600040101010101" charset="-122"/>
              </a:rPr>
              <a:t>上海交通大学</a:t>
            </a:r>
            <a:r>
              <a:rPr lang="zh-CN" altLang="en-US" sz="1197" dirty="0">
                <a:solidFill>
                  <a:srgbClr val="333333"/>
                </a:solidFill>
                <a:ea typeface="华文楷体" panose="02010600040101010101" charset="-122"/>
              </a:rPr>
              <a:t>管理学博士</a:t>
            </a:r>
            <a:endParaRPr lang="en-US" altLang="zh-CN" sz="1197" dirty="0">
              <a:solidFill>
                <a:srgbClr val="333333"/>
              </a:solidFill>
              <a:ea typeface="华文楷体" panose="02010600040101010101" charset="-122"/>
            </a:endParaRPr>
          </a:p>
          <a:p>
            <a:pPr marL="171004" indent="-171004">
              <a:buFont typeface="Arial" panose="020B0604020202020204" pitchFamily="34" charset="0"/>
              <a:buChar char="•"/>
            </a:pPr>
            <a:endParaRPr lang="en-US" altLang="zh-CN" sz="1197" dirty="0">
              <a:solidFill>
                <a:srgbClr val="333333"/>
              </a:solidFill>
              <a:ea typeface="华文楷体" panose="020106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69" y="4867406"/>
            <a:ext cx="1236624" cy="1123171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 bwMode="auto">
          <a:xfrm rot="13181833">
            <a:off x="5853946" y="4410556"/>
            <a:ext cx="1888537" cy="1954681"/>
            <a:chOff x="1277598" y="1346902"/>
            <a:chExt cx="1371854" cy="1371854"/>
          </a:xfrm>
        </p:grpSpPr>
        <p:sp>
          <p:nvSpPr>
            <p:cNvPr id="36" name="弧形 35"/>
            <p:cNvSpPr/>
            <p:nvPr/>
          </p:nvSpPr>
          <p:spPr>
            <a:xfrm>
              <a:off x="1277598" y="1346902"/>
              <a:ext cx="1371854" cy="1371854"/>
            </a:xfrm>
            <a:prstGeom prst="arc">
              <a:avLst>
                <a:gd name="adj1" fmla="val 18461852"/>
                <a:gd name="adj2" fmla="val 12396034"/>
              </a:avLst>
            </a:prstGeom>
            <a:ln w="19050">
              <a:solidFill>
                <a:srgbClr val="063F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2023">
                <a:defRPr/>
              </a:pPr>
              <a:endParaRPr lang="zh-CN" altLang="en-US" sz="2793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弧形 36"/>
            <p:cNvSpPr/>
            <p:nvPr/>
          </p:nvSpPr>
          <p:spPr>
            <a:xfrm>
              <a:off x="1411159" y="1478738"/>
              <a:ext cx="1104733" cy="1108183"/>
            </a:xfrm>
            <a:prstGeom prst="arc">
              <a:avLst>
                <a:gd name="adj1" fmla="val 3602965"/>
                <a:gd name="adj2" fmla="val 0"/>
              </a:avLst>
            </a:prstGeom>
            <a:ln w="19050">
              <a:solidFill>
                <a:srgbClr val="063F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2023">
                <a:defRPr/>
              </a:pPr>
              <a:endParaRPr lang="zh-CN" altLang="en-US" sz="2793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096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6"/>
          <p:cNvSpPr>
            <a:spLocks noGrp="1"/>
          </p:cNvSpPr>
          <p:nvPr>
            <p:ph type="title" idx="4294967295"/>
          </p:nvPr>
        </p:nvSpPr>
        <p:spPr>
          <a:xfrm>
            <a:off x="672465" y="299720"/>
            <a:ext cx="9525635" cy="561975"/>
          </a:xfrm>
        </p:spPr>
        <p:txBody>
          <a:bodyPr vert="horz" wrap="square" lIns="91206" tIns="45602" rIns="91206" bIns="45602" anchor="ctr"/>
          <a:lstStyle/>
          <a:p>
            <a:pPr algn="l" eaLnBrk="1" hangingPunct="1"/>
            <a:r>
              <a:rPr lang="en-US" altLang="zh-CN" sz="279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6. </a:t>
            </a:r>
            <a:r>
              <a:rPr lang="zh-CN" altLang="en-US" sz="279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项目管理</a:t>
            </a:r>
            <a:endParaRPr lang="zh-CN" altLang="en-US" sz="279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700" name="Rectangle 7"/>
          <p:cNvSpPr>
            <a:spLocks noGrp="1"/>
          </p:cNvSpPr>
          <p:nvPr>
            <p:ph idx="4294967295"/>
          </p:nvPr>
        </p:nvSpPr>
        <p:spPr>
          <a:xfrm>
            <a:off x="921057" y="1250766"/>
            <a:ext cx="10445115" cy="5234940"/>
          </a:xfrm>
        </p:spPr>
        <p:txBody>
          <a:bodyPr vert="horz" wrap="square" lIns="91206" tIns="45602" rIns="91206" bIns="45602" anchor="t"/>
          <a:lstStyle/>
          <a:p>
            <a:pPr marL="0" indent="0" eaLnBrk="1" hangingPunct="1"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endParaRPr lang="zh-CN" altLang="en-US" sz="199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199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99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7"/>
          <p:cNvSpPr txBox="1">
            <a:spLocks/>
          </p:cNvSpPr>
          <p:nvPr/>
        </p:nvSpPr>
        <p:spPr>
          <a:xfrm>
            <a:off x="1156662" y="1250766"/>
            <a:ext cx="9373686" cy="953461"/>
          </a:xfrm>
        </p:spPr>
        <p:txBody>
          <a:bodyPr vert="horz" wrap="square" lIns="91206" tIns="45602" rIns="91206" bIns="45602" anchor="t"/>
          <a:lstStyle>
            <a:lvl1pPr marL="218440" indent="-218440" algn="l" defTabSz="838835" rtl="0" eaLnBrk="1" fontAlgn="base" latinLnBrk="0" hangingPunct="1">
              <a:lnSpc>
                <a:spcPct val="95000"/>
              </a:lnSpc>
              <a:spcBef>
                <a:spcPts val="141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sz="147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3225" indent="-184785" algn="l" defTabSz="838835" rtl="0" eaLnBrk="1" fontAlgn="base" latinLnBrk="0" hangingPunct="1">
              <a:lnSpc>
                <a:spcPct val="95000"/>
              </a:lnSpc>
              <a:spcBef>
                <a:spcPts val="53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lang="en-US" sz="147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4835" indent="-178435" algn="l" defTabSz="838835" rtl="0" eaLnBrk="1" fontAlgn="base" latinLnBrk="0" hangingPunct="1">
              <a:lnSpc>
                <a:spcPct val="95000"/>
              </a:lnSpc>
              <a:spcBef>
                <a:spcPts val="465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47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468755" indent="-209550" algn="l" defTabSz="838835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lang="en-US" sz="147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855" indent="-209550" algn="l" defTabSz="838835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lang="en-US" sz="147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7590" indent="-209550" algn="l" defTabSz="838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7325" indent="-209550" algn="l" defTabSz="838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7060" indent="-209550" algn="l" defTabSz="838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6160" indent="-209550" algn="l" defTabSz="838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99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整体规划，分步实施。</a:t>
            </a:r>
            <a:endParaRPr lang="en-US" altLang="zh-CN" sz="199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995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聚焦核心需求，确保项目落地效果。</a:t>
            </a:r>
            <a:endParaRPr lang="en-US" altLang="zh-CN" sz="1995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995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形成稳定的项目团队。</a:t>
            </a:r>
            <a:endParaRPr lang="en-US" altLang="zh-CN" sz="1995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995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向共同的目标迈进。</a:t>
            </a:r>
            <a:endParaRPr lang="en-US" altLang="zh-CN" sz="1995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995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定期沟通和交流机制。</a:t>
            </a:r>
            <a:endParaRPr lang="en-US" altLang="zh-CN" sz="1995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995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风险前置，保证项目交期。</a:t>
            </a:r>
            <a:endParaRPr lang="en-US" altLang="zh-CN" sz="1995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99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5323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6"/>
          <p:cNvSpPr txBox="1"/>
          <p:nvPr/>
        </p:nvSpPr>
        <p:spPr>
          <a:xfrm>
            <a:off x="4320415" y="2921272"/>
            <a:ext cx="2585799" cy="6432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FontTx/>
              <a:buNone/>
            </a:pPr>
            <a:r>
              <a:rPr lang="zh-CN" altLang="en-US" sz="359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谢谢关注！</a:t>
            </a:r>
            <a:endParaRPr lang="zh-CN" altLang="en-US" sz="35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0814" y="318277"/>
            <a:ext cx="9525529" cy="562129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333399"/>
                </a:solidFill>
              </a:rPr>
              <a:t>汇报提纲</a:t>
            </a:r>
            <a:endParaRPr lang="zh-CN" altLang="en-US" sz="3200" dirty="0">
              <a:solidFill>
                <a:srgbClr val="333399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50528" y="1514969"/>
            <a:ext cx="5649111" cy="485531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 smtClean="0"/>
              <a:t>项目内容划分</a:t>
            </a:r>
            <a:endParaRPr lang="en-US" altLang="zh-CN" sz="2800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 smtClean="0"/>
              <a:t>项目人员配置</a:t>
            </a:r>
            <a:endParaRPr lang="en-US" altLang="zh-CN" sz="2800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 smtClean="0"/>
              <a:t>项目工作计划</a:t>
            </a:r>
            <a:endParaRPr lang="en-US" altLang="zh-CN" sz="2800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 smtClean="0"/>
              <a:t>数据需求</a:t>
            </a:r>
            <a:endParaRPr lang="en-US" altLang="zh-CN" sz="2800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 smtClean="0"/>
              <a:t>主要技术途径</a:t>
            </a:r>
            <a:endParaRPr lang="en-US" altLang="zh-CN" sz="2800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 smtClean="0"/>
              <a:t>项目管理措施</a:t>
            </a:r>
            <a:endParaRPr lang="en-US" altLang="zh-CN" sz="2800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284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6"/>
          <p:cNvSpPr>
            <a:spLocks noGrp="1"/>
          </p:cNvSpPr>
          <p:nvPr>
            <p:ph type="title" idx="4294967295"/>
          </p:nvPr>
        </p:nvSpPr>
        <p:spPr>
          <a:xfrm>
            <a:off x="672465" y="299720"/>
            <a:ext cx="9525635" cy="561975"/>
          </a:xfrm>
        </p:spPr>
        <p:txBody>
          <a:bodyPr vert="horz" wrap="square" lIns="91206" tIns="45602" rIns="91206" bIns="45602" anchor="ctr"/>
          <a:lstStyle/>
          <a:p>
            <a:pPr algn="l" eaLnBrk="1" hangingPunct="1"/>
            <a:r>
              <a:rPr lang="en-US" altLang="zh-CN" sz="279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279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项目内容划分（</a:t>
            </a:r>
            <a:r>
              <a:rPr lang="zh-CN" altLang="en-US" sz="279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一期</a:t>
            </a:r>
            <a:r>
              <a:rPr lang="zh-CN" altLang="en-US" sz="279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79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360108"/>
              </p:ext>
            </p:extLst>
          </p:nvPr>
        </p:nvGraphicFramePr>
        <p:xfrm>
          <a:off x="859277" y="1306348"/>
          <a:ext cx="10437987" cy="5040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9057">
                  <a:extLst>
                    <a:ext uri="{9D8B030D-6E8A-4147-A177-3AD203B41FA5}">
                      <a16:colId xmlns:a16="http://schemas.microsoft.com/office/drawing/2014/main" val="639456896"/>
                    </a:ext>
                  </a:extLst>
                </a:gridCol>
                <a:gridCol w="8138930">
                  <a:extLst>
                    <a:ext uri="{9D8B030D-6E8A-4147-A177-3AD203B41FA5}">
                      <a16:colId xmlns:a16="http://schemas.microsoft.com/office/drawing/2014/main" val="683406699"/>
                    </a:ext>
                  </a:extLst>
                </a:gridCol>
              </a:tblGrid>
              <a:tr h="402112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项目名称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威远页岩气井开发方案经济评价方法研究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63234"/>
                  </a:ext>
                </a:extLst>
              </a:tr>
              <a:tr h="402112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项目内容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sz="2000" dirty="0" smtClean="0"/>
                        <a:t>气田开发过程数据工程（数据收集、数据清晰、数据转换）；</a:t>
                      </a:r>
                      <a:endParaRPr lang="en-US" altLang="zh-CN" sz="20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2000" dirty="0" smtClean="0"/>
                        <a:t>气田开发全生命周期财务模型构建（建设期、运营期）；</a:t>
                      </a:r>
                      <a:endParaRPr lang="en-US" altLang="zh-CN" sz="20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2000" dirty="0" smtClean="0"/>
                        <a:t>气田开发过程主控因素分析模型（基于数据构建建设方案和维护措施与产量之间的管理关系，构建主控因素与产量的映射关系）</a:t>
                      </a:r>
                      <a:endParaRPr lang="en-US" altLang="zh-CN" sz="20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2000" dirty="0" smtClean="0"/>
                        <a:t>气田开发方案的多属性评价模型（评价指标体系构建、多属性评价方法）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590505"/>
                  </a:ext>
                </a:extLst>
              </a:tr>
              <a:tr h="64448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建设目标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基于页岩气井开发过程的地质条件数据、工程数据、生产数据、产量数据以及财务数据，构建以财务为核心的业财一体化模型；建立数据驱动的开发方案评价模型，为开发过程的参数优化提供定量支撑。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41449"/>
                  </a:ext>
                </a:extLst>
              </a:tr>
              <a:tr h="402112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项目预期成果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sz="2000" dirty="0" smtClean="0"/>
                        <a:t>项目研究报告</a:t>
                      </a:r>
                      <a:r>
                        <a:rPr lang="en-US" altLang="zh-CN" sz="2000" dirty="0" smtClean="0"/>
                        <a:t>1</a:t>
                      </a:r>
                      <a:r>
                        <a:rPr lang="zh-CN" altLang="en-US" sz="2000" dirty="0" smtClean="0"/>
                        <a:t>份；</a:t>
                      </a:r>
                      <a:endParaRPr lang="en-US" altLang="zh-CN" sz="20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2000" dirty="0" smtClean="0"/>
                        <a:t>完成研究论文</a:t>
                      </a:r>
                      <a:r>
                        <a:rPr lang="en-US" altLang="zh-CN" sz="2000" dirty="0" smtClean="0"/>
                        <a:t>1-2</a:t>
                      </a:r>
                      <a:r>
                        <a:rPr lang="zh-CN" altLang="en-US" sz="2000" dirty="0" smtClean="0"/>
                        <a:t>篇；</a:t>
                      </a:r>
                      <a:endParaRPr lang="en-US" altLang="zh-CN" sz="20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2000" dirty="0" smtClean="0"/>
                        <a:t>业财一体化评价模型</a:t>
                      </a:r>
                      <a:r>
                        <a:rPr lang="en-US" altLang="zh-CN" sz="2000" dirty="0" smtClean="0"/>
                        <a:t>1</a:t>
                      </a:r>
                      <a:r>
                        <a:rPr lang="zh-CN" altLang="en-US" sz="2000" dirty="0" smtClean="0"/>
                        <a:t>套（含源代码）</a:t>
                      </a:r>
                      <a:endParaRPr lang="en-US" altLang="zh-CN" sz="20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2000" dirty="0" smtClean="0"/>
                        <a:t>申请专利</a:t>
                      </a:r>
                      <a:r>
                        <a:rPr lang="en-US" altLang="zh-CN" sz="2000" dirty="0" smtClean="0"/>
                        <a:t>1</a:t>
                      </a:r>
                      <a:r>
                        <a:rPr lang="zh-CN" altLang="en-US" sz="2000" dirty="0" smtClean="0"/>
                        <a:t>项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743400"/>
                  </a:ext>
                </a:extLst>
              </a:tr>
              <a:tr h="402112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项目周期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2023.09-2023.12 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74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487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6"/>
          <p:cNvSpPr>
            <a:spLocks noGrp="1"/>
          </p:cNvSpPr>
          <p:nvPr>
            <p:ph type="title" idx="4294967295"/>
          </p:nvPr>
        </p:nvSpPr>
        <p:spPr>
          <a:xfrm>
            <a:off x="672465" y="299720"/>
            <a:ext cx="9525635" cy="561975"/>
          </a:xfrm>
        </p:spPr>
        <p:txBody>
          <a:bodyPr vert="horz" wrap="square" lIns="91206" tIns="45602" rIns="91206" bIns="45602" anchor="ctr"/>
          <a:lstStyle/>
          <a:p>
            <a:pPr algn="l" eaLnBrk="1" hangingPunct="1"/>
            <a:r>
              <a:rPr lang="en-US" altLang="zh-CN" sz="279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279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项目内容划分（</a:t>
            </a:r>
            <a:r>
              <a:rPr lang="zh-CN" altLang="en-US" sz="279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</a:t>
            </a:r>
            <a:r>
              <a:rPr lang="zh-CN" altLang="en-US" sz="279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期</a:t>
            </a:r>
            <a:r>
              <a:rPr lang="zh-CN" altLang="en-US" sz="279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79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149311"/>
              </p:ext>
            </p:extLst>
          </p:nvPr>
        </p:nvGraphicFramePr>
        <p:xfrm>
          <a:off x="859277" y="1021212"/>
          <a:ext cx="10437987" cy="5650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9057">
                  <a:extLst>
                    <a:ext uri="{9D8B030D-6E8A-4147-A177-3AD203B41FA5}">
                      <a16:colId xmlns:a16="http://schemas.microsoft.com/office/drawing/2014/main" val="639456896"/>
                    </a:ext>
                  </a:extLst>
                </a:gridCol>
                <a:gridCol w="8138930">
                  <a:extLst>
                    <a:ext uri="{9D8B030D-6E8A-4147-A177-3AD203B41FA5}">
                      <a16:colId xmlns:a16="http://schemas.microsoft.com/office/drawing/2014/main" val="683406699"/>
                    </a:ext>
                  </a:extLst>
                </a:gridCol>
              </a:tblGrid>
              <a:tr h="402112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项目名称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威远页岩气井开发过程资源配置智能优化与决策系统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63234"/>
                  </a:ext>
                </a:extLst>
              </a:tr>
              <a:tr h="402112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项目内容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sz="2000" dirty="0" smtClean="0"/>
                        <a:t>气田开发过程优化模型构建；</a:t>
                      </a:r>
                      <a:endParaRPr lang="en-US" altLang="zh-CN" sz="20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2000" dirty="0" smtClean="0"/>
                        <a:t>气田开发过程智能优化算法设计与开发；</a:t>
                      </a:r>
                      <a:endParaRPr lang="en-US" altLang="zh-CN" sz="20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2000" dirty="0" smtClean="0"/>
                        <a:t>气田开发过程智能优化集成平台设计与研发</a:t>
                      </a:r>
                      <a:endParaRPr lang="en-US" altLang="zh-CN" sz="20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2000" dirty="0" smtClean="0"/>
                        <a:t>气田开发方案仿真分析与决策支持模型构建</a:t>
                      </a:r>
                      <a:endParaRPr lang="en-US" altLang="zh-CN" sz="20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2000" dirty="0" smtClean="0"/>
                        <a:t>业务系统开发</a:t>
                      </a:r>
                      <a:endParaRPr lang="en-US" altLang="zh-CN" sz="20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2000" dirty="0" smtClean="0"/>
                        <a:t>出版专著</a:t>
                      </a:r>
                      <a:r>
                        <a:rPr lang="en-US" altLang="zh-CN" sz="2000" dirty="0" smtClean="0"/>
                        <a:t>《</a:t>
                      </a:r>
                      <a:r>
                        <a:rPr lang="zh-CN" altLang="en-US" sz="2000" dirty="0" smtClean="0"/>
                        <a:t>页岩气开采业财一体化评价与优化</a:t>
                      </a:r>
                      <a:r>
                        <a:rPr lang="en-US" altLang="zh-CN" sz="2000" dirty="0" smtClean="0"/>
                        <a:t>》</a:t>
                      </a:r>
                      <a:r>
                        <a:rPr lang="zh-CN" altLang="en-US" sz="2000" dirty="0" smtClean="0"/>
                        <a:t>（题目待定）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590505"/>
                  </a:ext>
                </a:extLst>
              </a:tr>
              <a:tr h="64448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建设目标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构建基于业财一体化模型的开发过程优化模型，开发一套能够支持页岩气井开发评价和决策支持的仿真优化系统，实现开发过程的参数优化，提供多方案比选，支撑业财一体化的全生命周期量化分析，实现数据驱动的开发方案优化，达到降本增效的目标。</a:t>
                      </a:r>
                      <a:endParaRPr lang="en-US" altLang="zh-CN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41449"/>
                  </a:ext>
                </a:extLst>
              </a:tr>
              <a:tr h="402112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项目预期成果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sz="2000" dirty="0" smtClean="0"/>
                        <a:t>出版专著</a:t>
                      </a:r>
                      <a:r>
                        <a:rPr lang="en-US" altLang="zh-CN" sz="2000" dirty="0" smtClean="0"/>
                        <a:t>1</a:t>
                      </a:r>
                      <a:r>
                        <a:rPr lang="zh-CN" altLang="en-US" sz="2000" dirty="0" smtClean="0"/>
                        <a:t>部；</a:t>
                      </a:r>
                      <a:endParaRPr lang="en-US" altLang="zh-CN" sz="20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2000" dirty="0" smtClean="0"/>
                        <a:t>完成研究论文</a:t>
                      </a:r>
                      <a:r>
                        <a:rPr lang="en-US" altLang="zh-CN" sz="2000" dirty="0" smtClean="0"/>
                        <a:t>2-3</a:t>
                      </a:r>
                      <a:r>
                        <a:rPr lang="zh-CN" altLang="en-US" sz="2000" dirty="0" smtClean="0"/>
                        <a:t>篇；</a:t>
                      </a:r>
                      <a:endParaRPr lang="en-US" altLang="zh-CN" sz="20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2000" dirty="0" smtClean="0"/>
                        <a:t>优化与决策支持系统</a:t>
                      </a:r>
                      <a:r>
                        <a:rPr lang="en-US" altLang="zh-CN" sz="2000" dirty="0" smtClean="0"/>
                        <a:t>1</a:t>
                      </a:r>
                      <a:r>
                        <a:rPr lang="zh-CN" altLang="en-US" sz="2000" dirty="0" smtClean="0"/>
                        <a:t>套（含源代码）</a:t>
                      </a:r>
                      <a:endParaRPr lang="en-US" altLang="zh-CN" sz="20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2000" dirty="0" smtClean="0"/>
                        <a:t>申请软件著作权</a:t>
                      </a:r>
                      <a:r>
                        <a:rPr lang="en-US" altLang="zh-CN" sz="2000" dirty="0" smtClean="0"/>
                        <a:t>1</a:t>
                      </a:r>
                      <a:r>
                        <a:rPr lang="zh-CN" altLang="en-US" sz="2000" dirty="0" smtClean="0"/>
                        <a:t>项</a:t>
                      </a:r>
                      <a:endParaRPr lang="en-US" altLang="zh-CN" sz="20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sz="2000" dirty="0" smtClean="0"/>
                        <a:t>申请专利</a:t>
                      </a:r>
                      <a:r>
                        <a:rPr lang="en-US" altLang="zh-CN" sz="2000" dirty="0" smtClean="0"/>
                        <a:t>2</a:t>
                      </a:r>
                      <a:r>
                        <a:rPr lang="zh-CN" altLang="en-US" sz="2000" dirty="0" smtClean="0"/>
                        <a:t>项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743400"/>
                  </a:ext>
                </a:extLst>
              </a:tr>
              <a:tr h="402112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项目周期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2024.01-2024.06 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74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949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6"/>
          <p:cNvSpPr>
            <a:spLocks noGrp="1"/>
          </p:cNvSpPr>
          <p:nvPr>
            <p:ph type="title" idx="4294967295"/>
          </p:nvPr>
        </p:nvSpPr>
        <p:spPr>
          <a:xfrm>
            <a:off x="672465" y="299720"/>
            <a:ext cx="9525635" cy="561975"/>
          </a:xfrm>
        </p:spPr>
        <p:txBody>
          <a:bodyPr vert="horz" wrap="square" lIns="91206" tIns="45602" rIns="91206" bIns="45602" anchor="ctr"/>
          <a:lstStyle/>
          <a:p>
            <a:pPr algn="l" eaLnBrk="1" hangingPunct="1"/>
            <a:r>
              <a:rPr lang="en-US" altLang="zh-CN" sz="279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279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项目人员配置</a:t>
            </a:r>
            <a:endParaRPr lang="zh-CN" altLang="en-US" sz="279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700" name="Rectangle 7"/>
          <p:cNvSpPr>
            <a:spLocks noGrp="1"/>
          </p:cNvSpPr>
          <p:nvPr>
            <p:ph idx="4294967295"/>
          </p:nvPr>
        </p:nvSpPr>
        <p:spPr>
          <a:xfrm>
            <a:off x="921057" y="1250766"/>
            <a:ext cx="10445115" cy="5234940"/>
          </a:xfrm>
        </p:spPr>
        <p:txBody>
          <a:bodyPr vert="horz" wrap="square" lIns="91206" tIns="45602" rIns="91206" bIns="45602" anchor="t"/>
          <a:lstStyle/>
          <a:p>
            <a:pPr marL="0" indent="0" eaLnBrk="1" hangingPunct="1"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endParaRPr lang="zh-CN" altLang="en-US" sz="199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199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99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314164"/>
              </p:ext>
            </p:extLst>
          </p:nvPr>
        </p:nvGraphicFramePr>
        <p:xfrm>
          <a:off x="921057" y="1241170"/>
          <a:ext cx="9992749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899">
                  <a:extLst>
                    <a:ext uri="{9D8B030D-6E8A-4147-A177-3AD203B41FA5}">
                      <a16:colId xmlns:a16="http://schemas.microsoft.com/office/drawing/2014/main" val="3365044625"/>
                    </a:ext>
                  </a:extLst>
                </a:gridCol>
                <a:gridCol w="3930919">
                  <a:extLst>
                    <a:ext uri="{9D8B030D-6E8A-4147-A177-3AD203B41FA5}">
                      <a16:colId xmlns:a16="http://schemas.microsoft.com/office/drawing/2014/main" val="718951188"/>
                    </a:ext>
                  </a:extLst>
                </a:gridCol>
                <a:gridCol w="4293931">
                  <a:extLst>
                    <a:ext uri="{9D8B030D-6E8A-4147-A177-3AD203B41FA5}">
                      <a16:colId xmlns:a16="http://schemas.microsoft.com/office/drawing/2014/main" val="861084731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人员需求</a:t>
                      </a:r>
                      <a:endParaRPr lang="zh-CN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42706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一期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二期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97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乙方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数据工程师</a:t>
                      </a:r>
                      <a:r>
                        <a:rPr lang="en-US" altLang="zh-CN" sz="2400" dirty="0" smtClean="0"/>
                        <a:t>2</a:t>
                      </a:r>
                      <a:r>
                        <a:rPr lang="zh-CN" altLang="en-US" sz="2400" dirty="0" smtClean="0"/>
                        <a:t>名（</a:t>
                      </a:r>
                      <a:r>
                        <a:rPr lang="en-US" altLang="zh-CN" sz="2400" dirty="0" smtClean="0"/>
                        <a:t>3</a:t>
                      </a:r>
                      <a:r>
                        <a:rPr lang="zh-CN" altLang="en-US" sz="2400" dirty="0" smtClean="0"/>
                        <a:t>个月）</a:t>
                      </a:r>
                      <a:endParaRPr lang="en-US" altLang="zh-CN" sz="2400" dirty="0" smtClean="0"/>
                    </a:p>
                    <a:p>
                      <a:r>
                        <a:rPr lang="zh-CN" altLang="en-US" sz="2400" dirty="0" smtClean="0"/>
                        <a:t>算法工程师</a:t>
                      </a:r>
                      <a:r>
                        <a:rPr lang="en-US" altLang="zh-CN" sz="2400" dirty="0" smtClean="0"/>
                        <a:t>1</a:t>
                      </a:r>
                      <a:r>
                        <a:rPr lang="zh-CN" altLang="en-US" sz="2400" dirty="0" smtClean="0"/>
                        <a:t>名（</a:t>
                      </a:r>
                      <a:r>
                        <a:rPr lang="en-US" altLang="zh-CN" sz="2400" dirty="0" smtClean="0"/>
                        <a:t>3</a:t>
                      </a:r>
                      <a:r>
                        <a:rPr lang="zh-CN" altLang="en-US" sz="2400" dirty="0" smtClean="0"/>
                        <a:t>个月）</a:t>
                      </a:r>
                      <a:endParaRPr lang="en-US" altLang="zh-CN" sz="2400" dirty="0" smtClean="0"/>
                    </a:p>
                    <a:p>
                      <a:r>
                        <a:rPr lang="zh-CN" altLang="en-US" sz="2400" dirty="0" smtClean="0"/>
                        <a:t>博士研究生</a:t>
                      </a:r>
                      <a:r>
                        <a:rPr lang="en-US" altLang="zh-CN" sz="2400" dirty="0" smtClean="0"/>
                        <a:t>2</a:t>
                      </a:r>
                      <a:r>
                        <a:rPr lang="zh-CN" altLang="en-US" sz="2400" dirty="0" smtClean="0"/>
                        <a:t>名（</a:t>
                      </a:r>
                      <a:r>
                        <a:rPr lang="en-US" altLang="zh-CN" sz="2400" dirty="0" smtClean="0"/>
                        <a:t>3</a:t>
                      </a:r>
                      <a:r>
                        <a:rPr lang="zh-CN" altLang="en-US" sz="2400" dirty="0" smtClean="0"/>
                        <a:t>个月）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数据工程师</a:t>
                      </a:r>
                      <a:r>
                        <a:rPr lang="en-US" altLang="zh-CN" sz="2400" dirty="0" smtClean="0"/>
                        <a:t>1</a:t>
                      </a:r>
                      <a:r>
                        <a:rPr lang="zh-CN" altLang="en-US" sz="2400" dirty="0" smtClean="0"/>
                        <a:t>名（</a:t>
                      </a:r>
                      <a:r>
                        <a:rPr lang="en-US" altLang="zh-CN" sz="2400" dirty="0" smtClean="0"/>
                        <a:t>6</a:t>
                      </a:r>
                      <a:r>
                        <a:rPr lang="zh-CN" altLang="en-US" sz="2400" dirty="0" smtClean="0"/>
                        <a:t>个月）</a:t>
                      </a:r>
                      <a:endParaRPr lang="en-US" altLang="zh-CN" sz="2400" dirty="0" smtClean="0"/>
                    </a:p>
                    <a:p>
                      <a:r>
                        <a:rPr lang="zh-CN" altLang="en-US" sz="2400" dirty="0" smtClean="0"/>
                        <a:t>算法工程师</a:t>
                      </a:r>
                      <a:r>
                        <a:rPr lang="en-US" altLang="zh-CN" sz="2400" dirty="0" smtClean="0"/>
                        <a:t>2</a:t>
                      </a:r>
                      <a:r>
                        <a:rPr lang="zh-CN" altLang="en-US" sz="2400" dirty="0" smtClean="0"/>
                        <a:t>名（</a:t>
                      </a:r>
                      <a:r>
                        <a:rPr lang="en-US" altLang="zh-CN" sz="2400" dirty="0" smtClean="0"/>
                        <a:t>6</a:t>
                      </a:r>
                      <a:r>
                        <a:rPr lang="zh-CN" altLang="en-US" sz="2400" dirty="0" smtClean="0"/>
                        <a:t>个月）</a:t>
                      </a:r>
                      <a:endParaRPr lang="en-US" altLang="zh-CN" sz="2400" dirty="0" smtClean="0"/>
                    </a:p>
                    <a:p>
                      <a:r>
                        <a:rPr lang="zh-CN" altLang="en-US" sz="2400" dirty="0" smtClean="0"/>
                        <a:t>博士研究生</a:t>
                      </a:r>
                      <a:r>
                        <a:rPr lang="en-US" altLang="zh-CN" sz="2400" dirty="0" smtClean="0"/>
                        <a:t>2</a:t>
                      </a:r>
                      <a:r>
                        <a:rPr lang="zh-CN" altLang="en-US" sz="2400" dirty="0" smtClean="0"/>
                        <a:t>名（</a:t>
                      </a:r>
                      <a:r>
                        <a:rPr lang="en-US" altLang="zh-CN" sz="2400" dirty="0" smtClean="0"/>
                        <a:t>6</a:t>
                      </a:r>
                      <a:r>
                        <a:rPr lang="zh-CN" altLang="en-US" sz="2400" dirty="0" smtClean="0"/>
                        <a:t>个月）</a:t>
                      </a:r>
                      <a:endParaRPr lang="en-US" altLang="zh-CN" sz="2400" dirty="0" smtClean="0"/>
                    </a:p>
                    <a:p>
                      <a:r>
                        <a:rPr lang="zh-CN" altLang="en-US" sz="2400" dirty="0" smtClean="0"/>
                        <a:t>软件架构师</a:t>
                      </a:r>
                      <a:r>
                        <a:rPr lang="en-US" altLang="zh-CN" sz="2400" dirty="0" smtClean="0"/>
                        <a:t>1</a:t>
                      </a:r>
                      <a:r>
                        <a:rPr lang="zh-CN" altLang="en-US" sz="2400" dirty="0" smtClean="0"/>
                        <a:t>名（</a:t>
                      </a:r>
                      <a:r>
                        <a:rPr lang="en-US" altLang="zh-CN" sz="2400" dirty="0" smtClean="0"/>
                        <a:t>3</a:t>
                      </a:r>
                      <a:r>
                        <a:rPr lang="zh-CN" altLang="en-US" sz="2400" dirty="0" smtClean="0"/>
                        <a:t>个月）</a:t>
                      </a:r>
                      <a:endParaRPr lang="en-US" altLang="zh-CN" sz="2400" dirty="0" smtClean="0"/>
                    </a:p>
                    <a:p>
                      <a:r>
                        <a:rPr lang="zh-CN" altLang="en-US" sz="2400" dirty="0" smtClean="0"/>
                        <a:t>软件开发工程师</a:t>
                      </a:r>
                      <a:r>
                        <a:rPr lang="en-US" altLang="zh-CN" sz="2400" dirty="0" smtClean="0"/>
                        <a:t>3</a:t>
                      </a:r>
                      <a:r>
                        <a:rPr lang="zh-CN" altLang="en-US" sz="2400" dirty="0" smtClean="0"/>
                        <a:t>名（</a:t>
                      </a:r>
                      <a:r>
                        <a:rPr lang="en-US" altLang="zh-CN" sz="2400" dirty="0" smtClean="0"/>
                        <a:t>6</a:t>
                      </a:r>
                      <a:r>
                        <a:rPr lang="zh-CN" altLang="en-US" sz="2400" dirty="0" smtClean="0"/>
                        <a:t>个月）</a:t>
                      </a:r>
                      <a:endParaRPr lang="en-US" altLang="zh-CN" sz="2400" dirty="0" smtClean="0"/>
                    </a:p>
                    <a:p>
                      <a:r>
                        <a:rPr lang="zh-CN" altLang="en-US" sz="2400" dirty="0" smtClean="0"/>
                        <a:t>测试工程师</a:t>
                      </a:r>
                      <a:r>
                        <a:rPr lang="en-US" altLang="zh-CN" sz="2400" dirty="0" smtClean="0"/>
                        <a:t>1</a:t>
                      </a:r>
                      <a:r>
                        <a:rPr lang="zh-CN" altLang="en-US" sz="2400" dirty="0" smtClean="0"/>
                        <a:t>名（</a:t>
                      </a:r>
                      <a:r>
                        <a:rPr lang="en-US" altLang="zh-CN" sz="2400" dirty="0" smtClean="0"/>
                        <a:t>6</a:t>
                      </a:r>
                      <a:r>
                        <a:rPr lang="zh-CN" altLang="en-US" sz="2400" dirty="0" smtClean="0"/>
                        <a:t>个月）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97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甲方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财务专家</a:t>
                      </a:r>
                      <a:r>
                        <a:rPr lang="en-US" altLang="zh-CN" sz="2400" dirty="0" smtClean="0"/>
                        <a:t>1</a:t>
                      </a:r>
                      <a:r>
                        <a:rPr lang="zh-CN" altLang="en-US" sz="2400" dirty="0" smtClean="0"/>
                        <a:t>人（</a:t>
                      </a:r>
                      <a:r>
                        <a:rPr lang="en-US" altLang="zh-CN" sz="2400" dirty="0" smtClean="0"/>
                        <a:t>1</a:t>
                      </a:r>
                      <a:r>
                        <a:rPr lang="zh-CN" altLang="en-US" sz="2400" dirty="0" smtClean="0"/>
                        <a:t>个月）</a:t>
                      </a:r>
                      <a:endParaRPr lang="en-US" altLang="zh-CN" sz="2400" dirty="0" smtClean="0"/>
                    </a:p>
                    <a:p>
                      <a:r>
                        <a:rPr lang="zh-CN" altLang="en-US" sz="2400" dirty="0" smtClean="0"/>
                        <a:t>业务专家</a:t>
                      </a:r>
                      <a:r>
                        <a:rPr lang="en-US" altLang="zh-CN" sz="2400" dirty="0" smtClean="0"/>
                        <a:t>1</a:t>
                      </a:r>
                      <a:r>
                        <a:rPr lang="zh-CN" altLang="en-US" sz="2400" dirty="0" smtClean="0"/>
                        <a:t>人（</a:t>
                      </a:r>
                      <a:r>
                        <a:rPr lang="en-US" altLang="zh-CN" sz="2400" dirty="0" smtClean="0"/>
                        <a:t>1</a:t>
                      </a:r>
                      <a:r>
                        <a:rPr lang="zh-CN" altLang="en-US" sz="2400" dirty="0" smtClean="0"/>
                        <a:t>个月）</a:t>
                      </a:r>
                      <a:endParaRPr lang="en-US" altLang="zh-CN" sz="2400" dirty="0" smtClean="0"/>
                    </a:p>
                    <a:p>
                      <a:r>
                        <a:rPr lang="zh-CN" altLang="en-US" sz="2400" dirty="0" smtClean="0"/>
                        <a:t>材料收集和整理人员</a:t>
                      </a:r>
                      <a:r>
                        <a:rPr lang="en-US" altLang="zh-CN" sz="2400" dirty="0" smtClean="0"/>
                        <a:t>2</a:t>
                      </a:r>
                      <a:r>
                        <a:rPr lang="zh-CN" altLang="en-US" sz="2400" dirty="0" smtClean="0"/>
                        <a:t>人（专著材料）（</a:t>
                      </a:r>
                      <a:r>
                        <a:rPr lang="en-US" altLang="zh-CN" sz="2400" dirty="0" smtClean="0"/>
                        <a:t>2</a:t>
                      </a:r>
                      <a:r>
                        <a:rPr lang="zh-CN" altLang="en-US" sz="2400" dirty="0" smtClean="0"/>
                        <a:t>个月）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财务专家</a:t>
                      </a:r>
                      <a:r>
                        <a:rPr lang="en-US" altLang="zh-CN" sz="2400" dirty="0" smtClean="0"/>
                        <a:t>1</a:t>
                      </a:r>
                      <a:r>
                        <a:rPr lang="zh-CN" altLang="en-US" sz="2400" dirty="0" smtClean="0"/>
                        <a:t>人（</a:t>
                      </a:r>
                      <a:r>
                        <a:rPr lang="en-US" altLang="zh-CN" sz="2400" dirty="0" smtClean="0"/>
                        <a:t>2</a:t>
                      </a:r>
                      <a:r>
                        <a:rPr lang="zh-CN" altLang="en-US" sz="2400" dirty="0" smtClean="0"/>
                        <a:t>个月）</a:t>
                      </a:r>
                      <a:endParaRPr lang="en-US" altLang="zh-CN" sz="2400" dirty="0" smtClean="0"/>
                    </a:p>
                    <a:p>
                      <a:r>
                        <a:rPr lang="zh-CN" altLang="en-US" sz="2400" dirty="0" smtClean="0"/>
                        <a:t>业务专家</a:t>
                      </a:r>
                      <a:r>
                        <a:rPr lang="en-US" altLang="zh-CN" sz="2400" dirty="0" smtClean="0"/>
                        <a:t>1</a:t>
                      </a:r>
                      <a:r>
                        <a:rPr lang="zh-CN" altLang="en-US" sz="2400" dirty="0" smtClean="0"/>
                        <a:t>人（</a:t>
                      </a:r>
                      <a:r>
                        <a:rPr lang="en-US" altLang="zh-CN" sz="2400" dirty="0" smtClean="0"/>
                        <a:t>2</a:t>
                      </a:r>
                      <a:r>
                        <a:rPr lang="zh-CN" altLang="en-US" sz="2400" dirty="0" smtClean="0"/>
                        <a:t>个月）</a:t>
                      </a:r>
                      <a:endParaRPr lang="en-US" altLang="zh-CN" sz="2400" dirty="0" smtClean="0"/>
                    </a:p>
                    <a:p>
                      <a:r>
                        <a:rPr lang="zh-CN" altLang="en-US" sz="2400" dirty="0" smtClean="0"/>
                        <a:t>用户代表</a:t>
                      </a:r>
                      <a:r>
                        <a:rPr lang="en-US" altLang="zh-CN" sz="2400" dirty="0" smtClean="0"/>
                        <a:t>1</a:t>
                      </a:r>
                      <a:r>
                        <a:rPr lang="zh-CN" altLang="en-US" sz="2400" dirty="0" smtClean="0"/>
                        <a:t>人（</a:t>
                      </a:r>
                      <a:r>
                        <a:rPr lang="en-US" altLang="zh-CN" sz="2400" dirty="0" smtClean="0"/>
                        <a:t>2</a:t>
                      </a:r>
                      <a:r>
                        <a:rPr lang="zh-CN" altLang="en-US" sz="2400" dirty="0" smtClean="0"/>
                        <a:t>个月）</a:t>
                      </a:r>
                      <a:endParaRPr lang="en-US" altLang="zh-CN" sz="2400" dirty="0" smtClean="0"/>
                    </a:p>
                    <a:p>
                      <a:r>
                        <a:rPr lang="zh-CN" altLang="en-US" sz="2400" dirty="0" smtClean="0"/>
                        <a:t>材料收集和整理人员</a:t>
                      </a:r>
                      <a:r>
                        <a:rPr lang="en-US" altLang="zh-CN" sz="2400" dirty="0" smtClean="0"/>
                        <a:t>2</a:t>
                      </a:r>
                      <a:r>
                        <a:rPr lang="zh-CN" altLang="en-US" sz="2400" dirty="0" smtClean="0"/>
                        <a:t>人（专著材料）（</a:t>
                      </a:r>
                      <a:r>
                        <a:rPr lang="en-US" altLang="zh-CN" sz="2400" dirty="0" smtClean="0"/>
                        <a:t>3</a:t>
                      </a:r>
                      <a:r>
                        <a:rPr lang="zh-CN" altLang="en-US" sz="2400" dirty="0" smtClean="0"/>
                        <a:t>个月）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570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481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6"/>
          <p:cNvSpPr>
            <a:spLocks noGrp="1"/>
          </p:cNvSpPr>
          <p:nvPr>
            <p:ph type="title" idx="4294967295"/>
          </p:nvPr>
        </p:nvSpPr>
        <p:spPr>
          <a:xfrm>
            <a:off x="672465" y="299720"/>
            <a:ext cx="9525635" cy="561975"/>
          </a:xfrm>
        </p:spPr>
        <p:txBody>
          <a:bodyPr vert="horz" wrap="square" lIns="91206" tIns="45602" rIns="91206" bIns="45602" anchor="ctr"/>
          <a:lstStyle/>
          <a:p>
            <a:pPr algn="l" eaLnBrk="1" hangingPunct="1"/>
            <a:r>
              <a:rPr lang="en-US" altLang="zh-CN" sz="279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</a:t>
            </a:r>
            <a:r>
              <a:rPr lang="zh-CN" altLang="en-US" sz="279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项目工作计划（一期）</a:t>
            </a:r>
            <a:endParaRPr lang="zh-CN" altLang="en-US" sz="279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700" name="Rectangle 7"/>
          <p:cNvSpPr>
            <a:spLocks noGrp="1"/>
          </p:cNvSpPr>
          <p:nvPr>
            <p:ph idx="4294967295"/>
          </p:nvPr>
        </p:nvSpPr>
        <p:spPr>
          <a:xfrm>
            <a:off x="921057" y="1250766"/>
            <a:ext cx="10445115" cy="5234940"/>
          </a:xfrm>
        </p:spPr>
        <p:txBody>
          <a:bodyPr vert="horz" wrap="square" lIns="91206" tIns="45602" rIns="91206" bIns="45602" anchor="t"/>
          <a:lstStyle/>
          <a:p>
            <a:pPr marL="0" indent="0" eaLnBrk="1" hangingPunct="1"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endParaRPr lang="zh-CN" altLang="en-US" sz="199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199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99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409518"/>
              </p:ext>
            </p:extLst>
          </p:nvPr>
        </p:nvGraphicFramePr>
        <p:xfrm>
          <a:off x="589934" y="1368876"/>
          <a:ext cx="1088431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911">
                  <a:extLst>
                    <a:ext uri="{9D8B030D-6E8A-4147-A177-3AD203B41FA5}">
                      <a16:colId xmlns:a16="http://schemas.microsoft.com/office/drawing/2014/main" val="3591631211"/>
                    </a:ext>
                  </a:extLst>
                </a:gridCol>
                <a:gridCol w="3018503">
                  <a:extLst>
                    <a:ext uri="{9D8B030D-6E8A-4147-A177-3AD203B41FA5}">
                      <a16:colId xmlns:a16="http://schemas.microsoft.com/office/drawing/2014/main" val="1849446915"/>
                    </a:ext>
                  </a:extLst>
                </a:gridCol>
                <a:gridCol w="5523480">
                  <a:extLst>
                    <a:ext uri="{9D8B030D-6E8A-4147-A177-3AD203B41FA5}">
                      <a16:colId xmlns:a16="http://schemas.microsoft.com/office/drawing/2014/main" val="3206909027"/>
                    </a:ext>
                  </a:extLst>
                </a:gridCol>
                <a:gridCol w="1516416">
                  <a:extLst>
                    <a:ext uri="{9D8B030D-6E8A-4147-A177-3AD203B41FA5}">
                      <a16:colId xmlns:a16="http://schemas.microsoft.com/office/drawing/2014/main" val="3945059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序号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时间段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工作内容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备注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28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2023.09.25-2023.10.20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收集数据、理解业务流程和专业背景、现场调研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336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388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2023.09.25-2023.10.10</a:t>
                      </a:r>
                      <a:endParaRPr lang="zh-CN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确定出版专著的题目和作者，申报出版选题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题目和作者一旦确定不得更改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3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388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2023.10.20-2023.11.10</a:t>
                      </a:r>
                      <a:endParaRPr lang="zh-CN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构建页岩气井全生命周期的收益评价模型（需要与财务专家一起确定收益模型的构成和粒度）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57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388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2023.10.20-2023.11.20</a:t>
                      </a:r>
                      <a:endParaRPr lang="zh-CN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进行数据挖掘、关联关系分析，确定开发过程的主控因素，构建主控因素与</a:t>
                      </a:r>
                      <a:r>
                        <a:rPr lang="en-US" altLang="zh-CN" sz="2000" dirty="0" smtClean="0"/>
                        <a:t>EUR</a:t>
                      </a:r>
                      <a:r>
                        <a:rPr lang="zh-CN" altLang="en-US" sz="2000" dirty="0" smtClean="0"/>
                        <a:t>的拟合模型；建立运营期提升措施与产量增加的关系（基于规则、数据和专家经验的融合）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11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388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2023.11.01-2023.11.30</a:t>
                      </a:r>
                      <a:endParaRPr lang="zh-CN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研究全生命周期投入</a:t>
                      </a:r>
                      <a:r>
                        <a:rPr lang="en-US" altLang="zh-CN" sz="2000" dirty="0" smtClean="0"/>
                        <a:t>/</a:t>
                      </a:r>
                      <a:r>
                        <a:rPr lang="zh-CN" altLang="en-US" sz="2000" dirty="0" smtClean="0"/>
                        <a:t>产出的评价模型和方法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53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388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2023.12.01-2023.12.30</a:t>
                      </a:r>
                      <a:endParaRPr lang="zh-CN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完成项目研究成果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58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388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2023.10.10-2023.12.30</a:t>
                      </a:r>
                      <a:endParaRPr lang="zh-CN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完成专著素材的搜集整理，并形成初稿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664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119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6"/>
          <p:cNvSpPr>
            <a:spLocks noGrp="1"/>
          </p:cNvSpPr>
          <p:nvPr>
            <p:ph type="title" idx="4294967295"/>
          </p:nvPr>
        </p:nvSpPr>
        <p:spPr>
          <a:xfrm>
            <a:off x="672465" y="299720"/>
            <a:ext cx="9525635" cy="561975"/>
          </a:xfrm>
        </p:spPr>
        <p:txBody>
          <a:bodyPr vert="horz" wrap="square" lIns="91206" tIns="45602" rIns="91206" bIns="45602" anchor="ctr"/>
          <a:lstStyle/>
          <a:p>
            <a:pPr algn="l" eaLnBrk="1" hangingPunct="1"/>
            <a:r>
              <a:rPr lang="en-US" altLang="zh-CN" sz="279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</a:t>
            </a:r>
            <a:r>
              <a:rPr lang="zh-CN" altLang="en-US" sz="279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项目工作计划（二期）</a:t>
            </a:r>
            <a:endParaRPr lang="zh-CN" altLang="en-US" sz="279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700" name="Rectangle 7"/>
          <p:cNvSpPr>
            <a:spLocks noGrp="1"/>
          </p:cNvSpPr>
          <p:nvPr>
            <p:ph idx="4294967295"/>
          </p:nvPr>
        </p:nvSpPr>
        <p:spPr>
          <a:xfrm>
            <a:off x="921057" y="1250766"/>
            <a:ext cx="10445115" cy="5234940"/>
          </a:xfrm>
        </p:spPr>
        <p:txBody>
          <a:bodyPr vert="horz" wrap="square" lIns="91206" tIns="45602" rIns="91206" bIns="45602" anchor="t"/>
          <a:lstStyle/>
          <a:p>
            <a:pPr marL="0" indent="0" eaLnBrk="1" hangingPunct="1"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endParaRPr lang="zh-CN" altLang="en-US" sz="199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199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99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393685"/>
              </p:ext>
            </p:extLst>
          </p:nvPr>
        </p:nvGraphicFramePr>
        <p:xfrm>
          <a:off x="589934" y="1368876"/>
          <a:ext cx="1088431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911">
                  <a:extLst>
                    <a:ext uri="{9D8B030D-6E8A-4147-A177-3AD203B41FA5}">
                      <a16:colId xmlns:a16="http://schemas.microsoft.com/office/drawing/2014/main" val="3591631211"/>
                    </a:ext>
                  </a:extLst>
                </a:gridCol>
                <a:gridCol w="3018503">
                  <a:extLst>
                    <a:ext uri="{9D8B030D-6E8A-4147-A177-3AD203B41FA5}">
                      <a16:colId xmlns:a16="http://schemas.microsoft.com/office/drawing/2014/main" val="1849446915"/>
                    </a:ext>
                  </a:extLst>
                </a:gridCol>
                <a:gridCol w="5523480">
                  <a:extLst>
                    <a:ext uri="{9D8B030D-6E8A-4147-A177-3AD203B41FA5}">
                      <a16:colId xmlns:a16="http://schemas.microsoft.com/office/drawing/2014/main" val="3206909027"/>
                    </a:ext>
                  </a:extLst>
                </a:gridCol>
                <a:gridCol w="1516416">
                  <a:extLst>
                    <a:ext uri="{9D8B030D-6E8A-4147-A177-3AD203B41FA5}">
                      <a16:colId xmlns:a16="http://schemas.microsoft.com/office/drawing/2014/main" val="3945059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序号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时间段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工作内容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备注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28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388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2024.01.01-2024.01.30</a:t>
                      </a:r>
                      <a:endParaRPr lang="zh-CN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sz="2000" dirty="0" smtClean="0"/>
                        <a:t>气田开发过程优化模型构建；</a:t>
                      </a:r>
                      <a:endParaRPr lang="en-US" altLang="zh-CN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336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388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2024.01.01-2024.02.08</a:t>
                      </a:r>
                      <a:endParaRPr lang="zh-CN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确定专著内容，提交出版社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3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388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2024.02.15-2024.03.15</a:t>
                      </a:r>
                      <a:endParaRPr lang="zh-CN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完成算法设计和开发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57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388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2024.02.15-2024.05.15</a:t>
                      </a:r>
                      <a:endParaRPr lang="zh-CN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完成业务系统的设计和开发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11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388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2024.05.15-2024.06.15</a:t>
                      </a:r>
                      <a:endParaRPr lang="zh-CN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系统测试、运行和完善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53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388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2024.03.01-2024.05.01</a:t>
                      </a:r>
                      <a:endParaRPr lang="zh-CN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完成</a:t>
                      </a:r>
                      <a:r>
                        <a:rPr lang="en-US" altLang="zh-CN" sz="2000" dirty="0" smtClean="0"/>
                        <a:t>2-3</a:t>
                      </a:r>
                      <a:r>
                        <a:rPr lang="zh-CN" altLang="en-US" sz="2000" dirty="0" smtClean="0"/>
                        <a:t>篇研究论文的写作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58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388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2024.03.01-2024.05.30</a:t>
                      </a:r>
                      <a:endParaRPr lang="zh-CN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完成</a:t>
                      </a:r>
                      <a:r>
                        <a:rPr lang="en-US" altLang="zh-CN" sz="2000" dirty="0" smtClean="0"/>
                        <a:t>2</a:t>
                      </a:r>
                      <a:r>
                        <a:rPr lang="zh-CN" altLang="en-US" sz="2000" dirty="0" smtClean="0"/>
                        <a:t>项专利申请材料的提交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66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388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2024.04.01-2024.06.30</a:t>
                      </a:r>
                      <a:endParaRPr lang="zh-CN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完成</a:t>
                      </a:r>
                      <a:r>
                        <a:rPr lang="en-US" altLang="zh-CN" sz="2000" dirty="0" smtClean="0"/>
                        <a:t>1</a:t>
                      </a:r>
                      <a:r>
                        <a:rPr lang="zh-CN" altLang="en-US" sz="2000" dirty="0" smtClean="0"/>
                        <a:t>项软件著作权的申请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98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388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2024.02.15-2024.06.30</a:t>
                      </a:r>
                      <a:endParaRPr lang="zh-CN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与出版社沟通，完成专著的出版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411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6936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6"/>
          <p:cNvSpPr>
            <a:spLocks noGrp="1"/>
          </p:cNvSpPr>
          <p:nvPr>
            <p:ph type="title" idx="4294967295"/>
          </p:nvPr>
        </p:nvSpPr>
        <p:spPr>
          <a:xfrm>
            <a:off x="672465" y="299720"/>
            <a:ext cx="9525635" cy="561975"/>
          </a:xfrm>
        </p:spPr>
        <p:txBody>
          <a:bodyPr vert="horz" wrap="square" lIns="91206" tIns="45602" rIns="91206" bIns="45602" anchor="ctr"/>
          <a:lstStyle/>
          <a:p>
            <a:pPr algn="l" eaLnBrk="1" hangingPunct="1"/>
            <a:r>
              <a:rPr lang="en-US" altLang="zh-CN" sz="279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 </a:t>
            </a:r>
            <a:r>
              <a:rPr lang="zh-CN" altLang="en-US" sz="279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数据需求</a:t>
            </a:r>
            <a:endParaRPr lang="zh-CN" altLang="en-US" sz="279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700" name="Rectangle 7"/>
          <p:cNvSpPr>
            <a:spLocks noGrp="1"/>
          </p:cNvSpPr>
          <p:nvPr>
            <p:ph idx="4294967295"/>
          </p:nvPr>
        </p:nvSpPr>
        <p:spPr>
          <a:xfrm>
            <a:off x="921057" y="1250766"/>
            <a:ext cx="10445115" cy="5234940"/>
          </a:xfrm>
        </p:spPr>
        <p:txBody>
          <a:bodyPr vert="horz" wrap="square" lIns="91206" tIns="45602" rIns="91206" bIns="45602" anchor="t"/>
          <a:lstStyle/>
          <a:p>
            <a:pPr marL="0" indent="0" eaLnBrk="1" hangingPunct="1"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endParaRPr lang="zh-CN" altLang="en-US" sz="199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199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99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7"/>
          <p:cNvSpPr txBox="1">
            <a:spLocks/>
          </p:cNvSpPr>
          <p:nvPr/>
        </p:nvSpPr>
        <p:spPr>
          <a:xfrm>
            <a:off x="1156662" y="1097753"/>
            <a:ext cx="9373686" cy="953461"/>
          </a:xfrm>
        </p:spPr>
        <p:txBody>
          <a:bodyPr vert="horz" wrap="square" lIns="91206" tIns="45602" rIns="91206" bIns="45602" anchor="t"/>
          <a:lstStyle>
            <a:lvl1pPr marL="218440" indent="-218440" algn="l" defTabSz="838835" rtl="0" eaLnBrk="1" fontAlgn="base" latinLnBrk="0" hangingPunct="1">
              <a:lnSpc>
                <a:spcPct val="95000"/>
              </a:lnSpc>
              <a:spcBef>
                <a:spcPts val="141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sz="147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3225" indent="-184785" algn="l" defTabSz="838835" rtl="0" eaLnBrk="1" fontAlgn="base" latinLnBrk="0" hangingPunct="1">
              <a:lnSpc>
                <a:spcPct val="95000"/>
              </a:lnSpc>
              <a:spcBef>
                <a:spcPts val="53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lang="en-US" sz="147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4835" indent="-178435" algn="l" defTabSz="838835" rtl="0" eaLnBrk="1" fontAlgn="base" latinLnBrk="0" hangingPunct="1">
              <a:lnSpc>
                <a:spcPct val="95000"/>
              </a:lnSpc>
              <a:spcBef>
                <a:spcPts val="465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47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468755" indent="-209550" algn="l" defTabSz="838835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lang="en-US" sz="147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7855" indent="-209550" algn="l" defTabSz="838835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lang="en-US" sz="147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7590" indent="-209550" algn="l" defTabSz="838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7325" indent="-209550" algn="l" defTabSz="838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47060" indent="-209550" algn="l" defTabSz="838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66160" indent="-209550" algn="l" defTabSz="838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995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页岩气井地质条件数据</a:t>
            </a:r>
            <a:endParaRPr lang="en-US" altLang="zh-CN" sz="1995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99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页岩</a:t>
            </a:r>
            <a:r>
              <a:rPr lang="zh-CN" altLang="en-US" sz="1995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气井工程数据</a:t>
            </a:r>
            <a:endParaRPr lang="en-US" altLang="zh-CN" sz="1995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995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页岩气井生产过程数据</a:t>
            </a:r>
            <a:endParaRPr lang="en-US" altLang="zh-CN" sz="1995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99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页岩</a:t>
            </a:r>
            <a:r>
              <a:rPr lang="zh-CN" altLang="en-US" sz="1995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气井产量数据</a:t>
            </a:r>
            <a:endParaRPr lang="en-US" altLang="zh-CN" sz="1995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995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财务相关数据</a:t>
            </a:r>
            <a:endParaRPr lang="en-US" altLang="zh-CN" sz="1995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995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专家经验和生产知识数据（非结构化）</a:t>
            </a:r>
            <a:endParaRPr lang="en-US" altLang="zh-CN" sz="1995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995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相关技术报告（经营管理类）</a:t>
            </a:r>
            <a:endParaRPr lang="en-US" altLang="zh-CN" sz="1995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99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75566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6"/>
          <p:cNvSpPr>
            <a:spLocks noGrp="1"/>
          </p:cNvSpPr>
          <p:nvPr>
            <p:ph type="title" idx="4294967295"/>
          </p:nvPr>
        </p:nvSpPr>
        <p:spPr>
          <a:xfrm>
            <a:off x="672465" y="299720"/>
            <a:ext cx="9525635" cy="561975"/>
          </a:xfrm>
        </p:spPr>
        <p:txBody>
          <a:bodyPr vert="horz" wrap="square" lIns="91206" tIns="45602" rIns="91206" bIns="45602" anchor="ctr"/>
          <a:lstStyle/>
          <a:p>
            <a:pPr algn="l" eaLnBrk="1" hangingPunct="1"/>
            <a:r>
              <a:rPr lang="en-US" altLang="zh-CN" sz="279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 </a:t>
            </a:r>
            <a:r>
              <a:rPr lang="zh-CN" altLang="en-US" sz="279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主要技术途径</a:t>
            </a:r>
            <a:r>
              <a:rPr lang="en-US" altLang="zh-CN" sz="279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279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数据驱动的业务应用</a:t>
            </a:r>
            <a:endParaRPr lang="zh-CN" altLang="en-US" sz="279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700" name="Rectangle 7"/>
          <p:cNvSpPr>
            <a:spLocks noGrp="1"/>
          </p:cNvSpPr>
          <p:nvPr>
            <p:ph idx="4294967295"/>
          </p:nvPr>
        </p:nvSpPr>
        <p:spPr>
          <a:xfrm>
            <a:off x="921057" y="1250766"/>
            <a:ext cx="10445115" cy="5234940"/>
          </a:xfrm>
        </p:spPr>
        <p:txBody>
          <a:bodyPr vert="horz" wrap="square" lIns="91206" tIns="45602" rIns="91206" bIns="45602" anchor="t"/>
          <a:lstStyle/>
          <a:p>
            <a:pPr marL="0" indent="0" eaLnBrk="1" hangingPunct="1"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endParaRPr lang="zh-CN" altLang="en-US" sz="199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199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99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2A3400-1CA6-C59A-A43C-5861CDD057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96" y="1395475"/>
            <a:ext cx="10793374" cy="473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86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39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/m_precDefaultNumber&gt;&lt;m_precDefaultPercent&gt;&lt;m_bNumberIsYear val=&quot;1&quot;/&gt;&lt;m_chMinusSymbol&gt;-&lt;/m_chMinusSymbol&gt;&lt;m_chDecimalSymbol17909&gt;,&lt;/m_chDecimalSymbol17909&gt;&lt;m_nGroupingDigits17909 val=&quot;3&quot;/&gt;&lt;m_chGroupingSymbol17909&gt;.&lt;/m_chGroupingSymbol17909&gt;&lt;m_strSuffix17909&gt;%&lt;/m_strSuffix17909&gt;&lt;/m_precDefaultPercent&gt;&lt;m_precDefaultDate/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/&gt;&lt;m_precDefaultDay&gt;&lt;m_bNumberIsYear val=&quot;0&quot;/&gt;&lt;m_strFormatTime&gt;%#d&lt;/m_strFormatTime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  <p:tag name="COMMONDATA" val="eyJoZGlkIjoiNGU5YTk2NWU3OTRhNTU0YjZlNWE0ODExMjY4YzM0MTgifQ=="/>
  <p:tag name="KSO_WPP_MARK_KEY" val="ef82cb3a-24ac-4b1a-9f09-3b488081269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01-BMC-Presentation-Master">
  <a:themeElements>
    <a:clrScheme name="BMC-2015">
      <a:dk1>
        <a:srgbClr val="2F3548"/>
      </a:dk1>
      <a:lt1>
        <a:srgbClr val="FFFFFF"/>
      </a:lt1>
      <a:dk2>
        <a:srgbClr val="2F3548"/>
      </a:dk2>
      <a:lt2>
        <a:srgbClr val="D0CABE"/>
      </a:lt2>
      <a:accent1>
        <a:srgbClr val="11B3E2"/>
      </a:accent1>
      <a:accent2>
        <a:srgbClr val="A2A4AA"/>
      </a:accent2>
      <a:accent3>
        <a:srgbClr val="EAEAEA"/>
      </a:accent3>
      <a:accent4>
        <a:srgbClr val="D0CABE"/>
      </a:accent4>
      <a:accent5>
        <a:srgbClr val="FFFFFF"/>
      </a:accent5>
      <a:accent6>
        <a:srgbClr val="FFFFFF"/>
      </a:accent6>
      <a:hlink>
        <a:srgbClr val="11B3E2"/>
      </a:hlink>
      <a:folHlink>
        <a:srgbClr val="11B3E2"/>
      </a:folHlink>
    </a:clrScheme>
    <a:fontScheme name="BARKAW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9525" algn="ctr">
          <a:noFill/>
          <a:miter lim="800000"/>
        </a:ln>
      </a:spPr>
      <a:bodyPr lIns="0" tIns="0" rIns="0" bIns="0" rtlCol="0" anchor="ctr">
        <a:noAutofit/>
      </a:bodyPr>
      <a:lstStyle>
        <a:defPPr algn="ctr">
          <a:defRPr sz="1400" b="1" dirty="0" err="1" smtClean="0">
            <a:solidFill>
              <a:schemeClr val="bg1"/>
            </a:solidFill>
          </a:defRPr>
        </a:defPPr>
      </a:lst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PS">
  <a:themeElements>
    <a:clrScheme name="VV介绍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VV介绍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VV介绍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V介绍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V介绍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2706</TotalTime>
  <Words>1542</Words>
  <Application>Microsoft Office PowerPoint</Application>
  <PresentationFormat>自定义</PresentationFormat>
  <Paragraphs>251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3" baseType="lpstr">
      <vt:lpstr>阿里巴巴普惠体</vt:lpstr>
      <vt:lpstr>等线</vt:lpstr>
      <vt:lpstr>黑体</vt:lpstr>
      <vt:lpstr>华文楷体</vt:lpstr>
      <vt:lpstr>宋体</vt:lpstr>
      <vt:lpstr>Microsoft YaHei</vt:lpstr>
      <vt:lpstr>Microsoft YaHei</vt:lpstr>
      <vt:lpstr>Arial</vt:lpstr>
      <vt:lpstr>Calibri</vt:lpstr>
      <vt:lpstr>Segoe UI</vt:lpstr>
      <vt:lpstr>Symbol</vt:lpstr>
      <vt:lpstr>Times New Roman</vt:lpstr>
      <vt:lpstr>Verdana</vt:lpstr>
      <vt:lpstr>Wingdings</vt:lpstr>
      <vt:lpstr>01-BMC-Presentation-Master</vt:lpstr>
      <vt:lpstr>APS</vt:lpstr>
      <vt:lpstr>think-cell Slide</vt:lpstr>
      <vt:lpstr>PowerPoint 演示文稿</vt:lpstr>
      <vt:lpstr>汇报提纲</vt:lpstr>
      <vt:lpstr>1. 项目内容划分（一期）</vt:lpstr>
      <vt:lpstr>1. 项目内容划分（二期）</vt:lpstr>
      <vt:lpstr>2. 项目人员配置</vt:lpstr>
      <vt:lpstr>3. 项目工作计划（一期）</vt:lpstr>
      <vt:lpstr>3. 项目工作计划（二期）</vt:lpstr>
      <vt:lpstr>4. 数据需求</vt:lpstr>
      <vt:lpstr>5. 主要技术途径—数据驱动的业务应用</vt:lpstr>
      <vt:lpstr>5. 主要技术途径—数据预处理和特征工程</vt:lpstr>
      <vt:lpstr>5. 主要技术途径—模型选择和训练</vt:lpstr>
      <vt:lpstr>5. 主要技术途径—工业优化引擎</vt:lpstr>
      <vt:lpstr>PowerPoint 演示文稿</vt:lpstr>
      <vt:lpstr>PowerPoint 演示文稿</vt:lpstr>
      <vt:lpstr>6. 项目管理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方案书</dc:title>
  <dc:creator>文来先生</dc:creator>
  <cp:lastModifiedBy>ThinkPad</cp:lastModifiedBy>
  <cp:revision>1018</cp:revision>
  <cp:lastPrinted>2015-05-13T08:38:00Z</cp:lastPrinted>
  <dcterms:created xsi:type="dcterms:W3CDTF">2016-02-02T02:28:00Z</dcterms:created>
  <dcterms:modified xsi:type="dcterms:W3CDTF">2023-09-26T06:00:00Z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0x01010087FEFE4C79DD2A478FE2C5FF6678D832</vt:lpwstr>
  </property>
  <property fmtid="{D5CDD505-2E9C-101B-9397-08002B2CF9AE}" pid="3" name="ICV">
    <vt:lpwstr>22525925CEA143F289C99044649BBAE3</vt:lpwstr>
  </property>
  <property fmtid="{D5CDD505-2E9C-101B-9397-08002B2CF9AE}" pid="4" name="KSOProductBuildVer">
    <vt:lpwstr>2052-11.1.0.13703</vt:lpwstr>
  </property>
</Properties>
</file>