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24384000" cy="13716000"/>
  <p:notesSz cx="6858000" cy="9144000"/>
  <p:defaultTextStyle>
    <a:lvl1pPr algn="ctr">
      <a:lnSpc>
        <a:spcPct val="90000"/>
      </a:lnSpc>
      <a:defRPr sz="6000"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1pPr>
    <a:lvl2pPr indent="457200" algn="ctr">
      <a:lnSpc>
        <a:spcPct val="90000"/>
      </a:lnSpc>
      <a:defRPr sz="6000"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2pPr>
    <a:lvl3pPr indent="914400" algn="ctr">
      <a:lnSpc>
        <a:spcPct val="90000"/>
      </a:lnSpc>
      <a:defRPr sz="6000"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3pPr>
    <a:lvl4pPr indent="1371600" algn="ctr">
      <a:lnSpc>
        <a:spcPct val="90000"/>
      </a:lnSpc>
      <a:defRPr sz="6000"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4pPr>
    <a:lvl5pPr indent="1828800" algn="ctr">
      <a:lnSpc>
        <a:spcPct val="90000"/>
      </a:lnSpc>
      <a:defRPr sz="6000"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5pPr>
    <a:lvl6pPr indent="2286000" algn="ctr">
      <a:lnSpc>
        <a:spcPct val="90000"/>
      </a:lnSpc>
      <a:defRPr sz="6000"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6pPr>
    <a:lvl7pPr indent="2743200" algn="ctr">
      <a:lnSpc>
        <a:spcPct val="90000"/>
      </a:lnSpc>
      <a:defRPr sz="6000"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7pPr>
    <a:lvl8pPr indent="3200400" algn="ctr">
      <a:lnSpc>
        <a:spcPct val="90000"/>
      </a:lnSpc>
      <a:defRPr sz="6000"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8pPr>
    <a:lvl9pPr indent="3657600" algn="ctr">
      <a:lnSpc>
        <a:spcPct val="90000"/>
      </a:lnSpc>
      <a:defRPr sz="6000"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C3C2611-4C71-4FC5-86AE-919BDF0F9419}" styleName="">
    <a:wholeTbl>
      <a:tcTxStyle b="on" i="on"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Style>
        <a:tcBdr/>
        <a:fill>
          <a:solidFill>
            <a:srgbClr val="E8ECF4"/>
          </a:solidFill>
        </a:fill>
      </a:tcStyle>
    </a:band2H>
    <a:firstCol>
      <a:tcTxStyle b="on" i="on"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1pPr>
    <a:lvl2pPr indent="2286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2pPr>
    <a:lvl3pPr indent="4572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3pPr>
    <a:lvl4pPr indent="6858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4pPr>
    <a:lvl5pPr indent="9144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5pPr>
    <a:lvl6pPr indent="11430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6pPr>
    <a:lvl7pPr indent="13716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7pPr>
    <a:lvl8pPr indent="16002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8pPr>
    <a:lvl9pPr indent="18288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0" name="Shape 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85" name="Shape 1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30" name="Shape 2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35" name="Shape 2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41" name="Shape 2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63" name="Shape 2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72" name="Shape 2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79" name="Shape 2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84" name="Shape 2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89" name="Shape 2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94" name="Shape 2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99" name="Shape 2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4" name="Shape 3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23" name="Shape 3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28" name="Shape 3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3" name="Shape 3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8" name="Shape 3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43" name="Shape 3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9" name="Shape 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/>
              <a:t>更多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WeakMap</a:t>
            </a:r>
            <a:r>
              <a:rPr sz="2400"/>
              <a:t>的介绍：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https://developer.mozilla.org/en-US/docs/JavaScript/Reference/Global_Objects/WeakMap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/>
              <a:t>关于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WeakMap</a:t>
            </a:r>
            <a:r>
              <a:rPr sz="2400"/>
              <a:t>引入到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提案：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http://wiki.ecmascript.org/doku.php?id=harmony:weak_maps#weakmap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/>
              <a:t>更多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Typed Array</a:t>
            </a:r>
            <a:r>
              <a:rPr sz="2400"/>
              <a:t>的介绍：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http://www.khronos.org/registry/typedarray/specs/latest/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52" name="Shape 3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4" name="Shape 1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80" name="Shape 1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 hasCustomPrompt="1"/>
          </p:nvPr>
        </p:nvSpPr>
        <p:spPr>
          <a:xfrm>
            <a:off x="4419600" y="3689350"/>
            <a:ext cx="15544800" cy="40830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  <a:endParaRPr sz="8800"/>
          </a:p>
        </p:txBody>
      </p:sp>
      <p:sp>
        <p:nvSpPr>
          <p:cNvPr id="7" name="Shape 7"/>
          <p:cNvSpPr/>
          <p:nvPr>
            <p:ph type="body" idx="1" hasCustomPrompt="1"/>
          </p:nvPr>
        </p:nvSpPr>
        <p:spPr>
          <a:xfrm>
            <a:off x="5791200" y="7772400"/>
            <a:ext cx="12801600" cy="5943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indent="457200">
              <a:buSzTx/>
              <a:buFontTx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indent="914400">
              <a:buSzTx/>
              <a:buFontTx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indent="1371600">
              <a:buSzTx/>
              <a:buFontTx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indent="1828800">
              <a:buSzTx/>
              <a:buFontTx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One</a:t>
            </a:r>
            <a:endParaRPr sz="64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Two</a:t>
            </a:r>
            <a:endParaRPr sz="64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Three</a:t>
            </a:r>
            <a:endParaRPr sz="64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Four</a:t>
            </a:r>
            <a:endParaRPr sz="64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Five</a:t>
            </a:r>
            <a:endParaRPr sz="6400">
              <a:solidFill>
                <a:srgbClr val="888888"/>
              </a:solidFill>
            </a:endParaRP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  <a:endParaRPr sz="8800"/>
          </a:p>
        </p:txBody>
      </p:sp>
      <p:sp>
        <p:nvSpPr>
          <p:cNvPr id="40" name="Shape 40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  <a:endParaRPr sz="6400"/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 hasCustomPrompt="1"/>
          </p:nvPr>
        </p:nvSpPr>
        <p:spPr>
          <a:xfrm>
            <a:off x="16306800" y="0"/>
            <a:ext cx="4114800" cy="1280160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  <a:endParaRPr sz="8800"/>
          </a:p>
        </p:txBody>
      </p:sp>
      <p:sp>
        <p:nvSpPr>
          <p:cNvPr id="44" name="Shape 44"/>
          <p:cNvSpPr/>
          <p:nvPr>
            <p:ph type="body" idx="1" hasCustomPrompt="1"/>
          </p:nvPr>
        </p:nvSpPr>
        <p:spPr>
          <a:xfrm>
            <a:off x="3962400" y="549276"/>
            <a:ext cx="12039600" cy="1316672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  <a:endParaRPr sz="6400"/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 hasCustomPrompt="1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584200">
              <a:defRPr sz="1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11200"/>
              <a:t>Title Text</a:t>
            </a:r>
            <a:endParaRPr sz="11200"/>
          </a:p>
        </p:txBody>
      </p:sp>
      <p:sp>
        <p:nvSpPr>
          <p:cNvPr id="48" name="Shape 48"/>
          <p:cNvSpPr/>
          <p:nvPr>
            <p:ph type="body" idx="1" hasCustomPrompt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defTabSz="584200">
              <a:spcBef>
                <a:spcPts val="0"/>
              </a:spcBef>
              <a:buSzTx/>
              <a:buFontTx/>
              <a:buNone/>
              <a:defRPr sz="5600"/>
            </a:lvl1pPr>
            <a:lvl2pPr marL="0" indent="228600" defTabSz="584200">
              <a:spcBef>
                <a:spcPts val="0"/>
              </a:spcBef>
              <a:buSzTx/>
              <a:buFontTx/>
              <a:buNone/>
              <a:defRPr sz="5600"/>
            </a:lvl2pPr>
            <a:lvl3pPr marL="0" indent="457200" defTabSz="584200">
              <a:spcBef>
                <a:spcPts val="0"/>
              </a:spcBef>
              <a:buSzTx/>
              <a:buFontTx/>
              <a:buNone/>
              <a:defRPr sz="5600"/>
            </a:lvl3pPr>
            <a:lvl4pPr marL="0" indent="685800" defTabSz="584200">
              <a:spcBef>
                <a:spcPts val="0"/>
              </a:spcBef>
              <a:buSzTx/>
              <a:buFontTx/>
              <a:buNone/>
              <a:defRPr sz="5600"/>
            </a:lvl4pPr>
            <a:lvl5pPr marL="0" indent="914400" defTabSz="584200">
              <a:spcBef>
                <a:spcPts val="0"/>
              </a:spcBef>
              <a:buSzTx/>
              <a:buFontTx/>
              <a:buNone/>
              <a:defRPr sz="5600"/>
            </a:lvl5pPr>
          </a:lstStyle>
          <a:p>
            <a:pPr lvl="0">
              <a:defRPr sz="1800"/>
            </a:pPr>
            <a:r>
              <a:rPr sz="5600"/>
              <a:t>Body Level One</a:t>
            </a:r>
            <a:endParaRPr sz="5600"/>
          </a:p>
          <a:p>
            <a:pPr lvl="1">
              <a:defRPr sz="1800"/>
            </a:pPr>
            <a:r>
              <a:rPr sz="5600"/>
              <a:t>Body Level Two</a:t>
            </a:r>
            <a:endParaRPr sz="5600"/>
          </a:p>
          <a:p>
            <a:pPr lvl="2">
              <a:defRPr sz="1800"/>
            </a:pPr>
            <a:r>
              <a:rPr sz="5600"/>
              <a:t>Body Level Three</a:t>
            </a:r>
            <a:endParaRPr sz="5600"/>
          </a:p>
          <a:p>
            <a:pPr lvl="3">
              <a:defRPr sz="1800"/>
            </a:pPr>
            <a:r>
              <a:rPr sz="5600"/>
              <a:t>Body Level Four</a:t>
            </a:r>
            <a:endParaRPr sz="5600"/>
          </a:p>
          <a:p>
            <a:pPr lvl="4">
              <a:defRPr sz="1800"/>
            </a:pPr>
            <a:r>
              <a:rPr sz="5600"/>
              <a:t>Body Level Five</a:t>
            </a:r>
            <a:endParaRPr sz="560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  <a:endParaRPr sz="8800"/>
          </a:p>
        </p:txBody>
      </p:sp>
      <p:sp>
        <p:nvSpPr>
          <p:cNvPr id="11" name="Shape 11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  <a:endParaRPr sz="6400"/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 hasCustomPrompt="1"/>
          </p:nvPr>
        </p:nvSpPr>
        <p:spPr>
          <a:xfrm>
            <a:off x="4492625" y="8813800"/>
            <a:ext cx="15544801" cy="2724150"/>
          </a:xfrm>
          <a:prstGeom prst="rect">
            <a:avLst/>
          </a:prstGeom>
        </p:spPr>
        <p:txBody>
          <a:bodyPr anchor="t"/>
          <a:lstStyle>
            <a:lvl1pPr algn="l">
              <a:defRPr sz="8000" b="1" cap="all"/>
            </a:lvl1pPr>
          </a:lstStyle>
          <a:p>
            <a:pPr lvl="0">
              <a:defRPr sz="1800" b="0" cap="none"/>
            </a:pPr>
            <a:r>
              <a:rPr sz="8000" b="1" cap="all"/>
              <a:t>Title Text</a:t>
            </a:r>
            <a:endParaRPr sz="8000" b="1" cap="all"/>
          </a:p>
        </p:txBody>
      </p:sp>
      <p:sp>
        <p:nvSpPr>
          <p:cNvPr id="15" name="Shape 15"/>
          <p:cNvSpPr/>
          <p:nvPr>
            <p:ph type="body" idx="1" hasCustomPrompt="1"/>
          </p:nvPr>
        </p:nvSpPr>
        <p:spPr>
          <a:xfrm>
            <a:off x="4492625" y="5813426"/>
            <a:ext cx="15544801" cy="3000375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indent="4572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indent="9144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indent="13716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indent="18288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One</a:t>
            </a:r>
            <a:endParaRPr sz="40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Two</a:t>
            </a:r>
            <a:endParaRPr sz="40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Three</a:t>
            </a:r>
            <a:endParaRPr sz="40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Four</a:t>
            </a:r>
            <a:endParaRPr sz="40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Five</a:t>
            </a:r>
            <a:endParaRPr sz="4000">
              <a:solidFill>
                <a:srgbClr val="888888"/>
              </a:solidFill>
            </a:endParaRP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  <a:endParaRPr sz="8800"/>
          </a:p>
        </p:txBody>
      </p:sp>
      <p:sp>
        <p:nvSpPr>
          <p:cNvPr id="19" name="Shape 19"/>
          <p:cNvSpPr/>
          <p:nvPr>
            <p:ph type="body" idx="1" hasCustomPrompt="1"/>
          </p:nvPr>
        </p:nvSpPr>
        <p:spPr>
          <a:xfrm>
            <a:off x="3962400" y="3200400"/>
            <a:ext cx="8077200" cy="10515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  <a:endParaRPr sz="6400"/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 hasCustomPrompt="1"/>
          </p:nvPr>
        </p:nvSpPr>
        <p:spPr>
          <a:xfrm>
            <a:off x="3962400" y="513621"/>
            <a:ext cx="16459200" cy="235731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  <a:endParaRPr sz="8800"/>
          </a:p>
        </p:txBody>
      </p:sp>
      <p:sp>
        <p:nvSpPr>
          <p:cNvPr id="23" name="Shape 23"/>
          <p:cNvSpPr/>
          <p:nvPr>
            <p:ph type="body" idx="1" hasCustomPrompt="1"/>
          </p:nvPr>
        </p:nvSpPr>
        <p:spPr>
          <a:xfrm>
            <a:off x="3962400" y="2870930"/>
            <a:ext cx="8080376" cy="1478821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500"/>
              </a:spcBef>
              <a:buSzTx/>
              <a:buFontTx/>
              <a:buNone/>
              <a:defRPr sz="48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indent="457200" algn="l">
              <a:spcBef>
                <a:spcPts val="500"/>
              </a:spcBef>
              <a:buSzTx/>
              <a:buFontTx/>
              <a:buNone/>
              <a:defRPr sz="48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indent="914400" algn="l">
              <a:spcBef>
                <a:spcPts val="500"/>
              </a:spcBef>
              <a:buSzTx/>
              <a:buFontTx/>
              <a:buNone/>
              <a:defRPr sz="48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indent="1371600" algn="l">
              <a:spcBef>
                <a:spcPts val="500"/>
              </a:spcBef>
              <a:buSzTx/>
              <a:buFontTx/>
              <a:buNone/>
              <a:defRPr sz="48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indent="1828800" algn="l">
              <a:spcBef>
                <a:spcPts val="500"/>
              </a:spcBef>
              <a:buSzTx/>
              <a:buFontTx/>
              <a:buNone/>
              <a:defRPr sz="48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pPr lvl="0">
              <a:defRPr sz="1800" b="0"/>
            </a:pPr>
            <a:r>
              <a:rPr sz="4800" b="1"/>
              <a:t>Body Level One</a:t>
            </a:r>
            <a:endParaRPr sz="4800" b="1"/>
          </a:p>
          <a:p>
            <a:pPr lvl="1">
              <a:defRPr sz="1800" b="0"/>
            </a:pPr>
            <a:r>
              <a:rPr sz="4800" b="1"/>
              <a:t>Body Level Two</a:t>
            </a:r>
            <a:endParaRPr sz="4800" b="1"/>
          </a:p>
          <a:p>
            <a:pPr lvl="2">
              <a:defRPr sz="1800" b="0"/>
            </a:pPr>
            <a:r>
              <a:rPr sz="4800" b="1"/>
              <a:t>Body Level Three</a:t>
            </a:r>
            <a:endParaRPr sz="4800" b="1"/>
          </a:p>
          <a:p>
            <a:pPr lvl="3">
              <a:defRPr sz="1800" b="0"/>
            </a:pPr>
            <a:r>
              <a:rPr sz="4800" b="1"/>
              <a:t>Body Level Four</a:t>
            </a:r>
            <a:endParaRPr sz="4800" b="1"/>
          </a:p>
          <a:p>
            <a:pPr lvl="4">
              <a:defRPr sz="1800" b="0"/>
            </a:pPr>
            <a:r>
              <a:rPr sz="4800" b="1"/>
              <a:t>Body Level Five</a:t>
            </a:r>
            <a:endParaRPr sz="4800" b="1"/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  <a:endParaRPr sz="8800"/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 hasCustomPrompt="1"/>
          </p:nvPr>
        </p:nvSpPr>
        <p:spPr>
          <a:xfrm>
            <a:off x="3962400" y="0"/>
            <a:ext cx="6016627" cy="2870200"/>
          </a:xfrm>
          <a:prstGeom prst="rect">
            <a:avLst/>
          </a:prstGeom>
        </p:spPr>
        <p:txBody>
          <a:bodyPr anchor="b"/>
          <a:lstStyle>
            <a:lvl1pPr defTabSz="584200">
              <a:defRPr sz="1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/>
            </a:pPr>
            <a:r>
              <a:rPr sz="11200"/>
              <a:t>Title Text</a:t>
            </a:r>
            <a:endParaRPr sz="11200"/>
          </a:p>
        </p:txBody>
      </p:sp>
      <p:sp>
        <p:nvSpPr>
          <p:cNvPr id="32" name="Shape 32"/>
          <p:cNvSpPr/>
          <p:nvPr>
            <p:ph type="body" idx="1" hasCustomPrompt="1"/>
          </p:nvPr>
        </p:nvSpPr>
        <p:spPr>
          <a:xfrm>
            <a:off x="10198100" y="546100"/>
            <a:ext cx="10223500" cy="13169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  <a:endParaRPr sz="6400"/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 hasCustomPrompt="1"/>
          </p:nvPr>
        </p:nvSpPr>
        <p:spPr>
          <a:xfrm>
            <a:off x="6632576" y="9601200"/>
            <a:ext cx="10972801" cy="1133476"/>
          </a:xfrm>
          <a:prstGeom prst="rect">
            <a:avLst/>
          </a:prstGeom>
        </p:spPr>
        <p:txBody>
          <a:bodyPr anchor="b"/>
          <a:lstStyle>
            <a:lvl1pPr defTabSz="584200">
              <a:defRPr sz="1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/>
            </a:pPr>
            <a:r>
              <a:rPr sz="11200"/>
              <a:t>Title Text</a:t>
            </a:r>
            <a:endParaRPr sz="11200"/>
          </a:p>
        </p:txBody>
      </p:sp>
      <p:sp>
        <p:nvSpPr>
          <p:cNvPr id="36" name="Shape 36"/>
          <p:cNvSpPr/>
          <p:nvPr>
            <p:ph type="body" idx="1" hasCustomPrompt="1"/>
          </p:nvPr>
        </p:nvSpPr>
        <p:spPr>
          <a:xfrm>
            <a:off x="6632576" y="10734675"/>
            <a:ext cx="10972801" cy="1609725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SzTx/>
              <a:buFontTx/>
              <a:buNone/>
              <a:defRPr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indent="457200" algn="l">
              <a:spcBef>
                <a:spcPts val="300"/>
              </a:spcBef>
              <a:buSzTx/>
              <a:buFontTx/>
              <a:buNone/>
              <a:defRPr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indent="914400" algn="l">
              <a:spcBef>
                <a:spcPts val="300"/>
              </a:spcBef>
              <a:buSzTx/>
              <a:buFontTx/>
              <a:buNone/>
              <a:defRPr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indent="1371600" algn="l">
              <a:spcBef>
                <a:spcPts val="300"/>
              </a:spcBef>
              <a:buSzTx/>
              <a:buFontTx/>
              <a:buNone/>
              <a:defRPr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indent="1828800" algn="l">
              <a:spcBef>
                <a:spcPts val="300"/>
              </a:spcBef>
              <a:buSzTx/>
              <a:buFontTx/>
              <a:buNone/>
              <a:defRPr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  <a:endParaRPr sz="2800"/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962400" y="184152"/>
            <a:ext cx="16459200" cy="3016249"/>
          </a:xfrm>
          <a:prstGeom prst="rect">
            <a:avLst/>
          </a:prstGeom>
          <a:ln w="25400">
            <a:miter lim="400000"/>
          </a:ln>
        </p:spPr>
        <p:txBody>
          <a:bodyPr tIns="91439" bIns="91439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  <a:endParaRPr sz="8800"/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962400" y="3200400"/>
            <a:ext cx="16459200" cy="10515600"/>
          </a:xfrm>
          <a:prstGeom prst="rect">
            <a:avLst/>
          </a:prstGeom>
          <a:ln w="25400">
            <a:miter lim="400000"/>
          </a:ln>
        </p:spPr>
        <p:txBody>
          <a:bodyPr tIns="91439" bIns="91439">
            <a:normAutofit/>
          </a:bodyPr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  <a:endParaRPr sz="6400"/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6154400" y="12802234"/>
            <a:ext cx="4267200" cy="551181"/>
          </a:xfrm>
          <a:prstGeom prst="rect">
            <a:avLst/>
          </a:prstGeom>
          <a:ln w="25400">
            <a:miter lim="400000"/>
          </a:ln>
        </p:spPr>
        <p:txBody>
          <a:bodyPr tIns="91439" bIns="91439" anchor="ctr">
            <a:spAutoFit/>
          </a:bodyPr>
          <a:lstStyle>
            <a:lvl1pPr algn="r">
              <a:lnSpc>
                <a:spcPct val="100000"/>
              </a:lnSpc>
              <a:defRPr sz="24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>
        <a:defRPr sz="88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algn="ctr">
        <a:defRPr sz="88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algn="ctr">
        <a:defRPr sz="88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algn="ctr">
        <a:defRPr sz="88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algn="ctr">
        <a:defRPr sz="88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algn="ctr">
        <a:defRPr sz="88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algn="ctr">
        <a:defRPr sz="88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algn="ctr">
        <a:defRPr sz="88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algn="ctr">
        <a:defRPr sz="88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685800" indent="-685800" algn="ctr">
        <a:spcBef>
          <a:spcPts val="700"/>
        </a:spcBef>
        <a:buSzPct val="100000"/>
        <a:buFont typeface="Arial" panose="020B0604020202020204"/>
        <a:buChar char="•"/>
        <a:defRPr sz="64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1110615" indent="-653415" algn="ctr">
        <a:spcBef>
          <a:spcPts val="700"/>
        </a:spcBef>
        <a:buSzPct val="100000"/>
        <a:buFont typeface="Arial" panose="020B0604020202020204"/>
        <a:buChar char="–"/>
        <a:defRPr sz="64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524000" indent="-609600" algn="ctr">
        <a:spcBef>
          <a:spcPts val="700"/>
        </a:spcBef>
        <a:buSzPct val="100000"/>
        <a:buFont typeface="Arial" panose="020B0604020202020204"/>
        <a:buChar char="•"/>
        <a:defRPr sz="64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2103120" indent="-731520" algn="ctr">
        <a:spcBef>
          <a:spcPts val="700"/>
        </a:spcBef>
        <a:buSzPct val="100000"/>
        <a:buFont typeface="Arial" panose="020B0604020202020204"/>
        <a:buChar char="–"/>
        <a:defRPr sz="64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560320" indent="-731520" algn="ctr">
        <a:spcBef>
          <a:spcPts val="700"/>
        </a:spcBef>
        <a:buSzPct val="100000"/>
        <a:buFont typeface="Arial" panose="020B0604020202020204"/>
        <a:buChar char="»"/>
        <a:defRPr sz="64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3017520" indent="-731520" algn="ctr">
        <a:spcBef>
          <a:spcPts val="700"/>
        </a:spcBef>
        <a:buSzPct val="100000"/>
        <a:buFont typeface="Arial" panose="020B0604020202020204"/>
        <a:buChar char="•"/>
        <a:defRPr sz="64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3474720" indent="-731520" algn="ctr">
        <a:spcBef>
          <a:spcPts val="700"/>
        </a:spcBef>
        <a:buSzPct val="100000"/>
        <a:buFont typeface="Arial" panose="020B0604020202020204"/>
        <a:buChar char="•"/>
        <a:defRPr sz="64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3931920" indent="-731520" algn="ctr">
        <a:spcBef>
          <a:spcPts val="700"/>
        </a:spcBef>
        <a:buSzPct val="100000"/>
        <a:buFont typeface="Arial" panose="020B0604020202020204"/>
        <a:buChar char="•"/>
        <a:defRPr sz="64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4389120" indent="-731520" algn="ctr">
        <a:spcBef>
          <a:spcPts val="700"/>
        </a:spcBef>
        <a:buSzPct val="100000"/>
        <a:buFont typeface="Arial" panose="020B0604020202020204"/>
        <a:buChar char="•"/>
        <a:defRPr sz="64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algn="r"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1pPr>
      <a:lvl2pPr indent="457200" algn="r"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2pPr>
      <a:lvl3pPr indent="914400" algn="r"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3pPr>
      <a:lvl4pPr indent="1371600" algn="r"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4pPr>
      <a:lvl5pPr indent="1828800" algn="r"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5pPr>
      <a:lvl6pPr indent="2286000" algn="r"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6pPr>
      <a:lvl7pPr indent="2743200" algn="r"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7pPr>
      <a:lvl8pPr indent="3200400" algn="r"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8pPr>
      <a:lvl9pPr indent="3657600" algn="r"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4833937" y="2329259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/>
            </a:pPr>
            <a:r>
              <a:rPr sz="11200"/>
              <a:t>JavaScript深入浅出</a:t>
            </a:r>
            <a:endParaRPr sz="11200"/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对象</a:t>
            </a:r>
            <a:endParaRPr sz="560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对象创建-Object.create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13697692" y="4323948"/>
            <a:ext cx="1515759" cy="1515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tIns="91439" bIns="91439" anchor="ctr"/>
          <a:lstStyle>
            <a:lvl1pPr>
              <a:lnSpc>
                <a:spcPct val="100000"/>
              </a:lnSpc>
              <a:defRPr sz="38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 b="0"/>
            </a:pPr>
            <a:r>
              <a:rPr sz="3800" b="1"/>
              <a:t>obj</a:t>
            </a:r>
            <a:endParaRPr sz="3800" b="1"/>
          </a:p>
        </p:txBody>
      </p:sp>
      <p:sp>
        <p:nvSpPr>
          <p:cNvPr id="168" name="Shape 168"/>
          <p:cNvSpPr/>
          <p:nvPr/>
        </p:nvSpPr>
        <p:spPr>
          <a:xfrm>
            <a:off x="15920801" y="4323948"/>
            <a:ext cx="1515759" cy="1515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8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 b="0"/>
            </a:pPr>
            <a:r>
              <a:rPr sz="3800" b="1"/>
              <a:t>{x:1}</a:t>
            </a:r>
            <a:endParaRPr sz="3800" b="1"/>
          </a:p>
        </p:txBody>
      </p:sp>
      <p:sp>
        <p:nvSpPr>
          <p:cNvPr id="169" name="Shape 169"/>
          <p:cNvSpPr/>
          <p:nvPr/>
        </p:nvSpPr>
        <p:spPr>
          <a:xfrm>
            <a:off x="21165203" y="4672887"/>
            <a:ext cx="1047200" cy="817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3800"/>
              <a:t>null</a:t>
            </a:r>
            <a:endParaRPr sz="3800"/>
          </a:p>
        </p:txBody>
      </p:sp>
      <p:sp>
        <p:nvSpPr>
          <p:cNvPr id="170" name="Shape 170"/>
          <p:cNvSpPr/>
          <p:nvPr/>
        </p:nvSpPr>
        <p:spPr>
          <a:xfrm>
            <a:off x="15539076" y="9221238"/>
            <a:ext cx="1515759" cy="1515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8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 b="0"/>
            </a:pPr>
            <a:r>
              <a:rPr sz="3800" b="1"/>
              <a:t>obj</a:t>
            </a:r>
            <a:endParaRPr sz="3800" b="1"/>
          </a:p>
        </p:txBody>
      </p:sp>
      <p:sp>
        <p:nvSpPr>
          <p:cNvPr id="171" name="Shape 171"/>
          <p:cNvSpPr/>
          <p:nvPr/>
        </p:nvSpPr>
        <p:spPr>
          <a:xfrm>
            <a:off x="17736786" y="9570177"/>
            <a:ext cx="1047200" cy="817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3800"/>
              <a:t>null</a:t>
            </a:r>
            <a:endParaRPr sz="3800"/>
          </a:p>
        </p:txBody>
      </p:sp>
      <p:sp>
        <p:nvSpPr>
          <p:cNvPr id="172" name="Shape 172"/>
          <p:cNvSpPr/>
          <p:nvPr/>
        </p:nvSpPr>
        <p:spPr>
          <a:xfrm>
            <a:off x="18143911" y="3912157"/>
            <a:ext cx="2339341" cy="2339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lnSpc>
                <a:spcPct val="100000"/>
              </a:lnSpc>
              <a:defRPr sz="1800"/>
            </a:pPr>
            <a:r>
              <a:rPr sz="3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Object.</a:t>
            </a:r>
            <a:br>
              <a:rPr sz="3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sz="3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prototype</a:t>
            </a:r>
            <a:endParaRPr sz="3500"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5255315" y="5081827"/>
            <a:ext cx="623621" cy="1"/>
          </a:xfrm>
          <a:prstGeom prst="line">
            <a:avLst/>
          </a:prstGeom>
          <a:ln w="50800">
            <a:solidFill>
              <a:srgbClr val="4F81B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17478426" y="5081827"/>
            <a:ext cx="623620" cy="1"/>
          </a:xfrm>
          <a:prstGeom prst="line">
            <a:avLst/>
          </a:prstGeom>
          <a:ln w="50800">
            <a:solidFill>
              <a:srgbClr val="4F81B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5" name="Shape 175"/>
          <p:cNvSpPr/>
          <p:nvPr/>
        </p:nvSpPr>
        <p:spPr>
          <a:xfrm>
            <a:off x="20525117" y="5081827"/>
            <a:ext cx="623621" cy="1"/>
          </a:xfrm>
          <a:prstGeom prst="line">
            <a:avLst/>
          </a:prstGeom>
          <a:ln w="50800">
            <a:solidFill>
              <a:srgbClr val="4F81B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6" name="Shape 176"/>
          <p:cNvSpPr/>
          <p:nvPr/>
        </p:nvSpPr>
        <p:spPr>
          <a:xfrm>
            <a:off x="17096700" y="9979118"/>
            <a:ext cx="623621" cy="1"/>
          </a:xfrm>
          <a:prstGeom prst="line">
            <a:avLst/>
          </a:prstGeom>
          <a:ln w="50800">
            <a:solidFill>
              <a:srgbClr val="4F81B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7" name="Shape 177"/>
          <p:cNvSpPr/>
          <p:nvPr/>
        </p:nvSpPr>
        <p:spPr>
          <a:xfrm>
            <a:off x="3025645" y="4424480"/>
            <a:ext cx="9052436" cy="3992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obj = Object.</a:t>
            </a:r>
            <a:r>
              <a:rPr sz="4500">
                <a:solidFill>
                  <a:srgbClr val="021994"/>
                </a:solidFill>
              </a:rPr>
              <a:t>create</a:t>
            </a:r>
            <a:r>
              <a:rPr sz="4500"/>
              <a:t>({x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});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obj.x </a:t>
            </a:r>
            <a:r>
              <a:rPr sz="4500">
                <a:solidFill>
                  <a:srgbClr val="959395"/>
                </a:solidFill>
              </a:rPr>
              <a:t>// 1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typeof obj.toString </a:t>
            </a:r>
            <a:r>
              <a:rPr sz="4500">
                <a:solidFill>
                  <a:srgbClr val="959395"/>
                </a:solidFill>
              </a:rPr>
              <a:t>// "function"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</a:t>
            </a:r>
            <a:r>
              <a:rPr sz="4500">
                <a:solidFill>
                  <a:srgbClr val="021994"/>
                </a:solidFill>
              </a:rPr>
              <a:t>hasOwnProperty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'x'</a:t>
            </a:r>
            <a:r>
              <a:rPr sz="4500"/>
              <a:t>);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</p:txBody>
      </p:sp>
      <p:sp>
        <p:nvSpPr>
          <p:cNvPr id="178" name="Shape 178"/>
          <p:cNvSpPr/>
          <p:nvPr/>
        </p:nvSpPr>
        <p:spPr>
          <a:xfrm>
            <a:off x="2957358" y="8651481"/>
            <a:ext cx="8141608" cy="1706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obj = Object.</a:t>
            </a:r>
            <a:r>
              <a:rPr sz="4500">
                <a:solidFill>
                  <a:srgbClr val="021994"/>
                </a:solidFill>
              </a:rPr>
              <a:t>create</a:t>
            </a:r>
            <a:r>
              <a:rPr sz="4500"/>
              <a:t>(null);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obj.toString </a:t>
            </a:r>
            <a:r>
              <a:rPr sz="4500">
                <a:solidFill>
                  <a:srgbClr val="959395"/>
                </a:solidFill>
              </a:rPr>
              <a:t>// undefined</a:t>
            </a:r>
            <a:endParaRPr sz="4500">
              <a:solidFill>
                <a:srgbClr val="959395"/>
              </a:solidFill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9695472" y="3856990"/>
            <a:ext cx="4993056" cy="600202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lnSpc>
                <a:spcPct val="120000"/>
              </a:lnSpc>
              <a:defRPr sz="1800"/>
            </a:pPr>
            <a:r>
              <a:rPr sz="6000"/>
              <a:t>读写对象属性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属性异常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删除属性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检测属性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枚举属性</a:t>
            </a:r>
            <a:endParaRPr sz="6000"/>
          </a:p>
        </p:txBody>
      </p:sp>
      <p:sp>
        <p:nvSpPr>
          <p:cNvPr id="183" name="Shape 183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属性操作</a:t>
            </a:r>
            <a:endParaRPr sz="438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属性读写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3123187" y="4236720"/>
            <a:ext cx="6039783" cy="5516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 obj = {x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y :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};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obj.x; </a:t>
            </a:r>
            <a:r>
              <a:rPr sz="4500">
                <a:solidFill>
                  <a:srgbClr val="959395"/>
                </a:solidFill>
              </a:rPr>
              <a:t>// 1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obj[</a:t>
            </a:r>
            <a:r>
              <a:rPr sz="4500">
                <a:solidFill>
                  <a:srgbClr val="CD1D00"/>
                </a:solidFill>
              </a:rPr>
              <a:t>"y"</a:t>
            </a:r>
            <a:r>
              <a:rPr sz="4500"/>
              <a:t>]; </a:t>
            </a:r>
            <a:r>
              <a:rPr sz="4500">
                <a:solidFill>
                  <a:srgbClr val="959395"/>
                </a:solidFill>
              </a:rPr>
              <a:t>// 2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obj[</a:t>
            </a:r>
            <a:r>
              <a:rPr sz="4500">
                <a:solidFill>
                  <a:srgbClr val="CD1D00"/>
                </a:solidFill>
              </a:rPr>
              <a:t>"x"</a:t>
            </a:r>
            <a:r>
              <a:rPr sz="4500"/>
              <a:t>] =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obj.y = </a:t>
            </a:r>
            <a:r>
              <a:rPr sz="4500">
                <a:solidFill>
                  <a:srgbClr val="BF8F00"/>
                </a:solidFill>
              </a:rPr>
              <a:t>4</a:t>
            </a:r>
            <a:r>
              <a:rPr sz="4500"/>
              <a:t>;</a:t>
            </a:r>
            <a:endParaRPr sz="4500"/>
          </a:p>
        </p:txBody>
      </p:sp>
      <p:sp>
        <p:nvSpPr>
          <p:cNvPr id="189" name="Shape 189"/>
          <p:cNvSpPr/>
          <p:nvPr/>
        </p:nvSpPr>
        <p:spPr>
          <a:xfrm>
            <a:off x="13816000" y="1740922"/>
            <a:ext cx="7444813" cy="6431282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 obj = {x1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x2 :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};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 i =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n =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for (; i &lt;= n; i++) {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    console.</a:t>
            </a:r>
            <a:r>
              <a:rPr sz="4500">
                <a:solidFill>
                  <a:srgbClr val="021994"/>
                </a:solidFill>
              </a:rPr>
              <a:t>log</a:t>
            </a:r>
            <a:r>
              <a:rPr sz="4500"/>
              <a:t>(obj[</a:t>
            </a:r>
            <a:r>
              <a:rPr sz="4500">
                <a:solidFill>
                  <a:srgbClr val="CD1D00"/>
                </a:solidFill>
              </a:rPr>
              <a:t>'x'</a:t>
            </a:r>
            <a:r>
              <a:rPr sz="4500"/>
              <a:t> + i]);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}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输出: 1, 2</a:t>
            </a:r>
            <a:endParaRPr sz="4500">
              <a:solidFill>
                <a:srgbClr val="959395"/>
              </a:solidFill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13826969" y="8286997"/>
            <a:ext cx="6312976" cy="36880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 p;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for (p in obj) {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    console.</a:t>
            </a:r>
            <a:r>
              <a:rPr sz="4500">
                <a:solidFill>
                  <a:srgbClr val="021994"/>
                </a:solidFill>
              </a:rPr>
              <a:t>log</a:t>
            </a:r>
            <a:r>
              <a:rPr sz="4500"/>
              <a:t>(obj[p]);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}</a:t>
            </a:r>
            <a:endParaRPr sz="450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属性读写-异常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791622" y="3122875"/>
            <a:ext cx="18638734" cy="36880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 obj = {x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};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obj.y; </a:t>
            </a:r>
            <a:r>
              <a:rPr sz="4500">
                <a:solidFill>
                  <a:srgbClr val="959395"/>
                </a:solidFill>
              </a:rPr>
              <a:t>// undefined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 yz = obj.y.z; </a:t>
            </a:r>
            <a:r>
              <a:rPr sz="4500">
                <a:solidFill>
                  <a:srgbClr val="959395"/>
                </a:solidFill>
              </a:rPr>
              <a:t>// TypeError: Cannot read property 'z' of undefined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obj.y.z =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; </a:t>
            </a:r>
            <a:r>
              <a:rPr sz="4500">
                <a:solidFill>
                  <a:srgbClr val="959395"/>
                </a:solidFill>
              </a:rPr>
              <a:t>// TypeError: Cannot set property 'z' of undefined</a:t>
            </a:r>
            <a:endParaRPr sz="4500">
              <a:solidFill>
                <a:srgbClr val="959395"/>
              </a:solidFill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3867697" y="8303148"/>
            <a:ext cx="4225661" cy="36880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 yz;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if (obj.y) {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    yz = obj.y.z;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}</a:t>
            </a:r>
            <a:endParaRPr sz="4500"/>
          </a:p>
        </p:txBody>
      </p:sp>
      <p:sp>
        <p:nvSpPr>
          <p:cNvPr id="197" name="Shape 197"/>
          <p:cNvSpPr/>
          <p:nvPr/>
        </p:nvSpPr>
        <p:spPr>
          <a:xfrm>
            <a:off x="11276623" y="9674748"/>
            <a:ext cx="9239680" cy="944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 yz = obj &amp;&amp; obj.y &amp;&amp; obj.y.z;</a:t>
            </a:r>
            <a:endParaRPr sz="450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属性删除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2286762" y="3232150"/>
            <a:ext cx="19810476" cy="7802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person = {age : </a:t>
            </a:r>
            <a:r>
              <a:rPr sz="4500">
                <a:solidFill>
                  <a:srgbClr val="BF8F00"/>
                </a:solidFill>
              </a:rPr>
              <a:t>28</a:t>
            </a:r>
            <a:r>
              <a:rPr sz="4500"/>
              <a:t>, title : </a:t>
            </a:r>
            <a:r>
              <a:rPr sz="4500">
                <a:solidFill>
                  <a:srgbClr val="CD1D00"/>
                </a:solidFill>
              </a:rPr>
              <a:t>'fe'</a:t>
            </a:r>
            <a:r>
              <a:rPr sz="4500"/>
              <a:t>};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delete person.age;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delete person[</a:t>
            </a:r>
            <a:r>
              <a:rPr sz="4500">
                <a:solidFill>
                  <a:srgbClr val="CD1D00"/>
                </a:solidFill>
              </a:rPr>
              <a:t>'title'</a:t>
            </a:r>
            <a:r>
              <a:rPr sz="4500"/>
              <a:t>];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person.age; </a:t>
            </a:r>
            <a:r>
              <a:rPr sz="4500">
                <a:solidFill>
                  <a:srgbClr val="959395"/>
                </a:solidFill>
              </a:rPr>
              <a:t>// undefined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delete person.age;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delete Object.prototype; </a:t>
            </a:r>
            <a:r>
              <a:rPr sz="4500">
                <a:solidFill>
                  <a:srgbClr val="959395"/>
                </a:solidFill>
              </a:rPr>
              <a:t>// false,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descriptor = Object.</a:t>
            </a:r>
            <a:r>
              <a:rPr sz="4500">
                <a:solidFill>
                  <a:srgbClr val="021994"/>
                </a:solidFill>
              </a:rPr>
              <a:t>getOwnPropertyDescriptor</a:t>
            </a:r>
            <a:r>
              <a:rPr sz="4500"/>
              <a:t>(Object, </a:t>
            </a:r>
            <a:r>
              <a:rPr sz="4500">
                <a:solidFill>
                  <a:srgbClr val="CD1D00"/>
                </a:solidFill>
              </a:rPr>
              <a:t>'prototype'</a:t>
            </a:r>
            <a:r>
              <a:rPr sz="4500"/>
              <a:t>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descriptor.configurable;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>
              <a:solidFill>
                <a:srgbClr val="959395"/>
              </a:solidFill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1735266" y="3337559"/>
            <a:ext cx="6967354" cy="7040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globalVal =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delete globalVal;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(function()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var localVal =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return delete localVal;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}());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</p:txBody>
      </p:sp>
      <p:sp>
        <p:nvSpPr>
          <p:cNvPr id="208" name="Shape 208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属性删除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10352718" y="3337559"/>
            <a:ext cx="5447912" cy="7040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function </a:t>
            </a:r>
            <a:r>
              <a:rPr sz="4500">
                <a:solidFill>
                  <a:srgbClr val="021994"/>
                </a:solidFill>
              </a:rPr>
              <a:t>fd</a:t>
            </a:r>
            <a:r>
              <a:rPr sz="4500"/>
              <a:t>() {}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delete fd;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(function()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function </a:t>
            </a:r>
            <a:r>
              <a:rPr sz="4500">
                <a:solidFill>
                  <a:srgbClr val="021994"/>
                </a:solidFill>
              </a:rPr>
              <a:t>fd</a:t>
            </a:r>
            <a:r>
              <a:rPr sz="4500"/>
              <a:t>() {};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return delete fd;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}());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</p:txBody>
      </p:sp>
      <p:sp>
        <p:nvSpPr>
          <p:cNvPr id="210" name="Shape 210"/>
          <p:cNvSpPr/>
          <p:nvPr/>
        </p:nvSpPr>
        <p:spPr>
          <a:xfrm>
            <a:off x="17189197" y="5623559"/>
            <a:ext cx="5678130" cy="2468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ohNo =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window.ohNo; </a:t>
            </a:r>
            <a:r>
              <a:rPr sz="4500">
                <a:solidFill>
                  <a:srgbClr val="959395"/>
                </a:solidFill>
              </a:rPr>
              <a:t>// 1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delete ohNo;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>
              <a:solidFill>
                <a:srgbClr val="959395"/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13" name="Shape 213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属性检测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7274119" y="1153160"/>
            <a:ext cx="12613986" cy="6278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cat = new Object;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cat.legs = </a:t>
            </a:r>
            <a:r>
              <a:rPr sz="4500">
                <a:solidFill>
                  <a:srgbClr val="BF8F00"/>
                </a:solidFill>
              </a:rPr>
              <a:t>4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cat.name = </a:t>
            </a:r>
            <a:r>
              <a:rPr sz="4500">
                <a:solidFill>
                  <a:srgbClr val="CD1D00"/>
                </a:solidFill>
              </a:rPr>
              <a:t>"Kitty"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CD1D00"/>
                </a:solidFill>
              </a:rPr>
              <a:t>'legs'</a:t>
            </a:r>
            <a:r>
              <a:rPr sz="4500"/>
              <a:t> in cat;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CD1D00"/>
                </a:solidFill>
              </a:rPr>
              <a:t>'abc'</a:t>
            </a:r>
            <a:r>
              <a:rPr sz="4500"/>
              <a:t> in cat;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CD1D00"/>
                </a:solidFill>
              </a:rPr>
              <a:t>"toString"</a:t>
            </a:r>
            <a:r>
              <a:rPr sz="4500"/>
              <a:t> in cat; </a:t>
            </a:r>
            <a:r>
              <a:rPr sz="4500">
                <a:solidFill>
                  <a:srgbClr val="959395"/>
                </a:solidFill>
              </a:rPr>
              <a:t>// true, inherited property!!!</a:t>
            </a:r>
            <a:endParaRPr sz="4500"/>
          </a:p>
        </p:txBody>
      </p:sp>
      <p:sp>
        <p:nvSpPr>
          <p:cNvPr id="215" name="Shape 215"/>
          <p:cNvSpPr/>
          <p:nvPr/>
        </p:nvSpPr>
        <p:spPr>
          <a:xfrm>
            <a:off x="7273851" y="7035800"/>
            <a:ext cx="12459391" cy="5516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cat.</a:t>
            </a:r>
            <a:r>
              <a:rPr sz="4500">
                <a:solidFill>
                  <a:srgbClr val="021994"/>
                </a:solidFill>
              </a:rPr>
              <a:t>hasOwnProperty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'legs'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cat.</a:t>
            </a:r>
            <a:r>
              <a:rPr sz="4500">
                <a:solidFill>
                  <a:srgbClr val="021994"/>
                </a:solidFill>
              </a:rPr>
              <a:t>hasOwnProperty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'toString'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cat.</a:t>
            </a:r>
            <a:r>
              <a:rPr sz="4500">
                <a:solidFill>
                  <a:srgbClr val="021994"/>
                </a:solidFill>
              </a:rPr>
              <a:t>propertyIsEnumerable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'legs'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cat.</a:t>
            </a:r>
            <a:r>
              <a:rPr sz="4500">
                <a:solidFill>
                  <a:srgbClr val="021994"/>
                </a:solidFill>
              </a:rPr>
              <a:t>propertyIsEnumerable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'toString'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18" name="Shape 218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属性检测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4022919" y="1483359"/>
            <a:ext cx="18878162" cy="11612881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Object.</a:t>
            </a:r>
            <a:r>
              <a:rPr sz="4500">
                <a:solidFill>
                  <a:srgbClr val="021994"/>
                </a:solidFill>
              </a:rPr>
              <a:t>defineProperty</a:t>
            </a:r>
            <a:r>
              <a:rPr sz="4500"/>
              <a:t>(cat, </a:t>
            </a:r>
            <a:r>
              <a:rPr sz="4500">
                <a:solidFill>
                  <a:srgbClr val="CD1D00"/>
                </a:solidFill>
              </a:rPr>
              <a:t>'price'</a:t>
            </a:r>
            <a:r>
              <a:rPr sz="4500"/>
              <a:t>, {enumerable : false, value : </a:t>
            </a:r>
            <a:r>
              <a:rPr sz="4500">
                <a:solidFill>
                  <a:srgbClr val="BF8F00"/>
                </a:solidFill>
              </a:rPr>
              <a:t>1000</a:t>
            </a:r>
            <a:r>
              <a:rPr sz="4500"/>
              <a:t>});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cat.</a:t>
            </a:r>
            <a:r>
              <a:rPr sz="4500">
                <a:solidFill>
                  <a:srgbClr val="021994"/>
                </a:solidFill>
              </a:rPr>
              <a:t>propertyIsEnumerable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'price'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cat.</a:t>
            </a:r>
            <a:r>
              <a:rPr sz="4500">
                <a:solidFill>
                  <a:srgbClr val="021994"/>
                </a:solidFill>
              </a:rPr>
              <a:t>hasOwnProperty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'price'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if (cat &amp;&amp; cat.legs)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cat.legs *=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if (cat.legs !== undefined)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</a:t>
            </a:r>
            <a:r>
              <a:rPr sz="4500">
                <a:solidFill>
                  <a:srgbClr val="959395"/>
                </a:solidFill>
              </a:rPr>
              <a:t>// only if cat.legs is not undefined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</a:t>
            </a:r>
            <a:endParaRPr sz="4500"/>
          </a:p>
        </p:txBody>
      </p:sp>
      <p:sp>
        <p:nvSpPr>
          <p:cNvPr id="220" name="Shape 220"/>
          <p:cNvSpPr/>
          <p:nvPr/>
        </p:nvSpPr>
        <p:spPr>
          <a:xfrm>
            <a:off x="11333846" y="6029959"/>
            <a:ext cx="9031507" cy="3230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if (cat.legs != undefined)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</a:t>
            </a:r>
            <a:r>
              <a:rPr sz="4500">
                <a:solidFill>
                  <a:srgbClr val="959395"/>
                </a:solidFill>
              </a:rPr>
              <a:t>// !== undefined, or, !== null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</a:t>
            </a:r>
            <a:endParaRPr sz="450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属性枚举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124958" y="4099560"/>
            <a:ext cx="12007325" cy="5516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 = {x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y :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z :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};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CD1D00"/>
                </a:solidFill>
              </a:rPr>
              <a:t>'toString'</a:t>
            </a:r>
            <a:r>
              <a:rPr sz="4500"/>
              <a:t> in o;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o.</a:t>
            </a:r>
            <a:r>
              <a:rPr sz="4500">
                <a:solidFill>
                  <a:srgbClr val="021994"/>
                </a:solidFill>
              </a:rPr>
              <a:t>propertyIsEnumerable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'toString'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key;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for (key in o)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console.</a:t>
            </a:r>
            <a:r>
              <a:rPr sz="4500">
                <a:solidFill>
                  <a:srgbClr val="021994"/>
                </a:solidFill>
              </a:rPr>
              <a:t>log</a:t>
            </a:r>
            <a:r>
              <a:rPr sz="4500"/>
              <a:t>(key); </a:t>
            </a:r>
            <a:r>
              <a:rPr sz="4500">
                <a:solidFill>
                  <a:srgbClr val="959395"/>
                </a:solidFill>
              </a:rPr>
              <a:t>// x, y, z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</a:t>
            </a:r>
            <a:endParaRPr sz="4500"/>
          </a:p>
        </p:txBody>
      </p:sp>
      <p:sp>
        <p:nvSpPr>
          <p:cNvPr id="225" name="Shape 225"/>
          <p:cNvSpPr/>
          <p:nvPr/>
        </p:nvSpPr>
        <p:spPr>
          <a:xfrm>
            <a:off x="13907222" y="1051559"/>
            <a:ext cx="9193357" cy="11612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obj = Object.</a:t>
            </a:r>
            <a:r>
              <a:rPr sz="4500">
                <a:solidFill>
                  <a:srgbClr val="021994"/>
                </a:solidFill>
              </a:rPr>
              <a:t>create</a:t>
            </a:r>
            <a:r>
              <a:rPr sz="4500"/>
              <a:t>(o);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obj.a = </a:t>
            </a:r>
            <a:r>
              <a:rPr sz="4500">
                <a:solidFill>
                  <a:srgbClr val="BF8F00"/>
                </a:solidFill>
              </a:rPr>
              <a:t>4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key;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for (key in obj)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console.</a:t>
            </a:r>
            <a:r>
              <a:rPr sz="4500">
                <a:solidFill>
                  <a:srgbClr val="021994"/>
                </a:solidFill>
              </a:rPr>
              <a:t>log</a:t>
            </a:r>
            <a:r>
              <a:rPr sz="4500"/>
              <a:t>(key); </a:t>
            </a:r>
            <a:r>
              <a:rPr sz="4500">
                <a:solidFill>
                  <a:srgbClr val="959395"/>
                </a:solidFill>
              </a:rPr>
              <a:t>// a, x, y, z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obj = Object.</a:t>
            </a:r>
            <a:r>
              <a:rPr sz="4500">
                <a:solidFill>
                  <a:srgbClr val="021994"/>
                </a:solidFill>
              </a:rPr>
              <a:t>create</a:t>
            </a:r>
            <a:r>
              <a:rPr sz="4500"/>
              <a:t>(o);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obj.a = </a:t>
            </a:r>
            <a:r>
              <a:rPr sz="4500">
                <a:solidFill>
                  <a:srgbClr val="BF8F00"/>
                </a:solidFill>
              </a:rPr>
              <a:t>4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key;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for (key in obj)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if (obj.</a:t>
            </a:r>
            <a:r>
              <a:rPr sz="4500">
                <a:solidFill>
                  <a:srgbClr val="021994"/>
                </a:solidFill>
              </a:rPr>
              <a:t>hasOwnProperty</a:t>
            </a:r>
            <a:r>
              <a:rPr sz="4500"/>
              <a:t>(key))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   console.</a:t>
            </a:r>
            <a:r>
              <a:rPr sz="4500">
                <a:solidFill>
                  <a:srgbClr val="021994"/>
                </a:solidFill>
              </a:rPr>
              <a:t>log</a:t>
            </a:r>
            <a:r>
              <a:rPr sz="4500"/>
              <a:t>(key); </a:t>
            </a:r>
            <a:r>
              <a:rPr sz="4500">
                <a:solidFill>
                  <a:srgbClr val="959395"/>
                </a:solidFill>
              </a:rPr>
              <a:t>// a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}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</a:t>
            </a:r>
            <a:endParaRPr sz="450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8284210" y="6264909"/>
            <a:ext cx="7815581" cy="1186181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6000"/>
              <a:t>另一种读写属性的方式</a:t>
            </a:r>
            <a:endParaRPr sz="6000"/>
          </a:p>
        </p:txBody>
      </p:sp>
      <p:sp>
        <p:nvSpPr>
          <p:cNvPr id="228" name="Shape 228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getter setter方法</a:t>
            </a:r>
            <a:endParaRPr sz="438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概述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57" name="Shape 57"/>
          <p:cNvSpPr/>
          <p:nvPr/>
        </p:nvSpPr>
        <p:spPr>
          <a:xfrm>
            <a:off x="4361472" y="3377837"/>
            <a:ext cx="15661056" cy="208915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对象中包含一系列属性，这些属性是</a:t>
            </a:r>
            <a:r>
              <a:rPr sz="6000">
                <a:solidFill>
                  <a:srgbClr val="9A403E"/>
                </a:solidFill>
              </a:rPr>
              <a:t>无序</a:t>
            </a:r>
            <a:r>
              <a:rPr sz="6000"/>
              <a:t>的。</a:t>
            </a:r>
            <a:endParaRPr sz="6000"/>
          </a:p>
          <a:p>
            <a:pPr lvl="0">
              <a:defRPr sz="1800"/>
            </a:pPr>
            <a:r>
              <a:rPr sz="6000"/>
              <a:t>每个属性都有一个</a:t>
            </a:r>
            <a:r>
              <a:rPr sz="6000">
                <a:solidFill>
                  <a:srgbClr val="9A403E"/>
                </a:solidFill>
              </a:rPr>
              <a:t>字符串</a:t>
            </a:r>
            <a:r>
              <a:rPr sz="6000"/>
              <a:t>key和对应的value。</a:t>
            </a:r>
            <a:endParaRPr sz="6000"/>
          </a:p>
        </p:txBody>
      </p:sp>
      <p:sp>
        <p:nvSpPr>
          <p:cNvPr id="58" name="Shape 58"/>
          <p:cNvSpPr/>
          <p:nvPr/>
        </p:nvSpPr>
        <p:spPr>
          <a:xfrm>
            <a:off x="9172109" y="7872216"/>
            <a:ext cx="6039782" cy="2468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obj = {x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y :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};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obj.x; </a:t>
            </a:r>
            <a:r>
              <a:rPr sz="4500">
                <a:solidFill>
                  <a:srgbClr val="959395"/>
                </a:solidFill>
              </a:rPr>
              <a:t>// 1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obj.y; </a:t>
            </a:r>
            <a:r>
              <a:rPr sz="4500">
                <a:solidFill>
                  <a:srgbClr val="959395"/>
                </a:solidFill>
              </a:rPr>
              <a:t>// 2</a:t>
            </a:r>
            <a:endParaRPr sz="4500">
              <a:solidFill>
                <a:srgbClr val="959395"/>
              </a:solid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 rot="20590801">
            <a:off x="-4503412" y="1058169"/>
            <a:ext cx="16636423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属性getter/setter方法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5829336" y="1813560"/>
            <a:ext cx="12559030" cy="9145270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man =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name : </a:t>
            </a:r>
            <a:r>
              <a:rPr sz="4500">
                <a:solidFill>
                  <a:srgbClr val="CD1D00"/>
                </a:solidFill>
              </a:rPr>
              <a:t>'Bosn'</a:t>
            </a:r>
            <a:r>
              <a:rPr sz="4500"/>
              <a:t>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weibo : </a:t>
            </a:r>
            <a:r>
              <a:rPr sz="4500">
                <a:solidFill>
                  <a:srgbClr val="CD1D00"/>
                </a:solidFill>
              </a:rPr>
              <a:t>'@Bosn'</a:t>
            </a:r>
            <a:r>
              <a:rPr sz="4500"/>
              <a:t>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get </a:t>
            </a:r>
            <a:r>
              <a:rPr sz="4500">
                <a:solidFill>
                  <a:srgbClr val="021994"/>
                </a:solidFill>
              </a:rPr>
              <a:t>age</a:t>
            </a:r>
            <a:r>
              <a:rPr sz="4500"/>
              <a:t>()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   return new </a:t>
            </a:r>
            <a:r>
              <a:rPr sz="4500">
                <a:solidFill>
                  <a:srgbClr val="021994"/>
                </a:solidFill>
              </a:rPr>
              <a:t>Date</a:t>
            </a:r>
            <a:r>
              <a:rPr sz="4500"/>
              <a:t>().</a:t>
            </a:r>
            <a:r>
              <a:rPr sz="4500">
                <a:solidFill>
                  <a:srgbClr val="021994"/>
                </a:solidFill>
              </a:rPr>
              <a:t>getFullYear</a:t>
            </a:r>
            <a:r>
              <a:rPr sz="4500"/>
              <a:t>() - </a:t>
            </a:r>
            <a:r>
              <a:rPr lang="en-US" sz="4500">
                <a:solidFill>
                  <a:srgbClr val="BF8F00"/>
                </a:solidFill>
              </a:rPr>
              <a:t>2000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},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set </a:t>
            </a:r>
            <a:r>
              <a:rPr sz="4500">
                <a:solidFill>
                  <a:srgbClr val="021994"/>
                </a:solidFill>
              </a:rPr>
              <a:t>age</a:t>
            </a:r>
            <a:r>
              <a:rPr sz="4500"/>
              <a:t>(val)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   console.</a:t>
            </a:r>
            <a:r>
              <a:rPr sz="4500">
                <a:solidFill>
                  <a:srgbClr val="021994"/>
                </a:solidFill>
              </a:rPr>
              <a:t>log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'Age can</a:t>
            </a:r>
            <a:r>
              <a:rPr sz="4500">
                <a:solidFill>
                  <a:srgbClr val="FF40FF"/>
                </a:solidFill>
              </a:rPr>
              <a:t>\'</a:t>
            </a:r>
            <a:r>
              <a:rPr sz="4500">
                <a:solidFill>
                  <a:srgbClr val="CD1D00"/>
                </a:solidFill>
              </a:rPr>
              <a:t>t be set to '</a:t>
            </a:r>
            <a:r>
              <a:rPr sz="4500"/>
              <a:t> + val);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}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console.</a:t>
            </a:r>
            <a:r>
              <a:rPr sz="4500">
                <a:solidFill>
                  <a:srgbClr val="021994"/>
                </a:solidFill>
              </a:rPr>
              <a:t>log</a:t>
            </a:r>
            <a:r>
              <a:rPr sz="4500"/>
              <a:t>(man.age); </a:t>
            </a:r>
            <a:r>
              <a:rPr sz="4500">
                <a:solidFill>
                  <a:srgbClr val="959395"/>
                </a:solidFill>
              </a:rPr>
              <a:t>// 27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man.age = </a:t>
            </a:r>
            <a:r>
              <a:rPr sz="4500">
                <a:solidFill>
                  <a:srgbClr val="BF8F00"/>
                </a:solidFill>
              </a:rPr>
              <a:t>100</a:t>
            </a:r>
            <a:r>
              <a:rPr sz="4500"/>
              <a:t>; </a:t>
            </a:r>
            <a:r>
              <a:rPr sz="4500">
                <a:solidFill>
                  <a:srgbClr val="959395"/>
                </a:solidFill>
              </a:rPr>
              <a:t>// Age can't be set to 100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console.</a:t>
            </a:r>
            <a:r>
              <a:rPr sz="4500">
                <a:solidFill>
                  <a:srgbClr val="021994"/>
                </a:solidFill>
              </a:rPr>
              <a:t>log</a:t>
            </a:r>
            <a:r>
              <a:rPr sz="4500"/>
              <a:t>(man.age); </a:t>
            </a:r>
            <a:r>
              <a:rPr sz="4500">
                <a:solidFill>
                  <a:srgbClr val="959395"/>
                </a:solidFill>
              </a:rPr>
              <a:t>// still 27</a:t>
            </a:r>
            <a:endParaRPr sz="450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 rot="1696950">
            <a:off x="12311036" y="1970183"/>
            <a:ext cx="16636422" cy="931233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属性getter/setter方法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1786483" y="924560"/>
            <a:ext cx="9895840" cy="982027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var man = {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weibo : </a:t>
            </a:r>
            <a:r>
              <a:rPr sz="3500">
                <a:solidFill>
                  <a:srgbClr val="CD1D00"/>
                </a:solidFill>
              </a:rPr>
              <a:t>'@</a:t>
            </a:r>
            <a:r>
              <a:rPr lang="en-US" sz="3500">
                <a:solidFill>
                  <a:srgbClr val="CD1D00"/>
                </a:solidFill>
              </a:rPr>
              <a:t>xiaohei</a:t>
            </a:r>
            <a:r>
              <a:rPr sz="3500">
                <a:solidFill>
                  <a:srgbClr val="CD1D00"/>
                </a:solidFill>
              </a:rPr>
              <a:t>'</a:t>
            </a:r>
            <a:r>
              <a:rPr sz="3500"/>
              <a:t>,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$age : null,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get </a:t>
            </a:r>
            <a:r>
              <a:rPr sz="3500">
                <a:solidFill>
                  <a:srgbClr val="021994"/>
                </a:solidFill>
              </a:rPr>
              <a:t>age</a:t>
            </a:r>
            <a:r>
              <a:rPr sz="3500"/>
              <a:t>() {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if (this.$age == undefined) {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    return new </a:t>
            </a:r>
            <a:r>
              <a:rPr sz="3500">
                <a:solidFill>
                  <a:srgbClr val="021994"/>
                </a:solidFill>
              </a:rPr>
              <a:t>Date</a:t>
            </a:r>
            <a:r>
              <a:rPr sz="3500"/>
              <a:t>().</a:t>
            </a:r>
            <a:r>
              <a:rPr sz="3500">
                <a:solidFill>
                  <a:srgbClr val="021994"/>
                </a:solidFill>
              </a:rPr>
              <a:t>getFullYear</a:t>
            </a:r>
            <a:r>
              <a:rPr sz="3500"/>
              <a:t>() - </a:t>
            </a:r>
            <a:r>
              <a:rPr sz="3500">
                <a:solidFill>
                  <a:srgbClr val="BF8F00"/>
                </a:solidFill>
              </a:rPr>
              <a:t>1988</a:t>
            </a:r>
            <a:r>
              <a:rPr sz="3500"/>
              <a:t>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} else {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    return this.$age;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}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},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set </a:t>
            </a:r>
            <a:r>
              <a:rPr sz="3500">
                <a:solidFill>
                  <a:srgbClr val="021994"/>
                </a:solidFill>
              </a:rPr>
              <a:t>age</a:t>
            </a:r>
            <a:r>
              <a:rPr sz="3500"/>
              <a:t>(val) {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if (val &gt; </a:t>
            </a:r>
            <a:r>
              <a:rPr sz="3500">
                <a:solidFill>
                  <a:srgbClr val="BF8F00"/>
                </a:solidFill>
              </a:rPr>
              <a:t>0</a:t>
            </a:r>
            <a:r>
              <a:rPr sz="3500"/>
              <a:t> &amp;&amp; val &lt; </a:t>
            </a:r>
            <a:r>
              <a:rPr sz="3500">
                <a:solidFill>
                  <a:srgbClr val="BF8F00"/>
                </a:solidFill>
              </a:rPr>
              <a:t>150</a:t>
            </a:r>
            <a:r>
              <a:rPr sz="3500"/>
              <a:t>) {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    this.$age = +val;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} else {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    </a:t>
            </a:r>
            <a:r>
              <a:rPr lang="en-US" sz="3500"/>
              <a:t>alert</a:t>
            </a:r>
            <a:r>
              <a:rPr sz="3500"/>
              <a:t>(</a:t>
            </a:r>
            <a:r>
              <a:rPr sz="3500">
                <a:solidFill>
                  <a:srgbClr val="CD1D00"/>
                </a:solidFill>
              </a:rPr>
              <a:t>'Incorrect val = '</a:t>
            </a:r>
            <a:r>
              <a:rPr sz="3500"/>
              <a:t> + val);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}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}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}</a:t>
            </a:r>
            <a:endParaRPr sz="3500"/>
          </a:p>
        </p:txBody>
      </p:sp>
      <p:sp>
        <p:nvSpPr>
          <p:cNvPr id="239" name="Shape 239"/>
          <p:cNvSpPr/>
          <p:nvPr/>
        </p:nvSpPr>
        <p:spPr>
          <a:xfrm>
            <a:off x="13602244" y="5947143"/>
            <a:ext cx="9673111" cy="25196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console.</a:t>
            </a:r>
            <a:r>
              <a:rPr sz="3500">
                <a:solidFill>
                  <a:srgbClr val="021994"/>
                </a:solidFill>
              </a:rPr>
              <a:t>log</a:t>
            </a:r>
            <a:r>
              <a:rPr sz="3500"/>
              <a:t>(man.age); </a:t>
            </a:r>
            <a:r>
              <a:rPr sz="3500">
                <a:solidFill>
                  <a:srgbClr val="959395"/>
                </a:solidFill>
              </a:rPr>
              <a:t>// 27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man.age = </a:t>
            </a:r>
            <a:r>
              <a:rPr sz="3500">
                <a:solidFill>
                  <a:srgbClr val="BF8F00"/>
                </a:solidFill>
              </a:rPr>
              <a:t>100</a:t>
            </a:r>
            <a:r>
              <a:rPr sz="3500"/>
              <a:t>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console.</a:t>
            </a:r>
            <a:r>
              <a:rPr sz="3500">
                <a:solidFill>
                  <a:srgbClr val="021994"/>
                </a:solidFill>
              </a:rPr>
              <a:t>log</a:t>
            </a:r>
            <a:r>
              <a:rPr sz="3500"/>
              <a:t>(man.age); </a:t>
            </a:r>
            <a:r>
              <a:rPr sz="3500">
                <a:solidFill>
                  <a:srgbClr val="959395"/>
                </a:solidFill>
              </a:rPr>
              <a:t>// 100;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man.age = </a:t>
            </a:r>
            <a:r>
              <a:rPr sz="3500">
                <a:solidFill>
                  <a:srgbClr val="CD1D00"/>
                </a:solidFill>
              </a:rPr>
              <a:t>'abc'</a:t>
            </a:r>
            <a:r>
              <a:rPr sz="3500"/>
              <a:t>; </a:t>
            </a:r>
            <a:r>
              <a:rPr sz="3500">
                <a:solidFill>
                  <a:srgbClr val="959395"/>
                </a:solidFill>
              </a:rPr>
              <a:t>// error:Incorrect val = NaN</a:t>
            </a:r>
            <a:endParaRPr sz="3500">
              <a:solidFill>
                <a:srgbClr val="959395"/>
              </a:solidFill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8820204" y="9627826"/>
            <a:ext cx="939511" cy="817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3800"/>
              <a:t>obj</a:t>
            </a:r>
            <a:endParaRPr sz="3800"/>
          </a:p>
        </p:txBody>
      </p:sp>
      <p:sp>
        <p:nvSpPr>
          <p:cNvPr id="244" name="Shape 244"/>
          <p:cNvSpPr/>
          <p:nvPr/>
        </p:nvSpPr>
        <p:spPr>
          <a:xfrm>
            <a:off x="2967137" y="7220473"/>
            <a:ext cx="5148230" cy="5148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F6797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pic>
        <p:nvPicPr>
          <p:cNvPr id="245" name="图片 244"/>
          <p:cNvPicPr/>
          <p:nvPr/>
        </p:nvPicPr>
        <p:blipFill>
          <a:blip r:embed="rId1"/>
          <a:stretch>
            <a:fillRect/>
          </a:stretch>
        </p:blipFill>
        <p:spPr>
          <a:xfrm>
            <a:off x="4302265" y="10410271"/>
            <a:ext cx="2477974" cy="118618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246" name="Shape 246"/>
          <p:cNvSpPr/>
          <p:nvPr/>
        </p:nvSpPr>
        <p:spPr>
          <a:xfrm>
            <a:off x="3894789" y="8337846"/>
            <a:ext cx="3292926" cy="1550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 b="1">
                <a:solidFill>
                  <a:srgbClr val="9A403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9A403E"/>
                </a:solidFill>
              </a:rPr>
              <a:t>[[proto]]</a:t>
            </a:r>
            <a:endParaRPr sz="3600" b="1">
              <a:solidFill>
                <a:srgbClr val="9A403E"/>
              </a:solidFill>
            </a:endParaRPr>
          </a:p>
        </p:txBody>
      </p:sp>
      <p:sp>
        <p:nvSpPr>
          <p:cNvPr id="247" name="Shape 247"/>
          <p:cNvSpPr/>
          <p:nvPr/>
        </p:nvSpPr>
        <p:spPr>
          <a:xfrm flipV="1">
            <a:off x="5541251" y="6417629"/>
            <a:ext cx="1" cy="1397830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8" name="Shape 248"/>
          <p:cNvSpPr/>
          <p:nvPr/>
        </p:nvSpPr>
        <p:spPr>
          <a:xfrm rot="20590801">
            <a:off x="-5676115" y="86939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get/set与原型链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3476183" y="1321897"/>
            <a:ext cx="4130138" cy="817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3800"/>
              <a:t>Object.prototype</a:t>
            </a:r>
            <a:endParaRPr sz="3800"/>
          </a:p>
        </p:txBody>
      </p:sp>
      <p:sp>
        <p:nvSpPr>
          <p:cNvPr id="250" name="Shape 250"/>
          <p:cNvSpPr/>
          <p:nvPr/>
        </p:nvSpPr>
        <p:spPr>
          <a:xfrm>
            <a:off x="7572809" y="1730837"/>
            <a:ext cx="854214" cy="1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1" name="Shape 251"/>
          <p:cNvSpPr/>
          <p:nvPr/>
        </p:nvSpPr>
        <p:spPr>
          <a:xfrm>
            <a:off x="8651818" y="1321897"/>
            <a:ext cx="1047200" cy="817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3800"/>
              <a:t>null</a:t>
            </a:r>
            <a:endParaRPr sz="3800"/>
          </a:p>
        </p:txBody>
      </p:sp>
      <p:sp>
        <p:nvSpPr>
          <p:cNvPr id="252" name="Shape 252"/>
          <p:cNvSpPr/>
          <p:nvPr/>
        </p:nvSpPr>
        <p:spPr>
          <a:xfrm>
            <a:off x="3806828" y="2958956"/>
            <a:ext cx="3468848" cy="34688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F6797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pic>
        <p:nvPicPr>
          <p:cNvPr id="253" name="图片 252"/>
          <p:cNvPicPr/>
          <p:nvPr/>
        </p:nvPicPr>
        <p:blipFill>
          <a:blip r:embed="rId2"/>
          <a:stretch>
            <a:fillRect/>
          </a:stretch>
        </p:blipFill>
        <p:spPr>
          <a:xfrm>
            <a:off x="4771131" y="4856287"/>
            <a:ext cx="1540243" cy="1045334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254" name="Shape 254"/>
          <p:cNvSpPr/>
          <p:nvPr/>
        </p:nvSpPr>
        <p:spPr>
          <a:xfrm flipV="1">
            <a:off x="5541252" y="2124218"/>
            <a:ext cx="1" cy="1045334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5" name="Shape 255"/>
          <p:cNvSpPr/>
          <p:nvPr/>
        </p:nvSpPr>
        <p:spPr>
          <a:xfrm>
            <a:off x="4495451" y="3407993"/>
            <a:ext cx="2091602" cy="9945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2200" b="1">
                <a:solidFill>
                  <a:srgbClr val="9A403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00" b="1">
                <a:solidFill>
                  <a:srgbClr val="9A403E"/>
                </a:solidFill>
              </a:rPr>
              <a:t>[[proto]]</a:t>
            </a:r>
            <a:endParaRPr sz="2200" b="1">
              <a:solidFill>
                <a:srgbClr val="9A403E"/>
              </a:solidFill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7608803" y="4312507"/>
            <a:ext cx="3133231" cy="7670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3500"/>
            </a:lvl1pPr>
          </a:lstStyle>
          <a:p>
            <a:pPr lvl="0">
              <a:defRPr sz="1800"/>
            </a:pPr>
            <a:r>
              <a:rPr sz="3500"/>
              <a:t>foo.prototype</a:t>
            </a:r>
            <a:endParaRPr sz="3500"/>
          </a:p>
        </p:txBody>
      </p:sp>
      <p:sp>
        <p:nvSpPr>
          <p:cNvPr id="257" name="Shape 257"/>
          <p:cNvSpPr/>
          <p:nvPr/>
        </p:nvSpPr>
        <p:spPr>
          <a:xfrm>
            <a:off x="12204053" y="1174793"/>
            <a:ext cx="4660704" cy="1706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function </a:t>
            </a:r>
            <a:r>
              <a:rPr sz="4500">
                <a:solidFill>
                  <a:srgbClr val="021994"/>
                </a:solidFill>
              </a:rPr>
              <a:t>foo</a:t>
            </a:r>
            <a:r>
              <a:rPr sz="4500"/>
              <a:t>() {}</a:t>
            </a:r>
            <a:endParaRPr sz="4500"/>
          </a:p>
        </p:txBody>
      </p:sp>
      <p:sp>
        <p:nvSpPr>
          <p:cNvPr id="258" name="Shape 258"/>
          <p:cNvSpPr/>
          <p:nvPr/>
        </p:nvSpPr>
        <p:spPr>
          <a:xfrm>
            <a:off x="12282367" y="5623559"/>
            <a:ext cx="3897215" cy="2468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obj.z; </a:t>
            </a:r>
            <a:r>
              <a:rPr sz="4500">
                <a:solidFill>
                  <a:srgbClr val="959395"/>
                </a:solidFill>
              </a:rPr>
              <a:t>// 1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 = </a:t>
            </a:r>
            <a:r>
              <a:rPr sz="4500">
                <a:solidFill>
                  <a:srgbClr val="BF8F00"/>
                </a:solidFill>
              </a:rPr>
              <a:t>10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obj.z; </a:t>
            </a:r>
            <a:r>
              <a:rPr sz="4500">
                <a:solidFill>
                  <a:srgbClr val="959395"/>
                </a:solidFill>
              </a:rPr>
              <a:t>// still 1</a:t>
            </a:r>
            <a:endParaRPr sz="4500">
              <a:solidFill>
                <a:srgbClr val="959395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12417677" y="9175015"/>
            <a:ext cx="9155685" cy="3992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Object.</a:t>
            </a:r>
            <a:r>
              <a:rPr sz="4500">
                <a:solidFill>
                  <a:srgbClr val="021994"/>
                </a:solidFill>
              </a:rPr>
              <a:t>defineProperty</a:t>
            </a:r>
            <a:r>
              <a:rPr sz="4500"/>
              <a:t>(obj, </a:t>
            </a:r>
            <a:r>
              <a:rPr sz="4500">
                <a:solidFill>
                  <a:srgbClr val="CD1D00"/>
                </a:solidFill>
              </a:rPr>
              <a:t>'z'</a:t>
            </a:r>
            <a:r>
              <a:rPr sz="4500"/>
              <a:t>, 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{value : </a:t>
            </a:r>
            <a:r>
              <a:rPr sz="4500">
                <a:solidFill>
                  <a:srgbClr val="BF8F00"/>
                </a:solidFill>
              </a:rPr>
              <a:t>100</a:t>
            </a:r>
            <a:r>
              <a:rPr sz="4500"/>
              <a:t>, configurable: true});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obj.z; </a:t>
            </a:r>
            <a:r>
              <a:rPr sz="4500">
                <a:solidFill>
                  <a:srgbClr val="959395"/>
                </a:solidFill>
              </a:rPr>
              <a:t>// 100;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delete obj.z;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obj.z; </a:t>
            </a:r>
            <a:r>
              <a:rPr sz="4500">
                <a:solidFill>
                  <a:srgbClr val="959395"/>
                </a:solidFill>
              </a:rPr>
              <a:t>// back to 1</a:t>
            </a:r>
            <a:endParaRPr sz="4500">
              <a:solidFill>
                <a:srgbClr val="959395"/>
              </a:solidFill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12213925" y="4254420"/>
            <a:ext cx="5571532" cy="944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obj = new </a:t>
            </a:r>
            <a:r>
              <a:rPr sz="4500">
                <a:solidFill>
                  <a:srgbClr val="021994"/>
                </a:solidFill>
              </a:rPr>
              <a:t>foo</a:t>
            </a:r>
            <a:r>
              <a:rPr sz="4500"/>
              <a:t>();</a:t>
            </a:r>
            <a:endParaRPr sz="4500"/>
          </a:p>
        </p:txBody>
      </p:sp>
      <p:sp>
        <p:nvSpPr>
          <p:cNvPr id="261" name="Shape 261"/>
          <p:cNvSpPr/>
          <p:nvPr/>
        </p:nvSpPr>
        <p:spPr>
          <a:xfrm>
            <a:off x="12170226" y="2376110"/>
            <a:ext cx="11544934" cy="1706880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Object.</a:t>
            </a:r>
            <a:r>
              <a:rPr sz="4500">
                <a:solidFill>
                  <a:srgbClr val="021994"/>
                </a:solidFill>
              </a:rPr>
              <a:t>defineProperty</a:t>
            </a:r>
            <a:r>
              <a:rPr sz="4500"/>
              <a:t>(foo.prototype, </a:t>
            </a:r>
            <a:r>
              <a:rPr sz="4500">
                <a:solidFill>
                  <a:srgbClr val="CD1D00"/>
                </a:solidFill>
              </a:rPr>
              <a:t>'z'</a:t>
            </a:r>
            <a:r>
              <a:rPr sz="4500"/>
              <a:t>, 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{get : function(){return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;}});</a:t>
            </a:r>
            <a:endParaRPr sz="450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9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9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dur="indefinite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dur="indefinite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indefinite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9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dur="indefinite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9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9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dur="indefinite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dur="indefinite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dur="indefinite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9" presetClass="entr" presetSubtype="0" fill="hold" grpId="17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dur="indefinite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8" animBg="1" advAuto="0"/>
      <p:bldP spid="255" grpId="6" animBg="1" advAuto="0"/>
      <p:bldP spid="251" grpId="2" animBg="1" advAuto="0"/>
      <p:bldP spid="252" grpId="5" animBg="1" advAuto="0"/>
      <p:bldP spid="260" grpId="10" animBg="1" advAuto="0"/>
      <p:bldP spid="249" grpId="1" animBg="1" advAuto="0"/>
      <p:bldP spid="250" grpId="3" animBg="1" advAuto="0"/>
      <p:bldP spid="243" grpId="14" animBg="1" advAuto="0"/>
      <p:bldP spid="258" grpId="15" animBg="1" advAuto="0"/>
      <p:bldP spid="254" grpId="4" animBg="1" advAuto="0"/>
      <p:bldP spid="245" grpId="17" animBg="1" advAuto="0"/>
      <p:bldP spid="259" grpId="16" animBg="1" advAuto="0"/>
      <p:bldP spid="247" grpId="11" animBg="1" advAuto="0"/>
      <p:bldP spid="246" grpId="13" animBg="1" advAuto="0"/>
      <p:bldP spid="256" grpId="7" animBg="1" advAuto="0"/>
      <p:bldP spid="253" grpId="9" animBg="1" advAuto="0"/>
      <p:bldP spid="244" grpId="12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1680519" y="2194560"/>
            <a:ext cx="21222205" cy="9326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 = {};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Object.</a:t>
            </a:r>
            <a:r>
              <a:rPr sz="4500">
                <a:solidFill>
                  <a:srgbClr val="021994"/>
                </a:solidFill>
              </a:rPr>
              <a:t>defineProperty</a:t>
            </a:r>
            <a:r>
              <a:rPr sz="4500"/>
              <a:t>(o, </a:t>
            </a:r>
            <a:r>
              <a:rPr sz="4500">
                <a:solidFill>
                  <a:srgbClr val="CD1D00"/>
                </a:solidFill>
              </a:rPr>
              <a:t>'x'</a:t>
            </a:r>
            <a:r>
              <a:rPr sz="4500"/>
              <a:t>, {value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}); </a:t>
            </a:r>
            <a:r>
              <a:rPr sz="4500">
                <a:solidFill>
                  <a:srgbClr val="A7A7A7"/>
                </a:solidFill>
              </a:rPr>
              <a:t>// writable=false, configurable=false</a:t>
            </a:r>
            <a:endParaRPr sz="4500">
              <a:solidFill>
                <a:srgbClr val="A7A7A7"/>
              </a:solidFill>
            </a:endParaRP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obj = Object.</a:t>
            </a:r>
            <a:r>
              <a:rPr sz="4500">
                <a:solidFill>
                  <a:srgbClr val="021994"/>
                </a:solidFill>
              </a:rPr>
              <a:t>create</a:t>
            </a:r>
            <a:r>
              <a:rPr sz="4500"/>
              <a:t>(o);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obj.x; </a:t>
            </a:r>
            <a:r>
              <a:rPr sz="4500">
                <a:solidFill>
                  <a:srgbClr val="959395"/>
                </a:solidFill>
              </a:rPr>
              <a:t>// 1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obj.x = </a:t>
            </a:r>
            <a:r>
              <a:rPr sz="4500">
                <a:solidFill>
                  <a:srgbClr val="BF8F00"/>
                </a:solidFill>
              </a:rPr>
              <a:t>200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obj.x; </a:t>
            </a:r>
            <a:r>
              <a:rPr sz="4500">
                <a:solidFill>
                  <a:srgbClr val="959395"/>
                </a:solidFill>
              </a:rPr>
              <a:t>// still 1, can't change it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Object.</a:t>
            </a:r>
            <a:r>
              <a:rPr sz="4500">
                <a:solidFill>
                  <a:srgbClr val="021994"/>
                </a:solidFill>
              </a:rPr>
              <a:t>defineProperty</a:t>
            </a:r>
            <a:r>
              <a:rPr sz="4500"/>
              <a:t>(obj, </a:t>
            </a:r>
            <a:r>
              <a:rPr sz="4500">
                <a:solidFill>
                  <a:srgbClr val="CD1D00"/>
                </a:solidFill>
              </a:rPr>
              <a:t>'x'</a:t>
            </a:r>
            <a:r>
              <a:rPr sz="4500"/>
              <a:t>, {writable:true, configurable:true, value : </a:t>
            </a:r>
            <a:r>
              <a:rPr sz="4500">
                <a:solidFill>
                  <a:srgbClr val="BF8F00"/>
                </a:solidFill>
              </a:rPr>
              <a:t>100</a:t>
            </a:r>
            <a:r>
              <a:rPr sz="4500"/>
              <a:t>});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obj.x; </a:t>
            </a:r>
            <a:r>
              <a:rPr sz="4500">
                <a:solidFill>
                  <a:srgbClr val="959395"/>
                </a:solidFill>
              </a:rPr>
              <a:t>// 100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obj.x = </a:t>
            </a:r>
            <a:r>
              <a:rPr sz="4500">
                <a:solidFill>
                  <a:srgbClr val="BF8F00"/>
                </a:solidFill>
              </a:rPr>
              <a:t>500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obj.x; </a:t>
            </a:r>
            <a:r>
              <a:rPr sz="4500">
                <a:solidFill>
                  <a:srgbClr val="959395"/>
                </a:solidFill>
              </a:rPr>
              <a:t>// 500</a:t>
            </a:r>
            <a:endParaRPr sz="4500"/>
          </a:p>
        </p:txBody>
      </p:sp>
      <p:sp>
        <p:nvSpPr>
          <p:cNvPr id="267" name="Shape 267"/>
          <p:cNvSpPr/>
          <p:nvPr/>
        </p:nvSpPr>
        <p:spPr>
          <a:xfrm rot="20590801">
            <a:off x="-5676115" y="86939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get/set与原型链</a:t>
            </a:r>
            <a:endParaRPr sz="438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9046210" y="6264909"/>
            <a:ext cx="6291580" cy="1186181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6000"/>
              <a:t>属性级的权限设置</a:t>
            </a:r>
            <a:endParaRPr sz="6000"/>
          </a:p>
        </p:txBody>
      </p:sp>
      <p:sp>
        <p:nvSpPr>
          <p:cNvPr id="270" name="Shape 270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属性标签</a:t>
            </a:r>
            <a:endParaRPr sz="438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属性标签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2046358" y="2542090"/>
            <a:ext cx="20291285" cy="2468881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Object.</a:t>
            </a:r>
            <a:r>
              <a:rPr sz="4500">
                <a:solidFill>
                  <a:srgbClr val="021994"/>
                </a:solidFill>
              </a:rPr>
              <a:t>getOwnPropertyDescriptor</a:t>
            </a:r>
            <a:r>
              <a:rPr sz="4500"/>
              <a:t>({pro : true}, </a:t>
            </a:r>
            <a:r>
              <a:rPr sz="4500">
                <a:solidFill>
                  <a:srgbClr val="CD1D00"/>
                </a:solidFill>
              </a:rPr>
              <a:t>'pro'</a:t>
            </a:r>
            <a:r>
              <a:rPr sz="4500"/>
              <a:t>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Object {value: true, writable: true, enumerable: true, configurable: true}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Object.</a:t>
            </a:r>
            <a:r>
              <a:rPr sz="4500">
                <a:solidFill>
                  <a:srgbClr val="021994"/>
                </a:solidFill>
              </a:rPr>
              <a:t>getOwnPropertyDescriptor</a:t>
            </a:r>
            <a:r>
              <a:rPr sz="4500"/>
              <a:t>({pro : true}, </a:t>
            </a:r>
            <a:r>
              <a:rPr sz="4500">
                <a:solidFill>
                  <a:srgbClr val="CD1D00"/>
                </a:solidFill>
              </a:rPr>
              <a:t>'a'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undefined</a:t>
            </a:r>
            <a:endParaRPr sz="4500">
              <a:solidFill>
                <a:srgbClr val="959395"/>
              </a:solidFill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1170400" y="6160282"/>
            <a:ext cx="11066080" cy="6278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person = {};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Object.</a:t>
            </a:r>
            <a:r>
              <a:rPr sz="4500">
                <a:solidFill>
                  <a:srgbClr val="021994"/>
                </a:solidFill>
              </a:rPr>
              <a:t>defineProperty</a:t>
            </a:r>
            <a:r>
              <a:rPr sz="4500"/>
              <a:t>(person, </a:t>
            </a:r>
            <a:r>
              <a:rPr sz="4500">
                <a:solidFill>
                  <a:srgbClr val="CD1D00"/>
                </a:solidFill>
              </a:rPr>
              <a:t>'name'</a:t>
            </a:r>
            <a:r>
              <a:rPr sz="4500"/>
              <a:t>,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configurable : false,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writable : false,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enumerable : true,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value : </a:t>
            </a:r>
            <a:r>
              <a:rPr sz="4500">
                <a:solidFill>
                  <a:srgbClr val="CD1D00"/>
                </a:solidFill>
              </a:rPr>
              <a:t>"Bosn Ma"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});</a:t>
            </a:r>
            <a:endParaRPr sz="4500"/>
          </a:p>
        </p:txBody>
      </p:sp>
      <p:sp>
        <p:nvSpPr>
          <p:cNvPr id="277" name="Shape 277"/>
          <p:cNvSpPr/>
          <p:nvPr/>
        </p:nvSpPr>
        <p:spPr>
          <a:xfrm>
            <a:off x="13082770" y="7303282"/>
            <a:ext cx="8370710" cy="3992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person.name; </a:t>
            </a:r>
            <a:r>
              <a:rPr sz="4500">
                <a:solidFill>
                  <a:srgbClr val="959395"/>
                </a:solidFill>
              </a:rPr>
              <a:t>// Bosn Ma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person.name =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person.name; </a:t>
            </a:r>
            <a:r>
              <a:rPr sz="4500">
                <a:solidFill>
                  <a:srgbClr val="959395"/>
                </a:solidFill>
              </a:rPr>
              <a:t>// still Bosn Ma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delete person.name;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属性标签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6820531" y="3337559"/>
            <a:ext cx="10742937" cy="7040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Object.</a:t>
            </a:r>
            <a:r>
              <a:rPr sz="4500">
                <a:solidFill>
                  <a:srgbClr val="021994"/>
                </a:solidFill>
              </a:rPr>
              <a:t>defineProperty</a:t>
            </a:r>
            <a:r>
              <a:rPr sz="4500"/>
              <a:t>(person, </a:t>
            </a:r>
            <a:r>
              <a:rPr sz="4500">
                <a:solidFill>
                  <a:srgbClr val="CD1D00"/>
                </a:solidFill>
              </a:rPr>
              <a:t>'type'</a:t>
            </a:r>
            <a:r>
              <a:rPr sz="4500"/>
              <a:t>,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configurable : true,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writable : true,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enumerable : false,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value : </a:t>
            </a:r>
            <a:r>
              <a:rPr sz="4500">
                <a:solidFill>
                  <a:srgbClr val="CD1D00"/>
                </a:solidFill>
              </a:rPr>
              <a:t>"Object"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Object.</a:t>
            </a:r>
            <a:r>
              <a:rPr sz="4500">
                <a:solidFill>
                  <a:srgbClr val="021994"/>
                </a:solidFill>
              </a:rPr>
              <a:t>keys</a:t>
            </a:r>
            <a:r>
              <a:rPr sz="4500"/>
              <a:t>(person); </a:t>
            </a:r>
            <a:r>
              <a:rPr sz="4500">
                <a:solidFill>
                  <a:srgbClr val="959395"/>
                </a:solidFill>
              </a:rPr>
              <a:t>// ["name"]</a:t>
            </a:r>
            <a:endParaRPr sz="4500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属性标签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1443185" y="3051446"/>
            <a:ext cx="21497629" cy="8564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Object.</a:t>
            </a:r>
            <a:r>
              <a:rPr sz="4500">
                <a:solidFill>
                  <a:srgbClr val="021994"/>
                </a:solidFill>
              </a:rPr>
              <a:t>defineProperties</a:t>
            </a:r>
            <a:r>
              <a:rPr sz="4500"/>
              <a:t>(person,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title : {value : </a:t>
            </a:r>
            <a:r>
              <a:rPr sz="4500">
                <a:solidFill>
                  <a:srgbClr val="CD1D00"/>
                </a:solidFill>
              </a:rPr>
              <a:t>'fe'</a:t>
            </a:r>
            <a:r>
              <a:rPr sz="4500"/>
              <a:t>, enumerable : true},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corp : {value : </a:t>
            </a:r>
            <a:r>
              <a:rPr sz="4500">
                <a:solidFill>
                  <a:srgbClr val="CD1D00"/>
                </a:solidFill>
              </a:rPr>
              <a:t>'BABA'</a:t>
            </a:r>
            <a:r>
              <a:rPr sz="4500"/>
              <a:t>, enumerable : true},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salary : {value : </a:t>
            </a:r>
            <a:r>
              <a:rPr sz="4500">
                <a:solidFill>
                  <a:srgbClr val="BF8F00"/>
                </a:solidFill>
              </a:rPr>
              <a:t>50000</a:t>
            </a:r>
            <a:r>
              <a:rPr sz="4500"/>
              <a:t>, enumerable : true, writable : true}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Object.</a:t>
            </a:r>
            <a:r>
              <a:rPr sz="4500">
                <a:solidFill>
                  <a:srgbClr val="021994"/>
                </a:solidFill>
              </a:rPr>
              <a:t>getOwnPropertyDescriptor</a:t>
            </a:r>
            <a:r>
              <a:rPr sz="4500"/>
              <a:t>(person, </a:t>
            </a:r>
            <a:r>
              <a:rPr sz="4500">
                <a:solidFill>
                  <a:srgbClr val="CD1D00"/>
                </a:solidFill>
              </a:rPr>
              <a:t>'salary'</a:t>
            </a:r>
            <a:r>
              <a:rPr sz="4500"/>
              <a:t>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Object {value: 50000, writable: true, enumerable: true, configurable: false}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Object.</a:t>
            </a:r>
            <a:r>
              <a:rPr sz="4500">
                <a:solidFill>
                  <a:srgbClr val="021994"/>
                </a:solidFill>
              </a:rPr>
              <a:t>getOwnPropertyDescriptor</a:t>
            </a:r>
            <a:r>
              <a:rPr sz="4500"/>
              <a:t>(person, </a:t>
            </a:r>
            <a:r>
              <a:rPr sz="4500">
                <a:solidFill>
                  <a:srgbClr val="CD1D00"/>
                </a:solidFill>
              </a:rPr>
              <a:t>'corp'</a:t>
            </a:r>
            <a:r>
              <a:rPr sz="4500"/>
              <a:t>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Object {value: "BABA", writable: false, enumerable: true, configurable: false}</a:t>
            </a:r>
            <a:endParaRPr sz="450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属性标签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9613326" y="670559"/>
            <a:ext cx="14396947" cy="12374881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Object.</a:t>
            </a:r>
            <a:r>
              <a:rPr sz="3000">
                <a:solidFill>
                  <a:srgbClr val="021994"/>
                </a:solidFill>
              </a:rPr>
              <a:t>defineProperties</a:t>
            </a:r>
            <a:r>
              <a:rPr sz="3000"/>
              <a:t>(person, {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    title : {value : </a:t>
            </a:r>
            <a:r>
              <a:rPr sz="3000">
                <a:solidFill>
                  <a:srgbClr val="CD1D00"/>
                </a:solidFill>
              </a:rPr>
              <a:t>'fe'</a:t>
            </a:r>
            <a:r>
              <a:rPr sz="3000"/>
              <a:t>, enumerable : true},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    corp : {value : </a:t>
            </a:r>
            <a:r>
              <a:rPr sz="3000">
                <a:solidFill>
                  <a:srgbClr val="CD1D00"/>
                </a:solidFill>
              </a:rPr>
              <a:t>'BABA'</a:t>
            </a:r>
            <a:r>
              <a:rPr sz="3000"/>
              <a:t>, enumerable : true},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    salary : {value : </a:t>
            </a:r>
            <a:r>
              <a:rPr sz="3000">
                <a:solidFill>
                  <a:srgbClr val="BF8F00"/>
                </a:solidFill>
              </a:rPr>
              <a:t>50000</a:t>
            </a:r>
            <a:r>
              <a:rPr sz="3000"/>
              <a:t>, enumerable : true, writable : true},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    luck : {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        get : function() {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        return Math.</a:t>
            </a:r>
            <a:r>
              <a:rPr sz="3000">
                <a:solidFill>
                  <a:srgbClr val="021994"/>
                </a:solidFill>
              </a:rPr>
              <a:t>random</a:t>
            </a:r>
            <a:r>
              <a:rPr sz="3000"/>
              <a:t>() &gt; </a:t>
            </a:r>
            <a:r>
              <a:rPr sz="3000">
                <a:solidFill>
                  <a:srgbClr val="BF8F00"/>
                </a:solidFill>
              </a:rPr>
              <a:t>0.5</a:t>
            </a:r>
            <a:r>
              <a:rPr sz="3000"/>
              <a:t> ? </a:t>
            </a:r>
            <a:r>
              <a:rPr sz="3000">
                <a:solidFill>
                  <a:srgbClr val="CD1D00"/>
                </a:solidFill>
              </a:rPr>
              <a:t>'good'</a:t>
            </a:r>
            <a:r>
              <a:rPr sz="3000"/>
              <a:t> : </a:t>
            </a:r>
            <a:r>
              <a:rPr sz="3000">
                <a:solidFill>
                  <a:srgbClr val="CD1D00"/>
                </a:solidFill>
              </a:rPr>
              <a:t>'bad'</a:t>
            </a:r>
            <a:r>
              <a:rPr sz="3000"/>
              <a:t>;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        }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    },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    promote : {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        set : function (level) {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            this.salary *= </a:t>
            </a:r>
            <a:r>
              <a:rPr sz="3000">
                <a:solidFill>
                  <a:srgbClr val="BF8F00"/>
                </a:solidFill>
              </a:rPr>
              <a:t>1</a:t>
            </a:r>
            <a:r>
              <a:rPr sz="3000"/>
              <a:t> + level * </a:t>
            </a:r>
            <a:r>
              <a:rPr sz="3000">
                <a:solidFill>
                  <a:srgbClr val="BF8F00"/>
                </a:solidFill>
              </a:rPr>
              <a:t>0.1</a:t>
            </a:r>
            <a:r>
              <a:rPr sz="3000"/>
              <a:t>;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        }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    }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});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Object.</a:t>
            </a:r>
            <a:r>
              <a:rPr sz="3000">
                <a:solidFill>
                  <a:srgbClr val="021994"/>
                </a:solidFill>
              </a:rPr>
              <a:t>getOwnPropertyDescriptor</a:t>
            </a:r>
            <a:r>
              <a:rPr sz="3000"/>
              <a:t>(person, </a:t>
            </a:r>
            <a:r>
              <a:rPr sz="3000">
                <a:solidFill>
                  <a:srgbClr val="CD1D00"/>
                </a:solidFill>
              </a:rPr>
              <a:t>'salary'</a:t>
            </a:r>
            <a:r>
              <a:rPr sz="3000"/>
              <a:t>);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>
                <a:solidFill>
                  <a:srgbClr val="959395"/>
                </a:solidFill>
              </a:rPr>
              <a:t>// Object {value: 50000, writable: true, enumerable: true, configurable: false}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Object.</a:t>
            </a:r>
            <a:r>
              <a:rPr sz="3000">
                <a:solidFill>
                  <a:srgbClr val="021994"/>
                </a:solidFill>
              </a:rPr>
              <a:t>getOwnPropertyDescriptor</a:t>
            </a:r>
            <a:r>
              <a:rPr sz="3000"/>
              <a:t>(person, </a:t>
            </a:r>
            <a:r>
              <a:rPr sz="3000">
                <a:solidFill>
                  <a:srgbClr val="CD1D00"/>
                </a:solidFill>
              </a:rPr>
              <a:t>'corp'</a:t>
            </a:r>
            <a:r>
              <a:rPr sz="3000"/>
              <a:t>);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>
                <a:solidFill>
                  <a:srgbClr val="959395"/>
                </a:solidFill>
              </a:rPr>
              <a:t>// Object {value: "BABA", writable: false, enumerable: true, configurable: false}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person.salary; </a:t>
            </a:r>
            <a:r>
              <a:rPr sz="3000">
                <a:solidFill>
                  <a:srgbClr val="959395"/>
                </a:solidFill>
              </a:rPr>
              <a:t>// 50000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person.promote = </a:t>
            </a:r>
            <a:r>
              <a:rPr sz="3000">
                <a:solidFill>
                  <a:srgbClr val="BF8F00"/>
                </a:solidFill>
              </a:rPr>
              <a:t>2</a:t>
            </a:r>
            <a:r>
              <a:rPr sz="3000"/>
              <a:t>;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person.salary; </a:t>
            </a:r>
            <a:r>
              <a:rPr sz="3000">
                <a:solidFill>
                  <a:srgbClr val="959395"/>
                </a:solidFill>
              </a:rPr>
              <a:t>// 60000</a:t>
            </a:r>
            <a:endParaRPr sz="300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" name="Table 296"/>
          <p:cNvGraphicFramePr/>
          <p:nvPr/>
        </p:nvGraphicFramePr>
        <p:xfrm>
          <a:off x="144364" y="1405896"/>
          <a:ext cx="24107972" cy="12054973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4819054"/>
                <a:gridCol w="4819054"/>
                <a:gridCol w="4819054"/>
                <a:gridCol w="4819054"/>
                <a:gridCol w="4819054"/>
              </a:tblGrid>
              <a:tr h="2009162">
                <a:tc>
                  <a:txBody>
                    <a:bodyPr/>
                    <a:lstStyle/>
                    <a:p>
                      <a:pPr lvl="0" algn="l">
                        <a:defRPr sz="3600"/>
                      </a:pPr>
                    </a:p>
                  </a:txBody>
                  <a:tcPr marL="63500" marR="63500" marT="63500" marB="63500" anchor="t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i="1">
                          <a:solidFill>
                            <a:srgbClr val="FFFFFF"/>
                          </a:solidFill>
                        </a:rPr>
                        <a:t>configurable:true writable:true</a:t>
                      </a:r>
                      <a:endParaRPr sz="3600" b="1" i="1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i="1">
                          <a:solidFill>
                            <a:srgbClr val="FFFFFF"/>
                          </a:solidFill>
                        </a:rPr>
                        <a:t>configurable:true</a:t>
                      </a:r>
                      <a:endParaRPr sz="3600" b="1" i="1">
                        <a:solidFill>
                          <a:srgbClr val="FFFFFF"/>
                        </a:solidFill>
                      </a:endParaRPr>
                    </a:p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i="1">
                          <a:solidFill>
                            <a:srgbClr val="FFFFFF"/>
                          </a:solidFill>
                        </a:rPr>
                        <a:t>writable:</a:t>
                      </a:r>
                      <a:r>
                        <a:rPr sz="3600" b="1" i="1">
                          <a:solidFill>
                            <a:srgbClr val="E0A8A6"/>
                          </a:solidFill>
                        </a:rPr>
                        <a:t>false</a:t>
                      </a:r>
                      <a:endParaRPr sz="3600" b="1" i="1">
                        <a:solidFill>
                          <a:srgbClr val="E0A8A6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i="1">
                          <a:solidFill>
                            <a:srgbClr val="FFFFFF"/>
                          </a:solidFill>
                        </a:rPr>
                        <a:t>configurable:</a:t>
                      </a:r>
                      <a:r>
                        <a:rPr sz="3600" b="1" i="1">
                          <a:solidFill>
                            <a:srgbClr val="E0A8A6"/>
                          </a:solidFill>
                        </a:rPr>
                        <a:t>false</a:t>
                      </a:r>
                      <a:endParaRPr sz="3600" b="1" i="1">
                        <a:solidFill>
                          <a:srgbClr val="E0A8A6"/>
                        </a:solidFill>
                      </a:endParaRPr>
                    </a:p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i="1">
                          <a:solidFill>
                            <a:srgbClr val="FFFFFF"/>
                          </a:solidFill>
                        </a:rPr>
                        <a:t>writable:true</a:t>
                      </a:r>
                      <a:endParaRPr sz="3600" b="1" i="1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i="1">
                          <a:solidFill>
                            <a:srgbClr val="FFFFFF"/>
                          </a:solidFill>
                        </a:rPr>
                        <a:t>configurable:</a:t>
                      </a:r>
                      <a:r>
                        <a:rPr sz="3600" b="1" i="1">
                          <a:solidFill>
                            <a:srgbClr val="E0A8A6"/>
                          </a:solidFill>
                        </a:rPr>
                        <a:t>false</a:t>
                      </a:r>
                      <a:endParaRPr sz="3600" b="1" i="1">
                        <a:solidFill>
                          <a:srgbClr val="E0A8A6"/>
                        </a:solidFill>
                      </a:endParaRPr>
                    </a:p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i="1">
                          <a:solidFill>
                            <a:srgbClr val="FFFFFF"/>
                          </a:solidFill>
                        </a:rPr>
                        <a:t>writable:</a:t>
                      </a:r>
                      <a:r>
                        <a:rPr sz="3600" b="1" i="1">
                          <a:solidFill>
                            <a:srgbClr val="E0A8A6"/>
                          </a:solidFill>
                        </a:rPr>
                        <a:t>false</a:t>
                      </a:r>
                      <a:endParaRPr sz="3600" b="1" i="1">
                        <a:solidFill>
                          <a:srgbClr val="E0A8A6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</a:tr>
              <a:tr h="2009162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i="1">
                          <a:solidFill>
                            <a:srgbClr val="FFFFFF"/>
                          </a:solidFill>
                        </a:rPr>
                        <a:t>修改属性的值</a:t>
                      </a:r>
                      <a:endParaRPr sz="3600" b="1" i="1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008F00"/>
                          </a:solidFill>
                        </a:rPr>
                        <a:t>√</a:t>
                      </a:r>
                      <a:endParaRPr sz="6000" b="1" i="1">
                        <a:solidFill>
                          <a:srgbClr val="008F00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008F00"/>
                          </a:solidFill>
                        </a:rPr>
                        <a:t>√*</a:t>
                      </a:r>
                      <a:endParaRPr sz="6000" b="1" i="1">
                        <a:solidFill>
                          <a:srgbClr val="008F00"/>
                        </a:solidFill>
                      </a:endParaRPr>
                    </a:p>
                    <a:p>
                      <a:pPr lvl="0" algn="l">
                        <a:defRPr sz="1800" b="0" i="0"/>
                      </a:pPr>
                      <a:r>
                        <a:rPr sz="4000" b="1" i="1"/>
                        <a:t>重设value标签修改</a:t>
                      </a:r>
                      <a:endParaRPr sz="4000" b="1" i="1"/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008F00"/>
                          </a:solidFill>
                        </a:rPr>
                        <a:t>√</a:t>
                      </a:r>
                      <a:endParaRPr sz="6000" b="1" i="1">
                        <a:solidFill>
                          <a:srgbClr val="008F00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941100"/>
                          </a:solidFill>
                        </a:rPr>
                        <a:t>×</a:t>
                      </a:r>
                      <a:endParaRPr sz="6000" b="1" i="1">
                        <a:solidFill>
                          <a:srgbClr val="941100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</a:tr>
              <a:tr h="2009162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i="1">
                          <a:solidFill>
                            <a:srgbClr val="FFFFFF"/>
                          </a:solidFill>
                        </a:rPr>
                        <a:t>通过属性赋值 修改属性的值</a:t>
                      </a:r>
                      <a:endParaRPr sz="3600" b="1" i="1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008F00"/>
                          </a:solidFill>
                        </a:rPr>
                        <a:t>√</a:t>
                      </a:r>
                      <a:endParaRPr sz="6000" b="1" i="1">
                        <a:solidFill>
                          <a:srgbClr val="008F00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941100"/>
                          </a:solidFill>
                        </a:rPr>
                        <a:t>×</a:t>
                      </a:r>
                      <a:endParaRPr sz="6000" b="1" i="1">
                        <a:solidFill>
                          <a:srgbClr val="941100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008F00"/>
                          </a:solidFill>
                        </a:rPr>
                        <a:t>√</a:t>
                      </a:r>
                      <a:endParaRPr sz="6000" b="1" i="1">
                        <a:solidFill>
                          <a:srgbClr val="008F00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941100"/>
                          </a:solidFill>
                        </a:rPr>
                        <a:t>×</a:t>
                      </a:r>
                      <a:endParaRPr sz="6000" b="1" i="1">
                        <a:solidFill>
                          <a:srgbClr val="941100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</a:tr>
              <a:tr h="2009162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i="1">
                          <a:solidFill>
                            <a:srgbClr val="FFFFFF"/>
                          </a:solidFill>
                        </a:rPr>
                        <a:t>delete该属性返回true</a:t>
                      </a:r>
                      <a:endParaRPr sz="3600" b="1" i="1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008F00"/>
                          </a:solidFill>
                        </a:rPr>
                        <a:t>√</a:t>
                      </a:r>
                      <a:endParaRPr sz="6000" b="1" i="1">
                        <a:solidFill>
                          <a:srgbClr val="008F00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008F00"/>
                          </a:solidFill>
                        </a:rPr>
                        <a:t>√</a:t>
                      </a:r>
                      <a:endParaRPr sz="6000" b="1" i="1">
                        <a:solidFill>
                          <a:srgbClr val="008F00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941100"/>
                          </a:solidFill>
                        </a:rPr>
                        <a:t>×</a:t>
                      </a:r>
                      <a:endParaRPr sz="6000" b="1" i="1">
                        <a:solidFill>
                          <a:srgbClr val="941100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941100"/>
                          </a:solidFill>
                        </a:rPr>
                        <a:t>×</a:t>
                      </a:r>
                      <a:endParaRPr sz="6000" b="1" i="1">
                        <a:solidFill>
                          <a:srgbClr val="941100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</a:tr>
              <a:tr h="2009162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i="1">
                          <a:solidFill>
                            <a:srgbClr val="FFFFFF"/>
                          </a:solidFill>
                        </a:rPr>
                        <a:t>修改getter/setter方法</a:t>
                      </a:r>
                      <a:endParaRPr sz="3600" b="1" i="1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008F00"/>
                          </a:solidFill>
                        </a:rPr>
                        <a:t>√</a:t>
                      </a:r>
                      <a:endParaRPr sz="6000" b="1" i="1">
                        <a:solidFill>
                          <a:srgbClr val="008F00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008F00"/>
                          </a:solidFill>
                        </a:rPr>
                        <a:t>√</a:t>
                      </a:r>
                      <a:endParaRPr sz="6000" b="1" i="1">
                        <a:solidFill>
                          <a:srgbClr val="008F00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941100"/>
                          </a:solidFill>
                        </a:rPr>
                        <a:t>×</a:t>
                      </a:r>
                      <a:endParaRPr sz="6000" b="1" i="1">
                        <a:solidFill>
                          <a:srgbClr val="941100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941100"/>
                          </a:solidFill>
                        </a:rPr>
                        <a:t>×</a:t>
                      </a:r>
                      <a:endParaRPr sz="6000" b="1" i="1">
                        <a:solidFill>
                          <a:srgbClr val="941100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</a:tr>
              <a:tr h="2009162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i="1">
                          <a:solidFill>
                            <a:srgbClr val="FFFFFF"/>
                          </a:solidFill>
                        </a:rPr>
                        <a:t>修改属性标签*</a:t>
                      </a:r>
                      <a:endParaRPr sz="3600" b="1" i="1">
                        <a:solidFill>
                          <a:srgbClr val="FFFFFF"/>
                        </a:solidFill>
                      </a:endParaRPr>
                    </a:p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i="1">
                          <a:solidFill>
                            <a:srgbClr val="DDDDDD"/>
                          </a:solidFill>
                        </a:rPr>
                        <a:t>(除了writable从true修改为false总是允许)</a:t>
                      </a:r>
                      <a:endParaRPr sz="3600" b="1" i="1">
                        <a:solidFill>
                          <a:srgbClr val="DDDDDD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008F00"/>
                          </a:solidFill>
                        </a:rPr>
                        <a:t>√</a:t>
                      </a:r>
                      <a:endParaRPr sz="6000" b="1" i="1">
                        <a:solidFill>
                          <a:srgbClr val="008F00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008F00"/>
                          </a:solidFill>
                        </a:rPr>
                        <a:t>√</a:t>
                      </a:r>
                      <a:endParaRPr sz="6000" b="1" i="1">
                        <a:solidFill>
                          <a:srgbClr val="008F00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941100"/>
                          </a:solidFill>
                        </a:rPr>
                        <a:t>×</a:t>
                      </a:r>
                      <a:endParaRPr sz="6000" b="1" i="1">
                        <a:solidFill>
                          <a:srgbClr val="941100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941100"/>
                          </a:solidFill>
                        </a:rPr>
                        <a:t>×</a:t>
                      </a:r>
                      <a:endParaRPr sz="6000" b="1" i="1">
                        <a:solidFill>
                          <a:srgbClr val="941100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</a:tr>
            </a:tbl>
          </a:graphicData>
        </a:graphic>
      </p:graphicFrame>
      <p:sp>
        <p:nvSpPr>
          <p:cNvPr id="297" name="Shape 297"/>
          <p:cNvSpPr/>
          <p:nvPr/>
        </p:nvSpPr>
        <p:spPr>
          <a:xfrm rot="20590801">
            <a:off x="-5304012" y="877768"/>
            <a:ext cx="16636423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属性标签</a:t>
            </a:r>
            <a:endParaRPr sz="438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探索对象的key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63" name="Shape 63"/>
          <p:cNvSpPr/>
          <p:nvPr/>
        </p:nvSpPr>
        <p:spPr>
          <a:xfrm>
            <a:off x="6612358" y="3718560"/>
            <a:ext cx="11159284" cy="6278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obj = {};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] =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obj[</a:t>
            </a:r>
            <a:r>
              <a:rPr sz="4500">
                <a:solidFill>
                  <a:srgbClr val="CD1D00"/>
                </a:solidFill>
              </a:rPr>
              <a:t>'1'</a:t>
            </a:r>
            <a:r>
              <a:rPr sz="4500"/>
              <a:t>] =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obj; </a:t>
            </a:r>
            <a:r>
              <a:rPr sz="4500">
                <a:solidFill>
                  <a:srgbClr val="959395"/>
                </a:solidFill>
              </a:rPr>
              <a:t>// Object {1: 2}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obj[{}] = true;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obj[{x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}] = true;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obj; </a:t>
            </a:r>
            <a:r>
              <a:rPr sz="4500">
                <a:solidFill>
                  <a:srgbClr val="959395"/>
                </a:solidFill>
              </a:rPr>
              <a:t>// Object {1: 2, [object Object]: true}</a:t>
            </a:r>
            <a:endParaRPr sz="4500">
              <a:solidFill>
                <a:srgbClr val="959395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87775" y="11158855"/>
            <a:ext cx="15460980" cy="759460"/>
          </a:xfrm>
          <a:prstGeom prst="rect">
            <a:avLst/>
          </a:prstGeom>
          <a:noFill/>
          <a:ln w="254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91439" tIns="91439" rIns="91439" bIns="91439" numCol="1" spcCol="38100" rtlCol="0" anchor="t" forceAA="0" upright="0">
            <a:spAutoFit/>
          </a:bodyPr>
          <a:p>
            <a:pPr marL="0" marR="0" indent="0" algn="ctr" defTabSz="914400" rtl="0" fontAlgn="auto" latinLnBrk="1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ps: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无论传入的是数字还是对象都会自动调用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toString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方法转换成字符串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对象标签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9747562" y="5060950"/>
            <a:ext cx="4888876" cy="359410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lnSpc>
                <a:spcPct val="120000"/>
              </a:lnSpc>
              <a:defRPr sz="1800"/>
            </a:pPr>
            <a:r>
              <a:rPr sz="6000"/>
              <a:t>[[proto]]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[[class]]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[[extensible]]</a:t>
            </a:r>
            <a:endParaRPr sz="600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原型标签__proto__</a:t>
            </a:r>
            <a:endParaRPr sz="4380">
              <a:solidFill>
                <a:srgbClr val="FFFFFF"/>
              </a:solidFill>
            </a:endParaRPr>
          </a:p>
        </p:txBody>
      </p:sp>
      <p:grpSp>
        <p:nvGrpSpPr>
          <p:cNvPr id="321" name="Group 321"/>
          <p:cNvGrpSpPr/>
          <p:nvPr/>
        </p:nvGrpSpPr>
        <p:grpSpPr>
          <a:xfrm>
            <a:off x="9232778" y="344727"/>
            <a:ext cx="7068583" cy="13026546"/>
            <a:chOff x="0" y="0"/>
            <a:chExt cx="7068582" cy="13026544"/>
          </a:xfrm>
        </p:grpSpPr>
        <p:grpSp>
          <p:nvGrpSpPr>
            <p:cNvPr id="313" name="Group 313"/>
            <p:cNvGrpSpPr/>
            <p:nvPr/>
          </p:nvGrpSpPr>
          <p:grpSpPr>
            <a:xfrm>
              <a:off x="0" y="6557288"/>
              <a:ext cx="7068583" cy="6469257"/>
              <a:chOff x="0" y="0"/>
              <a:chExt cx="7068582" cy="6469256"/>
            </a:xfrm>
          </p:grpSpPr>
          <p:sp>
            <p:nvSpPr>
              <p:cNvPr id="307" name="Shape 307"/>
              <p:cNvSpPr/>
              <p:nvPr/>
            </p:nvSpPr>
            <p:spPr>
              <a:xfrm>
                <a:off x="6129072" y="3210196"/>
                <a:ext cx="939511" cy="817881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3800"/>
                </a:lvl1pPr>
              </a:lstStyle>
              <a:p>
                <a:pPr lvl="0">
                  <a:defRPr sz="1800"/>
                </a:pPr>
                <a:r>
                  <a:rPr sz="3800"/>
                  <a:t>obj</a:t>
                </a:r>
                <a:endParaRPr sz="3800"/>
              </a:p>
            </p:txBody>
          </p:sp>
          <p:sp>
            <p:nvSpPr>
              <p:cNvPr id="308" name="Shape 308"/>
              <p:cNvSpPr/>
              <p:nvPr/>
            </p:nvSpPr>
            <p:spPr>
              <a:xfrm>
                <a:off x="0" y="769015"/>
                <a:ext cx="5700241" cy="5700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F6797"/>
              </a:solidFill>
              <a:ln w="50800" cap="flat">
                <a:solidFill>
                  <a:srgbClr val="4F81BD"/>
                </a:solidFill>
                <a:prstDash val="solid"/>
                <a:bevel/>
              </a:ln>
              <a:effectLst>
                <a:outerShdw blurRad="762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l">
                  <a:lnSpc>
                    <a:spcPct val="100000"/>
                  </a:lnSpc>
                  <a:defRPr sz="360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</a:p>
            </p:txBody>
          </p:sp>
          <p:pic>
            <p:nvPicPr>
              <p:cNvPr id="309" name="图片 308"/>
              <p:cNvPicPr/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794405" y="3218034"/>
                <a:ext cx="2477974" cy="1186181"/>
              </a:xfrm>
              <a:prstGeom prst="rect">
                <a:avLst/>
              </a:prstGeom>
              <a:effectLst>
                <a:outerShdw blurRad="76200" dist="38100" dir="5400000" rotWithShape="0">
                  <a:srgbClr val="000000">
                    <a:alpha val="35000"/>
                  </a:srgbClr>
                </a:outerShdw>
              </a:effectLst>
            </p:spPr>
          </p:pic>
          <p:pic>
            <p:nvPicPr>
              <p:cNvPr id="310" name="图片 309"/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94405" y="4635365"/>
                <a:ext cx="2477974" cy="1186181"/>
              </a:xfrm>
              <a:prstGeom prst="rect">
                <a:avLst/>
              </a:prstGeom>
              <a:effectLst>
                <a:outerShdw blurRad="76200" dist="38100" dir="5400000" rotWithShape="0">
                  <a:srgbClr val="000000">
                    <a:alpha val="35000"/>
                  </a:srgbClr>
                </a:outerShdw>
              </a:effectLst>
            </p:spPr>
          </p:pic>
          <p:sp>
            <p:nvSpPr>
              <p:cNvPr id="311" name="Shape 311"/>
              <p:cNvSpPr/>
              <p:nvPr/>
            </p:nvSpPr>
            <p:spPr>
              <a:xfrm>
                <a:off x="1203657" y="1411446"/>
                <a:ext cx="3292926" cy="1550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50800" cap="flat">
                <a:solidFill>
                  <a:srgbClr val="4F81BD"/>
                </a:solidFill>
                <a:prstDash val="solid"/>
                <a:bevel/>
              </a:ln>
              <a:effectLst>
                <a:outerShdw blurRad="762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100000"/>
                  </a:lnSpc>
                  <a:defRPr sz="3600" b="1">
                    <a:solidFill>
                      <a:srgbClr val="9A403E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3600" b="1">
                    <a:solidFill>
                      <a:srgbClr val="9A403E"/>
                    </a:solidFill>
                  </a:rPr>
                  <a:t>[[proto]]</a:t>
                </a:r>
                <a:endParaRPr sz="3600" b="1">
                  <a:solidFill>
                    <a:srgbClr val="9A403E"/>
                  </a:solidFill>
                </a:endParaRPr>
              </a:p>
            </p:txBody>
          </p:sp>
          <p:sp>
            <p:nvSpPr>
              <p:cNvPr id="312" name="Shape 312"/>
              <p:cNvSpPr/>
              <p:nvPr/>
            </p:nvSpPr>
            <p:spPr>
              <a:xfrm flipV="1">
                <a:off x="2850120" y="0"/>
                <a:ext cx="1" cy="1397829"/>
              </a:xfrm>
              <a:prstGeom prst="line">
                <a:avLst/>
              </a:prstGeom>
              <a:noFill/>
              <a:ln w="50800" cap="flat">
                <a:solidFill>
                  <a:srgbClr val="C0504D"/>
                </a:solidFill>
                <a:prstDash val="solid"/>
                <a:bevel/>
                <a:tailEnd type="triangle" w="med" len="med"/>
              </a:ln>
              <a:effectLst>
                <a:outerShdw blurRad="76200" dist="381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lvl="0" algn="l" defTabSz="457200">
                  <a:lnSpc>
                    <a:spcPct val="100000"/>
                  </a:lnSpc>
                  <a:defRPr sz="24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</p:grpSp>
        <p:sp>
          <p:nvSpPr>
            <p:cNvPr id="314" name="Shape 314"/>
            <p:cNvSpPr/>
            <p:nvPr/>
          </p:nvSpPr>
          <p:spPr>
            <a:xfrm>
              <a:off x="785051" y="1536607"/>
              <a:ext cx="4130137" cy="8178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 algn="l">
                <a:lnSpc>
                  <a:spcPct val="120000"/>
                </a:lnSpc>
                <a:defRPr sz="3800"/>
              </a:lvl1pPr>
            </a:lstStyle>
            <a:p>
              <a:pPr lvl="0">
                <a:defRPr sz="1800"/>
              </a:pPr>
              <a:r>
                <a:rPr sz="3800"/>
                <a:t>Object.prototype</a:t>
              </a:r>
              <a:endParaRPr sz="380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1115696" y="3098615"/>
              <a:ext cx="3468847" cy="3468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F6797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00000"/>
                </a:lnSpc>
                <a:defRPr sz="3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pic>
          <p:nvPicPr>
            <p:cNvPr id="316" name="图片 31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079999" y="4995947"/>
              <a:ext cx="1540243" cy="1045333"/>
            </a:xfrm>
            <a:prstGeom prst="rect">
              <a:avLst/>
            </a:prstGeom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</p:pic>
        <p:sp>
          <p:nvSpPr>
            <p:cNvPr id="317" name="Shape 317"/>
            <p:cNvSpPr/>
            <p:nvPr/>
          </p:nvSpPr>
          <p:spPr>
            <a:xfrm flipV="1">
              <a:off x="2850119" y="2263878"/>
              <a:ext cx="1" cy="1045333"/>
            </a:xfrm>
            <a:prstGeom prst="line">
              <a:avLst/>
            </a:prstGeom>
            <a:noFill/>
            <a:ln w="50800" cap="flat">
              <a:solidFill>
                <a:srgbClr val="C0504D"/>
              </a:solidFill>
              <a:prstDash val="solid"/>
              <a:bevel/>
              <a:tailEnd type="triangle" w="med" len="med"/>
            </a:ln>
            <a:effectLst>
              <a:outerShdw blurRad="76200" dist="381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91439" tIns="91439" rIns="91439" bIns="91439" numCol="1" anchor="t">
              <a:noAutofit/>
            </a:bodyPr>
            <a:lstStyle/>
            <a:p>
              <a:pPr lvl="0" algn="l" defTabSz="457200">
                <a:lnSpc>
                  <a:spcPct val="100000"/>
                </a:lnSpc>
                <a:defRPr sz="24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18" name="Shape 318"/>
            <p:cNvSpPr/>
            <p:nvPr/>
          </p:nvSpPr>
          <p:spPr>
            <a:xfrm>
              <a:off x="1804319" y="3547652"/>
              <a:ext cx="2091601" cy="994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00000"/>
                </a:lnSpc>
                <a:defRPr sz="2200" b="1">
                  <a:solidFill>
                    <a:srgbClr val="9A403E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2200" b="1">
                  <a:solidFill>
                    <a:srgbClr val="9A403E"/>
                  </a:solidFill>
                </a:rPr>
                <a:t>[[proto]]</a:t>
              </a:r>
              <a:endParaRPr sz="2200" b="1">
                <a:solidFill>
                  <a:srgbClr val="9A403E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 flipV="1">
              <a:off x="2850119" y="1071866"/>
              <a:ext cx="1" cy="469014"/>
            </a:xfrm>
            <a:prstGeom prst="line">
              <a:avLst/>
            </a:prstGeom>
            <a:noFill/>
            <a:ln w="50800" cap="flat">
              <a:solidFill>
                <a:srgbClr val="C0504D"/>
              </a:solidFill>
              <a:prstDash val="solid"/>
              <a:bevel/>
              <a:tailEnd type="triangle" w="med" len="med"/>
            </a:ln>
            <a:effectLst>
              <a:outerShdw blurRad="76200" dist="381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91439" tIns="91439" rIns="91439" bIns="91439" numCol="1" anchor="t">
              <a:noAutofit/>
            </a:bodyPr>
            <a:lstStyle/>
            <a:p>
              <a:pPr lvl="0" algn="l" defTabSz="457200">
                <a:lnSpc>
                  <a:spcPct val="100000"/>
                </a:lnSpc>
                <a:defRPr sz="24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20" name="Shape 320"/>
            <p:cNvSpPr/>
            <p:nvPr/>
          </p:nvSpPr>
          <p:spPr>
            <a:xfrm>
              <a:off x="2326520" y="0"/>
              <a:ext cx="1047200" cy="81788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 algn="l">
                <a:lnSpc>
                  <a:spcPct val="120000"/>
                </a:lnSpc>
                <a:defRPr sz="3800"/>
              </a:lvl1pPr>
            </a:lstStyle>
            <a:p>
              <a:pPr lvl="0">
                <a:defRPr sz="1800"/>
              </a:pPr>
              <a:r>
                <a:rPr sz="3800"/>
                <a:t>null</a:t>
              </a:r>
              <a:endParaRPr sz="3800"/>
            </a:p>
          </p:txBody>
        </p:sp>
      </p:grp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class标签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4713544" y="2575560"/>
            <a:ext cx="14956912" cy="8564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toString = Object.prototype.toString;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function </a:t>
            </a:r>
            <a:r>
              <a:rPr sz="4500">
                <a:solidFill>
                  <a:srgbClr val="021994"/>
                </a:solidFill>
              </a:rPr>
              <a:t>getType</a:t>
            </a:r>
            <a:r>
              <a:rPr sz="4500"/>
              <a:t>(o){return toString.</a:t>
            </a:r>
            <a:r>
              <a:rPr sz="4500">
                <a:solidFill>
                  <a:srgbClr val="021994"/>
                </a:solidFill>
              </a:rPr>
              <a:t>call</a:t>
            </a:r>
            <a:r>
              <a:rPr sz="4500"/>
              <a:t>(o).</a:t>
            </a:r>
            <a:r>
              <a:rPr sz="4500">
                <a:solidFill>
                  <a:srgbClr val="021994"/>
                </a:solidFill>
              </a:rPr>
              <a:t>slice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8</a:t>
            </a:r>
            <a:r>
              <a:rPr sz="4500"/>
              <a:t>,-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);};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toString.</a:t>
            </a:r>
            <a:r>
              <a:rPr sz="4500">
                <a:solidFill>
                  <a:srgbClr val="021994"/>
                </a:solidFill>
              </a:rPr>
              <a:t>call</a:t>
            </a:r>
            <a:r>
              <a:rPr sz="4500"/>
              <a:t>(null); </a:t>
            </a:r>
            <a:r>
              <a:rPr sz="4500">
                <a:solidFill>
                  <a:srgbClr val="959395"/>
                </a:solidFill>
              </a:rPr>
              <a:t>// "[object Null]"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021994"/>
                </a:solidFill>
              </a:rPr>
              <a:t>getType</a:t>
            </a:r>
            <a:r>
              <a:rPr sz="4500"/>
              <a:t>(null); </a:t>
            </a:r>
            <a:r>
              <a:rPr sz="4500">
                <a:solidFill>
                  <a:srgbClr val="959395"/>
                </a:solidFill>
              </a:rPr>
              <a:t>// "Null"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021994"/>
                </a:solidFill>
              </a:rPr>
              <a:t>getType</a:t>
            </a:r>
            <a:r>
              <a:rPr sz="4500"/>
              <a:t>(undefined); </a:t>
            </a:r>
            <a:r>
              <a:rPr sz="4500">
                <a:solidFill>
                  <a:srgbClr val="959395"/>
                </a:solidFill>
              </a:rPr>
              <a:t>// "Undefined"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021994"/>
                </a:solidFill>
              </a:rPr>
              <a:t>getType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"Number"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021994"/>
                </a:solidFill>
              </a:rPr>
              <a:t>getType</a:t>
            </a:r>
            <a:r>
              <a:rPr sz="4500"/>
              <a:t>(new </a:t>
            </a:r>
            <a:r>
              <a:rPr sz="4500">
                <a:solidFill>
                  <a:srgbClr val="021994"/>
                </a:solidFill>
              </a:rPr>
              <a:t>Number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)); </a:t>
            </a:r>
            <a:r>
              <a:rPr sz="4500">
                <a:solidFill>
                  <a:srgbClr val="959395"/>
                </a:solidFill>
              </a:rPr>
              <a:t>// "Number"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typeof new </a:t>
            </a:r>
            <a:r>
              <a:rPr sz="4500">
                <a:solidFill>
                  <a:srgbClr val="021994"/>
                </a:solidFill>
              </a:rPr>
              <a:t>Number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"object"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021994"/>
                </a:solidFill>
              </a:rPr>
              <a:t>getType</a:t>
            </a:r>
            <a:r>
              <a:rPr sz="4500"/>
              <a:t>(true); </a:t>
            </a:r>
            <a:r>
              <a:rPr sz="4500">
                <a:solidFill>
                  <a:srgbClr val="959395"/>
                </a:solidFill>
              </a:rPr>
              <a:t>// "Boolean"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021994"/>
                </a:solidFill>
              </a:rPr>
              <a:t>getType</a:t>
            </a:r>
            <a:r>
              <a:rPr sz="4500"/>
              <a:t>(new </a:t>
            </a:r>
            <a:r>
              <a:rPr sz="4500">
                <a:solidFill>
                  <a:srgbClr val="021994"/>
                </a:solidFill>
              </a:rPr>
              <a:t>Boolean</a:t>
            </a:r>
            <a:r>
              <a:rPr sz="4500"/>
              <a:t>(true)); </a:t>
            </a:r>
            <a:r>
              <a:rPr sz="4500">
                <a:solidFill>
                  <a:srgbClr val="959395"/>
                </a:solidFill>
              </a:rPr>
              <a:t>// "Boolean"</a:t>
            </a:r>
            <a:endParaRPr sz="4500">
              <a:solidFill>
                <a:srgbClr val="959395"/>
              </a:solidFill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extensible标签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8543333" y="924560"/>
            <a:ext cx="15453999" cy="11866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var obj = {x : </a:t>
            </a:r>
            <a:r>
              <a:rPr sz="3500">
                <a:solidFill>
                  <a:srgbClr val="BF8F00"/>
                </a:solidFill>
              </a:rPr>
              <a:t>1</a:t>
            </a:r>
            <a:r>
              <a:rPr sz="3500"/>
              <a:t>, y : </a:t>
            </a:r>
            <a:r>
              <a:rPr sz="3500">
                <a:solidFill>
                  <a:srgbClr val="BF8F00"/>
                </a:solidFill>
              </a:rPr>
              <a:t>2</a:t>
            </a:r>
            <a:r>
              <a:rPr sz="3500"/>
              <a:t>};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Object.</a:t>
            </a:r>
            <a:r>
              <a:rPr sz="3500">
                <a:solidFill>
                  <a:srgbClr val="021994"/>
                </a:solidFill>
              </a:rPr>
              <a:t>isExtensible</a:t>
            </a:r>
            <a:r>
              <a:rPr sz="3500"/>
              <a:t>(obj); </a:t>
            </a:r>
            <a:r>
              <a:rPr sz="3500">
                <a:solidFill>
                  <a:srgbClr val="959395"/>
                </a:solidFill>
              </a:rPr>
              <a:t>// true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Object.</a:t>
            </a:r>
            <a:r>
              <a:rPr sz="3500">
                <a:solidFill>
                  <a:srgbClr val="021994"/>
                </a:solidFill>
              </a:rPr>
              <a:t>preventExtensions</a:t>
            </a:r>
            <a:r>
              <a:rPr sz="3500"/>
              <a:t>(obj);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Object.</a:t>
            </a:r>
            <a:r>
              <a:rPr sz="3500">
                <a:solidFill>
                  <a:srgbClr val="021994"/>
                </a:solidFill>
              </a:rPr>
              <a:t>isExtensible</a:t>
            </a:r>
            <a:r>
              <a:rPr sz="3500"/>
              <a:t>(obj); </a:t>
            </a:r>
            <a:r>
              <a:rPr sz="3500">
                <a:solidFill>
                  <a:srgbClr val="959395"/>
                </a:solidFill>
              </a:rPr>
              <a:t>// false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obj.z = </a:t>
            </a:r>
            <a:r>
              <a:rPr sz="3500">
                <a:solidFill>
                  <a:srgbClr val="BF8F00"/>
                </a:solidFill>
              </a:rPr>
              <a:t>1</a:t>
            </a:r>
            <a:r>
              <a:rPr sz="3500"/>
              <a:t>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obj.z; </a:t>
            </a:r>
            <a:r>
              <a:rPr sz="3500">
                <a:solidFill>
                  <a:srgbClr val="959395"/>
                </a:solidFill>
              </a:rPr>
              <a:t>// undefined, add new property failed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Object.</a:t>
            </a:r>
            <a:r>
              <a:rPr sz="3500">
                <a:solidFill>
                  <a:srgbClr val="021994"/>
                </a:solidFill>
              </a:rPr>
              <a:t>getOwnPropertyDescriptor</a:t>
            </a:r>
            <a:r>
              <a:rPr sz="3500"/>
              <a:t>(obj, </a:t>
            </a:r>
            <a:r>
              <a:rPr sz="3500">
                <a:solidFill>
                  <a:srgbClr val="CD1D00"/>
                </a:solidFill>
              </a:rPr>
              <a:t>'x'</a:t>
            </a:r>
            <a:r>
              <a:rPr sz="3500"/>
              <a:t>);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>
                <a:solidFill>
                  <a:srgbClr val="959395"/>
                </a:solidFill>
              </a:rPr>
              <a:t>// Object {value: 1, writable: true, enumerable: true, configurable: true}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Object.</a:t>
            </a:r>
            <a:r>
              <a:rPr sz="3500">
                <a:solidFill>
                  <a:srgbClr val="021994"/>
                </a:solidFill>
              </a:rPr>
              <a:t>seal</a:t>
            </a:r>
            <a:r>
              <a:rPr sz="3500"/>
              <a:t>(obj);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Object.</a:t>
            </a:r>
            <a:r>
              <a:rPr sz="3500">
                <a:solidFill>
                  <a:srgbClr val="021994"/>
                </a:solidFill>
              </a:rPr>
              <a:t>getOwnPropertyDescriptor</a:t>
            </a:r>
            <a:r>
              <a:rPr sz="3500"/>
              <a:t>(obj, </a:t>
            </a:r>
            <a:r>
              <a:rPr sz="3500">
                <a:solidFill>
                  <a:srgbClr val="CD1D00"/>
                </a:solidFill>
              </a:rPr>
              <a:t>'x'</a:t>
            </a:r>
            <a:r>
              <a:rPr sz="3500"/>
              <a:t>);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>
                <a:solidFill>
                  <a:srgbClr val="959395"/>
                </a:solidFill>
              </a:rPr>
              <a:t>// Object {value: 1, writable: true, enumerable: true, configurable: false}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Object.</a:t>
            </a:r>
            <a:r>
              <a:rPr sz="3500">
                <a:solidFill>
                  <a:srgbClr val="021994"/>
                </a:solidFill>
              </a:rPr>
              <a:t>isSealed</a:t>
            </a:r>
            <a:r>
              <a:rPr sz="3500"/>
              <a:t>(obj); </a:t>
            </a:r>
            <a:r>
              <a:rPr sz="3500">
                <a:solidFill>
                  <a:srgbClr val="959395"/>
                </a:solidFill>
              </a:rPr>
              <a:t>// true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Object.</a:t>
            </a:r>
            <a:r>
              <a:rPr sz="3500">
                <a:solidFill>
                  <a:srgbClr val="021994"/>
                </a:solidFill>
              </a:rPr>
              <a:t>freeze</a:t>
            </a:r>
            <a:r>
              <a:rPr sz="3500"/>
              <a:t>(obj);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Object.</a:t>
            </a:r>
            <a:r>
              <a:rPr sz="3500">
                <a:solidFill>
                  <a:srgbClr val="021994"/>
                </a:solidFill>
              </a:rPr>
              <a:t>getOwnPropertyDescriptor</a:t>
            </a:r>
            <a:r>
              <a:rPr sz="3500"/>
              <a:t>(obj, </a:t>
            </a:r>
            <a:r>
              <a:rPr sz="3500">
                <a:solidFill>
                  <a:srgbClr val="CD1D00"/>
                </a:solidFill>
              </a:rPr>
              <a:t>'x'</a:t>
            </a:r>
            <a:r>
              <a:rPr sz="3500"/>
              <a:t>);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>
                <a:solidFill>
                  <a:srgbClr val="959395"/>
                </a:solidFill>
              </a:rPr>
              <a:t>// Object {value: 1, writable: false, enumerable: true, configurable: false}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Object.</a:t>
            </a:r>
            <a:r>
              <a:rPr sz="3500">
                <a:solidFill>
                  <a:srgbClr val="021994"/>
                </a:solidFill>
              </a:rPr>
              <a:t>isFrozen</a:t>
            </a:r>
            <a:r>
              <a:rPr sz="3500"/>
              <a:t>(obj); </a:t>
            </a:r>
            <a:r>
              <a:rPr sz="3500">
                <a:solidFill>
                  <a:srgbClr val="959395"/>
                </a:solidFill>
              </a:rPr>
              <a:t>// true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>
                <a:solidFill>
                  <a:srgbClr val="959395"/>
                </a:solidFill>
              </a:rPr>
              <a:t>// [caution] not affects prototype chain!!!</a:t>
            </a:r>
            <a:endParaRPr sz="3500">
              <a:solidFill>
                <a:srgbClr val="959395"/>
              </a:solidFill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序列化、其它对象方法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8284210" y="6264909"/>
            <a:ext cx="7815581" cy="1186181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6000"/>
              <a:t>序列化、其它对象方法</a:t>
            </a:r>
            <a:endParaRPr sz="6000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序列化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2055783" y="3337559"/>
            <a:ext cx="20273704" cy="7040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obj = {x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y : true, z : 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], nullVal : null};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JSON.</a:t>
            </a:r>
            <a:r>
              <a:rPr sz="4500">
                <a:solidFill>
                  <a:srgbClr val="021994"/>
                </a:solidFill>
              </a:rPr>
              <a:t>stringify</a:t>
            </a:r>
            <a:r>
              <a:rPr sz="4500"/>
              <a:t>(obj); </a:t>
            </a:r>
            <a:r>
              <a:rPr sz="4500">
                <a:solidFill>
                  <a:srgbClr val="959395"/>
                </a:solidFill>
              </a:rPr>
              <a:t>// "{"x":1,"y":true,"z":[1,2,3],"nullVal":null}"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 = {val : </a:t>
            </a:r>
            <a:r>
              <a:rPr sz="4500">
                <a:solidFill>
                  <a:srgbClr val="9A403E"/>
                </a:solidFill>
              </a:rPr>
              <a:t>undefined</a:t>
            </a:r>
            <a:r>
              <a:rPr sz="4500"/>
              <a:t>, a : NaN, b : Infinity, c : new </a:t>
            </a:r>
            <a:r>
              <a:rPr sz="4500">
                <a:solidFill>
                  <a:srgbClr val="021994"/>
                </a:solidFill>
              </a:rPr>
              <a:t>Date</a:t>
            </a:r>
            <a:r>
              <a:rPr sz="4500"/>
              <a:t>()};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JSON.</a:t>
            </a:r>
            <a:r>
              <a:rPr sz="4500">
                <a:solidFill>
                  <a:srgbClr val="021994"/>
                </a:solidFill>
              </a:rPr>
              <a:t>stringify</a:t>
            </a:r>
            <a:r>
              <a:rPr sz="4500"/>
              <a:t>(obj); </a:t>
            </a:r>
            <a:r>
              <a:rPr sz="4500">
                <a:solidFill>
                  <a:srgbClr val="959395"/>
                </a:solidFill>
              </a:rPr>
              <a:t>// "{"a":null,"b":null,"c":"2015-01-20T14:15:43.910Z"}"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 = JSON.</a:t>
            </a:r>
            <a:r>
              <a:rPr sz="4500">
                <a:solidFill>
                  <a:srgbClr val="021994"/>
                </a:solidFill>
              </a:rPr>
              <a:t>parse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'{"x" : 1}'</a:t>
            </a:r>
            <a:r>
              <a:rPr sz="4500"/>
              <a:t>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obj.x; </a:t>
            </a:r>
            <a:r>
              <a:rPr sz="4500">
                <a:solidFill>
                  <a:srgbClr val="959395"/>
                </a:solidFill>
              </a:rPr>
              <a:t>// 1</a:t>
            </a:r>
            <a:endParaRPr sz="4500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6476739" y="1813560"/>
            <a:ext cx="11430523" cy="10088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obj =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y :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o :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   o1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   o2 :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   toJSON : function ()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       return this.o1 + this.o2;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   }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}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JSON.</a:t>
            </a:r>
            <a:r>
              <a:rPr sz="4500">
                <a:solidFill>
                  <a:srgbClr val="021994"/>
                </a:solidFill>
              </a:rPr>
              <a:t>stringify</a:t>
            </a:r>
            <a:r>
              <a:rPr sz="4500"/>
              <a:t>(obj); </a:t>
            </a:r>
            <a:r>
              <a:rPr sz="4500">
                <a:solidFill>
                  <a:srgbClr val="959395"/>
                </a:solidFill>
              </a:rPr>
              <a:t>// "{"x":1,"y":2,"o":3}"</a:t>
            </a:r>
            <a:endParaRPr sz="4500"/>
          </a:p>
        </p:txBody>
      </p:sp>
      <p:sp>
        <p:nvSpPr>
          <p:cNvPr id="347" name="Shape 347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序列化 - 自定义</a:t>
            </a:r>
            <a:endParaRPr sz="438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其它对象方法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4733357" y="2194560"/>
            <a:ext cx="14917287" cy="9326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obj = {x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y :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};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</a:t>
            </a:r>
            <a:r>
              <a:rPr sz="4500">
                <a:solidFill>
                  <a:srgbClr val="021994"/>
                </a:solidFill>
              </a:rPr>
              <a:t>toString</a:t>
            </a:r>
            <a:r>
              <a:rPr sz="4500"/>
              <a:t>(); </a:t>
            </a:r>
            <a:r>
              <a:rPr sz="4500">
                <a:solidFill>
                  <a:srgbClr val="959395"/>
                </a:solidFill>
              </a:rPr>
              <a:t>// "[object Object]"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obj.toString = function() {return this.x + this.y};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CD1D00"/>
                </a:solidFill>
              </a:rPr>
              <a:t>"Result "</a:t>
            </a:r>
            <a:r>
              <a:rPr sz="4500"/>
              <a:t> + obj; </a:t>
            </a:r>
            <a:r>
              <a:rPr sz="4500">
                <a:solidFill>
                  <a:srgbClr val="959395"/>
                </a:solidFill>
              </a:rPr>
              <a:t>// "Result 3", by toString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+obj; </a:t>
            </a:r>
            <a:r>
              <a:rPr sz="4500">
                <a:solidFill>
                  <a:srgbClr val="959395"/>
                </a:solidFill>
              </a:rPr>
              <a:t>// 3, from toString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obj.valueOf = function() {return this.x + this.y + </a:t>
            </a:r>
            <a:r>
              <a:rPr sz="4500">
                <a:solidFill>
                  <a:srgbClr val="BF8F00"/>
                </a:solidFill>
              </a:rPr>
              <a:t>100</a:t>
            </a:r>
            <a:r>
              <a:rPr sz="4500"/>
              <a:t>;};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+obj; </a:t>
            </a:r>
            <a:r>
              <a:rPr sz="4500">
                <a:solidFill>
                  <a:srgbClr val="959395"/>
                </a:solidFill>
              </a:rPr>
              <a:t>// 103, from valueOf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CD1D00"/>
                </a:solidFill>
              </a:rPr>
              <a:t>"Result "</a:t>
            </a:r>
            <a:r>
              <a:rPr sz="4500"/>
              <a:t> + obj; </a:t>
            </a:r>
            <a:r>
              <a:rPr sz="4500">
                <a:solidFill>
                  <a:srgbClr val="959395"/>
                </a:solidFill>
              </a:rPr>
              <a:t>// still "Result 3"</a:t>
            </a:r>
            <a:endParaRPr sz="4500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9330511" y="2051049"/>
            <a:ext cx="5522453" cy="9613902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marL="601345" lvl="0" indent="-601345" algn="l">
              <a:lnSpc>
                <a:spcPct val="120000"/>
              </a:lnSpc>
              <a:buSzPct val="100000"/>
              <a:buChar char="•"/>
              <a:defRPr sz="1800"/>
            </a:pPr>
            <a:r>
              <a:rPr sz="6000"/>
              <a:t>对象的结构</a:t>
            </a:r>
            <a:endParaRPr sz="6000"/>
          </a:p>
          <a:p>
            <a:pPr marL="601345" lvl="0" indent="-601345" algn="l">
              <a:lnSpc>
                <a:spcPct val="120000"/>
              </a:lnSpc>
              <a:buSzPct val="100000"/>
              <a:buChar char="•"/>
              <a:defRPr sz="1800"/>
            </a:pPr>
            <a:r>
              <a:rPr sz="6000"/>
              <a:t>创建对象</a:t>
            </a:r>
            <a:endParaRPr sz="6000"/>
          </a:p>
          <a:p>
            <a:pPr marL="601345" lvl="0" indent="-601345" algn="l">
              <a:lnSpc>
                <a:spcPct val="120000"/>
              </a:lnSpc>
              <a:buSzPct val="100000"/>
              <a:buChar char="•"/>
              <a:defRPr sz="1800"/>
            </a:pPr>
            <a:r>
              <a:rPr sz="6000"/>
              <a:t>属性操作</a:t>
            </a:r>
            <a:endParaRPr sz="6000"/>
          </a:p>
          <a:p>
            <a:pPr marL="601345" lvl="0" indent="-601345" algn="l">
              <a:lnSpc>
                <a:spcPct val="120000"/>
              </a:lnSpc>
              <a:buSzPct val="100000"/>
              <a:buChar char="•"/>
              <a:defRPr sz="1800"/>
            </a:pPr>
            <a:r>
              <a:rPr sz="6000"/>
              <a:t>getter setter</a:t>
            </a:r>
            <a:endParaRPr sz="6000"/>
          </a:p>
          <a:p>
            <a:pPr marL="601345" lvl="0" indent="-601345" algn="l">
              <a:lnSpc>
                <a:spcPct val="120000"/>
              </a:lnSpc>
              <a:buSzPct val="100000"/>
              <a:buChar char="•"/>
              <a:defRPr sz="1800"/>
            </a:pPr>
            <a:r>
              <a:rPr sz="6000"/>
              <a:t>属性标签</a:t>
            </a:r>
            <a:endParaRPr sz="6000"/>
          </a:p>
          <a:p>
            <a:pPr marL="601345" lvl="0" indent="-601345" algn="l">
              <a:lnSpc>
                <a:spcPct val="120000"/>
              </a:lnSpc>
              <a:buSzPct val="100000"/>
              <a:buChar char="•"/>
              <a:defRPr sz="1800"/>
            </a:pPr>
            <a:r>
              <a:rPr sz="6000"/>
              <a:t>对象标签</a:t>
            </a:r>
            <a:endParaRPr sz="6000"/>
          </a:p>
          <a:p>
            <a:pPr marL="601345" lvl="0" indent="-601345" algn="l">
              <a:lnSpc>
                <a:spcPct val="120000"/>
              </a:lnSpc>
              <a:buSzPct val="100000"/>
              <a:buChar char="•"/>
              <a:defRPr sz="1800"/>
            </a:pPr>
            <a:r>
              <a:rPr sz="6000"/>
              <a:t>序列化</a:t>
            </a:r>
            <a:endParaRPr sz="6000"/>
          </a:p>
          <a:p>
            <a:pPr marL="601345" lvl="0" indent="-601345" algn="l">
              <a:lnSpc>
                <a:spcPct val="120000"/>
              </a:lnSpc>
              <a:buSzPct val="100000"/>
              <a:buChar char="•"/>
              <a:defRPr sz="1800"/>
            </a:pPr>
            <a:r>
              <a:rPr sz="6000"/>
              <a:t>对象方法</a:t>
            </a:r>
            <a:endParaRPr sz="6000"/>
          </a:p>
        </p:txBody>
      </p:sp>
      <p:sp>
        <p:nvSpPr>
          <p:cNvPr id="356" name="Shape 356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小结</a:t>
            </a:r>
            <a:endParaRPr sz="438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11332210" y="6264909"/>
            <a:ext cx="1719581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谢谢</a:t>
            </a:r>
            <a:endParaRPr sz="600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0067765" y="4669317"/>
            <a:ext cx="4248471" cy="5148581"/>
          </a:xfrm>
          <a:prstGeom prst="rect">
            <a:avLst/>
          </a:prstGeom>
          <a:ln w="25400">
            <a:miter lim="400000"/>
          </a:ln>
        </p:spPr>
        <p:txBody>
          <a:bodyPr tIns="91439" bIns="91439">
            <a:spAutoFit/>
          </a:bodyPr>
          <a:lstStyle/>
          <a:p>
            <a:pPr lvl="0">
              <a:defRPr sz="1800"/>
            </a:pPr>
            <a:r>
              <a:rPr sz="6400"/>
              <a:t>number</a:t>
            </a:r>
            <a:endParaRPr sz="6400"/>
          </a:p>
          <a:p>
            <a:pPr lvl="0">
              <a:defRPr sz="1800"/>
            </a:pPr>
            <a:r>
              <a:rPr sz="6400"/>
              <a:t>string</a:t>
            </a:r>
            <a:endParaRPr sz="6400"/>
          </a:p>
          <a:p>
            <a:pPr lvl="0">
              <a:defRPr sz="1800"/>
            </a:pPr>
            <a:r>
              <a:rPr sz="6400"/>
              <a:t>boolean</a:t>
            </a:r>
            <a:endParaRPr sz="6400"/>
          </a:p>
          <a:p>
            <a:pPr lvl="0">
              <a:defRPr sz="1800"/>
            </a:pPr>
            <a:r>
              <a:rPr sz="6400"/>
              <a:t>null</a:t>
            </a:r>
            <a:endParaRPr sz="6400"/>
          </a:p>
          <a:p>
            <a:pPr lvl="0">
              <a:defRPr sz="1800"/>
            </a:pPr>
            <a:r>
              <a:rPr sz="6400"/>
              <a:t>undefined</a:t>
            </a:r>
            <a:endParaRPr sz="6400"/>
          </a:p>
        </p:txBody>
      </p:sp>
      <p:sp>
        <p:nvSpPr>
          <p:cNvPr id="68" name="Shape 68"/>
          <p:cNvSpPr/>
          <p:nvPr/>
        </p:nvSpPr>
        <p:spPr>
          <a:xfrm>
            <a:off x="9461555" y="4968060"/>
            <a:ext cx="576065" cy="4492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489"/>
                  <a:pt x="10800" y="21352"/>
                </a:cubicBezTo>
                <a:lnTo>
                  <a:pt x="10800" y="11048"/>
                </a:lnTo>
                <a:cubicBezTo>
                  <a:pt x="10800" y="10911"/>
                  <a:pt x="5965" y="10800"/>
                  <a:pt x="0" y="10800"/>
                </a:cubicBezTo>
                <a:cubicBezTo>
                  <a:pt x="5965" y="10800"/>
                  <a:pt x="10800" y="10689"/>
                  <a:pt x="10800" y="10552"/>
                </a:cubicBezTo>
                <a:lnTo>
                  <a:pt x="10800" y="248"/>
                </a:lnTo>
                <a:cubicBezTo>
                  <a:pt x="10800" y="111"/>
                  <a:pt x="15635" y="0"/>
                  <a:pt x="21600" y="0"/>
                </a:cubicBezTo>
              </a:path>
            </a:pathLst>
          </a:custGeom>
          <a:ln w="50800">
            <a:solidFill>
              <a:srgbClr val="9BBB59"/>
            </a:solidFill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lnSpc>
                <a:spcPct val="100000"/>
              </a:lnSpc>
              <a:defRPr sz="3600"/>
            </a:pPr>
          </a:p>
        </p:txBody>
      </p:sp>
      <p:sp>
        <p:nvSpPr>
          <p:cNvPr id="69" name="Shape 69"/>
          <p:cNvSpPr/>
          <p:nvPr/>
        </p:nvSpPr>
        <p:spPr>
          <a:xfrm>
            <a:off x="6011790" y="6614957"/>
            <a:ext cx="3419620" cy="1186181"/>
          </a:xfrm>
          <a:prstGeom prst="rect">
            <a:avLst/>
          </a:prstGeom>
          <a:ln w="25400">
            <a:miter lim="400000"/>
          </a:ln>
        </p:spPr>
        <p:txBody>
          <a:bodyPr tIns="91439" bIns="91439">
            <a:spAutoFit/>
          </a:bodyPr>
          <a:lstStyle/>
          <a:p>
            <a:pPr lvl="0">
              <a:defRPr sz="1800"/>
            </a:pPr>
            <a:r>
              <a:rPr sz="6000">
                <a:solidFill>
                  <a:srgbClr val="941100"/>
                </a:solidFill>
              </a:rPr>
              <a:t>原始类型</a:t>
            </a:r>
            <a:endParaRPr sz="6000">
              <a:solidFill>
                <a:srgbClr val="941100"/>
              </a:solidFill>
            </a:endParaRPr>
          </a:p>
        </p:txBody>
      </p:sp>
      <p:sp>
        <p:nvSpPr>
          <p:cNvPr id="70" name="Shape 70"/>
          <p:cNvSpPr/>
          <p:nvPr/>
        </p:nvSpPr>
        <p:spPr>
          <a:xfrm>
            <a:off x="10552191" y="3554424"/>
            <a:ext cx="2620091" cy="12623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6400"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FF9300"/>
                </a:solidFill>
              </a:rPr>
              <a:t>object</a:t>
            </a:r>
            <a:endParaRPr sz="6400">
              <a:solidFill>
                <a:srgbClr val="FF9300"/>
              </a:solidFill>
            </a:endParaRPr>
          </a:p>
        </p:txBody>
      </p:sp>
      <p:sp>
        <p:nvSpPr>
          <p:cNvPr id="71" name="Shape 71"/>
          <p:cNvSpPr/>
          <p:nvPr/>
        </p:nvSpPr>
        <p:spPr>
          <a:xfrm>
            <a:off x="12994937" y="3581578"/>
            <a:ext cx="3419620" cy="1186181"/>
          </a:xfrm>
          <a:prstGeom prst="rect">
            <a:avLst/>
          </a:prstGeom>
          <a:ln w="25400">
            <a:miter lim="400000"/>
          </a:ln>
        </p:spPr>
        <p:txBody>
          <a:bodyPr tIns="91439" bIns="91439">
            <a:spAutoFit/>
          </a:bodyPr>
          <a:lstStyle>
            <a:lvl1pPr>
              <a:defRPr>
                <a:solidFill>
                  <a:srgbClr val="9411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941100"/>
                </a:solidFill>
              </a:rPr>
              <a:t>对象</a:t>
            </a:r>
            <a:endParaRPr sz="6000">
              <a:solidFill>
                <a:srgbClr val="941100"/>
              </a:solidFill>
            </a:endParaRPr>
          </a:p>
        </p:txBody>
      </p:sp>
      <p:sp>
        <p:nvSpPr>
          <p:cNvPr id="72" name="Shape 72"/>
          <p:cNvSpPr/>
          <p:nvPr/>
        </p:nvSpPr>
        <p:spPr>
          <a:xfrm>
            <a:off x="15896459" y="2863945"/>
            <a:ext cx="576065" cy="2630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489"/>
                  <a:pt x="10800" y="21352"/>
                </a:cubicBezTo>
                <a:lnTo>
                  <a:pt x="10800" y="11048"/>
                </a:lnTo>
                <a:cubicBezTo>
                  <a:pt x="10800" y="10911"/>
                  <a:pt x="5965" y="10800"/>
                  <a:pt x="0" y="10800"/>
                </a:cubicBezTo>
                <a:cubicBezTo>
                  <a:pt x="5965" y="10800"/>
                  <a:pt x="10800" y="10689"/>
                  <a:pt x="10800" y="10552"/>
                </a:cubicBezTo>
                <a:lnTo>
                  <a:pt x="10800" y="248"/>
                </a:lnTo>
                <a:cubicBezTo>
                  <a:pt x="10800" y="111"/>
                  <a:pt x="15635" y="0"/>
                  <a:pt x="21600" y="0"/>
                </a:cubicBezTo>
              </a:path>
            </a:pathLst>
          </a:custGeom>
          <a:ln w="50800">
            <a:solidFill>
              <a:srgbClr val="9BBB59"/>
            </a:solidFill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lnSpc>
                <a:spcPct val="100000"/>
              </a:lnSpc>
              <a:defRPr sz="3600"/>
            </a:pPr>
          </a:p>
        </p:txBody>
      </p:sp>
      <p:sp>
        <p:nvSpPr>
          <p:cNvPr id="73" name="Shape 73"/>
          <p:cNvSpPr/>
          <p:nvPr/>
        </p:nvSpPr>
        <p:spPr>
          <a:xfrm>
            <a:off x="17253212" y="2237183"/>
            <a:ext cx="3362272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9300"/>
                </a:solidFill>
              </a:rPr>
              <a:t>Function</a:t>
            </a:r>
            <a:endParaRPr sz="6000">
              <a:solidFill>
                <a:srgbClr val="FF9300"/>
              </a:solidFill>
            </a:endParaRPr>
          </a:p>
        </p:txBody>
      </p:sp>
      <p:sp>
        <p:nvSpPr>
          <p:cNvPr id="74" name="Shape 74"/>
          <p:cNvSpPr/>
          <p:nvPr/>
        </p:nvSpPr>
        <p:spPr>
          <a:xfrm>
            <a:off x="17865268" y="3132277"/>
            <a:ext cx="2138160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Array</a:t>
            </a:r>
            <a:endParaRPr sz="6000"/>
          </a:p>
        </p:txBody>
      </p:sp>
      <p:sp>
        <p:nvSpPr>
          <p:cNvPr id="75" name="Shape 75"/>
          <p:cNvSpPr/>
          <p:nvPr/>
        </p:nvSpPr>
        <p:spPr>
          <a:xfrm>
            <a:off x="17980796" y="4027371"/>
            <a:ext cx="1907104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Date</a:t>
            </a:r>
            <a:endParaRPr sz="6000"/>
          </a:p>
        </p:txBody>
      </p:sp>
      <p:sp>
        <p:nvSpPr>
          <p:cNvPr id="76" name="Shape 76"/>
          <p:cNvSpPr/>
          <p:nvPr/>
        </p:nvSpPr>
        <p:spPr>
          <a:xfrm>
            <a:off x="18561412" y="4922465"/>
            <a:ext cx="745873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...</a:t>
            </a:r>
            <a:endParaRPr sz="6000"/>
          </a:p>
        </p:txBody>
      </p:sp>
      <p:sp>
        <p:nvSpPr>
          <p:cNvPr id="77" name="Shape 77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回顾-数据类型</a:t>
            </a:r>
            <a:endParaRPr sz="438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对象结构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82" name="Shape 82"/>
          <p:cNvSpPr/>
          <p:nvPr/>
        </p:nvSpPr>
        <p:spPr>
          <a:xfrm>
            <a:off x="10762484" y="3863571"/>
            <a:ext cx="7940868" cy="7940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F6797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sp>
        <p:nvSpPr>
          <p:cNvPr id="83" name="Shape 83"/>
          <p:cNvSpPr/>
          <p:nvPr/>
        </p:nvSpPr>
        <p:spPr>
          <a:xfrm>
            <a:off x="14047814" y="12165172"/>
            <a:ext cx="1370207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obj</a:t>
            </a:r>
            <a:endParaRPr sz="6000"/>
          </a:p>
        </p:txBody>
      </p:sp>
      <p:pic>
        <p:nvPicPr>
          <p:cNvPr id="84" name="图片 83"/>
          <p:cNvPicPr/>
          <p:nvPr/>
        </p:nvPicPr>
        <p:blipFill>
          <a:blip r:embed="rId1"/>
          <a:stretch>
            <a:fillRect/>
          </a:stretch>
        </p:blipFill>
        <p:spPr>
          <a:xfrm>
            <a:off x="15846078" y="6193293"/>
            <a:ext cx="2477973" cy="118618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pic>
        <p:nvPicPr>
          <p:cNvPr id="85" name="图片 84"/>
          <p:cNvPicPr/>
          <p:nvPr/>
        </p:nvPicPr>
        <p:blipFill>
          <a:blip r:embed="rId2"/>
          <a:stretch>
            <a:fillRect/>
          </a:stretch>
        </p:blipFill>
        <p:spPr>
          <a:xfrm>
            <a:off x="15846078" y="7946785"/>
            <a:ext cx="2477973" cy="118618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86" name="Shape 86"/>
          <p:cNvSpPr/>
          <p:nvPr/>
        </p:nvSpPr>
        <p:spPr>
          <a:xfrm>
            <a:off x="11808452" y="5109829"/>
            <a:ext cx="3292926" cy="1550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 b="1">
                <a:solidFill>
                  <a:srgbClr val="9A403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9A403E"/>
                </a:solidFill>
              </a:rPr>
              <a:t>[[proto]]</a:t>
            </a:r>
            <a:endParaRPr sz="3600" b="1">
              <a:solidFill>
                <a:srgbClr val="9A403E"/>
              </a:solidFill>
            </a:endParaRPr>
          </a:p>
        </p:txBody>
      </p:sp>
      <p:sp>
        <p:nvSpPr>
          <p:cNvPr id="87" name="Shape 87"/>
          <p:cNvSpPr/>
          <p:nvPr/>
        </p:nvSpPr>
        <p:spPr>
          <a:xfrm>
            <a:off x="11808452" y="7058986"/>
            <a:ext cx="3292926" cy="1550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/>
            </a:pPr>
            <a:r>
              <a:rPr sz="3600"/>
              <a:t>[[class]]</a:t>
            </a:r>
            <a:endParaRPr sz="3600"/>
          </a:p>
        </p:txBody>
      </p:sp>
      <p:sp>
        <p:nvSpPr>
          <p:cNvPr id="88" name="Shape 88"/>
          <p:cNvSpPr/>
          <p:nvPr/>
        </p:nvSpPr>
        <p:spPr>
          <a:xfrm>
            <a:off x="11808452" y="9008143"/>
            <a:ext cx="3292926" cy="1550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/>
            </a:pPr>
            <a:r>
              <a:rPr sz="3600"/>
              <a:t>[[extensible]]</a:t>
            </a:r>
            <a:endParaRPr sz="3600"/>
          </a:p>
        </p:txBody>
      </p:sp>
      <p:grpSp>
        <p:nvGrpSpPr>
          <p:cNvPr id="91" name="Group 91"/>
          <p:cNvGrpSpPr/>
          <p:nvPr/>
        </p:nvGrpSpPr>
        <p:grpSpPr>
          <a:xfrm>
            <a:off x="8855544" y="577677"/>
            <a:ext cx="3468848" cy="3468847"/>
            <a:chOff x="0" y="0"/>
            <a:chExt cx="3468846" cy="3468846"/>
          </a:xfrm>
        </p:grpSpPr>
        <p:sp>
          <p:nvSpPr>
            <p:cNvPr id="89" name="Shape 89"/>
            <p:cNvSpPr/>
            <p:nvPr/>
          </p:nvSpPr>
          <p:spPr>
            <a:xfrm>
              <a:off x="0" y="0"/>
              <a:ext cx="3468847" cy="3468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F6797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00000"/>
                </a:lnSpc>
                <a:defRPr sz="3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pic>
          <p:nvPicPr>
            <p:cNvPr id="90" name="图片 8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85054" y="1141333"/>
              <a:ext cx="2477974" cy="1186181"/>
            </a:xfrm>
            <a:prstGeom prst="rect">
              <a:avLst/>
            </a:prstGeom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</p:pic>
      </p:grpSp>
      <p:sp>
        <p:nvSpPr>
          <p:cNvPr id="92" name="Shape 92"/>
          <p:cNvSpPr/>
          <p:nvPr/>
        </p:nvSpPr>
        <p:spPr>
          <a:xfrm flipH="1" flipV="1">
            <a:off x="10863499" y="4036892"/>
            <a:ext cx="1352246" cy="1352247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3" name="Shape 93"/>
          <p:cNvSpPr/>
          <p:nvPr/>
        </p:nvSpPr>
        <p:spPr>
          <a:xfrm>
            <a:off x="1624796" y="8396322"/>
            <a:ext cx="5795054" cy="27736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function </a:t>
            </a:r>
            <a:r>
              <a:rPr sz="4500">
                <a:solidFill>
                  <a:srgbClr val="021994"/>
                </a:solidFill>
              </a:rPr>
              <a:t>foo</a:t>
            </a:r>
            <a:r>
              <a:rPr sz="4500"/>
              <a:t>(){}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foo.prototype.z =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 obj =new </a:t>
            </a:r>
            <a:r>
              <a:rPr sz="4500">
                <a:solidFill>
                  <a:srgbClr val="021994"/>
                </a:solidFill>
              </a:rPr>
              <a:t>foo</a:t>
            </a:r>
            <a:r>
              <a:rPr sz="4500"/>
              <a:t>();</a:t>
            </a:r>
            <a:endParaRPr sz="4500"/>
          </a:p>
        </p:txBody>
      </p:sp>
      <p:sp>
        <p:nvSpPr>
          <p:cNvPr id="94" name="Shape 94"/>
          <p:cNvSpPr/>
          <p:nvPr/>
        </p:nvSpPr>
        <p:spPr>
          <a:xfrm>
            <a:off x="1693158" y="4262120"/>
            <a:ext cx="3519099" cy="27736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 obj = {};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obj.y =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obj.x =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;</a:t>
            </a:r>
            <a:endParaRPr sz="4500"/>
          </a:p>
        </p:txBody>
      </p:sp>
      <p:grpSp>
        <p:nvGrpSpPr>
          <p:cNvPr id="102" name="Group 102"/>
          <p:cNvGrpSpPr/>
          <p:nvPr/>
        </p:nvGrpSpPr>
        <p:grpSpPr>
          <a:xfrm>
            <a:off x="18343202" y="1677100"/>
            <a:ext cx="5650740" cy="10238148"/>
            <a:chOff x="0" y="0"/>
            <a:chExt cx="5650738" cy="10238147"/>
          </a:xfrm>
        </p:grpSpPr>
        <p:sp>
          <p:nvSpPr>
            <p:cNvPr id="95" name="Shape 95"/>
            <p:cNvSpPr/>
            <p:nvPr/>
          </p:nvSpPr>
          <p:spPr>
            <a:xfrm>
              <a:off x="1264766" y="0"/>
              <a:ext cx="4385973" cy="10238148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91439" tIns="91439" rIns="91439" bIns="91439" numCol="1" anchor="ctr">
              <a:noAutofit/>
            </a:bodyPr>
            <a:lstStyle/>
            <a:p>
              <a:pPr lvl="0" algn="l">
                <a:lnSpc>
                  <a:spcPct val="100000"/>
                </a:lnSpc>
                <a:defRPr sz="3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96" name="Shape 96"/>
            <p:cNvSpPr/>
            <p:nvPr/>
          </p:nvSpPr>
          <p:spPr>
            <a:xfrm>
              <a:off x="1921741" y="594485"/>
              <a:ext cx="3292926" cy="155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91439" tIns="91439" rIns="91439" bIns="91439" numCol="1" anchor="ctr">
              <a:noAutofit/>
            </a:bodyPr>
            <a:lstStyle>
              <a:lvl1pPr>
                <a:lnSpc>
                  <a:spcPct val="100000"/>
                </a:lnSpc>
                <a:defRPr sz="3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lvl1pPr>
            </a:lstStyle>
            <a:p>
              <a:pPr lvl="0">
                <a:defRPr sz="1800"/>
              </a:pPr>
              <a:r>
                <a:rPr sz="3600"/>
                <a:t>writable</a:t>
              </a:r>
              <a:endParaRPr sz="3600"/>
            </a:p>
          </p:txBody>
        </p:sp>
        <p:sp>
          <p:nvSpPr>
            <p:cNvPr id="97" name="Shape 97"/>
            <p:cNvSpPr/>
            <p:nvPr/>
          </p:nvSpPr>
          <p:spPr>
            <a:xfrm>
              <a:off x="1921741" y="2511839"/>
              <a:ext cx="3292926" cy="155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00000"/>
                </a:lnSpc>
                <a:defRPr sz="3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lvl1pPr>
            </a:lstStyle>
            <a:p>
              <a:pPr lvl="0">
                <a:defRPr sz="1800"/>
              </a:pPr>
              <a:r>
                <a:rPr sz="3600"/>
                <a:t>enumerable</a:t>
              </a:r>
              <a:endParaRPr sz="3600"/>
            </a:p>
          </p:txBody>
        </p:sp>
        <p:sp>
          <p:nvSpPr>
            <p:cNvPr id="98" name="Shape 98"/>
            <p:cNvSpPr/>
            <p:nvPr/>
          </p:nvSpPr>
          <p:spPr>
            <a:xfrm>
              <a:off x="1921741" y="4429192"/>
              <a:ext cx="3292926" cy="1550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00000"/>
                </a:lnSpc>
                <a:defRPr sz="3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lvl1pPr>
            </a:lstStyle>
            <a:p>
              <a:pPr lvl="0">
                <a:defRPr sz="1800"/>
              </a:pPr>
              <a:r>
                <a:rPr sz="3600"/>
                <a:t>configurable</a:t>
              </a:r>
              <a:endParaRPr sz="3600"/>
            </a:p>
          </p:txBody>
        </p:sp>
        <p:sp>
          <p:nvSpPr>
            <p:cNvPr id="99" name="Shape 99"/>
            <p:cNvSpPr/>
            <p:nvPr/>
          </p:nvSpPr>
          <p:spPr>
            <a:xfrm>
              <a:off x="0" y="5204211"/>
              <a:ext cx="1370206" cy="1"/>
            </a:xfrm>
            <a:prstGeom prst="line">
              <a:avLst/>
            </a:prstGeom>
            <a:noFill/>
            <a:ln w="50800" cap="flat">
              <a:solidFill>
                <a:srgbClr val="4F81BD"/>
              </a:solidFill>
              <a:prstDash val="solid"/>
              <a:bevel/>
              <a:tailEnd type="triangle" w="med" len="med"/>
            </a:ln>
            <a:effectLst>
              <a:outerShdw blurRad="76200" dist="381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91439" tIns="91439" rIns="91439" bIns="91439" numCol="1" anchor="t">
              <a:noAutofit/>
            </a:bodyPr>
            <a:lstStyle/>
            <a:p>
              <a:pPr lvl="0" algn="l" defTabSz="457200">
                <a:lnSpc>
                  <a:spcPct val="100000"/>
                </a:lnSpc>
                <a:defRPr sz="24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00" name="Shape 100"/>
            <p:cNvSpPr/>
            <p:nvPr/>
          </p:nvSpPr>
          <p:spPr>
            <a:xfrm>
              <a:off x="1921741" y="8388790"/>
              <a:ext cx="3292926" cy="155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50800" cap="flat">
              <a:solidFill>
                <a:srgbClr val="9A403E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00000"/>
                </a:lnSpc>
                <a:defRPr sz="3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lvl1pPr>
            </a:lstStyle>
            <a:p>
              <a:pPr lvl="0">
                <a:defRPr sz="1800"/>
              </a:pPr>
              <a:r>
                <a:rPr sz="3600"/>
                <a:t>get/set</a:t>
              </a:r>
              <a:endParaRPr sz="360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21741" y="6408991"/>
              <a:ext cx="3292926" cy="155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00000"/>
                </a:lnSpc>
                <a:defRPr sz="3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lvl1pPr>
            </a:lstStyle>
            <a:p>
              <a:pPr lvl="0">
                <a:defRPr sz="1800"/>
              </a:pPr>
              <a:r>
                <a:rPr sz="3600"/>
                <a:t>value</a:t>
              </a:r>
              <a:endParaRPr sz="360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9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(null)(right)">
                                      <p:cBhvr>
                                        <p:cTn id="2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(null)(right)">
                                      <p:cBhvr>
                                        <p:cTn id="2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dur="indefinite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8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indefinite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5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dur="indefinite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5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dur="indefinite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dur="indefinite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dur="indefinite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1" animBg="1" advAuto="0"/>
      <p:bldP spid="85" grpId="5" animBg="1" advAuto="0"/>
      <p:bldP spid="102" grpId="6" animBg="1" advAuto="0"/>
      <p:bldP spid="82" grpId="2" animBg="1" advAuto="0"/>
      <p:bldP spid="93" grpId="8" animBg="1" advAuto="0"/>
      <p:bldP spid="88" grpId="12" animBg="1" advAuto="0"/>
      <p:bldP spid="87" grpId="11" animBg="1" advAuto="0"/>
      <p:bldP spid="91" grpId="9" animBg="1" advAuto="0"/>
      <p:bldP spid="92" grpId="10" animBg="1" advAuto="0"/>
      <p:bldP spid="84" grpId="4" animBg="1" advAuto="0"/>
      <p:bldP spid="86" grpId="7" animBg="1" advAuto="0"/>
      <p:bldP spid="83" grpId="3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对象创建、原型链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9046210" y="6264909"/>
            <a:ext cx="6291580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首先，你得有对象</a:t>
            </a:r>
            <a:endParaRPr sz="600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对象创建-字面量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9089090" y="2661947"/>
            <a:ext cx="6205819" cy="944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 obj1 = {x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y :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};</a:t>
            </a:r>
            <a:endParaRPr sz="4500"/>
          </a:p>
        </p:txBody>
      </p:sp>
      <p:sp>
        <p:nvSpPr>
          <p:cNvPr id="113" name="Shape 113"/>
          <p:cNvSpPr/>
          <p:nvPr/>
        </p:nvSpPr>
        <p:spPr>
          <a:xfrm>
            <a:off x="9135216" y="3708371"/>
            <a:ext cx="3525797" cy="73456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 obj2 = {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    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    y :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    o : {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        z :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,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        n : </a:t>
            </a:r>
            <a:r>
              <a:rPr sz="4500">
                <a:solidFill>
                  <a:srgbClr val="BF8F00"/>
                </a:solidFill>
              </a:rPr>
              <a:t>4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    }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};</a:t>
            </a:r>
            <a:endParaRPr sz="450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3"/>
          <p:cNvGrpSpPr/>
          <p:nvPr/>
        </p:nvGrpSpPr>
        <p:grpSpPr>
          <a:xfrm>
            <a:off x="12940896" y="6171238"/>
            <a:ext cx="7068583" cy="6469257"/>
            <a:chOff x="0" y="0"/>
            <a:chExt cx="7068582" cy="6469256"/>
          </a:xfrm>
        </p:grpSpPr>
        <p:sp>
          <p:nvSpPr>
            <p:cNvPr id="117" name="Shape 117"/>
            <p:cNvSpPr/>
            <p:nvPr/>
          </p:nvSpPr>
          <p:spPr>
            <a:xfrm>
              <a:off x="6129072" y="3210196"/>
              <a:ext cx="939511" cy="8178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</p:spPr>
          <p:txBody>
            <a:bodyPr wrap="none" lIns="91439" tIns="91439" rIns="91439" bIns="91439" numCol="1" anchor="t">
              <a:spAutoFit/>
            </a:bodyPr>
            <a:lstStyle>
              <a:lvl1pPr>
                <a:defRPr sz="3800"/>
              </a:lvl1pPr>
            </a:lstStyle>
            <a:p>
              <a:pPr lvl="0">
                <a:defRPr sz="1800"/>
              </a:pPr>
              <a:r>
                <a:rPr sz="3800"/>
                <a:t>obj</a:t>
              </a:r>
              <a:endParaRPr sz="380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0" y="769015"/>
              <a:ext cx="5700241" cy="5700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F6797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00000"/>
                </a:lnSpc>
                <a:defRPr sz="3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pic>
          <p:nvPicPr>
            <p:cNvPr id="119" name="图片 118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1794405" y="3218034"/>
              <a:ext cx="2477974" cy="1186181"/>
            </a:xfrm>
            <a:prstGeom prst="rect">
              <a:avLst/>
            </a:prstGeom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</p:pic>
        <p:pic>
          <p:nvPicPr>
            <p:cNvPr id="120" name="图片 11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794405" y="4635365"/>
              <a:ext cx="2477974" cy="1186181"/>
            </a:xfrm>
            <a:prstGeom prst="rect">
              <a:avLst/>
            </a:prstGeom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</p:pic>
        <p:sp>
          <p:nvSpPr>
            <p:cNvPr id="121" name="Shape 121"/>
            <p:cNvSpPr/>
            <p:nvPr/>
          </p:nvSpPr>
          <p:spPr>
            <a:xfrm>
              <a:off x="1203657" y="1411446"/>
              <a:ext cx="3292926" cy="155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00000"/>
                </a:lnSpc>
                <a:defRPr sz="3600" b="1">
                  <a:solidFill>
                    <a:srgbClr val="9A403E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600" b="1">
                  <a:solidFill>
                    <a:srgbClr val="9A403E"/>
                  </a:solidFill>
                </a:rPr>
                <a:t>[[proto]]</a:t>
              </a:r>
              <a:endParaRPr sz="3600" b="1">
                <a:solidFill>
                  <a:srgbClr val="9A403E"/>
                </a:solidFill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 flipV="1">
              <a:off x="2850120" y="0"/>
              <a:ext cx="1" cy="1397829"/>
            </a:xfrm>
            <a:prstGeom prst="line">
              <a:avLst/>
            </a:prstGeom>
            <a:noFill/>
            <a:ln w="50800" cap="flat">
              <a:solidFill>
                <a:srgbClr val="C0504D"/>
              </a:solidFill>
              <a:prstDash val="solid"/>
              <a:bevel/>
              <a:tailEnd type="triangle" w="med" len="med"/>
            </a:ln>
            <a:effectLst>
              <a:outerShdw blurRad="76200" dist="381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91439" tIns="91439" rIns="91439" bIns="91439" numCol="1" anchor="t">
              <a:noAutofit/>
            </a:bodyPr>
            <a:lstStyle/>
            <a:p>
              <a:pPr lvl="0" algn="l" defTabSz="457200">
                <a:lnSpc>
                  <a:spcPct val="100000"/>
                </a:lnSpc>
                <a:defRPr sz="24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sp>
        <p:nvSpPr>
          <p:cNvPr id="124" name="Shape 124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创建对象-new/原型链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13725948" y="1075505"/>
            <a:ext cx="4130137" cy="817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3800"/>
              <a:t>Object.prototype</a:t>
            </a:r>
            <a:endParaRPr sz="3800"/>
          </a:p>
        </p:txBody>
      </p:sp>
      <p:sp>
        <p:nvSpPr>
          <p:cNvPr id="126" name="Shape 126"/>
          <p:cNvSpPr/>
          <p:nvPr/>
        </p:nvSpPr>
        <p:spPr>
          <a:xfrm>
            <a:off x="17822574" y="1484445"/>
            <a:ext cx="854213" cy="1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18901582" y="1075505"/>
            <a:ext cx="1047201" cy="817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3800"/>
              <a:t>null</a:t>
            </a:r>
            <a:endParaRPr sz="3800"/>
          </a:p>
        </p:txBody>
      </p:sp>
      <p:sp>
        <p:nvSpPr>
          <p:cNvPr id="128" name="Shape 128"/>
          <p:cNvSpPr/>
          <p:nvPr/>
        </p:nvSpPr>
        <p:spPr>
          <a:xfrm>
            <a:off x="3515034" y="2019689"/>
            <a:ext cx="5625947" cy="18592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function </a:t>
            </a:r>
            <a:r>
              <a:rPr sz="4500">
                <a:solidFill>
                  <a:srgbClr val="021994"/>
                </a:solidFill>
              </a:rPr>
              <a:t>foo</a:t>
            </a:r>
            <a:r>
              <a:rPr sz="4500"/>
              <a:t>(){}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foo.prototype.z =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;</a:t>
            </a:r>
            <a:endParaRPr sz="4500"/>
          </a:p>
        </p:txBody>
      </p:sp>
      <p:sp>
        <p:nvSpPr>
          <p:cNvPr id="129" name="Shape 129"/>
          <p:cNvSpPr/>
          <p:nvPr/>
        </p:nvSpPr>
        <p:spPr>
          <a:xfrm>
            <a:off x="3650345" y="7435270"/>
            <a:ext cx="9410181" cy="5364481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obj.x;</a:t>
            </a:r>
            <a:r>
              <a:rPr sz="4500">
                <a:solidFill>
                  <a:srgbClr val="A7A7A7"/>
                </a:solidFill>
              </a:rPr>
              <a:t> // 1</a:t>
            </a:r>
            <a:endParaRPr sz="4500">
              <a:solidFill>
                <a:srgbClr val="A7A7A7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obj.y; </a:t>
            </a:r>
            <a:r>
              <a:rPr sz="4500">
                <a:solidFill>
                  <a:srgbClr val="A7A7A7"/>
                </a:solidFill>
              </a:rPr>
              <a:t>// 2</a:t>
            </a:r>
            <a:endParaRPr sz="4500">
              <a:solidFill>
                <a:srgbClr val="A7A7A7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obj.z; </a:t>
            </a:r>
            <a:r>
              <a:rPr sz="4500">
                <a:solidFill>
                  <a:srgbClr val="A7A7A7"/>
                </a:solidFill>
              </a:rPr>
              <a:t>// 3</a:t>
            </a:r>
            <a:endParaRPr sz="4500">
              <a:solidFill>
                <a:srgbClr val="A7A7A7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typeof obj.toString; </a:t>
            </a:r>
            <a:r>
              <a:rPr sz="4500">
                <a:solidFill>
                  <a:srgbClr val="A7A7A7"/>
                </a:solidFill>
              </a:rPr>
              <a:t>// ‘function'</a:t>
            </a:r>
            <a:endParaRPr sz="4500">
              <a:solidFill>
                <a:srgbClr val="A7A7A7"/>
              </a:solidFill>
            </a:endParaRP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CD1D00"/>
                </a:solidFill>
              </a:rPr>
              <a:t>'z'</a:t>
            </a:r>
            <a:r>
              <a:rPr sz="4500"/>
              <a:t> in obj;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</a:t>
            </a:r>
            <a:r>
              <a:rPr sz="4500">
                <a:solidFill>
                  <a:srgbClr val="021994"/>
                </a:solidFill>
              </a:rPr>
              <a:t>hasOwnProperty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'z'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>
              <a:solidFill>
                <a:srgbClr val="959395"/>
              </a:solidFill>
            </a:endParaRPr>
          </a:p>
        </p:txBody>
      </p:sp>
      <p:grpSp>
        <p:nvGrpSpPr>
          <p:cNvPr id="136" name="Group 136"/>
          <p:cNvGrpSpPr/>
          <p:nvPr/>
        </p:nvGrpSpPr>
        <p:grpSpPr>
          <a:xfrm>
            <a:off x="14056593" y="1877827"/>
            <a:ext cx="6935205" cy="4303584"/>
            <a:chOff x="0" y="0"/>
            <a:chExt cx="6935204" cy="4303583"/>
          </a:xfrm>
        </p:grpSpPr>
        <p:grpSp>
          <p:nvGrpSpPr>
            <p:cNvPr id="134" name="Group 134"/>
            <p:cNvGrpSpPr/>
            <p:nvPr/>
          </p:nvGrpSpPr>
          <p:grpSpPr>
            <a:xfrm>
              <a:off x="0" y="-1"/>
              <a:ext cx="3468847" cy="4303585"/>
              <a:chOff x="0" y="0"/>
              <a:chExt cx="3468846" cy="4303583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0" y="834737"/>
                <a:ext cx="3468847" cy="34688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F6797"/>
              </a:solidFill>
              <a:ln w="50800" cap="flat">
                <a:solidFill>
                  <a:srgbClr val="4F81BD"/>
                </a:solidFill>
                <a:prstDash val="solid"/>
                <a:bevel/>
              </a:ln>
              <a:effectLst>
                <a:outerShdw blurRad="762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l">
                  <a:lnSpc>
                    <a:spcPct val="100000"/>
                  </a:lnSpc>
                  <a:defRPr sz="360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</a:p>
            </p:txBody>
          </p:sp>
          <p:pic>
            <p:nvPicPr>
              <p:cNvPr id="131" name="图片 13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4302" y="2732068"/>
                <a:ext cx="1540243" cy="1045334"/>
              </a:xfrm>
              <a:prstGeom prst="rect">
                <a:avLst/>
              </a:prstGeom>
              <a:effectLst>
                <a:outerShdw blurRad="76200" dist="38100" dir="5400000" rotWithShape="0">
                  <a:srgbClr val="000000">
                    <a:alpha val="35000"/>
                  </a:srgbClr>
                </a:outerShdw>
              </a:effectLst>
            </p:spPr>
          </p:pic>
          <p:sp>
            <p:nvSpPr>
              <p:cNvPr id="132" name="Shape 132"/>
              <p:cNvSpPr/>
              <p:nvPr/>
            </p:nvSpPr>
            <p:spPr>
              <a:xfrm flipV="1">
                <a:off x="1734423" y="-1"/>
                <a:ext cx="1" cy="1045334"/>
              </a:xfrm>
              <a:prstGeom prst="line">
                <a:avLst/>
              </a:prstGeom>
              <a:noFill/>
              <a:ln w="50800" cap="flat">
                <a:solidFill>
                  <a:srgbClr val="C0504D"/>
                </a:solidFill>
                <a:prstDash val="solid"/>
                <a:bevel/>
                <a:tailEnd type="triangle" w="med" len="med"/>
              </a:ln>
              <a:effectLst>
                <a:outerShdw blurRad="76200" dist="381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lvl="0" algn="l" defTabSz="457200">
                  <a:lnSpc>
                    <a:spcPct val="100000"/>
                  </a:lnSpc>
                  <a:defRPr sz="24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688623" y="1283774"/>
                <a:ext cx="2091601" cy="9945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50800" cap="flat">
                <a:solidFill>
                  <a:srgbClr val="4F81BD"/>
                </a:solidFill>
                <a:prstDash val="solid"/>
                <a:bevel/>
              </a:ln>
              <a:effectLst>
                <a:outerShdw blurRad="762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100000"/>
                  </a:lnSpc>
                  <a:defRPr sz="2200" b="1">
                    <a:solidFill>
                      <a:srgbClr val="9A403E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200" b="1">
                    <a:solidFill>
                      <a:srgbClr val="9A403E"/>
                    </a:solidFill>
                  </a:rPr>
                  <a:t>[[proto]]</a:t>
                </a:r>
                <a:endParaRPr sz="2200" b="1">
                  <a:solidFill>
                    <a:srgbClr val="9A403E"/>
                  </a:solidFill>
                </a:endParaRPr>
              </a:p>
            </p:txBody>
          </p:sp>
        </p:grpSp>
        <p:sp>
          <p:nvSpPr>
            <p:cNvPr id="135" name="Shape 135"/>
            <p:cNvSpPr/>
            <p:nvPr/>
          </p:nvSpPr>
          <p:spPr>
            <a:xfrm>
              <a:off x="3801974" y="2188288"/>
              <a:ext cx="3133231" cy="7670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</p:spPr>
          <p:txBody>
            <a:bodyPr wrap="none" lIns="91439" tIns="91439" rIns="91439" bIns="91439" numCol="1" anchor="t">
              <a:spAutoFit/>
            </a:bodyPr>
            <a:lstStyle>
              <a:lvl1pPr>
                <a:defRPr sz="3500"/>
              </a:lvl1pPr>
            </a:lstStyle>
            <a:p>
              <a:pPr lvl="0">
                <a:defRPr sz="1800"/>
              </a:pPr>
              <a:r>
                <a:rPr sz="3500"/>
                <a:t>foo.prototype</a:t>
              </a:r>
              <a:endParaRPr sz="3500"/>
            </a:p>
          </p:txBody>
        </p:sp>
      </p:grpSp>
      <p:sp>
        <p:nvSpPr>
          <p:cNvPr id="137" name="Shape 137"/>
          <p:cNvSpPr/>
          <p:nvPr/>
        </p:nvSpPr>
        <p:spPr>
          <a:xfrm>
            <a:off x="3542242" y="4270280"/>
            <a:ext cx="5571532" cy="27736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 obj =new </a:t>
            </a:r>
            <a:r>
              <a:rPr sz="4500">
                <a:solidFill>
                  <a:srgbClr val="021994"/>
                </a:solidFill>
              </a:rPr>
              <a:t>foo</a:t>
            </a:r>
            <a:r>
              <a:rPr sz="4500"/>
              <a:t>();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obj.y =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obj.x =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;</a:t>
            </a:r>
            <a:endParaRPr sz="450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dur="indefinite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5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5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dur="indefinite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5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dur="indefinite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7" animBg="1" advAuto="0"/>
      <p:bldP spid="127" grpId="6" animBg="1" advAuto="0"/>
      <p:bldP spid="123" grpId="4" animBg="1" advAuto="0"/>
      <p:bldP spid="136" grpId="1" animBg="1" advAuto="0"/>
      <p:bldP spid="137" grpId="3" animBg="1" advAuto="0"/>
      <p:bldP spid="128" grpId="2" animBg="1" advAuto="0"/>
      <p:bldP spid="125" grpId="5" animBg="1" advAuto="0"/>
      <p:bldP spid="129" grpId="8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20355417" y="9942530"/>
            <a:ext cx="939511" cy="817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3800"/>
              <a:t>obj</a:t>
            </a:r>
            <a:endParaRPr sz="3800"/>
          </a:p>
        </p:txBody>
      </p:sp>
      <p:sp>
        <p:nvSpPr>
          <p:cNvPr id="142" name="Shape 142"/>
          <p:cNvSpPr/>
          <p:nvPr/>
        </p:nvSpPr>
        <p:spPr>
          <a:xfrm>
            <a:off x="12292452" y="6669633"/>
            <a:ext cx="7363673" cy="7363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F6797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pic>
        <p:nvPicPr>
          <p:cNvPr id="143" name="图片 142"/>
          <p:cNvPicPr/>
          <p:nvPr/>
        </p:nvPicPr>
        <p:blipFill>
          <a:blip r:embed="rId1"/>
          <a:stretch>
            <a:fillRect/>
          </a:stretch>
        </p:blipFill>
        <p:spPr>
          <a:xfrm>
            <a:off x="14735302" y="9389272"/>
            <a:ext cx="2477974" cy="118618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pic>
        <p:nvPicPr>
          <p:cNvPr id="144" name="图片 143"/>
          <p:cNvPicPr/>
          <p:nvPr/>
        </p:nvPicPr>
        <p:blipFill>
          <a:blip r:embed="rId2"/>
          <a:stretch>
            <a:fillRect/>
          </a:stretch>
        </p:blipFill>
        <p:spPr>
          <a:xfrm>
            <a:off x="14735302" y="10806604"/>
            <a:ext cx="2477974" cy="118618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145" name="Shape 145"/>
          <p:cNvSpPr/>
          <p:nvPr/>
        </p:nvSpPr>
        <p:spPr>
          <a:xfrm>
            <a:off x="14144553" y="7582684"/>
            <a:ext cx="3292926" cy="1550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 b="1">
                <a:solidFill>
                  <a:srgbClr val="9A403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9A403E"/>
                </a:solidFill>
              </a:rPr>
              <a:t>[[proto]]</a:t>
            </a:r>
            <a:endParaRPr sz="3600" b="1">
              <a:solidFill>
                <a:srgbClr val="9A403E"/>
              </a:solidFill>
            </a:endParaRPr>
          </a:p>
        </p:txBody>
      </p:sp>
      <p:sp>
        <p:nvSpPr>
          <p:cNvPr id="146" name="Shape 146"/>
          <p:cNvSpPr/>
          <p:nvPr/>
        </p:nvSpPr>
        <p:spPr>
          <a:xfrm flipV="1">
            <a:off x="15791016" y="6171238"/>
            <a:ext cx="1" cy="1397829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7" name="Shape 147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创建对象-new/原型链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3725948" y="1075505"/>
            <a:ext cx="4130137" cy="817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3800"/>
              <a:t>Object.prototype</a:t>
            </a:r>
            <a:endParaRPr sz="3800"/>
          </a:p>
        </p:txBody>
      </p:sp>
      <p:sp>
        <p:nvSpPr>
          <p:cNvPr id="149" name="Shape 149"/>
          <p:cNvSpPr/>
          <p:nvPr/>
        </p:nvSpPr>
        <p:spPr>
          <a:xfrm>
            <a:off x="17822574" y="1484445"/>
            <a:ext cx="854213" cy="1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0" name="Shape 150"/>
          <p:cNvSpPr/>
          <p:nvPr/>
        </p:nvSpPr>
        <p:spPr>
          <a:xfrm>
            <a:off x="18901582" y="1075505"/>
            <a:ext cx="1047201" cy="817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3800"/>
              <a:t>null</a:t>
            </a:r>
            <a:endParaRPr sz="3800"/>
          </a:p>
        </p:txBody>
      </p:sp>
      <p:sp>
        <p:nvSpPr>
          <p:cNvPr id="151" name="Shape 151"/>
          <p:cNvSpPr/>
          <p:nvPr/>
        </p:nvSpPr>
        <p:spPr>
          <a:xfrm>
            <a:off x="14056593" y="2712564"/>
            <a:ext cx="3468847" cy="34688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F6797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pic>
        <p:nvPicPr>
          <p:cNvPr id="152" name="图片 151"/>
          <p:cNvPicPr/>
          <p:nvPr/>
        </p:nvPicPr>
        <p:blipFill>
          <a:blip r:embed="rId3"/>
          <a:stretch>
            <a:fillRect/>
          </a:stretch>
        </p:blipFill>
        <p:spPr>
          <a:xfrm>
            <a:off x="15020895" y="4609896"/>
            <a:ext cx="1540244" cy="1045333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153" name="Shape 153"/>
          <p:cNvSpPr/>
          <p:nvPr/>
        </p:nvSpPr>
        <p:spPr>
          <a:xfrm flipV="1">
            <a:off x="15791016" y="1877827"/>
            <a:ext cx="1" cy="1045333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4" name="Shape 154"/>
          <p:cNvSpPr/>
          <p:nvPr/>
        </p:nvSpPr>
        <p:spPr>
          <a:xfrm>
            <a:off x="14745216" y="3161601"/>
            <a:ext cx="2091601" cy="9945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2200" b="1">
                <a:solidFill>
                  <a:srgbClr val="9A403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00" b="1">
                <a:solidFill>
                  <a:srgbClr val="9A403E"/>
                </a:solidFill>
              </a:rPr>
              <a:t>[[proto]]</a:t>
            </a:r>
            <a:endParaRPr sz="2200" b="1">
              <a:solidFill>
                <a:srgbClr val="9A403E"/>
              </a:solidFill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17858568" y="4066115"/>
            <a:ext cx="3133231" cy="7670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3500"/>
            </a:lvl1pPr>
          </a:lstStyle>
          <a:p>
            <a:pPr lvl="0">
              <a:defRPr sz="1800"/>
            </a:pPr>
            <a:r>
              <a:rPr sz="3500"/>
              <a:t>foo.prototype</a:t>
            </a:r>
            <a:endParaRPr sz="3500"/>
          </a:p>
        </p:txBody>
      </p:sp>
      <p:sp>
        <p:nvSpPr>
          <p:cNvPr id="156" name="Shape 156"/>
          <p:cNvSpPr/>
          <p:nvPr/>
        </p:nvSpPr>
        <p:spPr>
          <a:xfrm>
            <a:off x="3129407" y="2414179"/>
            <a:ext cx="2729938" cy="944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 = </a:t>
            </a:r>
            <a:r>
              <a:rPr sz="4500">
                <a:solidFill>
                  <a:srgbClr val="BF8F00"/>
                </a:solidFill>
              </a:rPr>
              <a:t>5</a:t>
            </a:r>
            <a:r>
              <a:rPr sz="4500"/>
              <a:t>;</a:t>
            </a:r>
            <a:endParaRPr sz="4500"/>
          </a:p>
        </p:txBody>
      </p:sp>
      <p:sp>
        <p:nvSpPr>
          <p:cNvPr id="157" name="Shape 157"/>
          <p:cNvSpPr/>
          <p:nvPr/>
        </p:nvSpPr>
        <p:spPr>
          <a:xfrm>
            <a:off x="3062830" y="6509972"/>
            <a:ext cx="5350243" cy="1706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 = undefined;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obj.z; </a:t>
            </a:r>
            <a:r>
              <a:rPr sz="4500">
                <a:solidFill>
                  <a:srgbClr val="959395"/>
                </a:solidFill>
              </a:rPr>
              <a:t>// undefined</a:t>
            </a:r>
            <a:endParaRPr sz="4500">
              <a:solidFill>
                <a:srgbClr val="959395"/>
              </a:solidFill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2936140" y="8794336"/>
            <a:ext cx="5603623" cy="1706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delete obj.z;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obj.z; </a:t>
            </a:r>
            <a:r>
              <a:rPr sz="4500">
                <a:solidFill>
                  <a:srgbClr val="959395"/>
                </a:solidFill>
              </a:rPr>
              <a:t>// 3</a:t>
            </a:r>
            <a:endParaRPr sz="4500">
              <a:solidFill>
                <a:srgbClr val="959395"/>
              </a:solidFill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2936140" y="11078700"/>
            <a:ext cx="5603623" cy="1706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delete obj.z;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obj.z; </a:t>
            </a:r>
            <a:r>
              <a:rPr sz="4500">
                <a:solidFill>
                  <a:srgbClr val="959395"/>
                </a:solidFill>
              </a:rPr>
              <a:t>// still 3!!!</a:t>
            </a:r>
            <a:endParaRPr sz="4500">
              <a:solidFill>
                <a:srgbClr val="959395"/>
              </a:solidFill>
            </a:endParaRPr>
          </a:p>
        </p:txBody>
      </p:sp>
      <p:pic>
        <p:nvPicPr>
          <p:cNvPr id="160" name="图片 159"/>
          <p:cNvPicPr/>
          <p:nvPr/>
        </p:nvPicPr>
        <p:blipFill>
          <a:blip r:embed="rId4"/>
          <a:stretch>
            <a:fillRect/>
          </a:stretch>
        </p:blipFill>
        <p:spPr>
          <a:xfrm>
            <a:off x="14751084" y="12239717"/>
            <a:ext cx="2446410" cy="1154618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161" name="Shape 161"/>
          <p:cNvSpPr/>
          <p:nvPr/>
        </p:nvSpPr>
        <p:spPr>
          <a:xfrm>
            <a:off x="3137286" y="3573866"/>
            <a:ext cx="8975975" cy="2468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</a:t>
            </a:r>
            <a:r>
              <a:rPr sz="4500">
                <a:solidFill>
                  <a:srgbClr val="021994"/>
                </a:solidFill>
              </a:rPr>
              <a:t>hasOwnProperty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'z'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foo.prototype.z; </a:t>
            </a:r>
            <a:r>
              <a:rPr sz="4500">
                <a:solidFill>
                  <a:srgbClr val="959395"/>
                </a:solidFill>
              </a:rPr>
              <a:t>// still 3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obj.z; </a:t>
            </a:r>
            <a:r>
              <a:rPr sz="4500">
                <a:solidFill>
                  <a:srgbClr val="959395"/>
                </a:solidFill>
              </a:rPr>
              <a:t>// 5</a:t>
            </a:r>
            <a:endParaRPr sz="4500">
              <a:solidFill>
                <a:srgbClr val="959395"/>
              </a:solidFill>
            </a:endParaRPr>
          </a:p>
        </p:txBody>
      </p:sp>
      <p:pic>
        <p:nvPicPr>
          <p:cNvPr id="162" name="图片 161"/>
          <p:cNvPicPr/>
          <p:nvPr/>
        </p:nvPicPr>
        <p:blipFill>
          <a:blip r:embed="rId5"/>
          <a:stretch>
            <a:fillRect/>
          </a:stretch>
        </p:blipFill>
        <p:spPr>
          <a:xfrm>
            <a:off x="14057486" y="12239717"/>
            <a:ext cx="3833606" cy="1154618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dur="indefinite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8" animBg="1" advAuto="0"/>
      <p:bldP spid="157" grpId="4" animBg="1" advAuto="0"/>
      <p:bldP spid="160" grpId="2" animBg="1" advAuto="0"/>
      <p:bldP spid="161" grpId="3" animBg="1" advAuto="0"/>
      <p:bldP spid="158" grpId="7" animBg="1" advAuto="0"/>
      <p:bldP spid="159" grpId="9" animBg="1" advAuto="0"/>
      <p:bldP spid="160" grpId="6" animBg="1" advAuto="0"/>
      <p:bldP spid="162" grpId="5" animBg="1" advAuto="0"/>
      <p:bldP spid="156" grpId="1" animBg="1" advAuto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rgbClr val="4F81BD"/>
          </a:solidFill>
          <a:prstDash val="solid"/>
          <a:bevel/>
        </a:ln>
        <a:effectLst>
          <a:outerShdw blurRad="76200" dist="381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50800" cap="flat">
          <a:solidFill>
            <a:srgbClr val="4F81BD"/>
          </a:solidFill>
          <a:prstDash val="solid"/>
          <a:bevel/>
        </a:ln>
        <a:effectLst>
          <a:outerShdw blurRad="76200" dist="381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25400" cap="flat">
          <a:noFill/>
          <a:miter lim="400000"/>
        </a:ln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6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rgbClr val="4F81BD"/>
          </a:solidFill>
          <a:prstDash val="solid"/>
          <a:bevel/>
        </a:ln>
        <a:effectLst>
          <a:outerShdw blurRad="76200" dist="381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50800" cap="flat">
          <a:solidFill>
            <a:srgbClr val="4F81BD"/>
          </a:solidFill>
          <a:prstDash val="solid"/>
          <a:bevel/>
        </a:ln>
        <a:effectLst>
          <a:outerShdw blurRad="76200" dist="381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25400" cap="flat">
          <a:noFill/>
          <a:miter lim="400000"/>
        </a:ln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6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9035</Words>
  <Application>WPS 演示</Application>
  <PresentationFormat/>
  <Paragraphs>670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Calibri</vt:lpstr>
      <vt:lpstr>Arial</vt:lpstr>
      <vt:lpstr>Helvetica Light</vt:lpstr>
      <vt:lpstr>Avenir Book</vt:lpstr>
      <vt:lpstr>Helvetica</vt:lpstr>
      <vt:lpstr>Avenir Book</vt:lpstr>
      <vt:lpstr>Segoe Print</vt:lpstr>
      <vt:lpstr>Avenir Book</vt:lpstr>
      <vt:lpstr>Helvetica</vt:lpstr>
      <vt:lpstr>Default</vt:lpstr>
      <vt:lpstr>JavaScript深入浅出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JavaScript深入浅出</dc:title>
  <dc:creator/>
  <cp:lastModifiedBy>小黑</cp:lastModifiedBy>
  <cp:revision>8</cp:revision>
  <dcterms:created xsi:type="dcterms:W3CDTF">2017-03-22T18:06:00Z</dcterms:created>
  <dcterms:modified xsi:type="dcterms:W3CDTF">2017-03-23T09:03:39Z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