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24"/>
  </p:notesMasterIdLst>
  <p:sldIdLst>
    <p:sldId id="256" r:id="rId2"/>
    <p:sldId id="257" r:id="rId3"/>
    <p:sldId id="262" r:id="rId4"/>
    <p:sldId id="270" r:id="rId5"/>
    <p:sldId id="271" r:id="rId6"/>
    <p:sldId id="258" r:id="rId7"/>
    <p:sldId id="263" r:id="rId8"/>
    <p:sldId id="272" r:id="rId9"/>
    <p:sldId id="273" r:id="rId10"/>
    <p:sldId id="259" r:id="rId11"/>
    <p:sldId id="264" r:id="rId12"/>
    <p:sldId id="265" r:id="rId13"/>
    <p:sldId id="260" r:id="rId14"/>
    <p:sldId id="275" r:id="rId15"/>
    <p:sldId id="277" r:id="rId16"/>
    <p:sldId id="276" r:id="rId17"/>
    <p:sldId id="274" r:id="rId18"/>
    <p:sldId id="266" r:id="rId19"/>
    <p:sldId id="278" r:id="rId20"/>
    <p:sldId id="267" r:id="rId21"/>
    <p:sldId id="26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0F46-E281-403F-B1F9-E2F7583712D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F8C4E-2FD6-4196-B5F9-47BEF4EBF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0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D4B7A0-C1C2-4A5C-89D4-E9FA80654C6D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726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D54-A7B2-43E5-AE12-3FFA781343EF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0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7BC7-DD93-4C8F-9686-8DB64F1D8E2E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706F-0AAE-4C53-BA1D-73D323DDE6BC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00CA87-EE30-4EFD-9497-316F04C76F4C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219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FFB1-A8CA-45D5-9A30-A3B515D41D1E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D25E-FAF9-4324-A1C6-98AFA8C23276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4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F50B-B69B-4AE3-8396-7B1F32706121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5CCD-3756-4B1D-9430-124EE9439469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4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CCC42-0161-4367-9BD8-20B74568F2DC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0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7951A-BC51-4DA6-96D3-5AB91C6FE174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1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411DAD-6C52-4A2C-9E96-58B669BA08A8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03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7336F-4B3F-41BC-8F27-CB81970D6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專題</a:t>
            </a:r>
            <a:r>
              <a:rPr lang="en-US" altLang="zh-TW" dirty="0"/>
              <a:t>-Lab4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55214-A7AF-4B18-8D1A-CBFCD2387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C109112130_</a:t>
            </a:r>
            <a:r>
              <a:rPr lang="zh-TW" altLang="en-US" dirty="0"/>
              <a:t>電子三甲</a:t>
            </a:r>
            <a:r>
              <a:rPr lang="en-US" altLang="zh-TW" dirty="0"/>
              <a:t>_</a:t>
            </a:r>
            <a:r>
              <a:rPr lang="zh-TW" altLang="en-US" dirty="0"/>
              <a:t>楊博宇</a:t>
            </a:r>
          </a:p>
        </p:txBody>
      </p:sp>
    </p:spTree>
    <p:extLst>
      <p:ext uri="{BB962C8B-B14F-4D97-AF65-F5344CB8AC3E}">
        <p14:creationId xmlns:p14="http://schemas.microsoft.com/office/powerpoint/2010/main" val="248625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</a:t>
            </a:r>
            <a:r>
              <a:rPr lang="zh-TW" altLang="en-US" dirty="0"/>
              <a:t>架構圖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Lab5</a:t>
            </a:r>
            <a:r>
              <a:rPr lang="zh-TW" altLang="en-US" dirty="0"/>
              <a:t>內部乒乓球電路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E908AB-5820-4637-A84E-39B12D69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038350"/>
            <a:ext cx="78200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(FSM) – Lab5</a:t>
            </a:r>
            <a:r>
              <a:rPr lang="zh-TW" altLang="en-US" dirty="0"/>
              <a:t>乒乓球分支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410A729-36A3-4E24-8CBE-0B9639F46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66" y="2286000"/>
            <a:ext cx="4422668" cy="3581400"/>
          </a:xfrm>
          <a:ln w="28575">
            <a:solidFill>
              <a:srgbClr val="7030A0"/>
            </a:solidFill>
          </a:ln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0D8794F-4AEC-4690-ACE6-6156DD0F7C44}"/>
              </a:ext>
            </a:extLst>
          </p:cNvPr>
          <p:cNvSpPr txBox="1">
            <a:spLocks/>
          </p:cNvSpPr>
          <p:nvPr/>
        </p:nvSpPr>
        <p:spPr>
          <a:xfrm>
            <a:off x="1371600" y="1988598"/>
            <a:ext cx="9601200" cy="41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400" dirty="0"/>
              <a:t>FSM</a:t>
            </a:r>
            <a:r>
              <a:rPr lang="zh-TW" altLang="en-US" sz="2400" dirty="0"/>
              <a:t>設計</a:t>
            </a:r>
            <a:r>
              <a:rPr lang="en-US" altLang="zh-TW" sz="2400" dirty="0"/>
              <a:t>1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zh-TW" sz="2400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altLang="zh-TW" sz="2400" b="1" dirty="0"/>
              <a:t>State </a:t>
            </a:r>
            <a:r>
              <a:rPr lang="zh-TW" altLang="en-US" sz="2400" b="1" dirty="0"/>
              <a:t>任務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1800" dirty="0"/>
              <a:t>左移中、右移中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左</a:t>
            </a:r>
            <a:r>
              <a:rPr lang="en-US" altLang="zh-TW" sz="1800" dirty="0"/>
              <a:t>Win </a:t>
            </a:r>
            <a:r>
              <a:rPr lang="zh-TW" altLang="en-US" sz="1800" dirty="0"/>
              <a:t>、 右</a:t>
            </a:r>
            <a:r>
              <a:rPr lang="en-US" altLang="zh-TW" sz="1800" dirty="0"/>
              <a:t>Win</a:t>
            </a:r>
          </a:p>
          <a:p>
            <a:pPr marL="0" indent="0">
              <a:buNone/>
            </a:pPr>
            <a:r>
              <a:rPr lang="en-US" altLang="zh-TW" sz="2400" b="1" dirty="0"/>
              <a:t>2. </a:t>
            </a:r>
            <a:r>
              <a:rPr lang="zh-TW" altLang="en-US" sz="2400" b="1" dirty="0"/>
              <a:t> 事件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/>
              <a:t>3.</a:t>
            </a:r>
            <a:r>
              <a:rPr lang="zh-TW" altLang="en-US" sz="2400" b="1" dirty="0"/>
              <a:t>  行動</a:t>
            </a:r>
            <a:endParaRPr lang="en-US" altLang="zh-TW" sz="2400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2635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(FSM) – Lab5</a:t>
            </a:r>
            <a:r>
              <a:rPr lang="zh-TW" altLang="en-US" dirty="0"/>
              <a:t>乒乓球分支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48A3FDD-DD87-4286-99DD-3D6551F8F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44" y="2286000"/>
            <a:ext cx="5061712" cy="3581400"/>
          </a:xfr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85351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89427E-E577-4C32-A0F1-5D76FDAAA666}"/>
              </a:ext>
            </a:extLst>
          </p:cNvPr>
          <p:cNvSpPr txBox="1">
            <a:spLocks/>
          </p:cNvSpPr>
          <p:nvPr/>
        </p:nvSpPr>
        <p:spPr>
          <a:xfrm>
            <a:off x="1460377" y="2171700"/>
            <a:ext cx="9601200" cy="41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除了前面的基本功能外</a:t>
            </a:r>
            <a:r>
              <a:rPr lang="en-US" altLang="zh-TW" sz="2400" dirty="0"/>
              <a:t>(</a:t>
            </a:r>
            <a:r>
              <a:rPr lang="zh-TW" altLang="en-US" sz="2400" dirty="0"/>
              <a:t>給老師檢查的</a:t>
            </a:r>
            <a:r>
              <a:rPr lang="en-US" altLang="zh-TW" sz="2400" dirty="0"/>
              <a:t>) </a:t>
            </a:r>
            <a:r>
              <a:rPr lang="zh-TW" altLang="en-US" sz="2400" dirty="0"/>
              <a:t>，如正常打球</a:t>
            </a:r>
            <a:r>
              <a:rPr lang="en-US" altLang="zh-TW" sz="2400" dirty="0"/>
              <a:t>…</a:t>
            </a:r>
            <a:r>
              <a:rPr lang="zh-TW" altLang="en-US" sz="2400" dirty="0"/>
              <a:t>等等，以下為本次新增。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zh-TW" altLang="en-US" sz="2400" dirty="0"/>
              <a:t>利用多工器</a:t>
            </a:r>
            <a:r>
              <a:rPr lang="en-US" altLang="zh-TW" sz="2400" dirty="0"/>
              <a:t>1</a:t>
            </a:r>
            <a:r>
              <a:rPr lang="zh-TW" altLang="en-US" sz="2400" dirty="0"/>
              <a:t>，選擇正常打球</a:t>
            </a:r>
            <a:r>
              <a:rPr lang="en-US" altLang="zh-TW" sz="2400" dirty="0"/>
              <a:t>(S0)</a:t>
            </a:r>
            <a:r>
              <a:rPr lang="zh-TW" altLang="en-US" sz="2400" dirty="0"/>
              <a:t>，或顯示分數</a:t>
            </a:r>
            <a:r>
              <a:rPr lang="en-US" altLang="zh-TW" sz="2400" dirty="0"/>
              <a:t>(S1)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zh-TW" altLang="en-US" sz="2400" dirty="0"/>
              <a:t>利用多工器</a:t>
            </a:r>
            <a:r>
              <a:rPr lang="en-US" altLang="zh-TW" sz="2400" dirty="0"/>
              <a:t>2</a:t>
            </a:r>
            <a:r>
              <a:rPr lang="zh-TW" altLang="en-US" sz="2400" dirty="0"/>
              <a:t>，選擇正常打球速度</a:t>
            </a:r>
            <a:r>
              <a:rPr lang="en-US" altLang="zh-TW" sz="2400" dirty="0"/>
              <a:t>(S0) </a:t>
            </a:r>
            <a:r>
              <a:rPr lang="zh-TW" altLang="en-US" sz="2400" dirty="0"/>
              <a:t>，或變速球</a:t>
            </a:r>
            <a:r>
              <a:rPr lang="en-US" altLang="zh-TW" sz="2400" dirty="0"/>
              <a:t>(S1)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9A8D836-D4CF-4F1C-A1A9-3CDF28E0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3" cy="14859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Lab5</a:t>
            </a:r>
            <a:r>
              <a:rPr lang="zh-TW" altLang="en-US" dirty="0"/>
              <a:t>乒乓球</a:t>
            </a:r>
            <a:r>
              <a:rPr lang="en-US" altLang="zh-TW" dirty="0"/>
              <a:t>VGA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719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3" cy="14859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Lab4_VGA</a:t>
            </a:r>
            <a:r>
              <a:rPr lang="zh-TW" altLang="en-US" dirty="0"/>
              <a:t>電路）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02E03D-6D40-43BC-B51A-19D0874A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579018"/>
            <a:ext cx="9949865" cy="24812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064AD3-5D32-4C9E-A110-F59EF5295717}"/>
              </a:ext>
            </a:extLst>
          </p:cNvPr>
          <p:cNvSpPr/>
          <p:nvPr/>
        </p:nvSpPr>
        <p:spPr>
          <a:xfrm>
            <a:off x="6153150" y="3786186"/>
            <a:ext cx="4367213" cy="21383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7CA5886-413C-41FB-BBAE-36D8D5540C43}"/>
              </a:ext>
            </a:extLst>
          </p:cNvPr>
          <p:cNvSpPr txBox="1">
            <a:spLocks/>
          </p:cNvSpPr>
          <p:nvPr/>
        </p:nvSpPr>
        <p:spPr>
          <a:xfrm>
            <a:off x="7614039" y="2957668"/>
            <a:ext cx="2196779" cy="62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800" b="1" dirty="0">
                <a:solidFill>
                  <a:srgbClr val="0070C0"/>
                </a:solidFill>
              </a:rPr>
              <a:t>VGA </a:t>
            </a:r>
            <a:r>
              <a:rPr lang="zh-TW" altLang="en-US" sz="2800" b="1" dirty="0">
                <a:solidFill>
                  <a:srgbClr val="0070C0"/>
                </a:solidFill>
              </a:rPr>
              <a:t>投影</a:t>
            </a:r>
            <a:endParaRPr lang="en-US" altLang="zh-TW" sz="2800" b="1" dirty="0">
              <a:solidFill>
                <a:srgbClr val="0070C0"/>
              </a:solidFill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1370D46-D97B-40C5-8601-7191D5775F60}"/>
              </a:ext>
            </a:extLst>
          </p:cNvPr>
          <p:cNvSpPr txBox="1">
            <a:spLocks/>
          </p:cNvSpPr>
          <p:nvPr/>
        </p:nvSpPr>
        <p:spPr>
          <a:xfrm>
            <a:off x="1652587" y="2557540"/>
            <a:ext cx="5797161" cy="800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將</a:t>
            </a:r>
            <a:r>
              <a:rPr lang="en-US" altLang="zh-TW" sz="2400" b="1" dirty="0">
                <a:solidFill>
                  <a:srgbClr val="FF0000"/>
                </a:solidFill>
              </a:rPr>
              <a:t>100MHZ</a:t>
            </a:r>
            <a:r>
              <a:rPr lang="zh-TW" altLang="en-US" sz="2400" b="1" dirty="0">
                <a:solidFill>
                  <a:srgbClr val="FF0000"/>
                </a:solidFill>
              </a:rPr>
              <a:t>，除頻到</a:t>
            </a:r>
            <a:r>
              <a:rPr lang="en-US" altLang="zh-TW" sz="2400" b="1" dirty="0">
                <a:solidFill>
                  <a:srgbClr val="FF0000"/>
                </a:solidFill>
              </a:rPr>
              <a:t>VGA code</a:t>
            </a:r>
            <a:r>
              <a:rPr lang="zh-TW" altLang="en-US" sz="2400" b="1" dirty="0">
                <a:solidFill>
                  <a:srgbClr val="FF0000"/>
                </a:solidFill>
              </a:rPr>
              <a:t>指定頻率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0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Lab4</a:t>
            </a:r>
            <a:r>
              <a:rPr lang="zh-TW" altLang="en-US" dirty="0"/>
              <a:t> </a:t>
            </a:r>
            <a:r>
              <a:rPr lang="en-US" altLang="zh-TW" dirty="0"/>
              <a:t>VGA</a:t>
            </a:r>
            <a:r>
              <a:rPr lang="zh-TW" altLang="en-US" dirty="0"/>
              <a:t>投影解說）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3F772B-DE36-42E3-B215-F0B32FF2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762125"/>
            <a:ext cx="4310063" cy="469420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6EEBA74-4D06-44DA-AA0C-8591F070C143}"/>
              </a:ext>
            </a:extLst>
          </p:cNvPr>
          <p:cNvSpPr/>
          <p:nvPr/>
        </p:nvSpPr>
        <p:spPr>
          <a:xfrm>
            <a:off x="1509712" y="3581400"/>
            <a:ext cx="4167188" cy="20669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55A088C-3C2C-4912-95CE-D6B9A1F20E83}"/>
              </a:ext>
            </a:extLst>
          </p:cNvPr>
          <p:cNvSpPr txBox="1">
            <a:spLocks/>
          </p:cNvSpPr>
          <p:nvPr/>
        </p:nvSpPr>
        <p:spPr>
          <a:xfrm>
            <a:off x="4422057" y="3073614"/>
            <a:ext cx="2007320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00B050"/>
                </a:solidFill>
              </a:rPr>
              <a:t>帶入參數</a:t>
            </a:r>
            <a:endParaRPr lang="en-US" altLang="zh-TW" sz="2200" b="1" dirty="0">
              <a:solidFill>
                <a:srgbClr val="00B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D157B2-ED01-4150-87A5-0F3CAA16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2125"/>
            <a:ext cx="4557711" cy="48192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60403B7-9B3F-4BA6-8AF7-51884DDBCC94}"/>
              </a:ext>
            </a:extLst>
          </p:cNvPr>
          <p:cNvSpPr/>
          <p:nvPr/>
        </p:nvSpPr>
        <p:spPr>
          <a:xfrm>
            <a:off x="6372227" y="1762125"/>
            <a:ext cx="3962398" cy="48192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1F6F4EA-38FE-4FD5-8131-9C79EB03BFDA}"/>
              </a:ext>
            </a:extLst>
          </p:cNvPr>
          <p:cNvSpPr txBox="1">
            <a:spLocks/>
          </p:cNvSpPr>
          <p:nvPr/>
        </p:nvSpPr>
        <p:spPr>
          <a:xfrm>
            <a:off x="8808320" y="2433958"/>
            <a:ext cx="1426290" cy="814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7030A0"/>
                </a:solidFill>
              </a:rPr>
              <a:t>指定</a:t>
            </a:r>
            <a:r>
              <a:rPr lang="en-US" altLang="zh-TW" sz="2200" b="1" dirty="0">
                <a:solidFill>
                  <a:srgbClr val="7030A0"/>
                </a:solidFill>
              </a:rPr>
              <a:t>RGB</a:t>
            </a:r>
            <a:r>
              <a:rPr lang="zh-TW" altLang="en-US" sz="2200" b="1" dirty="0">
                <a:solidFill>
                  <a:srgbClr val="7030A0"/>
                </a:solidFill>
              </a:rPr>
              <a:t>亮滅條件</a:t>
            </a:r>
            <a:endParaRPr lang="en-US" altLang="zh-TW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4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Lab4</a:t>
            </a:r>
            <a:r>
              <a:rPr lang="zh-TW" altLang="en-US" dirty="0"/>
              <a:t> </a:t>
            </a:r>
            <a:r>
              <a:rPr lang="en-US" altLang="zh-TW" dirty="0"/>
              <a:t>VGA</a:t>
            </a:r>
            <a:r>
              <a:rPr lang="zh-TW" altLang="en-US" dirty="0"/>
              <a:t>投影解說）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F32AB59-2B30-4EDB-BC15-21FCC778F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1"/>
          <a:stretch/>
        </p:blipFill>
        <p:spPr>
          <a:xfrm>
            <a:off x="1219200" y="1933575"/>
            <a:ext cx="4143375" cy="4343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E1AA057-F29E-42F0-BEE5-567DB3FF7680}"/>
              </a:ext>
            </a:extLst>
          </p:cNvPr>
          <p:cNvSpPr/>
          <p:nvPr/>
        </p:nvSpPr>
        <p:spPr>
          <a:xfrm>
            <a:off x="1533527" y="2286000"/>
            <a:ext cx="3629023" cy="39909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12427E8-167B-4080-B486-EAAA1AC47630}"/>
              </a:ext>
            </a:extLst>
          </p:cNvPr>
          <p:cNvSpPr txBox="1">
            <a:spLocks/>
          </p:cNvSpPr>
          <p:nvPr/>
        </p:nvSpPr>
        <p:spPr>
          <a:xfrm>
            <a:off x="3679106" y="2510158"/>
            <a:ext cx="1483444" cy="814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002060"/>
                </a:solidFill>
              </a:rPr>
              <a:t>指定</a:t>
            </a:r>
            <a:r>
              <a:rPr lang="en-US" altLang="zh-TW" sz="2200" b="1" dirty="0">
                <a:solidFill>
                  <a:srgbClr val="002060"/>
                </a:solidFill>
              </a:rPr>
              <a:t>RGB</a:t>
            </a:r>
            <a:r>
              <a:rPr lang="zh-TW" altLang="en-US" sz="2200" b="1" dirty="0">
                <a:solidFill>
                  <a:srgbClr val="002060"/>
                </a:solidFill>
              </a:rPr>
              <a:t>亮滅位置</a:t>
            </a:r>
            <a:endParaRPr lang="en-US" altLang="zh-TW" sz="2200" b="1" dirty="0">
              <a:solidFill>
                <a:srgbClr val="00206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61A9372-E56C-4BF4-8177-38C987E4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229" y="2628900"/>
            <a:ext cx="3371850" cy="36480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F51F4E0-46E6-40D2-96FC-CADFE58A69BD}"/>
              </a:ext>
            </a:extLst>
          </p:cNvPr>
          <p:cNvSpPr/>
          <p:nvPr/>
        </p:nvSpPr>
        <p:spPr>
          <a:xfrm>
            <a:off x="5822230" y="2628900"/>
            <a:ext cx="3371850" cy="3648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172C28E6-3401-4A9B-8DE3-C5D34A249CF5}"/>
              </a:ext>
            </a:extLst>
          </p:cNvPr>
          <p:cNvSpPr txBox="1">
            <a:spLocks/>
          </p:cNvSpPr>
          <p:nvPr/>
        </p:nvSpPr>
        <p:spPr>
          <a:xfrm>
            <a:off x="9394106" y="3417253"/>
            <a:ext cx="2169244" cy="80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除頻</a:t>
            </a:r>
            <a:br>
              <a:rPr lang="en-US" altLang="zh-TW" sz="2200" b="1" dirty="0">
                <a:solidFill>
                  <a:srgbClr val="FF0000"/>
                </a:solidFill>
              </a:rPr>
            </a:br>
            <a:r>
              <a:rPr lang="en-US" altLang="zh-TW" sz="2200" b="1" dirty="0">
                <a:solidFill>
                  <a:srgbClr val="FF0000"/>
                </a:solidFill>
              </a:rPr>
              <a:t>100M =&gt; 25M</a:t>
            </a:r>
          </a:p>
        </p:txBody>
      </p:sp>
    </p:spTree>
    <p:extLst>
      <p:ext uri="{BB962C8B-B14F-4D97-AF65-F5344CB8AC3E}">
        <p14:creationId xmlns:p14="http://schemas.microsoft.com/office/powerpoint/2010/main" val="266387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3" cy="14859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Lab5</a:t>
            </a:r>
            <a:r>
              <a:rPr lang="zh-TW" altLang="en-US" dirty="0"/>
              <a:t>乒乓球電路）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E4B283-D20D-406B-A7B8-F533AA0E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511174"/>
            <a:ext cx="10096501" cy="334896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4EED83F-105A-43BA-A499-05F34BDE0803}"/>
              </a:ext>
            </a:extLst>
          </p:cNvPr>
          <p:cNvSpPr/>
          <p:nvPr/>
        </p:nvSpPr>
        <p:spPr>
          <a:xfrm>
            <a:off x="1495357" y="2783242"/>
            <a:ext cx="4248218" cy="2512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EC4E99-C9E6-4C65-A99E-823F55A643C5}"/>
              </a:ext>
            </a:extLst>
          </p:cNvPr>
          <p:cNvSpPr/>
          <p:nvPr/>
        </p:nvSpPr>
        <p:spPr>
          <a:xfrm>
            <a:off x="7343640" y="3686174"/>
            <a:ext cx="4124460" cy="20669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CF3A5C37-F6F7-4004-859E-ABF79227B16B}"/>
              </a:ext>
            </a:extLst>
          </p:cNvPr>
          <p:cNvSpPr txBox="1">
            <a:spLocks/>
          </p:cNvSpPr>
          <p:nvPr/>
        </p:nvSpPr>
        <p:spPr>
          <a:xfrm>
            <a:off x="2575314" y="1908330"/>
            <a:ext cx="2072751" cy="62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乒乓球遊戲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274B31D-7CFB-4940-B907-348522716282}"/>
              </a:ext>
            </a:extLst>
          </p:cNvPr>
          <p:cNvSpPr txBox="1">
            <a:spLocks/>
          </p:cNvSpPr>
          <p:nvPr/>
        </p:nvSpPr>
        <p:spPr>
          <a:xfrm>
            <a:off x="8499864" y="3036025"/>
            <a:ext cx="2196779" cy="62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800" b="1" dirty="0">
                <a:solidFill>
                  <a:srgbClr val="0070C0"/>
                </a:solidFill>
              </a:rPr>
              <a:t>VGA </a:t>
            </a:r>
            <a:r>
              <a:rPr lang="zh-TW" altLang="en-US" sz="2800" b="1" dirty="0">
                <a:solidFill>
                  <a:srgbClr val="0070C0"/>
                </a:solidFill>
              </a:rPr>
              <a:t>投影</a:t>
            </a:r>
            <a:endParaRPr lang="en-US" altLang="zh-TW" sz="2800" b="1" dirty="0">
              <a:solidFill>
                <a:srgbClr val="0070C0"/>
              </a:solidFill>
            </a:endParaRP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05DAF98F-F7FC-43F5-AF4C-FA8B14CD9D2B}"/>
              </a:ext>
            </a:extLst>
          </p:cNvPr>
          <p:cNvSpPr txBox="1">
            <a:spLocks/>
          </p:cNvSpPr>
          <p:nvPr/>
        </p:nvSpPr>
        <p:spPr>
          <a:xfrm>
            <a:off x="5950933" y="2783242"/>
            <a:ext cx="1769936" cy="9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00B050"/>
                </a:solidFill>
              </a:rPr>
              <a:t>乒乓球</a:t>
            </a:r>
            <a:r>
              <a:rPr lang="en-US" altLang="zh-TW" sz="2200" b="1" dirty="0">
                <a:solidFill>
                  <a:srgbClr val="00B050"/>
                </a:solidFill>
              </a:rPr>
              <a:t>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00B050"/>
                </a:solidFill>
              </a:rPr>
              <a:t>輸出給</a:t>
            </a:r>
            <a:r>
              <a:rPr lang="en-US" altLang="zh-TW" sz="2200" b="1" dirty="0">
                <a:solidFill>
                  <a:srgbClr val="00B050"/>
                </a:solidFill>
              </a:rPr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0220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3" cy="14859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Lab5</a:t>
            </a:r>
            <a:r>
              <a:rPr lang="zh-TW" altLang="en-US" dirty="0"/>
              <a:t>乒乓球分支電路）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9CBC22-E27D-4C2C-97D6-5B56915F1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7"/>
          <a:stretch/>
        </p:blipFill>
        <p:spPr>
          <a:xfrm>
            <a:off x="1371600" y="2236063"/>
            <a:ext cx="10420844" cy="40959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0FCAD6-8486-44B8-BFF3-9E6D2DFFE5F1}"/>
              </a:ext>
            </a:extLst>
          </p:cNvPr>
          <p:cNvSpPr/>
          <p:nvPr/>
        </p:nvSpPr>
        <p:spPr>
          <a:xfrm>
            <a:off x="2095432" y="2520704"/>
            <a:ext cx="3106883" cy="136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BC625E9-62FD-4A04-9810-18851A66A006}"/>
              </a:ext>
            </a:extLst>
          </p:cNvPr>
          <p:cNvSpPr txBox="1">
            <a:spLocks/>
          </p:cNvSpPr>
          <p:nvPr/>
        </p:nvSpPr>
        <p:spPr>
          <a:xfrm>
            <a:off x="5270889" y="2725350"/>
            <a:ext cx="1520529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變速球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DDA7D-0783-4FFB-92E5-233A30FC5EB7}"/>
              </a:ext>
            </a:extLst>
          </p:cNvPr>
          <p:cNvSpPr/>
          <p:nvPr/>
        </p:nvSpPr>
        <p:spPr>
          <a:xfrm>
            <a:off x="7272594" y="4555171"/>
            <a:ext cx="1525178" cy="129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9151B77-2D5E-4987-989E-15C8BCE52704}"/>
              </a:ext>
            </a:extLst>
          </p:cNvPr>
          <p:cNvSpPr txBox="1">
            <a:spLocks/>
          </p:cNvSpPr>
          <p:nvPr/>
        </p:nvSpPr>
        <p:spPr>
          <a:xfrm>
            <a:off x="7225457" y="4073558"/>
            <a:ext cx="2007320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主要狀態機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FB21D1-5856-4FBC-A651-BEF325678C8A}"/>
              </a:ext>
            </a:extLst>
          </p:cNvPr>
          <p:cNvSpPr/>
          <p:nvPr/>
        </p:nvSpPr>
        <p:spPr>
          <a:xfrm>
            <a:off x="9232776" y="4794776"/>
            <a:ext cx="2559667" cy="1295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F2C0465-EA79-4894-A381-253EEFE9714D}"/>
              </a:ext>
            </a:extLst>
          </p:cNvPr>
          <p:cNvSpPr txBox="1">
            <a:spLocks/>
          </p:cNvSpPr>
          <p:nvPr/>
        </p:nvSpPr>
        <p:spPr>
          <a:xfrm>
            <a:off x="9508950" y="4251202"/>
            <a:ext cx="2007320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00B050"/>
                </a:solidFill>
              </a:rPr>
              <a:t>顯示球</a:t>
            </a:r>
            <a:r>
              <a:rPr lang="en-US" altLang="zh-TW" sz="2200" b="1" dirty="0">
                <a:solidFill>
                  <a:srgbClr val="00B050"/>
                </a:solidFill>
              </a:rPr>
              <a:t>or</a:t>
            </a:r>
            <a:r>
              <a:rPr lang="zh-TW" altLang="en-US" sz="2200" b="1" dirty="0">
                <a:solidFill>
                  <a:srgbClr val="00B050"/>
                </a:solidFill>
              </a:rPr>
              <a:t>分數</a:t>
            </a:r>
            <a:endParaRPr lang="en-US" altLang="zh-TW" sz="2200" b="1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527F0D-B9C2-4851-BB1C-D98B92640F6B}"/>
              </a:ext>
            </a:extLst>
          </p:cNvPr>
          <p:cNvSpPr/>
          <p:nvPr/>
        </p:nvSpPr>
        <p:spPr>
          <a:xfrm>
            <a:off x="5913493" y="3551068"/>
            <a:ext cx="842263" cy="9397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45171A-C51C-4E00-8D79-18AF0BC3708D}"/>
              </a:ext>
            </a:extLst>
          </p:cNvPr>
          <p:cNvSpPr/>
          <p:nvPr/>
        </p:nvSpPr>
        <p:spPr>
          <a:xfrm>
            <a:off x="5949155" y="5380515"/>
            <a:ext cx="806601" cy="8693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0F2E19-E75C-4A56-A4AF-0C48F0203C7A}"/>
              </a:ext>
            </a:extLst>
          </p:cNvPr>
          <p:cNvSpPr txBox="1">
            <a:spLocks/>
          </p:cNvSpPr>
          <p:nvPr/>
        </p:nvSpPr>
        <p:spPr>
          <a:xfrm>
            <a:off x="6791418" y="3311462"/>
            <a:ext cx="1849305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7030A0"/>
                </a:solidFill>
              </a:rPr>
              <a:t>按鈕防彈跳</a:t>
            </a:r>
            <a:endParaRPr lang="en-US" altLang="zh-TW" sz="2200" b="1" dirty="0">
              <a:solidFill>
                <a:srgbClr val="7030A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CEA721-4F94-4D9E-90B7-6B5353AD9ED4}"/>
              </a:ext>
            </a:extLst>
          </p:cNvPr>
          <p:cNvSpPr/>
          <p:nvPr/>
        </p:nvSpPr>
        <p:spPr>
          <a:xfrm>
            <a:off x="5832629" y="4476288"/>
            <a:ext cx="942361" cy="82210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455CA9E-23F2-498E-8C6A-31FFCB5A6DE1}"/>
              </a:ext>
            </a:extLst>
          </p:cNvPr>
          <p:cNvSpPr txBox="1">
            <a:spLocks/>
          </p:cNvSpPr>
          <p:nvPr/>
        </p:nvSpPr>
        <p:spPr>
          <a:xfrm>
            <a:off x="4184779" y="5176421"/>
            <a:ext cx="1849305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b="1" dirty="0">
                <a:solidFill>
                  <a:srgbClr val="FF6600"/>
                </a:solidFill>
              </a:rPr>
              <a:t>變速</a:t>
            </a:r>
            <a:r>
              <a:rPr lang="en-US" altLang="zh-TW" b="1" dirty="0">
                <a:solidFill>
                  <a:srgbClr val="FF6600"/>
                </a:solidFill>
              </a:rPr>
              <a:t>or</a:t>
            </a:r>
            <a:r>
              <a:rPr lang="zh-TW" altLang="en-US" b="1" dirty="0">
                <a:solidFill>
                  <a:srgbClr val="FF6600"/>
                </a:solidFill>
              </a:rPr>
              <a:t>正常速</a:t>
            </a:r>
            <a:endParaRPr lang="en-US" altLang="zh-TW" b="1" dirty="0">
              <a:solidFill>
                <a:srgbClr val="FF66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BEF064-6DAD-4026-A65D-98312F243FCF}"/>
              </a:ext>
            </a:extLst>
          </p:cNvPr>
          <p:cNvSpPr/>
          <p:nvPr/>
        </p:nvSpPr>
        <p:spPr>
          <a:xfrm>
            <a:off x="4277923" y="4218974"/>
            <a:ext cx="1026304" cy="822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93FEBFAF-9792-4A36-A3EB-36E73A5EF26B}"/>
              </a:ext>
            </a:extLst>
          </p:cNvPr>
          <p:cNvSpPr txBox="1">
            <a:spLocks/>
          </p:cNvSpPr>
          <p:nvPr/>
        </p:nvSpPr>
        <p:spPr>
          <a:xfrm>
            <a:off x="3084520" y="4190816"/>
            <a:ext cx="1849305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3</a:t>
            </a:r>
            <a:r>
              <a:rPr lang="zh-TW" altLang="en-US" b="1" dirty="0">
                <a:solidFill>
                  <a:srgbClr val="0070C0"/>
                </a:solidFill>
              </a:rPr>
              <a:t>種頻率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Lab5</a:t>
            </a:r>
            <a:r>
              <a:rPr lang="zh-TW" altLang="en-US" dirty="0"/>
              <a:t>乒乓球）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D6585C-F34F-476F-ABF9-52DF018D5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69" b="28958"/>
          <a:stretch/>
        </p:blipFill>
        <p:spPr>
          <a:xfrm>
            <a:off x="1063356" y="2608209"/>
            <a:ext cx="3789635" cy="39733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1AC905-AC06-4FB2-B561-964263FA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91" y="2608209"/>
            <a:ext cx="3595688" cy="39733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E484D4-0026-45DC-90A8-7A3BACFA3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9"/>
          <a:stretch/>
        </p:blipFill>
        <p:spPr>
          <a:xfrm>
            <a:off x="8448679" y="1756322"/>
            <a:ext cx="3019421" cy="48252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7DEBD47-AEF4-46DE-B6A2-1C566DD25015}"/>
              </a:ext>
            </a:extLst>
          </p:cNvPr>
          <p:cNvSpPr/>
          <p:nvPr/>
        </p:nvSpPr>
        <p:spPr>
          <a:xfrm>
            <a:off x="1063355" y="1638300"/>
            <a:ext cx="10404745" cy="5038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57305A5-70B2-4557-B713-1BE80A106DA2}"/>
              </a:ext>
            </a:extLst>
          </p:cNvPr>
          <p:cNvSpPr txBox="1">
            <a:spLocks/>
          </p:cNvSpPr>
          <p:nvPr/>
        </p:nvSpPr>
        <p:spPr>
          <a:xfrm>
            <a:off x="1975239" y="1883649"/>
            <a:ext cx="2168136" cy="479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總電路合成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6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7E51-9833-4F95-9159-A5B347B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需求</a:t>
            </a:r>
            <a:r>
              <a:rPr lang="en-US" altLang="zh-TW" dirty="0"/>
              <a:t>_Lab4</a:t>
            </a:r>
            <a:r>
              <a:rPr lang="zh-TW" altLang="en-US" dirty="0"/>
              <a:t>、</a:t>
            </a:r>
            <a:r>
              <a:rPr lang="en-US" altLang="zh-TW" dirty="0"/>
              <a:t>Lab5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35D7C-7C35-439E-8366-C2132521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4159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Lab4</a:t>
            </a:r>
            <a:r>
              <a:rPr lang="zh-TW" altLang="en-US" sz="2600" dirty="0"/>
              <a:t>作業需求：使用</a:t>
            </a:r>
            <a:r>
              <a:rPr lang="en-US" altLang="zh-TW" sz="2600" dirty="0"/>
              <a:t>VGA</a:t>
            </a:r>
            <a:r>
              <a:rPr lang="zh-TW" altLang="en-US" sz="2600" dirty="0"/>
              <a:t>，畫出任意幾何圖形到螢幕，至少</a:t>
            </a:r>
            <a:r>
              <a:rPr lang="en-US" altLang="zh-TW" sz="2600" dirty="0"/>
              <a:t>640</a:t>
            </a:r>
            <a:r>
              <a:rPr lang="zh-TW" altLang="en-US" sz="2600" dirty="0"/>
              <a:t>*</a:t>
            </a:r>
            <a:r>
              <a:rPr lang="en-US" altLang="zh-TW" sz="2600" dirty="0"/>
              <a:t>480</a:t>
            </a:r>
          </a:p>
          <a:p>
            <a:r>
              <a:rPr lang="en-US" altLang="zh-TW" sz="2600" b="1" dirty="0">
                <a:solidFill>
                  <a:srgbClr val="FF0000"/>
                </a:solidFill>
              </a:rPr>
              <a:t>Lab4</a:t>
            </a:r>
            <a:r>
              <a:rPr lang="zh-TW" altLang="en-US" sz="2600" b="1" dirty="0">
                <a:solidFill>
                  <a:srgbClr val="FF0000"/>
                </a:solidFill>
              </a:rPr>
              <a:t>完成的 </a:t>
            </a:r>
            <a:r>
              <a:rPr lang="en-US" altLang="zh-TW" sz="2600" b="1" dirty="0" err="1">
                <a:solidFill>
                  <a:srgbClr val="FF0000"/>
                </a:solidFill>
              </a:rPr>
              <a:t>Bouns</a:t>
            </a:r>
            <a:r>
              <a:rPr lang="zh-TW" altLang="en-US" sz="2600" b="1" dirty="0">
                <a:solidFill>
                  <a:srgbClr val="FF0000"/>
                </a:solidFill>
              </a:rPr>
              <a:t>：</a:t>
            </a:r>
            <a:r>
              <a:rPr lang="en-US" altLang="zh-TW" sz="2600" b="1" dirty="0">
                <a:solidFill>
                  <a:srgbClr val="FF0000"/>
                </a:solidFill>
              </a:rPr>
              <a:t>color bar+</a:t>
            </a:r>
            <a:r>
              <a:rPr lang="zh-TW" altLang="en-US" sz="2600" b="1" dirty="0">
                <a:solidFill>
                  <a:srgbClr val="FF0000"/>
                </a:solidFill>
              </a:rPr>
              <a:t>矩形混色</a:t>
            </a:r>
            <a:endParaRPr lang="en-US" altLang="zh-TW" sz="2600" b="1" dirty="0">
              <a:solidFill>
                <a:srgbClr val="FF0000"/>
              </a:solidFill>
            </a:endParaRPr>
          </a:p>
          <a:p>
            <a:endParaRPr lang="en-US" altLang="zh-TW" sz="2600" dirty="0"/>
          </a:p>
          <a:p>
            <a:r>
              <a:rPr lang="en-US" altLang="zh-TW" sz="2600" dirty="0"/>
              <a:t>Lab5</a:t>
            </a:r>
            <a:r>
              <a:rPr lang="zh-TW" altLang="en-US" sz="2600" dirty="0"/>
              <a:t>作業需求：使用</a:t>
            </a:r>
            <a:r>
              <a:rPr lang="en-US" altLang="zh-TW" sz="2600" dirty="0"/>
              <a:t>VGA</a:t>
            </a:r>
            <a:r>
              <a:rPr lang="zh-TW" altLang="en-US" sz="2600" dirty="0"/>
              <a:t>，在螢幕上打乒乓球</a:t>
            </a:r>
          </a:p>
          <a:p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6110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Lab5</a:t>
            </a:r>
            <a:r>
              <a:rPr lang="zh-TW" altLang="en-US" dirty="0"/>
              <a:t>乒乓球分支解說）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151205-94E9-40D9-B924-6B4792BC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31" y="1953458"/>
            <a:ext cx="5558946" cy="463566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490DE7D-9FBC-4056-977C-A731DF9892BC}"/>
              </a:ext>
            </a:extLst>
          </p:cNvPr>
          <p:cNvSpPr txBox="1">
            <a:spLocks/>
          </p:cNvSpPr>
          <p:nvPr/>
        </p:nvSpPr>
        <p:spPr>
          <a:xfrm>
            <a:off x="8717872" y="3429000"/>
            <a:ext cx="3336569" cy="74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變速球的５種速度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9A6648-BB9B-4449-91E8-A810D598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21" y="1953458"/>
            <a:ext cx="4458070" cy="464820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3674F4B-EF15-418A-B47A-04118F38C597}"/>
              </a:ext>
            </a:extLst>
          </p:cNvPr>
          <p:cNvSpPr txBox="1">
            <a:spLocks/>
          </p:cNvSpPr>
          <p:nvPr/>
        </p:nvSpPr>
        <p:spPr>
          <a:xfrm>
            <a:off x="4161385" y="4611210"/>
            <a:ext cx="3336569" cy="206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以下三種除頻：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r>
              <a:rPr lang="zh-TW" altLang="en-US" sz="1800" b="1" dirty="0">
                <a:solidFill>
                  <a:srgbClr val="FF0000"/>
                </a:solidFill>
              </a:rPr>
              <a:t>按鈕防彈跳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r>
              <a:rPr lang="en-US" altLang="zh-TW" sz="1800" b="1" dirty="0">
                <a:solidFill>
                  <a:srgbClr val="FF0000"/>
                </a:solidFill>
              </a:rPr>
              <a:t>FSM</a:t>
            </a:r>
            <a:r>
              <a:rPr lang="zh-TW" altLang="en-US" sz="1800" b="1" dirty="0">
                <a:solidFill>
                  <a:srgbClr val="FF0000"/>
                </a:solidFill>
              </a:rPr>
              <a:t>計分數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r>
              <a:rPr lang="zh-TW" altLang="en-US" sz="1800" b="1" dirty="0">
                <a:solidFill>
                  <a:srgbClr val="FF0000"/>
                </a:solidFill>
              </a:rPr>
              <a:t>移位暫存器</a:t>
            </a:r>
            <a:endParaRPr lang="en-US" altLang="zh-TW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8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31FB9A-A63F-4DF3-8C2C-3110F8A88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9" r="10547"/>
          <a:stretch/>
        </p:blipFill>
        <p:spPr>
          <a:xfrm>
            <a:off x="746026" y="1712511"/>
            <a:ext cx="3696856" cy="49182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C630EE-6B59-45A6-A51B-DA625B119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27"/>
          <a:stretch/>
        </p:blipFill>
        <p:spPr>
          <a:xfrm>
            <a:off x="4442882" y="1712511"/>
            <a:ext cx="3572810" cy="49182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010B68-F769-4B2C-8682-8174EE570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92" y="3735732"/>
            <a:ext cx="3430282" cy="2895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834346-FF91-483A-AFEF-FEB8025D63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72"/>
          <a:stretch/>
        </p:blipFill>
        <p:spPr>
          <a:xfrm>
            <a:off x="8015692" y="203968"/>
            <a:ext cx="3430282" cy="352090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79353E3-EC9A-4F85-B3F9-E8BAC31A22A3}"/>
              </a:ext>
            </a:extLst>
          </p:cNvPr>
          <p:cNvSpPr txBox="1">
            <a:spLocks/>
          </p:cNvSpPr>
          <p:nvPr/>
        </p:nvSpPr>
        <p:spPr>
          <a:xfrm>
            <a:off x="9152879" y="5592390"/>
            <a:ext cx="1934096" cy="74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7030A0"/>
                </a:solidFill>
              </a:rPr>
              <a:t>移位暫存器</a:t>
            </a:r>
            <a:endParaRPr lang="en-US" altLang="zh-TW" sz="2200" b="1" dirty="0">
              <a:solidFill>
                <a:srgbClr val="7030A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F8F473D-FAAA-4832-805C-790F2E3793DB}"/>
              </a:ext>
            </a:extLst>
          </p:cNvPr>
          <p:cNvSpPr txBox="1">
            <a:spLocks/>
          </p:cNvSpPr>
          <p:nvPr/>
        </p:nvSpPr>
        <p:spPr>
          <a:xfrm>
            <a:off x="2594454" y="1033233"/>
            <a:ext cx="3336569" cy="74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狀態機判定誰的球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295BC0CE-6733-4A74-95B2-68FEB4D4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83" y="348736"/>
            <a:ext cx="9601200" cy="745724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4.</a:t>
            </a:r>
            <a:r>
              <a:rPr lang="zh-TW" altLang="en-US" sz="3600" dirty="0"/>
              <a:t> 程式碼（</a:t>
            </a:r>
            <a:r>
              <a:rPr lang="en-US" altLang="zh-TW" sz="3600" dirty="0"/>
              <a:t>Lab5</a:t>
            </a:r>
            <a:r>
              <a:rPr lang="zh-TW" altLang="en-US" sz="3600" dirty="0"/>
              <a:t>乒乓球分支解說）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BFBC0B3-15B0-42B6-814E-470BC7C40AA1}"/>
              </a:ext>
            </a:extLst>
          </p:cNvPr>
          <p:cNvSpPr txBox="1">
            <a:spLocks/>
          </p:cNvSpPr>
          <p:nvPr/>
        </p:nvSpPr>
        <p:spPr>
          <a:xfrm>
            <a:off x="5687183" y="4859915"/>
            <a:ext cx="2390532" cy="5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b="1" dirty="0">
                <a:solidFill>
                  <a:srgbClr val="00B050"/>
                </a:solidFill>
              </a:rPr>
              <a:t>狀態機判定誰加分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78AC03-96B4-4CB8-B9AB-F755DF31ECDB}"/>
              </a:ext>
            </a:extLst>
          </p:cNvPr>
          <p:cNvSpPr/>
          <p:nvPr/>
        </p:nvSpPr>
        <p:spPr>
          <a:xfrm>
            <a:off x="746026" y="1707301"/>
            <a:ext cx="3696856" cy="4918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100C24-FA55-45B4-B670-34F00E243796}"/>
              </a:ext>
            </a:extLst>
          </p:cNvPr>
          <p:cNvSpPr/>
          <p:nvPr/>
        </p:nvSpPr>
        <p:spPr>
          <a:xfrm>
            <a:off x="4442882" y="1702090"/>
            <a:ext cx="3572810" cy="2248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08E6BD-144D-41BF-B3E7-6A3B68CBFE7A}"/>
              </a:ext>
            </a:extLst>
          </p:cNvPr>
          <p:cNvSpPr/>
          <p:nvPr/>
        </p:nvSpPr>
        <p:spPr>
          <a:xfrm>
            <a:off x="4463736" y="3950564"/>
            <a:ext cx="3430282" cy="26853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CAC60D-7B2E-4349-941A-1B190D1BB3BB}"/>
              </a:ext>
            </a:extLst>
          </p:cNvPr>
          <p:cNvSpPr/>
          <p:nvPr/>
        </p:nvSpPr>
        <p:spPr>
          <a:xfrm>
            <a:off x="8015692" y="203967"/>
            <a:ext cx="3430282" cy="3316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E45FDC-269A-4D10-B731-3F3E1B24B136}"/>
              </a:ext>
            </a:extLst>
          </p:cNvPr>
          <p:cNvSpPr/>
          <p:nvPr/>
        </p:nvSpPr>
        <p:spPr>
          <a:xfrm>
            <a:off x="8005728" y="3719659"/>
            <a:ext cx="3461099" cy="29058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6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C37AF-F7FA-4DDC-AC2B-3740C487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驗收</a:t>
            </a:r>
            <a:r>
              <a:rPr lang="en-US" altLang="zh-TW" dirty="0"/>
              <a:t>(</a:t>
            </a:r>
            <a:r>
              <a:rPr lang="zh-TW" altLang="en-US" dirty="0"/>
              <a:t>影片、照片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B790F8-C079-410E-937B-7C04A6859AC7}"/>
              </a:ext>
            </a:extLst>
          </p:cNvPr>
          <p:cNvSpPr txBox="1">
            <a:spLocks/>
          </p:cNvSpPr>
          <p:nvPr/>
        </p:nvSpPr>
        <p:spPr>
          <a:xfrm>
            <a:off x="1371600" y="1885950"/>
            <a:ext cx="6269877" cy="745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3600" b="1" dirty="0">
                <a:solidFill>
                  <a:srgbClr val="FF0000"/>
                </a:solidFill>
              </a:rPr>
              <a:t>影片額外上傳至</a:t>
            </a:r>
            <a:r>
              <a:rPr lang="en-US" altLang="zh-TW" sz="3600" b="1" dirty="0">
                <a:solidFill>
                  <a:srgbClr val="FF0000"/>
                </a:solidFill>
              </a:rPr>
              <a:t>GitHub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B35073-E802-449E-AFA2-09A675495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1" t="3027" b="4592"/>
          <a:stretch/>
        </p:blipFill>
        <p:spPr>
          <a:xfrm>
            <a:off x="1485899" y="3000375"/>
            <a:ext cx="4524375" cy="325755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71697B5-756F-4749-8161-A3B8648EB1E4}"/>
              </a:ext>
            </a:extLst>
          </p:cNvPr>
          <p:cNvSpPr txBox="1">
            <a:spLocks/>
          </p:cNvSpPr>
          <p:nvPr/>
        </p:nvSpPr>
        <p:spPr>
          <a:xfrm>
            <a:off x="2673706" y="3185883"/>
            <a:ext cx="1660170" cy="57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Lab4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E61517-3BE8-40C6-BDF3-C70677B79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33"/>
          <a:stretch/>
        </p:blipFill>
        <p:spPr>
          <a:xfrm>
            <a:off x="6272212" y="3000375"/>
            <a:ext cx="5595938" cy="325755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483576F-33BE-403D-ABA9-2E4AD3655EA2}"/>
              </a:ext>
            </a:extLst>
          </p:cNvPr>
          <p:cNvSpPr txBox="1">
            <a:spLocks/>
          </p:cNvSpPr>
          <p:nvPr/>
        </p:nvSpPr>
        <p:spPr>
          <a:xfrm>
            <a:off x="6793751" y="3371850"/>
            <a:ext cx="2626473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Lab5</a:t>
            </a:r>
            <a:r>
              <a:rPr lang="zh-TW" altLang="en-US" sz="2800" b="1" dirty="0">
                <a:solidFill>
                  <a:srgbClr val="FF0000"/>
                </a:solidFill>
              </a:rPr>
              <a:t> 移動中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1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7E51-9833-4F95-9159-A5B347B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需求</a:t>
            </a:r>
            <a:r>
              <a:rPr lang="en-US" altLang="zh-TW" dirty="0"/>
              <a:t>-Lab5</a:t>
            </a:r>
            <a:r>
              <a:rPr lang="zh-TW" altLang="en-US" dirty="0"/>
              <a:t>乒乓球遊戲規則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35D7C-7C35-439E-8366-C2132521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8598"/>
            <a:ext cx="9601200" cy="4183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遊戲規則如下：</a:t>
            </a:r>
            <a:endParaRPr lang="en-US" altLang="zh-TW" sz="2400" dirty="0"/>
          </a:p>
          <a:p>
            <a:pPr marL="457200" indent="-457200">
              <a:buAutoNum type="arabicPeriod"/>
            </a:pPr>
            <a:r>
              <a:rPr lang="zh-TW" altLang="en-US" dirty="0"/>
              <a:t>球到任何一方終點位置，玩家都要按下各自按鈕打球打回去</a:t>
            </a:r>
            <a:r>
              <a:rPr lang="en-US" altLang="zh-TW" dirty="0"/>
              <a:t>(EX. </a:t>
            </a:r>
            <a:r>
              <a:rPr lang="zh-TW" altLang="en-US" dirty="0"/>
              <a:t>球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r>
              <a:rPr lang="zh-TW" altLang="en-US" dirty="0"/>
              <a:t>太早按，太晚按都算輸，對方將會</a:t>
            </a:r>
            <a:r>
              <a:rPr lang="en-US" altLang="zh-TW" dirty="0"/>
              <a:t>+1</a:t>
            </a:r>
            <a:r>
              <a:rPr lang="zh-TW" altLang="en-US" dirty="0"/>
              <a:t>分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本次題目，由</a:t>
            </a:r>
            <a:r>
              <a:rPr lang="en-US" altLang="zh-TW" dirty="0"/>
              <a:t>LED</a:t>
            </a:r>
            <a:r>
              <a:rPr lang="zh-TW" altLang="en-US" dirty="0"/>
              <a:t>燈計分</a:t>
            </a:r>
            <a:r>
              <a:rPr lang="en-US" altLang="zh-TW" dirty="0"/>
              <a:t>(0-15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，雙方玩家各有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LED</a:t>
            </a:r>
            <a:r>
              <a:rPr lang="zh-TW" altLang="en-US" dirty="0"/>
              <a:t>燈做為計分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本次作業加分項目：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變速球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已完成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zh-TW" altLang="en-US" dirty="0"/>
              <a:t>多顆球</a:t>
            </a:r>
            <a:r>
              <a:rPr lang="en-US" altLang="zh-TW" dirty="0"/>
              <a:t>(</a:t>
            </a:r>
            <a:r>
              <a:rPr lang="zh-TW" altLang="en-US" dirty="0"/>
              <a:t>沒有做</a:t>
            </a:r>
            <a:r>
              <a:rPr lang="en-US" altLang="zh-TW" dirty="0"/>
              <a:t>)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zh-TW" altLang="en-US" dirty="0"/>
              <a:t>其他花招</a:t>
            </a:r>
            <a:r>
              <a:rPr lang="en-US" altLang="zh-TW" dirty="0"/>
              <a:t>(</a:t>
            </a:r>
            <a:r>
              <a:rPr lang="zh-TW" altLang="en-US" dirty="0"/>
              <a:t>沒有做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5FF1E3A-691C-4E9B-A337-979093DB5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/>
          <a:stretch/>
        </p:blipFill>
        <p:spPr>
          <a:xfrm>
            <a:off x="7031115" y="3959441"/>
            <a:ext cx="3455015" cy="277918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1168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3BD1-EE2D-4A8C-8DE3-6D4FF383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2738" cy="1485900"/>
          </a:xfrm>
        </p:spPr>
        <p:txBody>
          <a:bodyPr>
            <a:norm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 – Lab4_VGA</a:t>
            </a:r>
            <a:r>
              <a:rPr lang="zh-TW" altLang="en-US" dirty="0"/>
              <a:t>投影區塊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AFB678-82E4-4420-90E3-A4854B4E5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5" t="7896" r="57592" b="38253"/>
          <a:stretch/>
        </p:blipFill>
        <p:spPr>
          <a:xfrm>
            <a:off x="2059434" y="1866353"/>
            <a:ext cx="2547891" cy="434394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3727822-30BC-4BCF-A410-71A8260FBF87}"/>
              </a:ext>
            </a:extLst>
          </p:cNvPr>
          <p:cNvSpPr txBox="1">
            <a:spLocks/>
          </p:cNvSpPr>
          <p:nvPr/>
        </p:nvSpPr>
        <p:spPr>
          <a:xfrm>
            <a:off x="8219677" y="3010617"/>
            <a:ext cx="2820047" cy="1304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zh-TW" altLang="en-US" sz="2400" b="1" dirty="0"/>
              <a:t>指定不同顏色混和</a:t>
            </a:r>
            <a:endParaRPr lang="en-US" altLang="zh-TW" sz="2400" b="1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zh-TW" altLang="en-US" sz="2400" b="1" dirty="0"/>
              <a:t>幾何圖形</a:t>
            </a:r>
            <a:endParaRPr lang="en-US" altLang="zh-TW" sz="2400" b="1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B3CB963-9380-4096-86F3-07F60C9E5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7" r="16153"/>
          <a:stretch/>
        </p:blipFill>
        <p:spPr>
          <a:xfrm>
            <a:off x="8542470" y="4603317"/>
            <a:ext cx="2066654" cy="14859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B00FC336-E2C8-4BFE-AA6B-B467043DD655}"/>
              </a:ext>
            </a:extLst>
          </p:cNvPr>
          <p:cNvSpPr/>
          <p:nvPr/>
        </p:nvSpPr>
        <p:spPr>
          <a:xfrm>
            <a:off x="4946651" y="3543300"/>
            <a:ext cx="3067050" cy="1197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FB39457C-DBEE-4F05-A876-3898FF6B19B0}"/>
              </a:ext>
            </a:extLst>
          </p:cNvPr>
          <p:cNvSpPr/>
          <p:nvPr/>
        </p:nvSpPr>
        <p:spPr>
          <a:xfrm rot="819360">
            <a:off x="4916941" y="4952935"/>
            <a:ext cx="3126470" cy="122681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4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3BD1-EE2D-4A8C-8DE3-6D4FF383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10825" cy="1485900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 – Lab5 VGA</a:t>
            </a:r>
            <a:r>
              <a:rPr lang="zh-TW" altLang="en-US" dirty="0"/>
              <a:t>投影乒乓球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D19D6C2-73C9-479D-A071-BBE9F185A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6" t="51666" r="29484" b="14445"/>
          <a:stretch/>
        </p:blipFill>
        <p:spPr>
          <a:xfrm rot="16200000">
            <a:off x="6750184" y="1703253"/>
            <a:ext cx="3758932" cy="5067300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6468F01-8DB3-49AB-B48A-5C13F3980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6" t="4607" r="5278" b="57746"/>
          <a:stretch/>
        </p:blipFill>
        <p:spPr>
          <a:xfrm rot="16200000">
            <a:off x="1685154" y="2529658"/>
            <a:ext cx="3758932" cy="3414487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7AC9737-CCCB-4372-92E7-73E1AB6AA518}"/>
              </a:ext>
            </a:extLst>
          </p:cNvPr>
          <p:cNvSpPr txBox="1"/>
          <p:nvPr/>
        </p:nvSpPr>
        <p:spPr>
          <a:xfrm>
            <a:off x="6219825" y="2533650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大架構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0EE2E8A-E0D0-45D0-B8B7-AE5117E736E2}"/>
              </a:ext>
            </a:extLst>
          </p:cNvPr>
          <p:cNvSpPr txBox="1"/>
          <p:nvPr/>
        </p:nvSpPr>
        <p:spPr>
          <a:xfrm>
            <a:off x="1914525" y="2533650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ea"/>
                <a:ea typeface="+mj-ea"/>
              </a:rPr>
              <a:t>VGA </a:t>
            </a:r>
            <a:r>
              <a:rPr lang="zh-TW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277605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3BD1-EE2D-4A8C-8DE3-6D4FF383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分析</a:t>
            </a:r>
            <a:r>
              <a:rPr lang="en-US" altLang="zh-TW" dirty="0"/>
              <a:t>– Lab5 </a:t>
            </a:r>
            <a:r>
              <a:rPr lang="zh-TW" altLang="en-US" dirty="0"/>
              <a:t>乒乓球分支區塊</a:t>
            </a:r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F434838A-7CF4-4036-9782-130EBCC5E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3" y="2171700"/>
            <a:ext cx="8403377" cy="4189453"/>
          </a:xfrm>
          <a:ln w="28575">
            <a:solidFill>
              <a:srgbClr val="7030A0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19C05D8-6E9D-447D-A097-1C54C290BF13}"/>
              </a:ext>
            </a:extLst>
          </p:cNvPr>
          <p:cNvSpPr txBox="1"/>
          <p:nvPr/>
        </p:nvSpPr>
        <p:spPr>
          <a:xfrm>
            <a:off x="7774727" y="2390775"/>
            <a:ext cx="2533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rgbClr val="FF0000"/>
                </a:solidFill>
                <a:latin typeface="+mj-ea"/>
                <a:ea typeface="+mj-ea"/>
              </a:rPr>
              <a:t>乒乓球</a:t>
            </a:r>
            <a:r>
              <a:rPr lang="en-US" altLang="zh-TW" sz="3000" b="1" dirty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zh-TW" altLang="en-US" sz="3000" b="1" dirty="0">
                <a:solidFill>
                  <a:srgbClr val="FF0000"/>
                </a:solidFill>
                <a:latin typeface="+mj-ea"/>
                <a:ea typeface="+mj-ea"/>
              </a:rPr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332300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3BD1-EE2D-4A8C-8DE3-6D4FF383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分析</a:t>
            </a:r>
            <a:r>
              <a:rPr lang="en-US" altLang="zh-TW" dirty="0"/>
              <a:t>– Lab5 </a:t>
            </a:r>
            <a:r>
              <a:rPr lang="zh-TW" altLang="en-US" dirty="0"/>
              <a:t>乒乓球分支區塊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012D6E2-5C5C-4965-A539-9323A4A5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5" y="1952350"/>
            <a:ext cx="5234637" cy="434709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455B15-4E76-40AA-B6A0-DEBC8D40E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8" y="1952350"/>
            <a:ext cx="4277557" cy="43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</a:t>
            </a:r>
            <a:r>
              <a:rPr lang="zh-TW" altLang="en-US" dirty="0"/>
              <a:t>架構圖</a:t>
            </a:r>
            <a:r>
              <a:rPr lang="en-US" altLang="zh-TW" dirty="0"/>
              <a:t>) – Lab4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9AC3D3-0C7F-4E42-9694-6CAB15B0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600325"/>
            <a:ext cx="9096375" cy="28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0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</a:t>
            </a:r>
            <a:r>
              <a:rPr lang="zh-TW" altLang="en-US" dirty="0"/>
              <a:t>架構圖</a:t>
            </a:r>
            <a:r>
              <a:rPr lang="en-US" altLang="zh-TW" dirty="0"/>
              <a:t>) – Lab5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53D53F-5985-4810-B230-1F3850D0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171700"/>
            <a:ext cx="9237163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291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328</TotalTime>
  <Words>536</Words>
  <Application>Microsoft Office PowerPoint</Application>
  <PresentationFormat>寬螢幕</PresentationFormat>
  <Paragraphs>80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新細明體</vt:lpstr>
      <vt:lpstr>Calibri</vt:lpstr>
      <vt:lpstr>Franklin Gothic Book</vt:lpstr>
      <vt:lpstr>裁剪</vt:lpstr>
      <vt:lpstr>FPGA專題-Lab4、5</vt:lpstr>
      <vt:lpstr>1. 需求_Lab4、Lab5</vt:lpstr>
      <vt:lpstr>1. 需求-Lab5乒乓球遊戲規則</vt:lpstr>
      <vt:lpstr>2. 分析(系統切割) – Lab4_VGA投影區塊</vt:lpstr>
      <vt:lpstr>2. 分析(系統切割) – Lab5 VGA投影乒乓球</vt:lpstr>
      <vt:lpstr>2. 分析– Lab5 乒乓球分支區塊</vt:lpstr>
      <vt:lpstr>2. 分析– Lab5 乒乓球分支區塊</vt:lpstr>
      <vt:lpstr>3. 設計(架構圖) – Lab4</vt:lpstr>
      <vt:lpstr>3. 設計(架構圖) – Lab5</vt:lpstr>
      <vt:lpstr>3. 設計(架構圖) - Lab5內部乒乓球電路</vt:lpstr>
      <vt:lpstr>3. 設計(FSM) – Lab5乒乓球分支</vt:lpstr>
      <vt:lpstr>3. 設計(FSM) – Lab5乒乓球分支</vt:lpstr>
      <vt:lpstr>4. 程式碼（Lab5乒乓球VGA）</vt:lpstr>
      <vt:lpstr>4. 程式碼（Lab4_VGA電路）</vt:lpstr>
      <vt:lpstr>4. 程式碼（Lab4 VGA投影解說）</vt:lpstr>
      <vt:lpstr>4. 程式碼（Lab4 VGA投影解說）</vt:lpstr>
      <vt:lpstr>4. 程式碼（Lab5乒乓球電路）</vt:lpstr>
      <vt:lpstr>4. 程式碼（Lab5乒乓球分支電路）</vt:lpstr>
      <vt:lpstr>4. 程式碼（Lab5乒乓球）</vt:lpstr>
      <vt:lpstr>4. 程式碼（Lab5乒乓球分支解說）</vt:lpstr>
      <vt:lpstr>4. 程式碼（Lab5乒乓球分支解說）</vt:lpstr>
      <vt:lpstr>5. 驗收(影片、照片)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FPGA專題-乒乓球</dc:title>
  <dc:creator>eeaic</dc:creator>
  <cp:lastModifiedBy>C109112130</cp:lastModifiedBy>
  <cp:revision>58</cp:revision>
  <dcterms:created xsi:type="dcterms:W3CDTF">2022-11-03T06:46:47Z</dcterms:created>
  <dcterms:modified xsi:type="dcterms:W3CDTF">2023-01-05T07:54:02Z</dcterms:modified>
</cp:coreProperties>
</file>