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7" r:id="rId1"/>
  </p:sldMasterIdLst>
  <p:notesMasterIdLst>
    <p:notesMasterId r:id="rId18"/>
  </p:notesMasterIdLst>
  <p:sldIdLst>
    <p:sldId id="256" r:id="rId2"/>
    <p:sldId id="279" r:id="rId3"/>
    <p:sldId id="257" r:id="rId4"/>
    <p:sldId id="280" r:id="rId5"/>
    <p:sldId id="272" r:id="rId6"/>
    <p:sldId id="273" r:id="rId7"/>
    <p:sldId id="285" r:id="rId8"/>
    <p:sldId id="260" r:id="rId9"/>
    <p:sldId id="281" r:id="rId10"/>
    <p:sldId id="288" r:id="rId11"/>
    <p:sldId id="289" r:id="rId12"/>
    <p:sldId id="290" r:id="rId13"/>
    <p:sldId id="291" r:id="rId14"/>
    <p:sldId id="269" r:id="rId15"/>
    <p:sldId id="293" r:id="rId16"/>
    <p:sldId id="29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C0F46-E281-403F-B1F9-E2F7583712D4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F8C4E-2FD6-4196-B5F9-47BEF4EBF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30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F8C4E-2FD6-4196-B5F9-47BEF4EBFB2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714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F8C4E-2FD6-4196-B5F9-47BEF4EBFB2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849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F8C4E-2FD6-4196-B5F9-47BEF4EBFB2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027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D4B7A0-C1C2-4A5C-89D4-E9FA80654C6D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47268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ED54-A7B2-43E5-AE12-3FFA781343EF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0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7BC7-DD93-4C8F-9686-8DB64F1D8E2E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8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706F-0AAE-4C53-BA1D-73D323DDE6BC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71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00CA87-EE30-4EFD-9497-316F04C76F4C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42199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FFB1-A8CA-45D5-9A30-A3B515D41D1E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66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D25E-FAF9-4324-A1C6-98AFA8C23276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84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F50B-B69B-4AE3-8396-7B1F32706121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83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5CCD-3756-4B1D-9430-124EE9439469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44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ACCC42-0161-4367-9BD8-20B74568F2DC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102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A7951A-BC51-4DA6-96D3-5AB91C6FE174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514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E411DAD-6C52-4A2C-9E96-58B669BA08A8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03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7336F-4B3F-41BC-8F27-CB81970D6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FPGA</a:t>
            </a:r>
            <a:r>
              <a:rPr lang="zh-TW" altLang="en-US" dirty="0"/>
              <a:t>專題</a:t>
            </a:r>
            <a:r>
              <a:rPr lang="en-US" altLang="zh-TW" dirty="0"/>
              <a:t>-Lab8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A55214-A7AF-4B18-8D1A-CBFCD2387A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C109112130_</a:t>
            </a:r>
            <a:r>
              <a:rPr lang="zh-TW" altLang="en-US" dirty="0"/>
              <a:t>電子三甲</a:t>
            </a:r>
            <a:r>
              <a:rPr lang="en-US" altLang="zh-TW" dirty="0"/>
              <a:t>_</a:t>
            </a:r>
            <a:r>
              <a:rPr lang="zh-TW" altLang="en-US" dirty="0"/>
              <a:t>楊博宇</a:t>
            </a:r>
          </a:p>
        </p:txBody>
      </p:sp>
    </p:spTree>
    <p:extLst>
      <p:ext uri="{BB962C8B-B14F-4D97-AF65-F5344CB8AC3E}">
        <p14:creationId xmlns:p14="http://schemas.microsoft.com/office/powerpoint/2010/main" val="2486253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F0B23-6C07-4E81-936F-5253A989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程式碼（</a:t>
            </a:r>
            <a:r>
              <a:rPr lang="en-US" altLang="zh-TW" dirty="0"/>
              <a:t>Master</a:t>
            </a:r>
            <a:r>
              <a:rPr lang="zh-TW" altLang="en-US" dirty="0"/>
              <a:t>）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401772C-E5F6-4302-8F98-CF9D1F578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9"/>
          <a:stretch/>
        </p:blipFill>
        <p:spPr>
          <a:xfrm>
            <a:off x="8467725" y="685800"/>
            <a:ext cx="3200400" cy="5920876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BE0ACB9-39DE-467C-8886-BB714E525084}"/>
              </a:ext>
            </a:extLst>
          </p:cNvPr>
          <p:cNvSpPr txBox="1">
            <a:spLocks/>
          </p:cNvSpPr>
          <p:nvPr/>
        </p:nvSpPr>
        <p:spPr>
          <a:xfrm>
            <a:off x="10010775" y="1428750"/>
            <a:ext cx="2421003" cy="1113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sz="2400" b="1" dirty="0">
                <a:solidFill>
                  <a:srgbClr val="FF0000"/>
                </a:solidFill>
              </a:rPr>
              <a:t>按鈕防彈跳</a:t>
            </a:r>
            <a:endParaRPr lang="en-US" altLang="zh-TW" sz="2400" b="1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46ED53-7F7D-4659-B6F6-E791730B2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2" y="1714500"/>
            <a:ext cx="5000625" cy="4991100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BB8FE51-4C95-4F16-977D-87340B2F93C6}"/>
              </a:ext>
            </a:extLst>
          </p:cNvPr>
          <p:cNvSpPr txBox="1">
            <a:spLocks/>
          </p:cNvSpPr>
          <p:nvPr/>
        </p:nvSpPr>
        <p:spPr>
          <a:xfrm>
            <a:off x="3751197" y="3832472"/>
            <a:ext cx="2421003" cy="1113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Master</a:t>
            </a:r>
            <a:r>
              <a:rPr lang="zh-TW" altLang="en-US" sz="2400" b="1" dirty="0">
                <a:solidFill>
                  <a:srgbClr val="FF0000"/>
                </a:solidFill>
              </a:rPr>
              <a:t>主程式，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sz="2400" b="1" dirty="0">
                <a:solidFill>
                  <a:srgbClr val="FF0000"/>
                </a:solidFill>
              </a:rPr>
              <a:t>腳位定義</a:t>
            </a:r>
            <a:endParaRPr lang="en-US" altLang="zh-TW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2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F0B23-6C07-4E81-936F-5253A989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程式碼（</a:t>
            </a:r>
            <a:r>
              <a:rPr lang="en-US" altLang="zh-TW" dirty="0"/>
              <a:t>Master</a:t>
            </a:r>
            <a:r>
              <a:rPr lang="zh-TW" altLang="en-US" dirty="0"/>
              <a:t>）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CD6637-6BFE-4146-B80E-EC046C2218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2"/>
          <a:stretch/>
        </p:blipFill>
        <p:spPr>
          <a:xfrm>
            <a:off x="1219200" y="1767976"/>
            <a:ext cx="3543300" cy="4838700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0EE6B85-E885-4221-9B87-6F10E2A05016}"/>
              </a:ext>
            </a:extLst>
          </p:cNvPr>
          <p:cNvSpPr txBox="1">
            <a:spLocks/>
          </p:cNvSpPr>
          <p:nvPr/>
        </p:nvSpPr>
        <p:spPr>
          <a:xfrm>
            <a:off x="1530316" y="3126829"/>
            <a:ext cx="3401252" cy="509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sz="2400" b="1" dirty="0">
                <a:solidFill>
                  <a:srgbClr val="FF0000"/>
                </a:solidFill>
              </a:rPr>
              <a:t>多工器，看資料或狀態</a:t>
            </a:r>
            <a:endParaRPr lang="en-US" altLang="zh-TW" sz="2400" b="1" dirty="0">
              <a:solidFill>
                <a:srgbClr val="FF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80D4F9D-47BB-40FC-8EF7-45B5E002B4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0"/>
          <a:stretch/>
        </p:blipFill>
        <p:spPr>
          <a:xfrm>
            <a:off x="4914900" y="1767976"/>
            <a:ext cx="3526630" cy="4838700"/>
          </a:xfrm>
          <a:prstGeom prst="rect">
            <a:avLst/>
          </a:prstGeom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915EA1E8-2BAB-4477-86D9-CABD85EF78CB}"/>
              </a:ext>
            </a:extLst>
          </p:cNvPr>
          <p:cNvSpPr txBox="1">
            <a:spLocks/>
          </p:cNvSpPr>
          <p:nvPr/>
        </p:nvSpPr>
        <p:spPr>
          <a:xfrm>
            <a:off x="6292816" y="2617738"/>
            <a:ext cx="2148714" cy="509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FSM</a:t>
            </a:r>
            <a:r>
              <a:rPr lang="zh-TW" altLang="en-US" sz="2400" b="1" dirty="0">
                <a:solidFill>
                  <a:srgbClr val="FF0000"/>
                </a:solidFill>
              </a:rPr>
              <a:t>開始動作</a:t>
            </a:r>
            <a:endParaRPr lang="en-US" altLang="zh-TW" sz="2400" b="1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A0F254D-EFFB-419A-A376-B7F588418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3930" y="748801"/>
            <a:ext cx="3267075" cy="5857875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2B77AC8D-E91F-4C9F-B9A9-F0DEDB81CCE8}"/>
              </a:ext>
            </a:extLst>
          </p:cNvPr>
          <p:cNvSpPr txBox="1">
            <a:spLocks/>
          </p:cNvSpPr>
          <p:nvPr/>
        </p:nvSpPr>
        <p:spPr>
          <a:xfrm>
            <a:off x="7096900" y="257445"/>
            <a:ext cx="2994059" cy="12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sz="2400" b="1" dirty="0">
                <a:solidFill>
                  <a:srgbClr val="FF0000"/>
                </a:solidFill>
              </a:rPr>
              <a:t>傳完資料，並判定是否繼續傳</a:t>
            </a:r>
            <a:endParaRPr lang="en-US" altLang="zh-TW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743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F0B23-6C07-4E81-936F-5253A989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程式碼（</a:t>
            </a:r>
            <a:r>
              <a:rPr lang="en-US" altLang="zh-TW" dirty="0"/>
              <a:t>Slave</a:t>
            </a:r>
            <a:r>
              <a:rPr lang="zh-TW" altLang="en-US" dirty="0"/>
              <a:t>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F87302-5925-4FB3-9A1F-C568BC144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749971"/>
            <a:ext cx="4533900" cy="4591050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F29D029F-317F-4DC2-BF5D-620C7CB3D58D}"/>
              </a:ext>
            </a:extLst>
          </p:cNvPr>
          <p:cNvSpPr txBox="1">
            <a:spLocks/>
          </p:cNvSpPr>
          <p:nvPr/>
        </p:nvSpPr>
        <p:spPr>
          <a:xfrm>
            <a:off x="2886075" y="3981450"/>
            <a:ext cx="2432084" cy="21976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Franklin Gothic Book" panose="020B0503020102020204" pitchFamily="34" charset="0"/>
              <a:buNone/>
            </a:pPr>
            <a:r>
              <a:rPr lang="zh-TW" altLang="en-US" sz="2400" b="1" dirty="0">
                <a:solidFill>
                  <a:srgbClr val="FF0000"/>
                </a:solidFill>
              </a:rPr>
              <a:t>定義腳位，不須自行產生時脈</a:t>
            </a:r>
            <a:br>
              <a:rPr lang="en-US" altLang="zh-TW" sz="2400" b="1" dirty="0">
                <a:solidFill>
                  <a:srgbClr val="FF0000"/>
                </a:solidFill>
              </a:rPr>
            </a:br>
            <a:r>
              <a:rPr lang="zh-TW" altLang="en-US" sz="2400" b="1" dirty="0">
                <a:solidFill>
                  <a:srgbClr val="FF0000"/>
                </a:solidFill>
              </a:rPr>
              <a:t>時脈來自</a:t>
            </a:r>
            <a:r>
              <a:rPr lang="en-US" altLang="zh-TW" sz="2400" b="1" dirty="0">
                <a:solidFill>
                  <a:srgbClr val="FF0000"/>
                </a:solidFill>
              </a:rPr>
              <a:t>Master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B9CD65-E3A3-468A-8850-EE6BC5969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033" y="1790700"/>
            <a:ext cx="3590925" cy="4381500"/>
          </a:xfrm>
          <a:prstGeom prst="rect">
            <a:avLst/>
          </a:prstGeom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A2E599D5-AAEF-4F23-84FA-1403F651022E}"/>
              </a:ext>
            </a:extLst>
          </p:cNvPr>
          <p:cNvSpPr txBox="1">
            <a:spLocks/>
          </p:cNvSpPr>
          <p:nvPr/>
        </p:nvSpPr>
        <p:spPr>
          <a:xfrm>
            <a:off x="5959441" y="3022054"/>
            <a:ext cx="3401252" cy="509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sz="2200" b="1" dirty="0">
                <a:solidFill>
                  <a:srgbClr val="FF0000"/>
                </a:solidFill>
              </a:rPr>
              <a:t>多工器，看資料或狀態</a:t>
            </a:r>
            <a:endParaRPr lang="en-US" altLang="zh-TW" sz="2200" b="1" dirty="0">
              <a:solidFill>
                <a:srgbClr val="FF0000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BA53279-B9BA-466F-95AD-3436A85AB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3641" y="790983"/>
            <a:ext cx="3063621" cy="5550038"/>
          </a:xfrm>
          <a:prstGeom prst="rect">
            <a:avLst/>
          </a:prstGeom>
        </p:spPr>
      </p:pic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A579533-C82A-4160-BF68-E6D3497C78A1}"/>
              </a:ext>
            </a:extLst>
          </p:cNvPr>
          <p:cNvSpPr txBox="1">
            <a:spLocks/>
          </p:cNvSpPr>
          <p:nvPr/>
        </p:nvSpPr>
        <p:spPr>
          <a:xfrm>
            <a:off x="9805574" y="281892"/>
            <a:ext cx="2029652" cy="509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sz="2200" b="1" dirty="0">
                <a:solidFill>
                  <a:srgbClr val="FF0000"/>
                </a:solidFill>
              </a:rPr>
              <a:t>資料接收</a:t>
            </a:r>
            <a:endParaRPr lang="en-US" altLang="zh-TW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92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F0B23-6C07-4E81-936F-5253A989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程式碼（</a:t>
            </a:r>
            <a:r>
              <a:rPr lang="en-US" altLang="zh-TW" dirty="0"/>
              <a:t>Slave</a:t>
            </a:r>
            <a:r>
              <a:rPr lang="zh-TW" altLang="en-US" dirty="0"/>
              <a:t>）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A2E599D5-AAEF-4F23-84FA-1403F651022E}"/>
              </a:ext>
            </a:extLst>
          </p:cNvPr>
          <p:cNvSpPr txBox="1">
            <a:spLocks/>
          </p:cNvSpPr>
          <p:nvPr/>
        </p:nvSpPr>
        <p:spPr>
          <a:xfrm>
            <a:off x="5810250" y="2857500"/>
            <a:ext cx="3401252" cy="1009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sz="2400" b="1" dirty="0">
                <a:solidFill>
                  <a:srgbClr val="FF0000"/>
                </a:solidFill>
              </a:rPr>
              <a:t>溝同</a:t>
            </a:r>
            <a:r>
              <a:rPr lang="en-US" altLang="zh-TW" sz="2400" b="1" dirty="0">
                <a:solidFill>
                  <a:srgbClr val="FF0000"/>
                </a:solidFill>
              </a:rPr>
              <a:t>Master</a:t>
            </a:r>
            <a:r>
              <a:rPr lang="zh-TW" altLang="en-US" sz="2400" b="1" dirty="0">
                <a:solidFill>
                  <a:srgbClr val="FF0000"/>
                </a:solidFill>
              </a:rPr>
              <a:t>，請繼續傳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sz="2400" b="1" dirty="0">
                <a:solidFill>
                  <a:srgbClr val="FF0000"/>
                </a:solidFill>
              </a:rPr>
              <a:t>或是停下來別傳了</a:t>
            </a:r>
            <a:endParaRPr lang="en-US" altLang="zh-TW" sz="2400" b="1" dirty="0">
              <a:solidFill>
                <a:srgbClr val="FF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F666339-9598-4DC1-8EE1-18D4CB791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1966912"/>
            <a:ext cx="33718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02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C37AF-F7FA-4DDC-AC2B-3740C487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</a:t>
            </a:r>
            <a:r>
              <a:rPr lang="zh-TW" altLang="en-US" dirty="0"/>
              <a:t> 驗收</a:t>
            </a:r>
            <a:r>
              <a:rPr lang="en-US" altLang="zh-TW" dirty="0"/>
              <a:t>(</a:t>
            </a:r>
            <a:r>
              <a:rPr lang="zh-TW" altLang="en-US" dirty="0"/>
              <a:t>影片、照片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3EB790F8-C079-410E-937B-7C04A6859AC7}"/>
              </a:ext>
            </a:extLst>
          </p:cNvPr>
          <p:cNvSpPr txBox="1">
            <a:spLocks/>
          </p:cNvSpPr>
          <p:nvPr/>
        </p:nvSpPr>
        <p:spPr>
          <a:xfrm>
            <a:off x="1219200" y="1670689"/>
            <a:ext cx="6269877" cy="745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sz="3600" b="1" dirty="0">
                <a:solidFill>
                  <a:srgbClr val="FF0000"/>
                </a:solidFill>
              </a:rPr>
              <a:t>影片額外上傳至</a:t>
            </a:r>
            <a:r>
              <a:rPr lang="en-US" altLang="zh-TW" sz="3600" b="1" dirty="0">
                <a:solidFill>
                  <a:srgbClr val="FF0000"/>
                </a:solidFill>
              </a:rPr>
              <a:t>GitHub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B4FB42-F3AF-41B3-9C97-16126E1DA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49" y="2416413"/>
            <a:ext cx="5800726" cy="4350545"/>
          </a:xfrm>
          <a:prstGeom prst="rect">
            <a:avLst/>
          </a:prstGeom>
          <a:ln w="38100">
            <a:solidFill>
              <a:srgbClr val="FF6600"/>
            </a:solidFill>
          </a:ln>
        </p:spPr>
      </p:pic>
    </p:spTree>
    <p:extLst>
      <p:ext uri="{BB962C8B-B14F-4D97-AF65-F5344CB8AC3E}">
        <p14:creationId xmlns:p14="http://schemas.microsoft.com/office/powerpoint/2010/main" val="942812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C37AF-F7FA-4DDC-AC2B-3740C487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</a:t>
            </a:r>
            <a:r>
              <a:rPr lang="zh-TW" altLang="en-US" dirty="0"/>
              <a:t> 感謝的話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DD9E127-300C-4345-B997-54AB7DE01B74}"/>
              </a:ext>
            </a:extLst>
          </p:cNvPr>
          <p:cNvSpPr txBox="1"/>
          <p:nvPr/>
        </p:nvSpPr>
        <p:spPr>
          <a:xfrm>
            <a:off x="1933575" y="1877853"/>
            <a:ext cx="9505950" cy="4232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zh-TW" altLang="en-US" sz="2600" dirty="0">
                <a:latin typeface="+mj-ea"/>
                <a:ea typeface="+mj-ea"/>
              </a:rPr>
              <a:t>謝謝老師這學期的指導，在我好幾次沒耐心時，都還是會幫我一把，甚至讓我去實驗室請教您那邊的學長。</a:t>
            </a:r>
            <a:endParaRPr lang="en-US" altLang="zh-TW" sz="2600" dirty="0">
              <a:latin typeface="+mj-ea"/>
              <a:ea typeface="+mj-ea"/>
            </a:endParaRPr>
          </a:p>
          <a:p>
            <a:pPr indent="720000">
              <a:lnSpc>
                <a:spcPct val="150000"/>
              </a:lnSpc>
            </a:pPr>
            <a:endParaRPr lang="en-US" altLang="zh-TW" sz="2600" dirty="0">
              <a:latin typeface="+mj-ea"/>
              <a:ea typeface="+mj-ea"/>
            </a:endParaRPr>
          </a:p>
          <a:p>
            <a:pPr indent="720000">
              <a:lnSpc>
                <a:spcPct val="150000"/>
              </a:lnSpc>
            </a:pPr>
            <a:r>
              <a:rPr lang="zh-TW" altLang="en-US" sz="2600" dirty="0">
                <a:latin typeface="+mj-ea"/>
                <a:ea typeface="+mj-ea"/>
              </a:rPr>
              <a:t>雖然這堂課只有一學分而且超難，但這是我這學期學到最多的一堂課，尤其是最後的作業</a:t>
            </a:r>
            <a:r>
              <a:rPr lang="en-US" altLang="zh-TW" sz="2600" dirty="0">
                <a:latin typeface="+mj-ea"/>
                <a:ea typeface="+mj-ea"/>
              </a:rPr>
              <a:t>I2C</a:t>
            </a:r>
            <a:r>
              <a:rPr lang="zh-TW" altLang="en-US" sz="2600" dirty="0">
                <a:latin typeface="+mj-ea"/>
                <a:ea typeface="+mj-ea"/>
              </a:rPr>
              <a:t>超級難，熬了</a:t>
            </a:r>
            <a:r>
              <a:rPr lang="en-US" altLang="zh-TW" sz="2600" dirty="0">
                <a:latin typeface="+mj-ea"/>
                <a:ea typeface="+mj-ea"/>
              </a:rPr>
              <a:t>2~3</a:t>
            </a:r>
            <a:r>
              <a:rPr lang="zh-TW" altLang="en-US" sz="2600" dirty="0">
                <a:latin typeface="+mj-ea"/>
                <a:ea typeface="+mj-ea"/>
              </a:rPr>
              <a:t>天</a:t>
            </a:r>
            <a:r>
              <a:rPr lang="en-US" altLang="zh-TW" sz="2600" dirty="0">
                <a:latin typeface="+mj-ea"/>
                <a:ea typeface="+mj-ea"/>
              </a:rPr>
              <a:t>(17</a:t>
            </a:r>
            <a:r>
              <a:rPr lang="zh-TW" altLang="en-US" sz="2600" dirty="0">
                <a:latin typeface="+mj-ea"/>
                <a:ea typeface="+mj-ea"/>
              </a:rPr>
              <a:t>小時以上</a:t>
            </a:r>
            <a:r>
              <a:rPr lang="en-US" altLang="zh-TW" sz="2600" dirty="0">
                <a:latin typeface="+mj-ea"/>
                <a:ea typeface="+mj-ea"/>
              </a:rPr>
              <a:t>)</a:t>
            </a:r>
            <a:r>
              <a:rPr lang="zh-TW" altLang="en-US" sz="2600" dirty="0">
                <a:latin typeface="+mj-ea"/>
                <a:ea typeface="+mj-ea"/>
              </a:rPr>
              <a:t>，也只完成了</a:t>
            </a:r>
            <a:r>
              <a:rPr lang="en-US" altLang="zh-TW" sz="2600" dirty="0">
                <a:latin typeface="+mj-ea"/>
                <a:ea typeface="+mj-ea"/>
              </a:rPr>
              <a:t>TX</a:t>
            </a:r>
            <a:r>
              <a:rPr lang="zh-TW" altLang="en-US" sz="2600" dirty="0">
                <a:latin typeface="+mj-ea"/>
                <a:ea typeface="+mj-ea"/>
              </a:rPr>
              <a:t>部分，雖然因為要回家很可惜沒有完成，但我真的學到了很多東西，謝謝老師和學長同學的協助。</a:t>
            </a:r>
            <a:endParaRPr lang="en-US" altLang="zh-TW" sz="2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3982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9F6CD9-CD79-4C83-986D-3900DC347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本學期作業結束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CB17A7-A8D7-421F-8930-EC0D898A3B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C109112130  </a:t>
            </a:r>
            <a:r>
              <a:rPr lang="zh-TW" altLang="en-US" sz="3200" dirty="0"/>
              <a:t>電子三甲  楊博宇</a:t>
            </a:r>
          </a:p>
        </p:txBody>
      </p:sp>
    </p:spTree>
    <p:extLst>
      <p:ext uri="{BB962C8B-B14F-4D97-AF65-F5344CB8AC3E}">
        <p14:creationId xmlns:p14="http://schemas.microsoft.com/office/powerpoint/2010/main" val="323950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DB7E51-9833-4F95-9159-A5B347BB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0.</a:t>
            </a:r>
            <a:r>
              <a:rPr lang="zh-TW" altLang="en-US" dirty="0"/>
              <a:t> 團隊分工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635D7C-7C35-439E-8366-C21325213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8598"/>
            <a:ext cx="9601200" cy="4183602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altLang="en-US" sz="2400" dirty="0"/>
              <a:t>本團隊共兩人：楊博宇、高英棋</a:t>
            </a:r>
            <a:endParaRPr lang="en-US" altLang="zh-TW" sz="2400" dirty="0"/>
          </a:p>
          <a:p>
            <a:pPr marL="0" indent="0">
              <a:lnSpc>
                <a:spcPct val="110000"/>
              </a:lnSpc>
              <a:buNone/>
            </a:pPr>
            <a:endParaRPr lang="en-US" altLang="zh-TW" sz="2400" b="1" dirty="0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sz="2400" b="1" dirty="0">
                <a:solidFill>
                  <a:schemeClr val="tx1"/>
                </a:solidFill>
              </a:rPr>
              <a:t>分工：</a:t>
            </a:r>
            <a:endParaRPr lang="en-US" altLang="zh-TW" sz="2400" b="1" dirty="0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sz="2400" dirty="0">
                <a:solidFill>
                  <a:schemeClr val="tx1"/>
                </a:solidFill>
              </a:rPr>
              <a:t>楊博宇：全部都我做的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TW" sz="2400" dirty="0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sz="2400" dirty="0"/>
              <a:t>高英棋：這次他媽什麼都沒做，氣死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6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DB7E51-9833-4F95-9159-A5B347BB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需求</a:t>
            </a:r>
            <a:r>
              <a:rPr lang="en-US" altLang="zh-TW" dirty="0"/>
              <a:t>_Lab8 (</a:t>
            </a:r>
            <a:r>
              <a:rPr lang="zh-TW" altLang="en-US" dirty="0"/>
              <a:t>只完成</a:t>
            </a:r>
            <a:r>
              <a:rPr lang="en-US" altLang="zh-TW" dirty="0"/>
              <a:t>TX</a:t>
            </a:r>
            <a:r>
              <a:rPr lang="zh-TW" altLang="en-US" dirty="0"/>
              <a:t>功能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635D7C-7C35-439E-8366-C21325213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4159"/>
            <a:ext cx="9601200" cy="3581400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2600" dirty="0"/>
              <a:t>Lab8</a:t>
            </a:r>
            <a:r>
              <a:rPr lang="zh-TW" altLang="en-US" sz="2600" dirty="0"/>
              <a:t>作業需求：完成</a:t>
            </a:r>
            <a:r>
              <a:rPr lang="en-US" altLang="zh-TW" sz="2600" dirty="0"/>
              <a:t>I2C</a:t>
            </a:r>
            <a:r>
              <a:rPr lang="zh-TW" altLang="en-US" sz="2600" dirty="0"/>
              <a:t>雙向通訊，並具有</a:t>
            </a:r>
            <a:r>
              <a:rPr lang="en-US" altLang="zh-TW" sz="2600" dirty="0"/>
              <a:t>TX</a:t>
            </a:r>
            <a:r>
              <a:rPr lang="zh-TW" altLang="en-US" sz="2600" dirty="0"/>
              <a:t>和</a:t>
            </a:r>
            <a:r>
              <a:rPr lang="en-US" altLang="zh-TW" sz="2600" dirty="0"/>
              <a:t>RX</a:t>
            </a:r>
            <a:br>
              <a:rPr lang="en-US" altLang="zh-TW" sz="2600" dirty="0"/>
            </a:br>
            <a:r>
              <a:rPr lang="zh-TW" altLang="en-US" sz="2600" dirty="0"/>
              <a:t>至少</a:t>
            </a:r>
            <a:r>
              <a:rPr lang="en-US" altLang="zh-TW" sz="2600" dirty="0"/>
              <a:t>1M1S</a:t>
            </a:r>
            <a:r>
              <a:rPr lang="zh-TW" altLang="en-US" sz="2600" dirty="0"/>
              <a:t>，下圖擷取自網路</a:t>
            </a:r>
            <a:endParaRPr lang="en-US" altLang="zh-TW" sz="2600" dirty="0"/>
          </a:p>
          <a:p>
            <a:pPr>
              <a:lnSpc>
                <a:spcPts val="4000"/>
              </a:lnSpc>
            </a:pPr>
            <a:endParaRPr lang="zh-TW" altLang="en-US" sz="2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40AF2D-802A-4BF1-9AE6-6B4206E92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199" y="3774859"/>
            <a:ext cx="7913380" cy="240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0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F3BD1-EE2D-4A8C-8DE3-6D4FF383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2738" cy="1485900"/>
          </a:xfrm>
        </p:spPr>
        <p:txBody>
          <a:bodyPr>
            <a:norm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 分析</a:t>
            </a:r>
            <a:r>
              <a:rPr lang="en-US" altLang="zh-TW" dirty="0"/>
              <a:t>(</a:t>
            </a:r>
            <a:r>
              <a:rPr lang="zh-TW" altLang="en-US" dirty="0"/>
              <a:t>系統切割</a:t>
            </a:r>
            <a:r>
              <a:rPr lang="en-US" altLang="zh-TW" dirty="0"/>
              <a:t>) – Lab8</a:t>
            </a:r>
            <a:r>
              <a:rPr lang="zh-TW" altLang="en-US" dirty="0"/>
              <a:t>：</a:t>
            </a:r>
            <a:r>
              <a:rPr lang="en-US" altLang="zh-TW" dirty="0"/>
              <a:t>I2C_TX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AC6F621-4025-4316-A7EF-43CF38922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" b="11114"/>
          <a:stretch/>
        </p:blipFill>
        <p:spPr>
          <a:xfrm>
            <a:off x="3012680" y="1949758"/>
            <a:ext cx="6983576" cy="4673665"/>
          </a:xfrm>
          <a:prstGeom prst="rect">
            <a:avLst/>
          </a:prstGeom>
          <a:ln w="28575">
            <a:solidFill>
              <a:srgbClr val="FF6600"/>
            </a:solidFill>
          </a:ln>
        </p:spPr>
      </p:pic>
    </p:spTree>
    <p:extLst>
      <p:ext uri="{BB962C8B-B14F-4D97-AF65-F5344CB8AC3E}">
        <p14:creationId xmlns:p14="http://schemas.microsoft.com/office/powerpoint/2010/main" val="340417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08E2A-D829-4233-88F1-0CE34CD9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 設計</a:t>
            </a:r>
            <a:r>
              <a:rPr lang="en-US" altLang="zh-TW" dirty="0"/>
              <a:t>(</a:t>
            </a:r>
            <a:r>
              <a:rPr lang="zh-TW" altLang="en-US" dirty="0"/>
              <a:t>架構圖</a:t>
            </a:r>
            <a:r>
              <a:rPr lang="en-US" altLang="zh-TW" dirty="0"/>
              <a:t>) – Lab6_1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322D33-2AE1-4AAD-A314-FA1CF10941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67"/>
          <a:stretch/>
        </p:blipFill>
        <p:spPr>
          <a:xfrm>
            <a:off x="2263523" y="1836170"/>
            <a:ext cx="8416314" cy="4403723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62670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08E2A-D829-4233-88F1-0CE34CD9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 設計</a:t>
            </a:r>
            <a:r>
              <a:rPr lang="en-US" altLang="zh-TW" dirty="0"/>
              <a:t>(</a:t>
            </a:r>
            <a:r>
              <a:rPr lang="zh-TW" altLang="en-US" dirty="0"/>
              <a:t>架構圖</a:t>
            </a:r>
            <a:r>
              <a:rPr lang="en-US" altLang="zh-TW" dirty="0"/>
              <a:t>) – Master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239840-AFC8-44FA-A0DE-AD41344BD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177" y="1801519"/>
            <a:ext cx="7395442" cy="4731336"/>
          </a:xfrm>
          <a:prstGeom prst="rect">
            <a:avLst/>
          </a:prstGeom>
          <a:ln w="28575">
            <a:solidFill>
              <a:srgbClr val="FF6600"/>
            </a:solidFill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1621B0D5-A6EF-4237-9437-822F28EB64C3}"/>
              </a:ext>
            </a:extLst>
          </p:cNvPr>
          <p:cNvSpPr/>
          <p:nvPr/>
        </p:nvSpPr>
        <p:spPr>
          <a:xfrm>
            <a:off x="6108162" y="3921174"/>
            <a:ext cx="727090" cy="11739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DA72166D-F03C-41CF-AD90-4615D7C95361}"/>
              </a:ext>
            </a:extLst>
          </p:cNvPr>
          <p:cNvSpPr txBox="1">
            <a:spLocks/>
          </p:cNvSpPr>
          <p:nvPr/>
        </p:nvSpPr>
        <p:spPr>
          <a:xfrm>
            <a:off x="6108162" y="3441963"/>
            <a:ext cx="1162242" cy="479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FSM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09C5E44-18A2-461B-BCC8-EDF0B544834D}"/>
              </a:ext>
            </a:extLst>
          </p:cNvPr>
          <p:cNvSpPr/>
          <p:nvPr/>
        </p:nvSpPr>
        <p:spPr>
          <a:xfrm>
            <a:off x="3545937" y="3743325"/>
            <a:ext cx="558858" cy="93345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72B6AC57-9C17-4AA5-9924-0DD369852533}"/>
              </a:ext>
            </a:extLst>
          </p:cNvPr>
          <p:cNvSpPr txBox="1">
            <a:spLocks/>
          </p:cNvSpPr>
          <p:nvPr/>
        </p:nvSpPr>
        <p:spPr>
          <a:xfrm>
            <a:off x="3495099" y="3218281"/>
            <a:ext cx="1162242" cy="479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b="1" dirty="0">
                <a:solidFill>
                  <a:srgbClr val="0070C0"/>
                </a:solidFill>
              </a:rPr>
              <a:t>除頻</a:t>
            </a:r>
            <a:endParaRPr lang="en-US" altLang="zh-TW" b="1" dirty="0">
              <a:solidFill>
                <a:srgbClr val="0070C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EC0E78-32C6-49CD-803B-021E7F430E84}"/>
              </a:ext>
            </a:extLst>
          </p:cNvPr>
          <p:cNvSpPr/>
          <p:nvPr/>
        </p:nvSpPr>
        <p:spPr>
          <a:xfrm>
            <a:off x="4771545" y="3990975"/>
            <a:ext cx="558858" cy="68580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4AD029DB-DC69-45DE-8B47-2FD3A22BC89E}"/>
              </a:ext>
            </a:extLst>
          </p:cNvPr>
          <p:cNvSpPr txBox="1">
            <a:spLocks/>
          </p:cNvSpPr>
          <p:nvPr/>
        </p:nvSpPr>
        <p:spPr>
          <a:xfrm>
            <a:off x="4358750" y="4961356"/>
            <a:ext cx="1859361" cy="479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b="1" dirty="0">
                <a:solidFill>
                  <a:srgbClr val="7030A0"/>
                </a:solidFill>
              </a:rPr>
              <a:t>按鈕防彈跳</a:t>
            </a:r>
            <a:endParaRPr lang="en-US" altLang="zh-TW" b="1" dirty="0">
              <a:solidFill>
                <a:srgbClr val="7030A0"/>
              </a:solidFill>
            </a:endParaRP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D384F36-8F86-4379-B812-06B5E051873A}"/>
              </a:ext>
            </a:extLst>
          </p:cNvPr>
          <p:cNvSpPr txBox="1">
            <a:spLocks/>
          </p:cNvSpPr>
          <p:nvPr/>
        </p:nvSpPr>
        <p:spPr>
          <a:xfrm>
            <a:off x="9131690" y="2857598"/>
            <a:ext cx="2677450" cy="1869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Franklin Gothic Book" panose="020B0503020102020204" pitchFamily="34" charset="0"/>
              <a:buNone/>
            </a:pPr>
            <a:r>
              <a:rPr lang="en-US" altLang="zh-TW" sz="2400" b="1" dirty="0">
                <a:solidFill>
                  <a:schemeClr val="tx1"/>
                </a:solidFill>
              </a:rPr>
              <a:t>Slave</a:t>
            </a:r>
            <a:r>
              <a:rPr lang="zh-TW" altLang="en-US" sz="2400" b="1" dirty="0">
                <a:solidFill>
                  <a:schemeClr val="tx1"/>
                </a:solidFill>
              </a:rPr>
              <a:t> 只有狀態機，時脈依靠</a:t>
            </a:r>
            <a:r>
              <a:rPr lang="en-US" altLang="zh-TW" sz="2400" b="1" dirty="0">
                <a:solidFill>
                  <a:schemeClr val="tx1"/>
                </a:solidFill>
              </a:rPr>
              <a:t>Master</a:t>
            </a:r>
            <a:r>
              <a:rPr lang="zh-TW" altLang="en-US" sz="2400" b="1" dirty="0">
                <a:solidFill>
                  <a:schemeClr val="tx1"/>
                </a:solidFill>
              </a:rPr>
              <a:t>給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4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9F6CD9-CD79-4C83-986D-3900DC347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Lab8 </a:t>
            </a:r>
            <a:r>
              <a:rPr lang="zh-TW" altLang="en-US" dirty="0"/>
              <a:t>程式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CB17A7-A8D7-421F-8930-EC0D898A3B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76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7689427E-E577-4C32-A0F1-5D76FDAAA666}"/>
              </a:ext>
            </a:extLst>
          </p:cNvPr>
          <p:cNvSpPr txBox="1">
            <a:spLocks/>
          </p:cNvSpPr>
          <p:nvPr/>
        </p:nvSpPr>
        <p:spPr>
          <a:xfrm>
            <a:off x="1460377" y="2171700"/>
            <a:ext cx="10036298" cy="4183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800" dirty="0"/>
              <a:t>本次程式 </a:t>
            </a:r>
            <a:r>
              <a:rPr lang="en-US" altLang="zh-TW" sz="2800" dirty="0" err="1"/>
              <a:t>Bouns</a:t>
            </a:r>
            <a:r>
              <a:rPr lang="zh-TW" altLang="en-US" sz="2800" dirty="0"/>
              <a:t>：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457200" indent="-457200">
              <a:buAutoNum type="arabicPeriod"/>
            </a:pPr>
            <a:r>
              <a:rPr lang="zh-TW" altLang="en-US" sz="2800" dirty="0"/>
              <a:t>利用多工器</a:t>
            </a:r>
            <a:r>
              <a:rPr lang="en-US" altLang="zh-TW" sz="2800" dirty="0"/>
              <a:t>1</a:t>
            </a:r>
            <a:r>
              <a:rPr lang="zh-TW" altLang="en-US" sz="2800" dirty="0"/>
              <a:t>，選擇看資料</a:t>
            </a:r>
            <a:r>
              <a:rPr lang="en-US" altLang="zh-TW" sz="2800" dirty="0"/>
              <a:t>(S0)</a:t>
            </a:r>
            <a:r>
              <a:rPr lang="zh-TW" altLang="en-US" sz="2800" dirty="0"/>
              <a:t>，或顯示狀態機的狀態</a:t>
            </a:r>
            <a:r>
              <a:rPr lang="en-US" altLang="zh-TW" sz="2800" dirty="0"/>
              <a:t>(S1)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B9A8D836-D4CF-4F1C-A1A9-3CDF28E0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20843" cy="1485900"/>
          </a:xfrm>
        </p:spPr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程式碼（</a:t>
            </a:r>
            <a:r>
              <a:rPr lang="en-US" altLang="zh-TW" dirty="0"/>
              <a:t>Lab8_TX</a:t>
            </a:r>
            <a:r>
              <a:rPr lang="zh-TW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3719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F0B23-6C07-4E81-936F-5253A989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程式碼（</a:t>
            </a:r>
            <a:r>
              <a:rPr lang="en-US" altLang="zh-TW" dirty="0"/>
              <a:t>Master</a:t>
            </a:r>
            <a:r>
              <a:rPr lang="zh-TW" altLang="en-US" dirty="0"/>
              <a:t>）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905C09A-8D9E-4266-9C24-C1BAE5F9F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2171700"/>
            <a:ext cx="7214716" cy="4171950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80FCE11C-C084-4E5B-8E57-5AA651C84F87}"/>
              </a:ext>
            </a:extLst>
          </p:cNvPr>
          <p:cNvSpPr txBox="1">
            <a:spLocks/>
          </p:cNvSpPr>
          <p:nvPr/>
        </p:nvSpPr>
        <p:spPr>
          <a:xfrm>
            <a:off x="5265672" y="3077568"/>
            <a:ext cx="2421003" cy="1113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sz="2400" b="1" dirty="0">
                <a:solidFill>
                  <a:srgbClr val="FF0000"/>
                </a:solidFill>
              </a:rPr>
              <a:t>電路合成</a:t>
            </a:r>
            <a:endParaRPr lang="en-US" altLang="zh-TW" sz="2400" b="1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CD2958E-B1D4-4473-8648-5A1BFC9B0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979" y="2171700"/>
            <a:ext cx="5484096" cy="4171950"/>
          </a:xfrm>
          <a:prstGeom prst="rect">
            <a:avLst/>
          </a:prstGeom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D35CC1E7-7D7A-4DB4-A8B3-78D39F5159C8}"/>
              </a:ext>
            </a:extLst>
          </p:cNvPr>
          <p:cNvSpPr txBox="1">
            <a:spLocks/>
          </p:cNvSpPr>
          <p:nvPr/>
        </p:nvSpPr>
        <p:spPr>
          <a:xfrm>
            <a:off x="10326655" y="4058643"/>
            <a:ext cx="2421003" cy="1113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3</a:t>
            </a:r>
            <a:r>
              <a:rPr lang="zh-TW" altLang="en-US" sz="2400" b="1" dirty="0">
                <a:solidFill>
                  <a:srgbClr val="FF0000"/>
                </a:solidFill>
              </a:rPr>
              <a:t>段除頻</a:t>
            </a:r>
            <a:endParaRPr lang="en-US" altLang="zh-TW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70164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456</TotalTime>
  <Words>395</Words>
  <Application>Microsoft Office PowerPoint</Application>
  <PresentationFormat>寬螢幕</PresentationFormat>
  <Paragraphs>52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新細明體</vt:lpstr>
      <vt:lpstr>Calibri</vt:lpstr>
      <vt:lpstr>Franklin Gothic Book</vt:lpstr>
      <vt:lpstr>裁剪</vt:lpstr>
      <vt:lpstr>FPGA專題-Lab8</vt:lpstr>
      <vt:lpstr>0. 團隊分工</vt:lpstr>
      <vt:lpstr>1. 需求_Lab8 (只完成TX功能)</vt:lpstr>
      <vt:lpstr>2. 分析(系統切割) – Lab8：I2C_TX</vt:lpstr>
      <vt:lpstr>3. 設計(架構圖) – Lab6_1</vt:lpstr>
      <vt:lpstr>3. 設計(架構圖) – Master</vt:lpstr>
      <vt:lpstr>Lab8 程式</vt:lpstr>
      <vt:lpstr>4. 程式碼（Lab8_TX）</vt:lpstr>
      <vt:lpstr>4. 程式碼（Master）</vt:lpstr>
      <vt:lpstr>4. 程式碼（Master）</vt:lpstr>
      <vt:lpstr>4. 程式碼（Master）</vt:lpstr>
      <vt:lpstr>4. 程式碼（Slave）</vt:lpstr>
      <vt:lpstr>4. 程式碼（Slave）</vt:lpstr>
      <vt:lpstr>5. 驗收(影片、照片)</vt:lpstr>
      <vt:lpstr>6. 感謝的話</vt:lpstr>
      <vt:lpstr>本學期作業結束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FPGA專題-乒乓球</dc:title>
  <dc:creator>eeaic</dc:creator>
  <cp:lastModifiedBy>C109112130</cp:lastModifiedBy>
  <cp:revision>106</cp:revision>
  <dcterms:created xsi:type="dcterms:W3CDTF">2022-11-03T06:46:47Z</dcterms:created>
  <dcterms:modified xsi:type="dcterms:W3CDTF">2023-01-13T10:59:18Z</dcterms:modified>
</cp:coreProperties>
</file>