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0" r:id="rId10"/>
    <p:sldId id="266" r:id="rId11"/>
    <p:sldId id="267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0F46-E281-403F-B1F9-E2F7583712D4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F8C4E-2FD6-4196-B5F9-47BEF4EBF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0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D4B7A0-C1C2-4A5C-89D4-E9FA80654C6D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5119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ED54-A7B2-43E5-AE12-3FFA781343EF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7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7BC7-DD93-4C8F-9686-8DB64F1D8E2E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87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706F-0AAE-4C53-BA1D-73D323DDE6BC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8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0CA87-EE30-4EFD-9497-316F04C76F4C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3184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FFB1-A8CA-45D5-9A30-A3B515D41D1E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2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D25E-FAF9-4324-A1C6-98AFA8C23276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50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F50B-B69B-4AE3-8396-7B1F32706121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7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5CCD-3756-4B1D-9430-124EE9439469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7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CCC42-0161-4367-9BD8-20B74568F2DC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87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7951A-BC51-4DA6-96D3-5AB91C6FE174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9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411DAD-6C52-4A2C-9E96-58B669BA08A8}" type="datetime1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A4EE4-7B8B-4225-83F1-1E413BDD65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88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7336F-4B3F-41BC-8F27-CB81970D6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專題</a:t>
            </a:r>
            <a:r>
              <a:rPr lang="en-US" altLang="zh-TW" dirty="0"/>
              <a:t>-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55214-A7AF-4B18-8D1A-CBFCD238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C109112130_</a:t>
            </a:r>
            <a:r>
              <a:rPr lang="zh-TW" altLang="en-US" dirty="0"/>
              <a:t>電子三甲</a:t>
            </a:r>
            <a:r>
              <a:rPr lang="en-US" altLang="zh-TW" dirty="0"/>
              <a:t>_</a:t>
            </a:r>
            <a:r>
              <a:rPr lang="zh-TW" altLang="en-US" dirty="0"/>
              <a:t>楊博宇</a:t>
            </a:r>
          </a:p>
        </p:txBody>
      </p:sp>
    </p:spTree>
    <p:extLst>
      <p:ext uri="{BB962C8B-B14F-4D97-AF65-F5344CB8AC3E}">
        <p14:creationId xmlns:p14="http://schemas.microsoft.com/office/powerpoint/2010/main" val="248625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程式碼（電路特別處）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9CBC22-E27D-4C2C-97D6-5B56915F1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"/>
          <a:stretch/>
        </p:blipFill>
        <p:spPr>
          <a:xfrm>
            <a:off x="1371600" y="2236063"/>
            <a:ext cx="10420844" cy="40959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0FCAD6-8486-44B8-BFF3-9E6D2DFFE5F1}"/>
              </a:ext>
            </a:extLst>
          </p:cNvPr>
          <p:cNvSpPr/>
          <p:nvPr/>
        </p:nvSpPr>
        <p:spPr>
          <a:xfrm>
            <a:off x="2095432" y="2520704"/>
            <a:ext cx="3106883" cy="136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C625E9-62FD-4A04-9810-18851A66A006}"/>
              </a:ext>
            </a:extLst>
          </p:cNvPr>
          <p:cNvSpPr txBox="1">
            <a:spLocks/>
          </p:cNvSpPr>
          <p:nvPr/>
        </p:nvSpPr>
        <p:spPr>
          <a:xfrm>
            <a:off x="5270889" y="2725350"/>
            <a:ext cx="1520529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變速球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DDA7D-0783-4FFB-92E5-233A30FC5EB7}"/>
              </a:ext>
            </a:extLst>
          </p:cNvPr>
          <p:cNvSpPr/>
          <p:nvPr/>
        </p:nvSpPr>
        <p:spPr>
          <a:xfrm>
            <a:off x="7272594" y="4555171"/>
            <a:ext cx="1525178" cy="129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9151B77-2D5E-4987-989E-15C8BCE52704}"/>
              </a:ext>
            </a:extLst>
          </p:cNvPr>
          <p:cNvSpPr txBox="1">
            <a:spLocks/>
          </p:cNvSpPr>
          <p:nvPr/>
        </p:nvSpPr>
        <p:spPr>
          <a:xfrm>
            <a:off x="7225457" y="4073558"/>
            <a:ext cx="2007320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主要狀態機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FB21D1-5856-4FBC-A651-BEF325678C8A}"/>
              </a:ext>
            </a:extLst>
          </p:cNvPr>
          <p:cNvSpPr/>
          <p:nvPr/>
        </p:nvSpPr>
        <p:spPr>
          <a:xfrm>
            <a:off x="9232776" y="4794776"/>
            <a:ext cx="2559667" cy="1295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F2C0465-EA79-4894-A381-253EEFE9714D}"/>
              </a:ext>
            </a:extLst>
          </p:cNvPr>
          <p:cNvSpPr txBox="1">
            <a:spLocks/>
          </p:cNvSpPr>
          <p:nvPr/>
        </p:nvSpPr>
        <p:spPr>
          <a:xfrm>
            <a:off x="9508950" y="4251202"/>
            <a:ext cx="2007320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00B050"/>
                </a:solidFill>
              </a:rPr>
              <a:t>顯示球</a:t>
            </a:r>
            <a:r>
              <a:rPr lang="en-US" altLang="zh-TW" sz="2200" b="1" dirty="0">
                <a:solidFill>
                  <a:srgbClr val="00B050"/>
                </a:solidFill>
              </a:rPr>
              <a:t>or</a:t>
            </a:r>
            <a:r>
              <a:rPr lang="zh-TW" altLang="en-US" sz="2200" b="1" dirty="0">
                <a:solidFill>
                  <a:srgbClr val="00B050"/>
                </a:solidFill>
              </a:rPr>
              <a:t>分數</a:t>
            </a:r>
            <a:endParaRPr lang="en-US" altLang="zh-TW" sz="2200" b="1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527F0D-B9C2-4851-BB1C-D98B92640F6B}"/>
              </a:ext>
            </a:extLst>
          </p:cNvPr>
          <p:cNvSpPr/>
          <p:nvPr/>
        </p:nvSpPr>
        <p:spPr>
          <a:xfrm>
            <a:off x="5913493" y="3551068"/>
            <a:ext cx="842263" cy="9397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5171A-C51C-4E00-8D79-18AF0BC3708D}"/>
              </a:ext>
            </a:extLst>
          </p:cNvPr>
          <p:cNvSpPr/>
          <p:nvPr/>
        </p:nvSpPr>
        <p:spPr>
          <a:xfrm>
            <a:off x="5949155" y="5380515"/>
            <a:ext cx="806601" cy="8693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0F2E19-E75C-4A56-A4AF-0C48F0203C7A}"/>
              </a:ext>
            </a:extLst>
          </p:cNvPr>
          <p:cNvSpPr txBox="1">
            <a:spLocks/>
          </p:cNvSpPr>
          <p:nvPr/>
        </p:nvSpPr>
        <p:spPr>
          <a:xfrm>
            <a:off x="6791418" y="3311462"/>
            <a:ext cx="184930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7030A0"/>
                </a:solidFill>
              </a:rPr>
              <a:t>按鈕防彈跳</a:t>
            </a:r>
            <a:endParaRPr lang="en-US" altLang="zh-TW" sz="2200" b="1" dirty="0">
              <a:solidFill>
                <a:srgbClr val="7030A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CEA721-4F94-4D9E-90B7-6B5353AD9ED4}"/>
              </a:ext>
            </a:extLst>
          </p:cNvPr>
          <p:cNvSpPr/>
          <p:nvPr/>
        </p:nvSpPr>
        <p:spPr>
          <a:xfrm>
            <a:off x="5832629" y="4476288"/>
            <a:ext cx="942361" cy="82210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455CA9E-23F2-498E-8C6A-31FFCB5A6DE1}"/>
              </a:ext>
            </a:extLst>
          </p:cNvPr>
          <p:cNvSpPr txBox="1">
            <a:spLocks/>
          </p:cNvSpPr>
          <p:nvPr/>
        </p:nvSpPr>
        <p:spPr>
          <a:xfrm>
            <a:off x="4184779" y="5176421"/>
            <a:ext cx="184930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b="1" dirty="0">
                <a:solidFill>
                  <a:srgbClr val="FF6600"/>
                </a:solidFill>
              </a:rPr>
              <a:t>變速</a:t>
            </a:r>
            <a:r>
              <a:rPr lang="en-US" altLang="zh-TW" b="1" dirty="0">
                <a:solidFill>
                  <a:srgbClr val="FF6600"/>
                </a:solidFill>
              </a:rPr>
              <a:t>or</a:t>
            </a:r>
            <a:r>
              <a:rPr lang="zh-TW" altLang="en-US" b="1" dirty="0">
                <a:solidFill>
                  <a:srgbClr val="FF6600"/>
                </a:solidFill>
              </a:rPr>
              <a:t>正常速</a:t>
            </a:r>
            <a:endParaRPr lang="en-US" altLang="zh-TW" b="1" dirty="0">
              <a:solidFill>
                <a:srgbClr val="FF66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BEF064-6DAD-4026-A65D-98312F243FCF}"/>
              </a:ext>
            </a:extLst>
          </p:cNvPr>
          <p:cNvSpPr/>
          <p:nvPr/>
        </p:nvSpPr>
        <p:spPr>
          <a:xfrm>
            <a:off x="4277923" y="4218974"/>
            <a:ext cx="1026304" cy="8221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3FEBFAF-9792-4A36-A3EB-36E73A5EF26B}"/>
              </a:ext>
            </a:extLst>
          </p:cNvPr>
          <p:cNvSpPr txBox="1">
            <a:spLocks/>
          </p:cNvSpPr>
          <p:nvPr/>
        </p:nvSpPr>
        <p:spPr>
          <a:xfrm>
            <a:off x="3084520" y="4190816"/>
            <a:ext cx="1849305" cy="47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3</a:t>
            </a:r>
            <a:r>
              <a:rPr lang="zh-TW" altLang="en-US" b="1" dirty="0">
                <a:solidFill>
                  <a:srgbClr val="0070C0"/>
                </a:solidFill>
              </a:rPr>
              <a:t>種頻率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程式碼（程式特別處）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151205-94E9-40D9-B924-6B4792BC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31" y="1953458"/>
            <a:ext cx="5558946" cy="46356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490DE7D-9FBC-4056-977C-A731DF9892BC}"/>
              </a:ext>
            </a:extLst>
          </p:cNvPr>
          <p:cNvSpPr txBox="1">
            <a:spLocks/>
          </p:cNvSpPr>
          <p:nvPr/>
        </p:nvSpPr>
        <p:spPr>
          <a:xfrm>
            <a:off x="8717872" y="3429000"/>
            <a:ext cx="3336569" cy="7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變速球的５種速度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9A6648-BB9B-4449-91E8-A810D598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21" y="1953458"/>
            <a:ext cx="4458070" cy="464820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3674F4B-EF15-418A-B47A-04118F38C597}"/>
              </a:ext>
            </a:extLst>
          </p:cNvPr>
          <p:cNvSpPr txBox="1">
            <a:spLocks/>
          </p:cNvSpPr>
          <p:nvPr/>
        </p:nvSpPr>
        <p:spPr>
          <a:xfrm>
            <a:off x="4161385" y="4611210"/>
            <a:ext cx="3336569" cy="206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1800" b="1" dirty="0">
                <a:solidFill>
                  <a:srgbClr val="FF0000"/>
                </a:solidFill>
              </a:rPr>
              <a:t>以下三種除頻：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r>
              <a:rPr lang="zh-TW" altLang="en-US" sz="1800" b="1" dirty="0">
                <a:solidFill>
                  <a:srgbClr val="FF0000"/>
                </a:solidFill>
              </a:rPr>
              <a:t>按鈕防彈跳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r>
              <a:rPr lang="en-US" altLang="zh-TW" sz="1800" b="1" dirty="0">
                <a:solidFill>
                  <a:srgbClr val="FF0000"/>
                </a:solidFill>
              </a:rPr>
              <a:t>FSM</a:t>
            </a:r>
            <a:r>
              <a:rPr lang="zh-TW" altLang="en-US" sz="1800" b="1" dirty="0">
                <a:solidFill>
                  <a:srgbClr val="FF0000"/>
                </a:solidFill>
              </a:rPr>
              <a:t>計分數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marL="342900" indent="-342900">
              <a:buFont typeface="Franklin Gothic Book" panose="020B0503020102020204" pitchFamily="34" charset="0"/>
              <a:buAutoNum type="arabicPeriod"/>
            </a:pPr>
            <a:r>
              <a:rPr lang="zh-TW" altLang="en-US" sz="1800" b="1" dirty="0">
                <a:solidFill>
                  <a:srgbClr val="FF0000"/>
                </a:solidFill>
              </a:rPr>
              <a:t>移位暫存器</a:t>
            </a:r>
            <a:endParaRPr lang="en-US" altLang="zh-TW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31FB9A-A63F-4DF3-8C2C-3110F8A88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9" r="10547"/>
          <a:stretch/>
        </p:blipFill>
        <p:spPr>
          <a:xfrm>
            <a:off x="746026" y="1712511"/>
            <a:ext cx="3696856" cy="49182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C630EE-6B59-45A6-A51B-DA625B119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27"/>
          <a:stretch/>
        </p:blipFill>
        <p:spPr>
          <a:xfrm>
            <a:off x="4442882" y="1712511"/>
            <a:ext cx="3572810" cy="49182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010B68-F769-4B2C-8682-8174EE57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92" y="3735732"/>
            <a:ext cx="3430282" cy="28950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834346-FF91-483A-AFEF-FEB8025D6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72"/>
          <a:stretch/>
        </p:blipFill>
        <p:spPr>
          <a:xfrm>
            <a:off x="8015692" y="203968"/>
            <a:ext cx="3430282" cy="352090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79353E3-EC9A-4F85-B3F9-E8BAC31A22A3}"/>
              </a:ext>
            </a:extLst>
          </p:cNvPr>
          <p:cNvSpPr txBox="1">
            <a:spLocks/>
          </p:cNvSpPr>
          <p:nvPr/>
        </p:nvSpPr>
        <p:spPr>
          <a:xfrm>
            <a:off x="9152879" y="5592390"/>
            <a:ext cx="1934096" cy="7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7030A0"/>
                </a:solidFill>
              </a:rPr>
              <a:t>移位暫存器</a:t>
            </a:r>
            <a:endParaRPr lang="en-US" altLang="zh-TW" sz="2200" b="1" dirty="0">
              <a:solidFill>
                <a:srgbClr val="7030A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F8F473D-FAAA-4832-805C-790F2E3793DB}"/>
              </a:ext>
            </a:extLst>
          </p:cNvPr>
          <p:cNvSpPr txBox="1">
            <a:spLocks/>
          </p:cNvSpPr>
          <p:nvPr/>
        </p:nvSpPr>
        <p:spPr>
          <a:xfrm>
            <a:off x="2669731" y="1331834"/>
            <a:ext cx="3336569" cy="74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2200" b="1" dirty="0">
                <a:solidFill>
                  <a:srgbClr val="FF0000"/>
                </a:solidFill>
              </a:rPr>
              <a:t>狀態機判定誰的球</a:t>
            </a:r>
            <a:endParaRPr lang="en-US" altLang="zh-TW" sz="2200" b="1" dirty="0">
              <a:solidFill>
                <a:srgbClr val="FF0000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295BC0CE-6733-4A74-95B2-68FEB4D4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程式碼（程式特別處）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BFBC0B3-15B0-42B6-814E-470BC7C40AA1}"/>
              </a:ext>
            </a:extLst>
          </p:cNvPr>
          <p:cNvSpPr txBox="1">
            <a:spLocks/>
          </p:cNvSpPr>
          <p:nvPr/>
        </p:nvSpPr>
        <p:spPr>
          <a:xfrm>
            <a:off x="5687183" y="4859915"/>
            <a:ext cx="2390532" cy="5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b="1" dirty="0">
                <a:solidFill>
                  <a:srgbClr val="00B050"/>
                </a:solidFill>
              </a:rPr>
              <a:t>狀態機判定誰加分</a:t>
            </a:r>
            <a:endParaRPr lang="en-US" altLang="zh-TW" b="1" dirty="0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78AC03-96B4-4CB8-B9AB-F755DF31ECDB}"/>
              </a:ext>
            </a:extLst>
          </p:cNvPr>
          <p:cNvSpPr/>
          <p:nvPr/>
        </p:nvSpPr>
        <p:spPr>
          <a:xfrm>
            <a:off x="746026" y="1707301"/>
            <a:ext cx="3696856" cy="491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100C24-FA55-45B4-B670-34F00E243796}"/>
              </a:ext>
            </a:extLst>
          </p:cNvPr>
          <p:cNvSpPr/>
          <p:nvPr/>
        </p:nvSpPr>
        <p:spPr>
          <a:xfrm>
            <a:off x="4442882" y="1702090"/>
            <a:ext cx="3572810" cy="2248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08E6BD-144D-41BF-B3E7-6A3B68CBFE7A}"/>
              </a:ext>
            </a:extLst>
          </p:cNvPr>
          <p:cNvSpPr/>
          <p:nvPr/>
        </p:nvSpPr>
        <p:spPr>
          <a:xfrm>
            <a:off x="4463736" y="3950564"/>
            <a:ext cx="3430282" cy="2685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CAC60D-7B2E-4349-941A-1B190D1BB3BB}"/>
              </a:ext>
            </a:extLst>
          </p:cNvPr>
          <p:cNvSpPr/>
          <p:nvPr/>
        </p:nvSpPr>
        <p:spPr>
          <a:xfrm>
            <a:off x="8015692" y="203967"/>
            <a:ext cx="3430282" cy="3316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E45FDC-269A-4D10-B731-3F3E1B24B136}"/>
              </a:ext>
            </a:extLst>
          </p:cNvPr>
          <p:cNvSpPr/>
          <p:nvPr/>
        </p:nvSpPr>
        <p:spPr>
          <a:xfrm>
            <a:off x="8005728" y="3719659"/>
            <a:ext cx="3461099" cy="29058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6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C37AF-F7FA-4DDC-AC2B-3740C487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驗收影片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B790F8-C079-410E-937B-7C04A6859AC7}"/>
              </a:ext>
            </a:extLst>
          </p:cNvPr>
          <p:cNvSpPr txBox="1">
            <a:spLocks/>
          </p:cNvSpPr>
          <p:nvPr/>
        </p:nvSpPr>
        <p:spPr>
          <a:xfrm>
            <a:off x="3841789" y="3429000"/>
            <a:ext cx="6269877" cy="74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TW" altLang="en-US" sz="3600" b="1" dirty="0">
                <a:solidFill>
                  <a:srgbClr val="FF0000"/>
                </a:solidFill>
              </a:rPr>
              <a:t>這部分額外上傳至</a:t>
            </a:r>
            <a:r>
              <a:rPr lang="en-US" altLang="zh-TW" sz="3600" b="1" dirty="0">
                <a:solidFill>
                  <a:srgbClr val="FF0000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4281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7E51-9833-4F95-9159-A5B347B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35D7C-7C35-439E-8366-C213252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4159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600" dirty="0"/>
              <a:t>期中考報告需求：做出一個乒乓球遊戲</a:t>
            </a:r>
            <a:r>
              <a:rPr lang="en-US" altLang="zh-TW" sz="2600" dirty="0"/>
              <a:t>(HW_3)</a:t>
            </a:r>
          </a:p>
          <a:p>
            <a:pPr marL="0" indent="0">
              <a:buNone/>
            </a:pPr>
            <a:endParaRPr lang="zh-TW" altLang="en-US" sz="2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15B6DE-265C-4ECA-85E6-26AC55BE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63" y="2960133"/>
            <a:ext cx="5543118" cy="336964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6110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B7E51-9833-4F95-9159-A5B347B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需求</a:t>
            </a:r>
            <a:r>
              <a:rPr lang="en-US" altLang="zh-TW" dirty="0"/>
              <a:t>-</a:t>
            </a:r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35D7C-7C35-439E-8366-C213252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8598"/>
            <a:ext cx="9601200" cy="418360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/>
              <a:t>遊戲規則如下：</a:t>
            </a:r>
            <a:endParaRPr lang="en-US" altLang="zh-TW" sz="2400" dirty="0"/>
          </a:p>
          <a:p>
            <a:pPr marL="457200" indent="-457200">
              <a:buAutoNum type="arabicPeriod"/>
            </a:pPr>
            <a:r>
              <a:rPr lang="zh-TW" altLang="en-US" dirty="0"/>
              <a:t>球到任何一方終點位置，玩家都要按下各自按鈕打球打回去</a:t>
            </a:r>
            <a:r>
              <a:rPr lang="en-US" altLang="zh-TW" dirty="0"/>
              <a:t>(EX. </a:t>
            </a:r>
            <a:r>
              <a:rPr lang="zh-TW" altLang="en-US" dirty="0"/>
              <a:t>球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太早按，太晚按都算輸，對方將會</a:t>
            </a:r>
            <a:r>
              <a:rPr lang="en-US" altLang="zh-TW" dirty="0"/>
              <a:t>+1</a:t>
            </a:r>
            <a:r>
              <a:rPr lang="zh-TW" altLang="en-US" dirty="0"/>
              <a:t>分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本次題目，由</a:t>
            </a:r>
            <a:r>
              <a:rPr lang="en-US" altLang="zh-TW" dirty="0"/>
              <a:t>LED</a:t>
            </a:r>
            <a:r>
              <a:rPr lang="zh-TW" altLang="en-US" dirty="0"/>
              <a:t>燈計分</a:t>
            </a:r>
            <a:r>
              <a:rPr lang="en-US" altLang="zh-TW" dirty="0"/>
              <a:t>(0-15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，雙方玩家各有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LED</a:t>
            </a:r>
            <a:r>
              <a:rPr lang="zh-TW" altLang="en-US" dirty="0"/>
              <a:t>燈做為計分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本次報告加分項目：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變速球</a:t>
            </a:r>
            <a:r>
              <a:rPr lang="en-US" altLang="zh-TW" dirty="0"/>
              <a:t>(</a:t>
            </a:r>
            <a:r>
              <a:rPr lang="zh-TW" altLang="en-US" dirty="0"/>
              <a:t>使用亂數</a:t>
            </a:r>
            <a:r>
              <a:rPr lang="en-US" altLang="zh-TW" dirty="0"/>
              <a:t>)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多顆球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其他花招</a:t>
            </a: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5FF1E3A-691C-4E9B-A337-979093DB5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/>
          <a:stretch/>
        </p:blipFill>
        <p:spPr>
          <a:xfrm>
            <a:off x="7031115" y="3959441"/>
            <a:ext cx="3455015" cy="277918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116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F434838A-7CF4-4036-9782-130EBCC5E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43" y="1966404"/>
            <a:ext cx="8805658" cy="4390008"/>
          </a:xfrm>
        </p:spPr>
      </p:pic>
    </p:spTree>
    <p:extLst>
      <p:ext uri="{BB962C8B-B14F-4D97-AF65-F5344CB8AC3E}">
        <p14:creationId xmlns:p14="http://schemas.microsoft.com/office/powerpoint/2010/main" val="332300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3BD1-EE2D-4A8C-8DE3-6D4FF383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分析</a:t>
            </a:r>
            <a:r>
              <a:rPr lang="en-US" altLang="zh-TW" dirty="0"/>
              <a:t>(</a:t>
            </a:r>
            <a:r>
              <a:rPr lang="zh-TW" altLang="en-US" dirty="0"/>
              <a:t>系統切割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455B15-4E76-40AA-B6A0-DEBC8D40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8" y="1952350"/>
            <a:ext cx="4277557" cy="4361378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012D6E2-5C5C-4965-A539-9323A4A5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5" y="1952350"/>
            <a:ext cx="5234637" cy="4347095"/>
          </a:xfrm>
        </p:spPr>
      </p:pic>
    </p:spTree>
    <p:extLst>
      <p:ext uri="{BB962C8B-B14F-4D97-AF65-F5344CB8AC3E}">
        <p14:creationId xmlns:p14="http://schemas.microsoft.com/office/powerpoint/2010/main" val="89337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</a:t>
            </a:r>
            <a:r>
              <a:rPr lang="zh-TW" altLang="en-US" dirty="0"/>
              <a:t>架構圖基本功能初稿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B9EB102-0E7C-4896-BAB4-DD30E999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797" y="1843226"/>
            <a:ext cx="8446973" cy="466410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5124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(FSM)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0D8794F-4AEC-4690-ACE6-6156DD0F7C44}"/>
              </a:ext>
            </a:extLst>
          </p:cNvPr>
          <p:cNvSpPr txBox="1">
            <a:spLocks/>
          </p:cNvSpPr>
          <p:nvPr/>
        </p:nvSpPr>
        <p:spPr>
          <a:xfrm>
            <a:off x="1371600" y="1988598"/>
            <a:ext cx="9601200" cy="41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sz="2400" dirty="0"/>
              <a:t>FSM</a:t>
            </a:r>
            <a:r>
              <a:rPr lang="zh-TW" altLang="en-US" sz="2400" dirty="0"/>
              <a:t>設計</a:t>
            </a:r>
            <a:r>
              <a:rPr lang="en-US" altLang="zh-TW" sz="2400" dirty="0"/>
              <a:t>1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sz="2400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altLang="zh-TW" sz="2400" b="1" dirty="0"/>
              <a:t>State </a:t>
            </a:r>
            <a:r>
              <a:rPr lang="zh-TW" altLang="en-US" sz="2400" b="1" dirty="0"/>
              <a:t>任務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1800" dirty="0"/>
              <a:t>左移中、右移中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左</a:t>
            </a:r>
            <a:r>
              <a:rPr lang="en-US" altLang="zh-TW" sz="1800" dirty="0"/>
              <a:t>Win </a:t>
            </a:r>
            <a:r>
              <a:rPr lang="zh-TW" altLang="en-US" sz="1800" dirty="0"/>
              <a:t>、 右</a:t>
            </a:r>
            <a:r>
              <a:rPr lang="en-US" altLang="zh-TW" sz="1800" dirty="0"/>
              <a:t>Win</a:t>
            </a:r>
          </a:p>
          <a:p>
            <a:pPr marL="0" indent="0">
              <a:buNone/>
            </a:pPr>
            <a:r>
              <a:rPr lang="en-US" altLang="zh-TW" sz="2400" b="1" dirty="0"/>
              <a:t>2. </a:t>
            </a:r>
            <a:r>
              <a:rPr lang="zh-TW" altLang="en-US" sz="2400" b="1" dirty="0"/>
              <a:t> 事件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/>
              <a:t>3.</a:t>
            </a:r>
            <a:r>
              <a:rPr lang="zh-TW" altLang="en-US" sz="2400" b="1" dirty="0"/>
              <a:t>  行動</a:t>
            </a:r>
            <a:endParaRPr lang="en-US" altLang="zh-TW" sz="2400" b="1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sz="2400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410A729-36A3-4E24-8CBE-0B9639F46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98" y="1412087"/>
            <a:ext cx="6590192" cy="5336624"/>
          </a:xfr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7263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08E2A-D829-4233-88F1-0CE34CD9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設計</a:t>
            </a:r>
            <a:r>
              <a:rPr lang="en-US" altLang="zh-TW" dirty="0"/>
              <a:t>(FSM</a:t>
            </a:r>
            <a:r>
              <a:rPr lang="zh-TW" altLang="en-US" dirty="0"/>
              <a:t>描述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48A3FDD-DD87-4286-99DD-3D6551F8F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17" y="1794743"/>
            <a:ext cx="7038495" cy="4980068"/>
          </a:xfrm>
          <a:ln w="28575">
            <a:solidFill>
              <a:srgbClr val="FF6600"/>
            </a:solidFill>
          </a:ln>
        </p:spPr>
      </p:pic>
    </p:spTree>
    <p:extLst>
      <p:ext uri="{BB962C8B-B14F-4D97-AF65-F5344CB8AC3E}">
        <p14:creationId xmlns:p14="http://schemas.microsoft.com/office/powerpoint/2010/main" val="285351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F0B23-6C07-4E81-936F-5253A989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程式碼（特別處）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689427E-E577-4C32-A0F1-5D76FDAAA666}"/>
              </a:ext>
            </a:extLst>
          </p:cNvPr>
          <p:cNvSpPr txBox="1">
            <a:spLocks/>
          </p:cNvSpPr>
          <p:nvPr/>
        </p:nvSpPr>
        <p:spPr>
          <a:xfrm>
            <a:off x="1460377" y="2171700"/>
            <a:ext cx="9601200" cy="418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/>
              <a:t>除了前面的基本功能外</a:t>
            </a:r>
            <a:r>
              <a:rPr lang="en-US" altLang="zh-TW" sz="2400" dirty="0"/>
              <a:t>(</a:t>
            </a:r>
            <a:r>
              <a:rPr lang="zh-TW" altLang="en-US" sz="2400" dirty="0"/>
              <a:t>給老師檢查的</a:t>
            </a:r>
            <a:r>
              <a:rPr lang="en-US" altLang="zh-TW" sz="2400" dirty="0"/>
              <a:t>) </a:t>
            </a:r>
            <a:r>
              <a:rPr lang="zh-TW" altLang="en-US" sz="2400" dirty="0"/>
              <a:t>，如正常打球</a:t>
            </a:r>
            <a:r>
              <a:rPr lang="en-US" altLang="zh-TW" sz="2400" dirty="0"/>
              <a:t>…</a:t>
            </a:r>
            <a:r>
              <a:rPr lang="zh-TW" altLang="en-US" sz="2400" dirty="0"/>
              <a:t>等等，以下為本次新增。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zh-TW" altLang="en-US" sz="2400" dirty="0"/>
              <a:t>利用多工器</a:t>
            </a:r>
            <a:r>
              <a:rPr lang="en-US" altLang="zh-TW" sz="2400" dirty="0"/>
              <a:t>1</a:t>
            </a:r>
            <a:r>
              <a:rPr lang="zh-TW" altLang="en-US" sz="2400" dirty="0"/>
              <a:t>，選擇正常打球</a:t>
            </a:r>
            <a:r>
              <a:rPr lang="en-US" altLang="zh-TW" sz="2400" dirty="0"/>
              <a:t>(S0)</a:t>
            </a:r>
            <a:r>
              <a:rPr lang="zh-TW" altLang="en-US" sz="2400" dirty="0"/>
              <a:t>，或顯示分數</a:t>
            </a:r>
            <a:r>
              <a:rPr lang="en-US" altLang="zh-TW" sz="2400" dirty="0"/>
              <a:t>(S1)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zh-TW" altLang="en-US" sz="2400" dirty="0"/>
              <a:t>利用多工器</a:t>
            </a:r>
            <a:r>
              <a:rPr lang="en-US" altLang="zh-TW" sz="2400" dirty="0"/>
              <a:t>2</a:t>
            </a:r>
            <a:r>
              <a:rPr lang="zh-TW" altLang="en-US" sz="2400" dirty="0"/>
              <a:t>，選擇正常打球速度</a:t>
            </a:r>
            <a:r>
              <a:rPr lang="en-US" altLang="zh-TW" sz="2400" dirty="0"/>
              <a:t>(S0) </a:t>
            </a:r>
            <a:r>
              <a:rPr lang="zh-TW" altLang="en-US" sz="2400" dirty="0"/>
              <a:t>，或變速球</a:t>
            </a:r>
            <a:r>
              <a:rPr lang="en-US" altLang="zh-TW" sz="2400" dirty="0"/>
              <a:t>(S1)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3719637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205</TotalTime>
  <Words>328</Words>
  <Application>Microsoft Office PowerPoint</Application>
  <PresentationFormat>寬螢幕</PresentationFormat>
  <Paragraphs>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Calibri</vt:lpstr>
      <vt:lpstr>Franklin Gothic Book</vt:lpstr>
      <vt:lpstr>裁剪</vt:lpstr>
      <vt:lpstr>FPGA專題-乒乓球</vt:lpstr>
      <vt:lpstr>1. 需求</vt:lpstr>
      <vt:lpstr>1. 需求-遊戲規則</vt:lpstr>
      <vt:lpstr>2. 分析(系統切割)</vt:lpstr>
      <vt:lpstr>2. 分析(系統切割)</vt:lpstr>
      <vt:lpstr>3. 設計(架構圖基本功能初稿)</vt:lpstr>
      <vt:lpstr>3. 設計(FSM)</vt:lpstr>
      <vt:lpstr>3. 設計(FSM描述)</vt:lpstr>
      <vt:lpstr>4. 程式碼（特別處）</vt:lpstr>
      <vt:lpstr>4. 程式碼（電路特別處）</vt:lpstr>
      <vt:lpstr>4. 程式碼（程式特別處）</vt:lpstr>
      <vt:lpstr>4. 程式碼（程式特別處）</vt:lpstr>
      <vt:lpstr>5. 驗收影片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FPGA專題-乒乓球</dc:title>
  <dc:creator>eeaic</dc:creator>
  <cp:lastModifiedBy>eeaic</cp:lastModifiedBy>
  <cp:revision>14</cp:revision>
  <dcterms:created xsi:type="dcterms:W3CDTF">2022-11-03T06:46:47Z</dcterms:created>
  <dcterms:modified xsi:type="dcterms:W3CDTF">2022-11-11T12:47:40Z</dcterms:modified>
</cp:coreProperties>
</file>