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72" r:id="rId7"/>
    <p:sldId id="261" r:id="rId8"/>
    <p:sldId id="260" r:id="rId9"/>
    <p:sldId id="262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7CD47"/>
    <a:srgbClr val="FFCC00"/>
    <a:srgbClr val="F7BF35"/>
    <a:srgbClr val="EBA82E"/>
    <a:srgbClr val="E69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82491" autoAdjust="0"/>
  </p:normalViewPr>
  <p:slideViewPr>
    <p:cSldViewPr snapToGrid="0">
      <p:cViewPr varScale="1">
        <p:scale>
          <a:sx n="94" d="100"/>
          <a:sy n="94" d="100"/>
        </p:scale>
        <p:origin x="23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D7D8-EB7A-4D7B-8976-19353CCDF9B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0DB6-6EFC-4DF5-A62A-055FC767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0DB6-6EFC-4DF5-A62A-055FC767B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0DB6-6EFC-4DF5-A62A-055FC767BB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0DB6-6EFC-4DF5-A62A-055FC767BB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0DB6-6EFC-4DF5-A62A-055FC767B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0DB6-6EFC-4DF5-A62A-055FC767BB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D381-F282-4507-8A45-2110A93EE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3359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CC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31C60-7E9D-4AF8-9B56-0A6938F5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5542"/>
            <a:ext cx="6858000" cy="144225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CC0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4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84C-8543-420B-B9B6-47670938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45291"/>
            <a:ext cx="7886700" cy="871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E9A6-F345-47F3-8A96-D077DFF1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8637270" cy="4433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E33C-89BF-BB4D-918B-E64BB433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107" y="6247584"/>
            <a:ext cx="2057400" cy="365125"/>
          </a:xfrm>
        </p:spPr>
        <p:txBody>
          <a:bodyPr/>
          <a:lstStyle>
            <a:lvl1pPr algn="ctr">
              <a:defRPr>
                <a:solidFill>
                  <a:srgbClr val="F7CD47"/>
                </a:solidFill>
              </a:defRPr>
            </a:lvl1pPr>
          </a:lstStyle>
          <a:p>
            <a:fld id="{AF0C48E0-C956-4ECD-A6F1-7530C5506F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5DE81A-3AFC-4DD4-874F-CF41FB3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45291"/>
            <a:ext cx="7886700" cy="871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A01B23-030E-4ECB-B71E-72D40541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5171259" cy="4433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192DD4-5DFD-4C1A-86B8-59E4FECD8D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99611" y="1253331"/>
            <a:ext cx="3300548" cy="4433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299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BF7C-192C-4103-AAE2-CA54E57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0139-A79E-43AE-9E72-1576A825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EF43-D4CA-4726-B62F-088A6D8C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19A3-F043-49CA-8C9E-964F998E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3EBA-93E8-4DEA-A31D-CD64230BB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48E0-C956-4ECD-A6F1-7530C550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des.usc.edu/" TargetMode="External"/><Relationship Id="rId2" Type="http://schemas.openxmlformats.org/officeDocument/2006/relationships/hyperlink" Target="mailto:yangcai@us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3B53-0FF0-4723-A8B7-EE6152708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Mobile Edge Computing (MEC) Network Control: Tradeoff</a:t>
            </a:r>
            <a:br>
              <a:rPr lang="en-US" b="0" dirty="0"/>
            </a:br>
            <a:r>
              <a:rPr lang="en-US" b="0" dirty="0"/>
              <a:t>Between Delay and Cost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C3359-698D-4ECF-8552-07B6C2F14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Yang Cai, Jaime </a:t>
            </a:r>
            <a:r>
              <a:rPr lang="en-US" dirty="0" err="1"/>
              <a:t>Llorca</a:t>
            </a:r>
            <a:r>
              <a:rPr lang="en-US" dirty="0"/>
              <a:t>, Antonia M. </a:t>
            </a:r>
            <a:r>
              <a:rPr lang="en-US" dirty="0" err="1"/>
              <a:t>Tulino</a:t>
            </a:r>
            <a:r>
              <a:rPr lang="en-US" dirty="0"/>
              <a:t>, Andreas F. Molisch</a:t>
            </a:r>
          </a:p>
          <a:p>
            <a:endParaRPr lang="en-US" dirty="0"/>
          </a:p>
          <a:p>
            <a:r>
              <a:rPr lang="en-US" dirty="0"/>
              <a:t>University of Southern California</a:t>
            </a:r>
          </a:p>
          <a:p>
            <a:r>
              <a:rPr lang="en-US" dirty="0"/>
              <a:t>New York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2985F-7191-47BD-856F-95355AF85A9A}"/>
              </a:ext>
            </a:extLst>
          </p:cNvPr>
          <p:cNvSpPr txBox="1"/>
          <p:nvPr/>
        </p:nvSpPr>
        <p:spPr>
          <a:xfrm>
            <a:off x="3652517" y="93769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b="1" dirty="0" err="1">
                <a:solidFill>
                  <a:srgbClr val="FFCC00"/>
                </a:solidFill>
              </a:rPr>
              <a:t>GlobeCom</a:t>
            </a:r>
            <a:r>
              <a:rPr lang="en-US" b="1" dirty="0">
                <a:solidFill>
                  <a:srgbClr val="FFCC00"/>
                </a:solidFill>
              </a:rPr>
              <a:t> 2020</a:t>
            </a:r>
            <a:r>
              <a:rPr lang="en-US" b="1" dirty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896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91E8-AD43-4940-A601-A48EA161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47AF-BC51-45C2-82A4-3917E6FD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delay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cost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algorithm is fully distributed and 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9543B-F7CB-4FE0-9A72-CACB5008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83" y="3311872"/>
            <a:ext cx="1971503" cy="596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99103-7F9F-4F4D-84C4-D9FB10D1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23" y="1749392"/>
            <a:ext cx="3976953" cy="7159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4989-0897-6741-8081-27FEF8C3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0DF6B-369D-4000-869D-8AE6671EAE3A}"/>
              </a:ext>
            </a:extLst>
          </p:cNvPr>
          <p:cNvSpPr/>
          <p:nvPr/>
        </p:nvSpPr>
        <p:spPr>
          <a:xfrm>
            <a:off x="3942286" y="3311872"/>
            <a:ext cx="765545" cy="596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5835-1340-4B21-9F8D-CBCA0131AD4A}"/>
              </a:ext>
            </a:extLst>
          </p:cNvPr>
          <p:cNvSpPr txBox="1"/>
          <p:nvPr/>
        </p:nvSpPr>
        <p:spPr>
          <a:xfrm>
            <a:off x="3664808" y="285138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9E58-B78C-4E38-ABD7-212BCFAF00F9}"/>
                  </a:ext>
                </a:extLst>
              </p:cNvPr>
              <p:cNvSpPr txBox="1"/>
              <p:nvPr/>
            </p:nvSpPr>
            <p:spPr>
              <a:xfrm>
                <a:off x="6560476" y="1921170"/>
                <a:ext cx="96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9E58-B78C-4E38-ABD7-212BCFAF0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76" y="1921170"/>
                <a:ext cx="96385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5055C-ADF7-4235-8D13-8CCB9F9798E8}"/>
                  </a:ext>
                </a:extLst>
              </p:cNvPr>
              <p:cNvSpPr txBox="1"/>
              <p:nvPr/>
            </p:nvSpPr>
            <p:spPr>
              <a:xfrm>
                <a:off x="5354568" y="3425564"/>
                <a:ext cx="12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(1/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5055C-ADF7-4235-8D13-8CCB9F979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68" y="3425564"/>
                <a:ext cx="120590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5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1B72-1CD0-4DC2-A51A-7EFDE9B9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8093-C1BC-49E7-9E09-86E8E902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Setup</a:t>
            </a:r>
          </a:p>
          <a:p>
            <a:pPr lvl="1"/>
            <a:r>
              <a:rPr lang="en-US" dirty="0"/>
              <a:t>4 APs serving 100 UEs (random walk)</a:t>
            </a:r>
          </a:p>
          <a:p>
            <a:pPr lvl="1"/>
            <a:r>
              <a:rPr lang="en-US" dirty="0"/>
              <a:t>3GPP urban microcell model</a:t>
            </a:r>
          </a:p>
          <a:p>
            <a:pPr lvl="1"/>
            <a:r>
              <a:rPr lang="en-US" dirty="0"/>
              <a:t>100 MHz band allocated for each AP</a:t>
            </a:r>
          </a:p>
          <a:p>
            <a:r>
              <a:rPr lang="en-US" dirty="0" err="1"/>
              <a:t>AgI</a:t>
            </a:r>
            <a:r>
              <a:rPr lang="en-US" dirty="0"/>
              <a:t>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3D8C7-9622-4097-90E7-4FBEA765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92" y="1035475"/>
            <a:ext cx="4159918" cy="3090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B770F-A173-4579-B1E6-87820BAB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3" y="3339526"/>
            <a:ext cx="4594713" cy="784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024D7-ED02-47FC-8F27-250AB34A0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691"/>
            <a:ext cx="9144000" cy="12914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6DD4-F11B-D745-9AFB-696DBE1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12DD-39B6-4B0F-BCD7-4B7B38F8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6024-FE0C-4AC1-A8A4-4DB485C9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region</a:t>
            </a:r>
          </a:p>
          <a:p>
            <a:pPr lvl="1"/>
            <a:r>
              <a:rPr lang="en-US" dirty="0"/>
              <a:t>The maximum arrival rate of requests that the considered network can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08494-26F6-41AE-AF55-8DBD8D7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90" y="2147608"/>
            <a:ext cx="4538312" cy="34570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7F1B-73AF-3149-962A-E3ECD977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12DD-39B6-4B0F-BCD7-4B7B38F8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6024-FE0C-4AC1-A8A4-4DB485C9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Delay-Cost Tradeoff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31E33-723E-431E-971A-67BF9DFF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48" y="1934679"/>
            <a:ext cx="4776504" cy="3586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064B8-E606-45FC-9155-07EECE81AC5E}"/>
              </a:ext>
            </a:extLst>
          </p:cNvPr>
          <p:cNvSpPr txBox="1"/>
          <p:nvPr/>
        </p:nvSpPr>
        <p:spPr>
          <a:xfrm>
            <a:off x="657526" y="2618072"/>
            <a:ext cx="186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Task offloading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9182C-02A0-462F-9301-21303948A8A5}"/>
              </a:ext>
            </a:extLst>
          </p:cNvPr>
          <p:cNvSpPr txBox="1"/>
          <p:nvPr/>
        </p:nvSpPr>
        <p:spPr>
          <a:xfrm>
            <a:off x="4668153" y="3810001"/>
            <a:ext cx="2079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Stop cooperating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1759-8069-894F-8101-B650D401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A83-BF14-4F61-8CD4-0BF0DDE4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ED5-C7D3-4427-8D60-74064EA9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 can aid the delivery of real-time </a:t>
            </a:r>
            <a:r>
              <a:rPr lang="en-US" dirty="0" err="1"/>
              <a:t>AgI</a:t>
            </a:r>
            <a:r>
              <a:rPr lang="en-US" dirty="0"/>
              <a:t> services requested by end users, which can significantly improve the stable region </a:t>
            </a:r>
          </a:p>
          <a:p>
            <a:endParaRPr lang="en-US" dirty="0"/>
          </a:p>
          <a:p>
            <a:r>
              <a:rPr lang="en-US" dirty="0"/>
              <a:t>The developed LDP-based algorithm can trade off the delay and cost performance, i.e., achieving near-optimal resource cost with guaranteed average delay performance</a:t>
            </a:r>
          </a:p>
          <a:p>
            <a:endParaRPr lang="en-US" dirty="0"/>
          </a:p>
          <a:p>
            <a:r>
              <a:rPr lang="en-US" dirty="0"/>
              <a:t>The developed LDP-based algorithm is efficient and fully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D893B-5601-D344-B042-BCE7F17A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A83-BF14-4F61-8CD4-0BF0DDE4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ED5-C7D3-4427-8D60-74064EA9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for joining the talk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Y. Cai, J. </a:t>
            </a:r>
            <a:r>
              <a:rPr lang="en-US" dirty="0" err="1"/>
              <a:t>Llorca</a:t>
            </a:r>
            <a:r>
              <a:rPr lang="en-US" dirty="0"/>
              <a:t>, A. M. </a:t>
            </a:r>
            <a:r>
              <a:rPr lang="en-US" dirty="0" err="1"/>
              <a:t>Tulino</a:t>
            </a:r>
            <a:r>
              <a:rPr lang="en-US" dirty="0"/>
              <a:t>, and A. F. Molisch, “Mobile edge computing network control: Tradeoff between delay and cost,” </a:t>
            </a:r>
            <a:r>
              <a:rPr lang="en-US" i="1" dirty="0" err="1"/>
              <a:t>arXiv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H. Feng, J. </a:t>
            </a:r>
            <a:r>
              <a:rPr lang="en-US" dirty="0" err="1"/>
              <a:t>Llorca</a:t>
            </a:r>
            <a:r>
              <a:rPr lang="en-US" dirty="0"/>
              <a:t>, A. M. </a:t>
            </a:r>
            <a:r>
              <a:rPr lang="en-US" dirty="0" err="1"/>
              <a:t>Tulino</a:t>
            </a:r>
            <a:r>
              <a:rPr lang="en-US" dirty="0"/>
              <a:t>, and A. F. Molisch, “Optimal dynamic cloud network control,” </a:t>
            </a:r>
            <a:r>
              <a:rPr lang="en-US" i="1" dirty="0"/>
              <a:t>IEEE/ACM Trans. </a:t>
            </a:r>
            <a:r>
              <a:rPr lang="en-US" i="1" dirty="0" err="1"/>
              <a:t>Netw</a:t>
            </a:r>
            <a:r>
              <a:rPr lang="en-US" i="1" dirty="0"/>
              <a:t>.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H. Feng, J. </a:t>
            </a:r>
            <a:r>
              <a:rPr lang="en-US" dirty="0" err="1"/>
              <a:t>Llorca</a:t>
            </a:r>
            <a:r>
              <a:rPr lang="en-US" dirty="0"/>
              <a:t>, A. M. </a:t>
            </a:r>
            <a:r>
              <a:rPr lang="en-US" dirty="0" err="1"/>
              <a:t>Tulino</a:t>
            </a:r>
            <a:r>
              <a:rPr lang="en-US" dirty="0"/>
              <a:t>, and A. F. Molisch,, “Optimal control of wireless computing networks,” </a:t>
            </a:r>
            <a:r>
              <a:rPr lang="en-US" i="1" dirty="0"/>
              <a:t>IEEE </a:t>
            </a:r>
            <a:r>
              <a:rPr lang="en-US" i="1" dirty="0" err="1"/>
              <a:t>Trans.Wireless</a:t>
            </a:r>
            <a:r>
              <a:rPr lang="en-US" i="1" dirty="0"/>
              <a:t> </a:t>
            </a:r>
            <a:r>
              <a:rPr lang="en-US" i="1" dirty="0" err="1"/>
              <a:t>Commun</a:t>
            </a:r>
            <a:r>
              <a:rPr lang="en-US" i="1" dirty="0"/>
              <a:t>.</a:t>
            </a:r>
            <a:r>
              <a:rPr lang="en-US" dirty="0"/>
              <a:t>.</a:t>
            </a:r>
          </a:p>
          <a:p>
            <a:r>
              <a:rPr lang="en-US" dirty="0"/>
              <a:t>Any questions, comments, please contact via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yangcai@usc.edu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3"/>
              </a:rPr>
              <a:t>https://wides.usc.edu/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607E8-8739-424F-9C22-0368DA3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F47-044F-4F2E-B5EC-DB0EEF42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437B-B687-4FC9-81DE-56BB168A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Augmented Information (</a:t>
            </a:r>
            <a:r>
              <a:rPr lang="en-US" dirty="0" err="1"/>
              <a:t>AgI</a:t>
            </a:r>
            <a:r>
              <a:rPr lang="en-US" dirty="0"/>
              <a:t>) Services</a:t>
            </a:r>
          </a:p>
          <a:p>
            <a:pPr lvl="1"/>
            <a:r>
              <a:rPr lang="en-US" dirty="0"/>
              <a:t>Communication + Computation</a:t>
            </a:r>
          </a:p>
          <a:p>
            <a:pPr lvl="1"/>
            <a:r>
              <a:rPr lang="en-US" dirty="0"/>
              <a:t>The example of </a:t>
            </a:r>
            <a:r>
              <a:rPr lang="en-US" i="1" dirty="0"/>
              <a:t>augmented reality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 suitable to complete the computation tasks at user equipment (UE)</a:t>
            </a:r>
          </a:p>
          <a:p>
            <a:pPr lvl="2"/>
            <a:r>
              <a:rPr lang="en-US" dirty="0"/>
              <a:t>Why: </a:t>
            </a:r>
            <a:r>
              <a:rPr lang="en-US" altLang="zh-CN" dirty="0"/>
              <a:t>restricted</a:t>
            </a:r>
            <a:r>
              <a:rPr lang="en-US" dirty="0"/>
              <a:t> computation capability +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dirty="0"/>
              <a:t>power</a:t>
            </a:r>
          </a:p>
          <a:p>
            <a:pPr lvl="2"/>
            <a:r>
              <a:rPr lang="en-US" dirty="0"/>
              <a:t>How: offload the tasks to cloud networks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1BA8E-3022-4E6E-969F-5FE3C469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63" y="2594602"/>
            <a:ext cx="6595074" cy="7311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74FE-D1A6-2B4E-973C-85A93A2D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F47-044F-4F2E-B5EC-DB0EEF42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437B-B687-4FC9-81DE-56BB168A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obile</a:t>
            </a:r>
            <a:r>
              <a:rPr lang="zh-CN" altLang="en-US" dirty="0"/>
              <a:t> </a:t>
            </a:r>
            <a:r>
              <a:rPr lang="en-US" dirty="0"/>
              <a:t>E</a:t>
            </a:r>
            <a:r>
              <a:rPr lang="en-US" altLang="zh-CN" dirty="0"/>
              <a:t>dge</a:t>
            </a:r>
            <a:r>
              <a:rPr lang="zh-CN" altLang="en-US" dirty="0"/>
              <a:t> </a:t>
            </a:r>
            <a:r>
              <a:rPr lang="en-US" dirty="0"/>
              <a:t>C</a:t>
            </a:r>
            <a:r>
              <a:rPr lang="en-US" altLang="zh-CN" dirty="0"/>
              <a:t>omputing</a:t>
            </a:r>
            <a:r>
              <a:rPr lang="en-US" dirty="0"/>
              <a:t> network</a:t>
            </a:r>
          </a:p>
          <a:p>
            <a:pPr lvl="1"/>
            <a:r>
              <a:rPr lang="en-US" dirty="0"/>
              <a:t>Computation resource -&gt; end user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779A7-94F3-4247-8F97-81E36F9F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10" y="2131783"/>
            <a:ext cx="6268251" cy="34728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1090E-8FC5-754A-8B69-96D2350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73B-B762-4EE3-9A16-924C60FF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5B74-9C47-4ED6-8DCD-1580A73A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Problem</a:t>
            </a:r>
            <a:r>
              <a:rPr lang="en-US" altLang="zh-CN" dirty="0"/>
              <a:t>s</a:t>
            </a:r>
            <a:endParaRPr lang="en-US" dirty="0"/>
          </a:p>
          <a:p>
            <a:pPr lvl="1"/>
            <a:r>
              <a:rPr lang="en-US" dirty="0"/>
              <a:t>Task offloading</a:t>
            </a:r>
          </a:p>
          <a:p>
            <a:pPr lvl="1"/>
            <a:r>
              <a:rPr lang="en-US" dirty="0"/>
              <a:t>Packet routing and scheduling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endParaRPr lang="en-US" dirty="0"/>
          </a:p>
          <a:p>
            <a:r>
              <a:rPr lang="en-US" dirty="0"/>
              <a:t>Performance Metric</a:t>
            </a:r>
            <a:r>
              <a:rPr lang="en-US" altLang="zh-CN" dirty="0"/>
              <a:t>s</a:t>
            </a:r>
            <a:r>
              <a:rPr lang="en-US" dirty="0"/>
              <a:t>: </a:t>
            </a:r>
            <a:r>
              <a:rPr lang="en-US" i="1" dirty="0">
                <a:solidFill>
                  <a:srgbClr val="0000FF"/>
                </a:solidFill>
              </a:rPr>
              <a:t>average delay</a:t>
            </a:r>
            <a:r>
              <a:rPr lang="en-US" dirty="0"/>
              <a:t> </a:t>
            </a:r>
            <a:r>
              <a:rPr lang="en-US" altLang="zh-CN" dirty="0"/>
              <a:t>and </a:t>
            </a:r>
            <a:r>
              <a:rPr lang="en-US" i="1" dirty="0">
                <a:solidFill>
                  <a:srgbClr val="FF0000"/>
                </a:solidFill>
              </a:rPr>
              <a:t>resource cost</a:t>
            </a:r>
          </a:p>
          <a:p>
            <a:pPr lvl="1"/>
            <a:r>
              <a:rPr lang="en-US" dirty="0"/>
              <a:t>In general, there is a tradeoff</a:t>
            </a:r>
          </a:p>
          <a:p>
            <a:pPr lvl="2"/>
            <a:r>
              <a:rPr lang="en-US" dirty="0"/>
              <a:t>Better delay -&gt; data-center in proximity -&gt; can be expensive</a:t>
            </a:r>
          </a:p>
          <a:p>
            <a:pPr lvl="2"/>
            <a:r>
              <a:rPr lang="en-US" dirty="0"/>
              <a:t>Cheap network location -&gt; can be remote -&gt; excessive delay</a:t>
            </a:r>
          </a:p>
          <a:p>
            <a:pPr lvl="1"/>
            <a:r>
              <a:rPr lang="en-US" dirty="0"/>
              <a:t>Goal of this work: to design a control policy that trades off the two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E075A-9980-441F-96A8-2EBBAF88CDD1}"/>
              </a:ext>
            </a:extLst>
          </p:cNvPr>
          <p:cNvSpPr txBox="1"/>
          <p:nvPr/>
        </p:nvSpPr>
        <p:spPr>
          <a:xfrm>
            <a:off x="4572000" y="1779105"/>
            <a:ext cx="390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individual problem is difficult</a:t>
            </a:r>
          </a:p>
          <a:p>
            <a:r>
              <a:rPr lang="en-US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optimization is more complicated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7F2B1-14DA-2049-8C03-50EB1FC1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4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73B-B762-4EE3-9A16-924C60FF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D5B74-9C47-4ED6-8DCD-1580A73AD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89" y="1253330"/>
                <a:ext cx="8746639" cy="4859875"/>
              </a:xfrm>
            </p:spPr>
            <p:txBody>
              <a:bodyPr/>
              <a:lstStyle/>
              <a:p>
                <a:r>
                  <a:rPr lang="en-US" dirty="0"/>
                  <a:t>Cloud Network</a:t>
                </a:r>
              </a:p>
              <a:p>
                <a:pPr lvl="1"/>
                <a:r>
                  <a:rPr lang="en-US" dirty="0"/>
                  <a:t>Nodes: AP &amp; UE</a:t>
                </a:r>
              </a:p>
              <a:p>
                <a:pPr lvl="2"/>
                <a:r>
                  <a:rPr lang="en-US" sz="1600" dirty="0"/>
                  <a:t>Computation resource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: computation capability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600" dirty="0"/>
                  <a:t>, config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Wired links between APs</a:t>
                </a:r>
              </a:p>
              <a:p>
                <a:pPr lvl="2"/>
                <a:r>
                  <a:rPr lang="en-US" sz="1600" dirty="0"/>
                  <a:t>Transmission resource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: transmission capability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600" dirty="0"/>
                  <a:t>, config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Wireless links between AP and UE</a:t>
                </a:r>
                <a:endParaRPr lang="en-US" sz="2200" dirty="0"/>
              </a:p>
              <a:p>
                <a:pPr lvl="1"/>
                <a:endParaRPr lang="en-US" sz="3200" dirty="0"/>
              </a:p>
              <a:p>
                <a:pPr lvl="2"/>
                <a:r>
                  <a:rPr lang="en-US" sz="1600" dirty="0"/>
                  <a:t>Downlink (AP-&gt;UE) : beamforming</a:t>
                </a:r>
              </a:p>
              <a:p>
                <a:pPr lvl="2"/>
                <a:r>
                  <a:rPr lang="en-US" sz="1600" dirty="0"/>
                  <a:t>Uplink (UE-&gt;AP): 1 to 1 communication</a:t>
                </a:r>
              </a:p>
              <a:p>
                <a:pPr lvl="2"/>
                <a:endParaRPr lang="en-US" sz="1600" dirty="0"/>
              </a:p>
              <a:p>
                <a:pPr lvl="2"/>
                <a:r>
                  <a:rPr lang="en-US" sz="1600" dirty="0"/>
                  <a:t>Transmission power constraints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D5B74-9C47-4ED6-8DCD-1580A73AD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89" y="1253330"/>
                <a:ext cx="8746639" cy="4859875"/>
              </a:xfrm>
              <a:blipFill>
                <a:blip r:embed="rId3"/>
                <a:stretch>
                  <a:fillRect l="-906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56E21F-4176-4309-845A-84AFE045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50" y="3264279"/>
            <a:ext cx="4372250" cy="24224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AD6FE-7C53-1D47-A8CE-A2A8E933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1AB0D-6AD5-49A2-8484-8D448C3EB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43" y="3526803"/>
            <a:ext cx="3174896" cy="50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12F1A-0EA0-42C2-A26E-429609114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03" y="5303050"/>
            <a:ext cx="1953521" cy="33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FB572-7E3B-4CC9-A815-F6881985B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403" y="4663762"/>
            <a:ext cx="2035574" cy="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73B-B762-4EE3-9A16-924C60FF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D5B74-9C47-4ED6-8DCD-1580A73AD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Service Function Chain</a:t>
                </a:r>
              </a:p>
              <a:p>
                <a:pPr lvl="1"/>
                <a:r>
                  <a:rPr lang="en-US" dirty="0"/>
                  <a:t>AgI Service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= Function 1 + 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+ … +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Parameter of function m: scaling factor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, workload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Commodity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(to distinguish the packets)</a:t>
                </a:r>
              </a:p>
              <a:p>
                <a:pPr lvl="2"/>
                <a:r>
                  <a:rPr lang="en-US" dirty="0"/>
                  <a:t>destination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requested service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current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D5B74-9C47-4ED6-8DCD-1580A73AD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AD6FE-7C53-1D47-A8CE-A2A8E933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27401D-9CFF-4D64-87F5-B9490BB77466}"/>
              </a:ext>
            </a:extLst>
          </p:cNvPr>
          <p:cNvGrpSpPr/>
          <p:nvPr/>
        </p:nvGrpSpPr>
        <p:grpSpPr>
          <a:xfrm>
            <a:off x="2516023" y="2232211"/>
            <a:ext cx="5441810" cy="548327"/>
            <a:chOff x="2516023" y="2232211"/>
            <a:chExt cx="5441810" cy="5483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0A4184-AE01-48CE-AF82-6CFA0C5326CD}"/>
                </a:ext>
              </a:extLst>
            </p:cNvPr>
            <p:cNvSpPr/>
            <p:nvPr/>
          </p:nvSpPr>
          <p:spPr>
            <a:xfrm>
              <a:off x="4455459" y="2232211"/>
              <a:ext cx="1183341" cy="3227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0D975B-C29A-4FD5-AF64-E5A2A3E92B7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023" y="2393576"/>
              <a:ext cx="19394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560C0A-CBCE-4116-8A24-867D0485F384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2384612"/>
              <a:ext cx="222324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397B616-D835-44E5-82C6-307D643F4482}"/>
                    </a:ext>
                  </a:extLst>
                </p:cNvPr>
                <p:cNvSpPr txBox="1"/>
                <p:nvPr/>
              </p:nvSpPr>
              <p:spPr>
                <a:xfrm>
                  <a:off x="2516023" y="2411206"/>
                  <a:ext cx="197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packets of stage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397B616-D835-44E5-82C6-307D643F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23" y="2411206"/>
                  <a:ext cx="19727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8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4B5B33E-596D-4BA5-939B-F650072F540B}"/>
                    </a:ext>
                  </a:extLst>
                </p:cNvPr>
                <p:cNvSpPr txBox="1"/>
                <p:nvPr/>
              </p:nvSpPr>
              <p:spPr>
                <a:xfrm>
                  <a:off x="5638800" y="2393576"/>
                  <a:ext cx="2319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packets of stage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a14:m>
                  <a:endPara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4B5B33E-596D-4BA5-939B-F650072F5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393576"/>
                  <a:ext cx="23190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0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396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73B-B762-4EE3-9A16-924C60FF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D5B74-9C47-4ED6-8DCD-1580A73AD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Queues and Flow Variables</a:t>
                </a:r>
              </a:p>
              <a:p>
                <a:pPr lvl="1"/>
                <a:r>
                  <a:rPr lang="en-US" dirty="0"/>
                  <a:t>Queues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for different commodities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Flow variable</a:t>
                </a:r>
              </a:p>
              <a:p>
                <a:pPr lvl="2"/>
                <a:r>
                  <a:rPr lang="en-US" dirty="0"/>
                  <a:t>Processing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Transmission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Queuing dynamics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D5B74-9C47-4ED6-8DCD-1580A73AD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D6E2E-4B50-7D43-B837-7793D8E5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37A26-1E4D-49B1-968A-2C84891B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65" y="3966860"/>
            <a:ext cx="6305270" cy="1280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E106F-9C0C-4DF1-B6C6-07CD5126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74" y="5367014"/>
            <a:ext cx="2855249" cy="378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5DA35-60BB-4B0C-9887-C6E9FCD85715}"/>
              </a:ext>
            </a:extLst>
          </p:cNvPr>
          <p:cNvSpPr txBox="1"/>
          <p:nvPr/>
        </p:nvSpPr>
        <p:spPr>
          <a:xfrm>
            <a:off x="116540" y="5371551"/>
            <a:ext cx="612289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received from computation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22E62-77EB-4437-BB74-52A549AA9483}"/>
              </a:ext>
            </a:extLst>
          </p:cNvPr>
          <p:cNvSpPr/>
          <p:nvPr/>
        </p:nvSpPr>
        <p:spPr>
          <a:xfrm>
            <a:off x="3200400" y="4626327"/>
            <a:ext cx="1004047" cy="3765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AF9B-A5D0-4D41-95F2-0850B6DA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Studied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8BF84-99E9-BB41-9E05-EDC37A32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F0CA8-0FAF-49F9-95AD-0347D18A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20" y="1089563"/>
            <a:ext cx="5088359" cy="4361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697D42-F777-41CB-A277-5FB819ED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45" y="382015"/>
            <a:ext cx="3772132" cy="10735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F2941A-A7A3-4761-BF4D-2A8492BE0BF5}"/>
              </a:ext>
            </a:extLst>
          </p:cNvPr>
          <p:cNvSpPr/>
          <p:nvPr/>
        </p:nvSpPr>
        <p:spPr>
          <a:xfrm>
            <a:off x="2519082" y="3783106"/>
            <a:ext cx="4329953" cy="159571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B775A7-C3DB-4D0F-90D7-47CBCE0EFF65}"/>
              </a:ext>
            </a:extLst>
          </p:cNvPr>
          <p:cNvSpPr/>
          <p:nvPr/>
        </p:nvSpPr>
        <p:spPr>
          <a:xfrm>
            <a:off x="5118847" y="3420035"/>
            <a:ext cx="564776" cy="28191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121C7-03C1-460E-9F84-8CC4AB7BAEEA}"/>
              </a:ext>
            </a:extLst>
          </p:cNvPr>
          <p:cNvSpPr/>
          <p:nvPr/>
        </p:nvSpPr>
        <p:spPr>
          <a:xfrm>
            <a:off x="2492189" y="2590957"/>
            <a:ext cx="4659850" cy="2833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0E448-6BBC-4C12-B73D-507ABEC94F20}"/>
              </a:ext>
            </a:extLst>
          </p:cNvPr>
          <p:cNvSpPr txBox="1"/>
          <p:nvPr/>
        </p:nvSpPr>
        <p:spPr>
          <a:xfrm>
            <a:off x="471232" y="2914566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constraint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2D3C7-1F54-45C7-AC81-933F3FDAF4F1}"/>
              </a:ext>
            </a:extLst>
          </p:cNvPr>
          <p:cNvSpPr txBox="1"/>
          <p:nvPr/>
        </p:nvSpPr>
        <p:spPr>
          <a:xfrm>
            <a:off x="3188451" y="110984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(Goal 1: resource cost)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84F0E-83C4-4099-9A2D-AFAD7BE65A10}"/>
              </a:ext>
            </a:extLst>
          </p:cNvPr>
          <p:cNvSpPr txBox="1"/>
          <p:nvPr/>
        </p:nvSpPr>
        <p:spPr>
          <a:xfrm>
            <a:off x="5033445" y="154402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(Goal 2: average delay)</a:t>
            </a:r>
          </a:p>
        </p:txBody>
      </p:sp>
    </p:spTree>
    <p:extLst>
      <p:ext uri="{BB962C8B-B14F-4D97-AF65-F5344CB8AC3E}">
        <p14:creationId xmlns:p14="http://schemas.microsoft.com/office/powerpoint/2010/main" val="115157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6E3C-0B1F-4441-B01C-61D4E3C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6B74-A3A6-4322-8515-0D72CA41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problem by Lyapunov drift-plus-penalty (LDP) approach</a:t>
            </a:r>
          </a:p>
          <a:p>
            <a:pPr lvl="1"/>
            <a:r>
              <a:rPr lang="en-US" dirty="0"/>
              <a:t>Linear combination of drift and penalty weighted by parameter V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633A5-F146-4DA1-BB09-777BCE8C6719}"/>
              </a:ext>
            </a:extLst>
          </p:cNvPr>
          <p:cNvGrpSpPr/>
          <p:nvPr/>
        </p:nvGrpSpPr>
        <p:grpSpPr>
          <a:xfrm>
            <a:off x="2284392" y="2277932"/>
            <a:ext cx="5941803" cy="3204435"/>
            <a:chOff x="1957133" y="2281966"/>
            <a:chExt cx="5941803" cy="32044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71DAF9-8DA5-4EC1-BEFE-27FD0177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133" y="2281966"/>
              <a:ext cx="5941803" cy="32044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E13E0D-2CC8-4D9D-9C42-33A8A9DFB1F1}"/>
                </a:ext>
              </a:extLst>
            </p:cNvPr>
            <p:cNvSpPr/>
            <p:nvPr/>
          </p:nvSpPr>
          <p:spPr>
            <a:xfrm>
              <a:off x="2560321" y="3590612"/>
              <a:ext cx="4851132" cy="5871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E63302-C5E6-4C1B-8AA7-ACA447DEC36B}"/>
                </a:ext>
              </a:extLst>
            </p:cNvPr>
            <p:cNvSpPr/>
            <p:nvPr/>
          </p:nvSpPr>
          <p:spPr>
            <a:xfrm>
              <a:off x="2560321" y="4235503"/>
              <a:ext cx="5034012" cy="54825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BF0A5D-3EB2-4059-939B-87F0AB803B5E}"/>
                </a:ext>
              </a:extLst>
            </p:cNvPr>
            <p:cNvSpPr/>
            <p:nvPr/>
          </p:nvSpPr>
          <p:spPr>
            <a:xfrm>
              <a:off x="2560321" y="4831883"/>
              <a:ext cx="4629751" cy="58714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0429977-490B-4015-B63B-903D0CF9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20547"/>
              </p:ext>
            </p:extLst>
          </p:nvPr>
        </p:nvGraphicFramePr>
        <p:xfrm>
          <a:off x="96152" y="3591195"/>
          <a:ext cx="26182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408">
                  <a:extLst>
                    <a:ext uri="{9D8B030D-6E8A-4147-A177-3AD203B41FA5}">
                      <a16:colId xmlns:a16="http://schemas.microsoft.com/office/drawing/2014/main" val="2153266844"/>
                    </a:ext>
                  </a:extLst>
                </a:gridCol>
                <a:gridCol w="1209864">
                  <a:extLst>
                    <a:ext uri="{9D8B030D-6E8A-4147-A177-3AD203B41FA5}">
                      <a16:colId xmlns:a16="http://schemas.microsoft.com/office/drawing/2014/main" val="1178956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Max-weight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12229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Wired Trans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Max-weight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80072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</a:rPr>
                        <a:t>Wireless Trans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00FF"/>
                          </a:solidFill>
                        </a:rPr>
                        <a:t>cvx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</a:rPr>
                        <a:t> 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931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EA74EBE-D189-458A-8CCE-F00C7FA79D28}"/>
              </a:ext>
            </a:extLst>
          </p:cNvPr>
          <p:cNvSpPr/>
          <p:nvPr/>
        </p:nvSpPr>
        <p:spPr>
          <a:xfrm>
            <a:off x="2818600" y="2993458"/>
            <a:ext cx="5330990" cy="2488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DF50E6-C972-4DED-B871-DB26A0EF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20" y="2308166"/>
            <a:ext cx="3500204" cy="920649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78CD-A281-DF4B-9498-3A89D117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F0C48E0-C956-4ECD-A6F1-7530C5506FF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2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669</Words>
  <Application>Microsoft Office PowerPoint</Application>
  <PresentationFormat>On-screen Show (4:3)</PresentationFormat>
  <Paragraphs>137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Mobile Edge Computing (MEC) Network Control: Tradeoff Between Delay and Cost</vt:lpstr>
      <vt:lpstr>Background</vt:lpstr>
      <vt:lpstr>Background</vt:lpstr>
      <vt:lpstr>Background</vt:lpstr>
      <vt:lpstr>System Model</vt:lpstr>
      <vt:lpstr>System Model</vt:lpstr>
      <vt:lpstr>Queuing System</vt:lpstr>
      <vt:lpstr>Studied Problem</vt:lpstr>
      <vt:lpstr>Proposed Design</vt:lpstr>
      <vt:lpstr>Performance Analysis</vt:lpstr>
      <vt:lpstr>Numerical Experiments</vt:lpstr>
      <vt:lpstr>Numerical Experiments</vt:lpstr>
      <vt:lpstr>Numerical Experiments</vt:lpstr>
      <vt:lpstr>Conclusions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Edge Computing (MEC) Network Control: Tradeoff Between Delay and Cost</dc:title>
  <dc:creator>Yang Cai</dc:creator>
  <cp:lastModifiedBy>Yang Cai</cp:lastModifiedBy>
  <cp:revision>176</cp:revision>
  <dcterms:created xsi:type="dcterms:W3CDTF">2019-07-13T16:03:15Z</dcterms:created>
  <dcterms:modified xsi:type="dcterms:W3CDTF">2022-04-26T00:37:27Z</dcterms:modified>
</cp:coreProperties>
</file>