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77" r:id="rId5"/>
    <p:sldId id="258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78" r:id="rId14"/>
    <p:sldId id="279" r:id="rId15"/>
    <p:sldId id="268" r:id="rId16"/>
    <p:sldId id="270" r:id="rId17"/>
    <p:sldId id="269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00"/>
    <a:srgbClr val="FF00FF"/>
    <a:srgbClr val="F7BF35"/>
    <a:srgbClr val="EBA82E"/>
    <a:srgbClr val="E69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117A8D-6CE9-444E-B1F9-A745A713D2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63656-A4FA-492B-AE52-BC98A95A61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9613-2607-4DEC-B10D-AF096847BE61}" type="datetimeFigureOut">
              <a:rPr lang="en-US" smtClean="0"/>
              <a:t>2021-04-14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28049-308C-4B86-9D3D-2654955D8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B4D47-D137-44A0-8BA5-955BB20B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1D7B3-2B7B-4CFB-9BA7-E7083B49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7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56C5-44A6-4E49-A8B5-23742C5A634F}" type="datetimeFigureOut">
              <a:rPr lang="en-US" smtClean="0"/>
              <a:t>2021-04-14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9E2E-9844-4137-887A-C5EE4485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D381-F282-4507-8A45-2110A93EE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3359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FFCC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31C60-7E9D-4AF8-9B56-0A6938F5A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5542"/>
            <a:ext cx="6858000" cy="144225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CC00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644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084C-8543-420B-B9B6-47670938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245291"/>
            <a:ext cx="7886700" cy="871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E9A6-F345-47F3-8A96-D077DFF1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253331"/>
            <a:ext cx="8637270" cy="4433366"/>
          </a:xfrm>
        </p:spPr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 sz="2400"/>
            </a:lvl2pPr>
            <a:lvl3pPr>
              <a:lnSpc>
                <a:spcPct val="120000"/>
              </a:lnSpc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FB731C-34B8-46E5-8583-D6C1EABD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C00"/>
                </a:solidFill>
              </a:defRPr>
            </a:lvl1pPr>
          </a:lstStyle>
          <a:p>
            <a:fld id="{AF0C48E0-C956-4ECD-A6F1-7530C5506F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6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C5DE81A-3AFC-4DD4-874F-CF41FB3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245291"/>
            <a:ext cx="7886700" cy="871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A01B23-030E-4ECB-B71E-72D40541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253331"/>
            <a:ext cx="5171259" cy="4433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192DD4-5DFD-4C1A-86B8-59E4FECD8D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99611" y="1253331"/>
            <a:ext cx="3300548" cy="44333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299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4BF7C-192C-4103-AAE2-CA54E571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0139-A79E-43AE-9E72-1576A825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EEF43-D4CA-4726-B62F-088A6D8C1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19A3-F043-49CA-8C9E-964F998E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3EBA-93E8-4DEA-A31D-CD64230BB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48E0-C956-4ECD-A6F1-7530C550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gcai@u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0.xml"/><Relationship Id="rId7" Type="http://schemas.openxmlformats.org/officeDocument/2006/relationships/image" Target="../media/image2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1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3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9.png"/><Relationship Id="rId5" Type="http://schemas.openxmlformats.org/officeDocument/2006/relationships/tags" Target="../tags/tag26.xml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tags" Target="../tags/tag25.xml"/><Relationship Id="rId9" Type="http://schemas.openxmlformats.org/officeDocument/2006/relationships/image" Target="../media/image27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3.png"/><Relationship Id="rId5" Type="http://schemas.openxmlformats.org/officeDocument/2006/relationships/tags" Target="../tags/tag10.xml"/><Relationship Id="rId10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6654-6D13-4D49-963C-1C2396721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Cloud Network Control with Strict Latency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59C6C-1268-4132-AF0B-12EFD81BD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Yang Cai, Jaime Llorca, Antonia M. Tulino, Andreas F. Molisch</a:t>
            </a:r>
          </a:p>
          <a:p>
            <a:r>
              <a:rPr lang="en-US" sz="1800" dirty="0">
                <a:latin typeface="NimbusRomNo9L-Regu"/>
              </a:rPr>
              <a:t>Email: </a:t>
            </a:r>
            <a:r>
              <a:rPr lang="en-US" sz="1800" dirty="0">
                <a:latin typeface="NimbusRomNo9L-Reg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yangcai@usc.edu</a:t>
            </a:r>
            <a:endParaRPr lang="en-US" sz="1800" dirty="0">
              <a:latin typeface="NimbusRomNo9L-Regu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34945-9199-4503-A867-27B4E82E35CF}"/>
              </a:ext>
            </a:extLst>
          </p:cNvPr>
          <p:cNvSpPr txBox="1"/>
          <p:nvPr/>
        </p:nvSpPr>
        <p:spPr>
          <a:xfrm>
            <a:off x="4005979" y="16002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+mj-lt"/>
                <a:ea typeface="+mj-ea"/>
                <a:cs typeface="+mj-cs"/>
              </a:rPr>
              <a:t>(ICC 2021)</a:t>
            </a:r>
          </a:p>
        </p:txBody>
      </p:sp>
    </p:spTree>
    <p:extLst>
      <p:ext uri="{BB962C8B-B14F-4D97-AF65-F5344CB8AC3E}">
        <p14:creationId xmlns:p14="http://schemas.microsoft.com/office/powerpoint/2010/main" val="214485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8814-C6DB-4186-9D5D-30FF6BAD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B38D-B24E-434E-A2E1-E813F772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it to standard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E3A1F-992E-4D1E-9A9D-EEF80E7DB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06" y="1958974"/>
            <a:ext cx="5762549" cy="14776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B5247C9-D824-4B0E-8E08-9537D979BD77}"/>
              </a:ext>
            </a:extLst>
          </p:cNvPr>
          <p:cNvGrpSpPr/>
          <p:nvPr/>
        </p:nvGrpSpPr>
        <p:grpSpPr>
          <a:xfrm>
            <a:off x="1227506" y="3470014"/>
            <a:ext cx="7178040" cy="952500"/>
            <a:chOff x="971550" y="4429125"/>
            <a:chExt cx="7178040" cy="9525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3C7BC4A-425E-4764-ACF8-5D58EE8035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483" y="4525137"/>
              <a:ext cx="6774180" cy="76047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12839B-5C85-4267-92DA-9369A2E17D64}"/>
                </a:ext>
              </a:extLst>
            </p:cNvPr>
            <p:cNvSpPr/>
            <p:nvPr/>
          </p:nvSpPr>
          <p:spPr>
            <a:xfrm>
              <a:off x="971550" y="4429125"/>
              <a:ext cx="7178040" cy="95250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05BCFC4-6F02-4AF9-8D00-0641EB70BB1D}"/>
              </a:ext>
            </a:extLst>
          </p:cNvPr>
          <p:cNvSpPr/>
          <p:nvPr/>
        </p:nvSpPr>
        <p:spPr>
          <a:xfrm>
            <a:off x="1056056" y="3071674"/>
            <a:ext cx="7520940" cy="142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17852D-4A2D-4938-928A-56758CAE4593}"/>
              </a:ext>
            </a:extLst>
          </p:cNvPr>
          <p:cNvGrpSpPr/>
          <p:nvPr/>
        </p:nvGrpSpPr>
        <p:grpSpPr>
          <a:xfrm>
            <a:off x="941423" y="4937929"/>
            <a:ext cx="7750206" cy="634116"/>
            <a:chOff x="941033" y="4883000"/>
            <a:chExt cx="7750206" cy="6341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E5E7DF-230A-4B46-85C5-01A8EF07841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56" y="4958146"/>
              <a:ext cx="7520940" cy="49682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4187F1-A4C7-49B4-A81D-16964448BE45}"/>
                </a:ext>
              </a:extLst>
            </p:cNvPr>
            <p:cNvSpPr/>
            <p:nvPr/>
          </p:nvSpPr>
          <p:spPr>
            <a:xfrm>
              <a:off x="941033" y="4883000"/>
              <a:ext cx="7750206" cy="634116"/>
            </a:xfrm>
            <a:prstGeom prst="rect">
              <a:avLst/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68E1083-A89E-40E1-9F1F-1CF57F7B9C5E}"/>
              </a:ext>
            </a:extLst>
          </p:cNvPr>
          <p:cNvSpPr/>
          <p:nvPr/>
        </p:nvSpPr>
        <p:spPr>
          <a:xfrm>
            <a:off x="4723634" y="4528633"/>
            <a:ext cx="185784" cy="378866"/>
          </a:xfrm>
          <a:prstGeom prst="upDownArrow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8986C-F806-4E2B-9A68-DE235F635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9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36BE-9725-44B1-9CD8-BC520C17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(Theoretical)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0454-9171-40B9-AEF0-E15BA4DC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problems have</a:t>
            </a:r>
          </a:p>
          <a:p>
            <a:pPr lvl="1"/>
            <a:r>
              <a:rPr lang="en-US" dirty="0"/>
              <a:t>Different </a:t>
            </a:r>
            <a:r>
              <a:rPr lang="en-US" dirty="0">
                <a:solidFill>
                  <a:srgbClr val="FF0000"/>
                </a:solidFill>
              </a:rPr>
              <a:t>admissible policy space</a:t>
            </a:r>
          </a:p>
          <a:p>
            <a:pPr lvl="2"/>
            <a:r>
              <a:rPr lang="en-US" dirty="0"/>
              <a:t>Feasible set for the decision variables</a:t>
            </a:r>
          </a:p>
          <a:p>
            <a:pPr lvl="1"/>
            <a:r>
              <a:rPr lang="en-US" dirty="0"/>
              <a:t>The same </a:t>
            </a:r>
            <a:r>
              <a:rPr lang="en-US" dirty="0">
                <a:solidFill>
                  <a:srgbClr val="FF0000"/>
                </a:solidFill>
              </a:rPr>
              <a:t>network stability region</a:t>
            </a:r>
          </a:p>
          <a:p>
            <a:pPr lvl="2"/>
            <a:r>
              <a:rPr lang="en-US" dirty="0"/>
              <a:t>Set of arrival rates under which there exists at least one admissible policy</a:t>
            </a:r>
          </a:p>
          <a:p>
            <a:pPr lvl="2"/>
            <a:r>
              <a:rPr lang="en-US" dirty="0"/>
              <a:t>We present an explicit characterization for the stability region</a:t>
            </a:r>
          </a:p>
          <a:p>
            <a:pPr lvl="1"/>
            <a:r>
              <a:rPr lang="en-US" dirty="0"/>
              <a:t>The same space of network </a:t>
            </a:r>
            <a:r>
              <a:rPr lang="en-US" dirty="0">
                <a:solidFill>
                  <a:srgbClr val="FF0000"/>
                </a:solidFill>
              </a:rPr>
              <a:t>flow assignment</a:t>
            </a:r>
          </a:p>
          <a:p>
            <a:pPr lvl="2"/>
            <a:r>
              <a:rPr lang="en-US" dirty="0"/>
              <a:t>The average transmission rate for a link</a:t>
            </a:r>
          </a:p>
          <a:p>
            <a:pPr lvl="2"/>
            <a:r>
              <a:rPr lang="en-US" dirty="0"/>
              <a:t>Furthermore, the same optimal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A2B4C-F2DD-4105-BC3E-849D71D76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2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1DE4-AE26-420E-9603-3E70F0AD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893A-949A-468C-A04B-9ED69370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name the second problem </a:t>
            </a:r>
            <a:r>
              <a:rPr lang="en-US" dirty="0">
                <a:solidFill>
                  <a:srgbClr val="FF0000"/>
                </a:solidFill>
              </a:rPr>
              <a:t>virtual network</a:t>
            </a:r>
          </a:p>
          <a:p>
            <a:pPr lvl="1"/>
            <a:r>
              <a:rPr lang="en-US" dirty="0"/>
              <a:t>Imagine that each node is connected to a </a:t>
            </a:r>
            <a:r>
              <a:rPr lang="en-US" dirty="0">
                <a:solidFill>
                  <a:srgbClr val="FF0000"/>
                </a:solidFill>
              </a:rPr>
              <a:t>data-reservoir</a:t>
            </a:r>
          </a:p>
          <a:p>
            <a:pPr lvl="2"/>
            <a:r>
              <a:rPr lang="en-US" dirty="0"/>
              <a:t>The supply for packets of any lifetime is sufficient</a:t>
            </a:r>
          </a:p>
          <a:p>
            <a:pPr lvl="1"/>
            <a:r>
              <a:rPr lang="en-US" dirty="0"/>
              <a:t>Mechanism (borrow-return)</a:t>
            </a:r>
          </a:p>
          <a:p>
            <a:pPr lvl="2"/>
            <a:r>
              <a:rPr lang="en-US" dirty="0"/>
              <a:t>First </a:t>
            </a:r>
            <a:r>
              <a:rPr lang="en-US" dirty="0">
                <a:solidFill>
                  <a:srgbClr val="FF0000"/>
                </a:solidFill>
              </a:rPr>
              <a:t>borrow</a:t>
            </a:r>
            <a:r>
              <a:rPr lang="en-US" dirty="0"/>
              <a:t> the packets from the reservoir to satisfy the needs</a:t>
            </a:r>
          </a:p>
          <a:p>
            <a:pPr lvl="2"/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the received packets to the reservoir</a:t>
            </a:r>
          </a:p>
          <a:p>
            <a:pPr lvl="2"/>
            <a:r>
              <a:rPr lang="en-US" dirty="0"/>
              <a:t>Virtual queue record the data deficit of the data reservoir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3BB3E-E4C7-4728-B03D-4E62B284C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3672B-17E4-43CE-83D4-3157F76D6F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35" y="4746756"/>
            <a:ext cx="6774180" cy="7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5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1DE4-AE26-420E-9603-3E70F0AD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893A-949A-468C-A04B-9ED69370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name the second problem </a:t>
            </a:r>
            <a:r>
              <a:rPr lang="en-US" dirty="0">
                <a:solidFill>
                  <a:srgbClr val="FF0000"/>
                </a:solidFill>
              </a:rPr>
              <a:t>virtual network</a:t>
            </a:r>
            <a:endParaRPr lang="en-US" dirty="0"/>
          </a:p>
          <a:p>
            <a:pPr lvl="1"/>
            <a:r>
              <a:rPr lang="en-US" dirty="0"/>
              <a:t>Equilibrium</a:t>
            </a:r>
          </a:p>
          <a:p>
            <a:pPr lvl="2"/>
            <a:r>
              <a:rPr lang="en-US" dirty="0"/>
              <a:t>Virtual queues are stabilized implies all network flows can be supported by actual packets</a:t>
            </a:r>
          </a:p>
          <a:p>
            <a:pPr lvl="2"/>
            <a:r>
              <a:rPr lang="en-US" dirty="0"/>
              <a:t>At any network location, by observing its virtual queues, we can know packets of which lifetime are available</a:t>
            </a:r>
          </a:p>
          <a:p>
            <a:pPr lvl="1"/>
            <a:r>
              <a:rPr lang="en-US" dirty="0"/>
              <a:t>Example (packets of lifetime 2 arrive at the source node)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5379A-E0A8-4B64-BA65-927D474A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5" y="4546459"/>
            <a:ext cx="8448019" cy="8714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6838-EC7D-4736-9C04-B0F88EF16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7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A8E0-697B-4007-A6DE-9463847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63A4-CB5D-4789-B874-71C47C8F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t</a:t>
            </a:r>
            <a:r>
              <a:rPr lang="en-US" dirty="0"/>
              <a:t>wo-step procedure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Find the solution to        by Lyapunov Drift-plus-Penalty</a:t>
            </a:r>
          </a:p>
          <a:p>
            <a:pPr lvl="2"/>
            <a:r>
              <a:rPr lang="en-US" dirty="0"/>
              <a:t>Goal: min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Algorithm: find the best lifetime (with max weight)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Throughput optimal &amp; near-optimal cost performance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48C619-8B2D-41D8-9799-7131C90678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98" y="2457790"/>
            <a:ext cx="5614416" cy="254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F787C-58F8-426C-9BE3-593A11AB33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2882802"/>
            <a:ext cx="5425440" cy="758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5F925-A704-4F79-8DD3-B03CD7F9AF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98" y="4299590"/>
            <a:ext cx="3765804" cy="3779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0BDC-75C2-4CDF-BDD5-91A0E047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B68D5-E3CD-44CD-8B89-B066B831D3A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99" y="1974553"/>
            <a:ext cx="387706" cy="2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0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A8E0-697B-4007-A6DE-9463847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463A4-CB5D-4789-B874-71C47C8F7C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A t</a:t>
                </a:r>
                <a:r>
                  <a:rPr lang="en-US" dirty="0"/>
                  <a:t>wo-step procedure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/>
                  <a:t>Find the solution to        by Lyapunov Drift-plus-Penalty</a:t>
                </a:r>
              </a:p>
              <a:p>
                <a:pPr lvl="2"/>
                <a:r>
                  <a:rPr lang="en-US" dirty="0"/>
                  <a:t>Empirical flow assignment of the above solution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/>
                  <a:t>Find the solution to        based on flow matching with </a:t>
                </a:r>
              </a:p>
              <a:p>
                <a:pPr lvl="2"/>
                <a:r>
                  <a:rPr lang="en-US" dirty="0"/>
                  <a:t>Fact a: the two problems have the same network flow assignment space</a:t>
                </a:r>
              </a:p>
              <a:p>
                <a:pPr lvl="2"/>
                <a:r>
                  <a:rPr lang="en-US" dirty="0"/>
                  <a:t>Fact b: given the flow assignment     , we can construct a randomized policy to achieve it under P1, i.e., define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packet of lifetime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at node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probability              to be sent to node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463A4-CB5D-4789-B874-71C47C8F7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1270" t="-550" r="-1411" b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A76622C-0186-49AD-805E-0CEDF2198C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91" y="2309181"/>
            <a:ext cx="2270760" cy="516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826406-D6BD-40FF-BD0D-88227840EB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81" y="3873131"/>
            <a:ext cx="143256" cy="152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BC474D-3E5B-4659-B369-99BC28469CF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83" y="4657308"/>
            <a:ext cx="4161434" cy="4101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69A6C2-D6A1-4818-A3D0-2266176126F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61" y="5203965"/>
            <a:ext cx="679704" cy="3383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6F20E-5430-42C6-972E-CB07602E4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AA68E5-2BD2-406E-8500-0FD0709F9B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99" y="1974553"/>
            <a:ext cx="387706" cy="263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5D444C-8A7B-437D-BA67-6AF5F3D86CB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31" y="2907554"/>
            <a:ext cx="380391" cy="263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9607C7-5CF4-4502-9AE4-BB96DFC0A83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19" y="2947787"/>
            <a:ext cx="17190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2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614E-0CCE-4E98-97FB-D370BDD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14C5-F737-4CE5-8C8F-59C845B7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Configuration</a:t>
            </a:r>
          </a:p>
          <a:p>
            <a:pPr lvl="1"/>
            <a:r>
              <a:rPr lang="en-US" dirty="0"/>
              <a:t>Network topology (Abilene network) </a:t>
            </a:r>
          </a:p>
          <a:p>
            <a:pPr lvl="1"/>
            <a:r>
              <a:rPr lang="en-US" dirty="0"/>
              <a:t>Available resource &amp; cost</a:t>
            </a:r>
          </a:p>
          <a:p>
            <a:pPr lvl="2"/>
            <a:r>
              <a:rPr lang="en-US" dirty="0"/>
              <a:t>The computational resource is 2 CPUs at any node, with cost 1 /CPU for node 5, 6, and 2 /CPU at other nodes</a:t>
            </a:r>
          </a:p>
          <a:p>
            <a:pPr lvl="2"/>
            <a:r>
              <a:rPr lang="en-US" dirty="0"/>
              <a:t>The transmission resource is 1 Gb/slot for any link, with a cost of 1 /Gb</a:t>
            </a:r>
          </a:p>
          <a:p>
            <a:pPr lvl="1"/>
            <a:r>
              <a:rPr lang="en-US" dirty="0"/>
              <a:t>Provided service</a:t>
            </a:r>
          </a:p>
          <a:p>
            <a:pPr lvl="2"/>
            <a:r>
              <a:rPr lang="en-US" dirty="0" err="1"/>
              <a:t>AgI</a:t>
            </a:r>
            <a:r>
              <a:rPr lang="en-US" dirty="0"/>
              <a:t> service with 1 function: 50 Mbps/CPU, the same size of output as input</a:t>
            </a:r>
          </a:p>
          <a:p>
            <a:pPr lvl="2"/>
            <a:r>
              <a:rPr lang="en-US" dirty="0"/>
              <a:t>Two clients: (1, 9) and (3, 11)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94D43-F9D2-4819-ACD9-FD0E2765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47" y="1253331"/>
            <a:ext cx="2459943" cy="1525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8C559-E968-439E-A569-A326FDAC5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5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614E-0CCE-4E98-97FB-D370BDD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14C5-F737-4CE5-8C8F-59C845B7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stability region</a:t>
            </a:r>
          </a:p>
          <a:p>
            <a:pPr lvl="1"/>
            <a:r>
              <a:rPr lang="en-US" dirty="0"/>
              <a:t>Actual network (solid line, </a:t>
            </a:r>
            <a:br>
              <a:rPr lang="en-US" dirty="0"/>
            </a:br>
            <a:r>
              <a:rPr lang="en-US" dirty="0"/>
              <a:t>convergence time), virtual</a:t>
            </a:r>
            <a:br>
              <a:rPr lang="en-US" dirty="0"/>
            </a:br>
            <a:r>
              <a:rPr lang="en-US" dirty="0"/>
              <a:t>network (dashed line, virtual</a:t>
            </a:r>
            <a:br>
              <a:rPr lang="en-US" dirty="0"/>
            </a:br>
            <a:r>
              <a:rPr lang="en-US" dirty="0"/>
              <a:t>queue backlog)</a:t>
            </a:r>
          </a:p>
          <a:p>
            <a:pPr lvl="2"/>
            <a:r>
              <a:rPr lang="en-US" dirty="0"/>
              <a:t>The same stability region</a:t>
            </a:r>
          </a:p>
          <a:p>
            <a:pPr lvl="1"/>
            <a:r>
              <a:rPr lang="en-US" dirty="0"/>
              <a:t>Effects of different lifetime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85D13-635D-4462-A865-4F05C02C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88" y="1748901"/>
            <a:ext cx="4223021" cy="32932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F5181-0356-45A8-A7A1-5966AFCC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1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614E-0CCE-4E98-97FB-D370BDD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614C5-F737-4CE5-8C8F-59C845B7E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Tradeoff controlled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tradeoff</a:t>
                </a:r>
                <a:br>
                  <a:rPr lang="en-US" dirty="0"/>
                </a:br>
                <a:r>
                  <a:rPr lang="en-US" dirty="0"/>
                  <a:t>between convergence time</a:t>
                </a:r>
                <a:br>
                  <a:rPr lang="en-US" dirty="0"/>
                </a:br>
                <a:r>
                  <a:rPr lang="en-US" dirty="0"/>
                  <a:t>and the achieved cost</a:t>
                </a:r>
              </a:p>
              <a:p>
                <a:pPr lvl="1"/>
                <a:r>
                  <a:rPr lang="en-US" dirty="0"/>
                  <a:t>Compared to the state-of-the-</a:t>
                </a:r>
                <a:br>
                  <a:rPr lang="en-US" dirty="0"/>
                </a:br>
                <a:r>
                  <a:rPr lang="en-US" dirty="0"/>
                  <a:t>art DCNC Algorithm, we attain</a:t>
                </a:r>
                <a:br>
                  <a:rPr lang="en-US" dirty="0"/>
                </a:br>
                <a:r>
                  <a:rPr lang="en-US" dirty="0"/>
                  <a:t>a better cost performance</a:t>
                </a:r>
              </a:p>
              <a:p>
                <a:pPr lvl="2"/>
                <a:r>
                  <a:rPr lang="en-US" dirty="0"/>
                  <a:t>Drop outdated packets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614C5-F737-4CE5-8C8F-59C845B7E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6FE309B-357B-427A-A846-67CD7C4741F3}"/>
              </a:ext>
            </a:extLst>
          </p:cNvPr>
          <p:cNvGrpSpPr/>
          <p:nvPr/>
        </p:nvGrpSpPr>
        <p:grpSpPr>
          <a:xfrm>
            <a:off x="4750283" y="1804106"/>
            <a:ext cx="4130827" cy="3096367"/>
            <a:chOff x="4581525" y="2123703"/>
            <a:chExt cx="4130827" cy="30963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97049A-6963-4C1D-849D-9818A9BA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1525" y="2123703"/>
              <a:ext cx="4130827" cy="309636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867507-A81B-480A-9988-E7464AD1BE1C}"/>
                </a:ext>
              </a:extLst>
            </p:cNvPr>
            <p:cNvSpPr txBox="1"/>
            <p:nvPr/>
          </p:nvSpPr>
          <p:spPr>
            <a:xfrm>
              <a:off x="5956917" y="2707688"/>
              <a:ext cx="104756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DCNC (Cost)</a:t>
              </a:r>
              <a:endPara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EEA7-5AF0-4D0F-ABBF-0CCED005A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1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5F7A-4C8D-4134-B903-34DEB53E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6523-069F-4A64-9E49-B0FEB663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Effects of packets’ lifetime</a:t>
            </a:r>
          </a:p>
          <a:p>
            <a:pPr lvl="1"/>
            <a:r>
              <a:rPr lang="en-US" dirty="0"/>
              <a:t>Increase max-lifetime</a:t>
            </a:r>
          </a:p>
          <a:p>
            <a:pPr lvl="2"/>
            <a:r>
              <a:rPr lang="en-US" dirty="0"/>
              <a:t>DCNC: throughput grows because</a:t>
            </a:r>
            <a:br>
              <a:rPr lang="en-US" dirty="0"/>
            </a:br>
            <a:r>
              <a:rPr lang="en-US" dirty="0"/>
              <a:t>more packets are counted effective</a:t>
            </a:r>
          </a:p>
          <a:p>
            <a:pPr lvl="2"/>
            <a:r>
              <a:rPr lang="en-US" dirty="0"/>
              <a:t>Proposed approach: cost reduces</a:t>
            </a:r>
            <a:br>
              <a:rPr lang="en-US" dirty="0"/>
            </a:br>
            <a:r>
              <a:rPr lang="en-US" dirty="0"/>
              <a:t>since the data packets can detour</a:t>
            </a:r>
            <a:br>
              <a:rPr lang="en-US" dirty="0"/>
            </a:br>
            <a:r>
              <a:rPr lang="en-US" dirty="0"/>
              <a:t>to cheaper network locations for</a:t>
            </a:r>
            <a:br>
              <a:rPr lang="en-US" dirty="0"/>
            </a:br>
            <a:r>
              <a:rPr lang="en-US" dirty="0"/>
              <a:t>processing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A80A34-037C-4AE8-B590-9CA23F0D5280}"/>
              </a:ext>
            </a:extLst>
          </p:cNvPr>
          <p:cNvGrpSpPr/>
          <p:nvPr/>
        </p:nvGrpSpPr>
        <p:grpSpPr>
          <a:xfrm>
            <a:off x="4707136" y="1754645"/>
            <a:ext cx="4339653" cy="3061196"/>
            <a:chOff x="4288036" y="1922284"/>
            <a:chExt cx="4612124" cy="3253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197658-F5D8-44A8-B7E3-574CBD82D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8036" y="1922284"/>
              <a:ext cx="4612124" cy="325339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90970B-16C1-4D86-8E98-FEAEA0408CC7}"/>
                </a:ext>
              </a:extLst>
            </p:cNvPr>
            <p:cNvSpPr/>
            <p:nvPr/>
          </p:nvSpPr>
          <p:spPr>
            <a:xfrm>
              <a:off x="6530975" y="2889250"/>
              <a:ext cx="1244600" cy="155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6B4567-0C10-4963-AB8D-0EC8AAEC24A9}"/>
                </a:ext>
              </a:extLst>
            </p:cNvPr>
            <p:cNvSpPr txBox="1"/>
            <p:nvPr/>
          </p:nvSpPr>
          <p:spPr>
            <a:xfrm>
              <a:off x="6419932" y="2805112"/>
              <a:ext cx="1611729" cy="29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DCNC (dashed lines)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90B89-6ECE-4244-952D-870D1B671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E59D-95DD-493A-BA37-B31A1569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DADC-CF3D-4E0A-87F1-385548F5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demand for computational resource</a:t>
            </a:r>
          </a:p>
          <a:p>
            <a:pPr lvl="1"/>
            <a:r>
              <a:rPr lang="en-US" dirty="0"/>
              <a:t>Real-time computer vision, multi-user conferencing, and augmented/virtual reality</a:t>
            </a:r>
          </a:p>
          <a:p>
            <a:r>
              <a:rPr lang="en-US" dirty="0"/>
              <a:t>Limited local computational resource at UE</a:t>
            </a:r>
          </a:p>
          <a:p>
            <a:pPr lvl="1"/>
            <a:r>
              <a:rPr lang="en-US" dirty="0"/>
              <a:t>Tendency: light weight, portable devices</a:t>
            </a:r>
          </a:p>
          <a:p>
            <a:pPr lvl="1"/>
            <a:r>
              <a:rPr lang="en-US" dirty="0"/>
              <a:t>Restricted processing capability, battery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FF0000"/>
                </a:solidFill>
              </a:rPr>
              <a:t>requesting computing service from the cloud</a:t>
            </a:r>
          </a:p>
          <a:p>
            <a:pPr lvl="1"/>
            <a:r>
              <a:rPr lang="en-US" dirty="0"/>
              <a:t>Better delay and cost performance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F9876-042C-4249-8747-606D9435E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9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F27D-B17A-4688-8FA6-A76868CB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73AB-280C-42B4-A7CD-D047991B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Per-packet delay is a more realistic requirement, but it is also more challenging (does </a:t>
            </a:r>
            <a:r>
              <a:rPr lang="en-US"/>
              <a:t>not admit </a:t>
            </a:r>
            <a:r>
              <a:rPr lang="en-US" dirty="0"/>
              <a:t>LDP solution!)</a:t>
            </a:r>
          </a:p>
          <a:p>
            <a:r>
              <a:rPr lang="en-US" dirty="0"/>
              <a:t>The proposed approach uses virtual network to </a:t>
            </a:r>
            <a:r>
              <a:rPr lang="en-US" i="1" dirty="0"/>
              <a:t>find flow assignment</a:t>
            </a:r>
            <a:r>
              <a:rPr lang="en-US" dirty="0"/>
              <a:t>, and actual network for </a:t>
            </a:r>
            <a:r>
              <a:rPr lang="en-US" i="1" dirty="0"/>
              <a:t>routing &amp; scheduling</a:t>
            </a:r>
          </a:p>
          <a:p>
            <a:r>
              <a:rPr lang="en-US" dirty="0"/>
              <a:t>The proposed approach significantly outperforms the DCNC algorithm in </a:t>
            </a:r>
            <a:r>
              <a:rPr lang="en-US" i="1" dirty="0"/>
              <a:t>timely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9CEE9-FDD4-4063-91C8-D5A78F3B2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85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DE1D-B2CF-45BC-BA3A-42F98A42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4630-F0A1-43E4-90EE-FFCFF10B5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for joining in the talk!</a:t>
            </a:r>
          </a:p>
          <a:p>
            <a:r>
              <a:rPr lang="en-US" dirty="0"/>
              <a:t>Please contact yangcai@usc.edu if you have any questions, comments</a:t>
            </a:r>
          </a:p>
          <a:p>
            <a:r>
              <a:rPr lang="en-US" dirty="0"/>
              <a:t>The most recent results on this topic (with peak link capacity constraint) are under review for publication at IEEE/ACM Trans. 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0563-B0FF-41C2-812F-C0C21C7FF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0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9447-BCD0-4F86-8696-91EE9EB3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94989-6CBC-4D29-9446-C8A8D157FB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Distributed cloud network</a:t>
                </a:r>
              </a:p>
              <a:p>
                <a:pPr lvl="1"/>
                <a:r>
                  <a:rPr lang="en-US" dirty="0"/>
                  <a:t>Make it </a:t>
                </a:r>
                <a:r>
                  <a:rPr lang="en-US" dirty="0">
                    <a:solidFill>
                      <a:srgbClr val="FF0000"/>
                    </a:solidFill>
                  </a:rPr>
                  <a:t>easier for the UEs to access the computational resource</a:t>
                </a:r>
              </a:p>
              <a:p>
                <a:pPr lvl="2"/>
                <a:r>
                  <a:rPr lang="en-US" dirty="0"/>
                  <a:t>Traditional processing network: separation of network &amp; processing center</a:t>
                </a:r>
              </a:p>
              <a:p>
                <a:pPr lvl="2"/>
                <a:r>
                  <a:rPr lang="en-US" dirty="0"/>
                  <a:t>Distributed cloud network: deploy the computational resource in a more widespread manner</a:t>
                </a:r>
              </a:p>
              <a:p>
                <a:r>
                  <a:rPr lang="en-US" dirty="0"/>
                  <a:t>NFV &amp; SDN-enabled Next-Gen Cloud</a:t>
                </a:r>
              </a:p>
              <a:p>
                <a:pPr lvl="1"/>
                <a:r>
                  <a:rPr lang="en-US" dirty="0"/>
                  <a:t>Make it </a:t>
                </a:r>
                <a:r>
                  <a:rPr lang="en-US" dirty="0">
                    <a:solidFill>
                      <a:srgbClr val="FF0000"/>
                    </a:solidFill>
                  </a:rPr>
                  <a:t>more flexible for the cloud to process the data-stream</a:t>
                </a:r>
              </a:p>
              <a:p>
                <a:pPr lvl="2"/>
                <a:r>
                  <a:rPr lang="en-US" dirty="0"/>
                  <a:t>Computing task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service function chain</a:t>
                </a:r>
              </a:p>
              <a:p>
                <a:pPr lvl="2"/>
                <a:r>
                  <a:rPr lang="en-US" dirty="0"/>
                  <a:t>Each individual function can be implemented separately (at different network locations)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94989-6CBC-4D29-9446-C8A8D157F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1238" b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C5FF6-F845-4821-9862-6768983B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7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9447-BCD0-4F86-8696-91EE9EB3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4989-6CBC-4D29-9446-C8A8D157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design a dynamic cloud control algorithm that achieves:</a:t>
            </a:r>
          </a:p>
          <a:p>
            <a:pPr lvl="1"/>
            <a:r>
              <a:rPr lang="en-IN" dirty="0"/>
              <a:t>Better delay performance</a:t>
            </a:r>
          </a:p>
          <a:p>
            <a:pPr lvl="2"/>
            <a:r>
              <a:rPr lang="en-US" dirty="0"/>
              <a:t>Autonomous transportation, machine control in Industry 4.0</a:t>
            </a:r>
            <a:endParaRPr lang="en-IN" dirty="0"/>
          </a:p>
          <a:p>
            <a:pPr lvl="2"/>
            <a:r>
              <a:rPr lang="en-IN" dirty="0"/>
              <a:t>From </a:t>
            </a:r>
            <a:r>
              <a:rPr lang="en-IN" dirty="0">
                <a:solidFill>
                  <a:srgbClr val="FF0000"/>
                </a:solidFill>
              </a:rPr>
              <a:t>average</a:t>
            </a:r>
            <a:r>
              <a:rPr lang="en-IN" dirty="0"/>
              <a:t> delay to </a:t>
            </a:r>
            <a:r>
              <a:rPr lang="en-IN" dirty="0">
                <a:solidFill>
                  <a:srgbClr val="FF0000"/>
                </a:solidFill>
              </a:rPr>
              <a:t>per-packet</a:t>
            </a:r>
            <a:r>
              <a:rPr lang="en-IN" dirty="0"/>
              <a:t> delay</a:t>
            </a:r>
          </a:p>
          <a:p>
            <a:pPr lvl="1"/>
            <a:r>
              <a:rPr lang="en-IN" dirty="0"/>
              <a:t>Better cost performance</a:t>
            </a:r>
          </a:p>
          <a:p>
            <a:pPr lvl="2"/>
            <a:r>
              <a:rPr lang="en-IN" dirty="0"/>
              <a:t>Especially in heterogeneous network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5AA94-4214-4F08-8916-F303D039C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7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7BE8-0CE2-4431-9E42-04E03916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8497-1227-449C-829A-2A121F31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layered graph</a:t>
            </a:r>
          </a:p>
          <a:p>
            <a:pPr lvl="1"/>
            <a:r>
              <a:rPr lang="en-US" dirty="0"/>
              <a:t>The original problem can be transformed to </a:t>
            </a:r>
            <a:r>
              <a:rPr lang="en-US" dirty="0">
                <a:solidFill>
                  <a:srgbClr val="FF0000"/>
                </a:solidFill>
              </a:rPr>
              <a:t>packet routing</a:t>
            </a:r>
            <a:r>
              <a:rPr lang="en-US" dirty="0"/>
              <a:t> problem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D53DD6-FF72-4983-A013-A5004E94DDA4}"/>
              </a:ext>
            </a:extLst>
          </p:cNvPr>
          <p:cNvGrpSpPr/>
          <p:nvPr/>
        </p:nvGrpSpPr>
        <p:grpSpPr>
          <a:xfrm>
            <a:off x="1309048" y="3333728"/>
            <a:ext cx="1773486" cy="369332"/>
            <a:chOff x="544220" y="3138419"/>
            <a:chExt cx="1773486" cy="3693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3EA393-C3BB-43A5-8C82-B66CDD3EED78}"/>
                </a:ext>
              </a:extLst>
            </p:cNvPr>
            <p:cNvSpPr/>
            <p:nvPr/>
          </p:nvSpPr>
          <p:spPr>
            <a:xfrm>
              <a:off x="845906" y="3231472"/>
              <a:ext cx="197528" cy="1975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ADD362-F6B5-40B3-9B6F-9F94D4C8095E}"/>
                </a:ext>
              </a:extLst>
            </p:cNvPr>
            <p:cNvSpPr/>
            <p:nvPr/>
          </p:nvSpPr>
          <p:spPr>
            <a:xfrm>
              <a:off x="1818492" y="3231472"/>
              <a:ext cx="197528" cy="1975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1E34EC-301C-4AFE-B3B1-DE0FE80D585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043434" y="3330236"/>
              <a:ext cx="7750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6C8F3F-D2CA-4304-A6CA-B8E886736E79}"/>
                </a:ext>
              </a:extLst>
            </p:cNvPr>
            <p:cNvSpPr txBox="1"/>
            <p:nvPr/>
          </p:nvSpPr>
          <p:spPr>
            <a:xfrm>
              <a:off x="544220" y="3138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CC5320-30A6-41B2-8418-312002840082}"/>
                </a:ext>
              </a:extLst>
            </p:cNvPr>
            <p:cNvSpPr txBox="1"/>
            <p:nvPr/>
          </p:nvSpPr>
          <p:spPr>
            <a:xfrm>
              <a:off x="2016020" y="3138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48654D-527C-4CF9-BD69-1FF93951C7D7}"/>
              </a:ext>
            </a:extLst>
          </p:cNvPr>
          <p:cNvGrpSpPr/>
          <p:nvPr/>
        </p:nvGrpSpPr>
        <p:grpSpPr>
          <a:xfrm>
            <a:off x="1203678" y="4399076"/>
            <a:ext cx="2145600" cy="432832"/>
            <a:chOff x="438850" y="4203767"/>
            <a:chExt cx="2145600" cy="4328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B7D870-6F33-4B75-8198-C0B712391D45}"/>
                </a:ext>
              </a:extLst>
            </p:cNvPr>
            <p:cNvGrpSpPr/>
            <p:nvPr/>
          </p:nvGrpSpPr>
          <p:grpSpPr>
            <a:xfrm>
              <a:off x="438850" y="4267267"/>
              <a:ext cx="2145600" cy="369332"/>
              <a:chOff x="470600" y="4188516"/>
              <a:chExt cx="2145600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514389-2C6E-4C22-9416-79D075F2C9F9}"/>
                  </a:ext>
                </a:extLst>
              </p:cNvPr>
              <p:cNvSpPr txBox="1"/>
              <p:nvPr/>
            </p:nvSpPr>
            <p:spPr>
              <a:xfrm>
                <a:off x="1043434" y="4188516"/>
                <a:ext cx="1005403" cy="369332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Function</a:t>
                </a:r>
                <a:endParaRPr lang="en-US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70AD927-3ED6-4C34-860B-77996A78F2CD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2048837" y="4373182"/>
                <a:ext cx="5673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125DCD9-EE33-4E07-966E-85E1E80A0E0E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470600" y="4373182"/>
                <a:ext cx="5728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241FCE-238C-4C7A-8C51-612C6E536612}"/>
                </a:ext>
              </a:extLst>
            </p:cNvPr>
            <p:cNvSpPr/>
            <p:nvPr/>
          </p:nvSpPr>
          <p:spPr>
            <a:xfrm>
              <a:off x="622300" y="4203767"/>
              <a:ext cx="1524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7AD849-917C-471D-BF36-559D466F3632}"/>
                </a:ext>
              </a:extLst>
            </p:cNvPr>
            <p:cNvSpPr/>
            <p:nvPr/>
          </p:nvSpPr>
          <p:spPr>
            <a:xfrm>
              <a:off x="2166863" y="4203767"/>
              <a:ext cx="152397" cy="15239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BF7340-BEA4-47A0-AB27-F6FB8C3FA699}"/>
              </a:ext>
            </a:extLst>
          </p:cNvPr>
          <p:cNvGrpSpPr/>
          <p:nvPr/>
        </p:nvGrpSpPr>
        <p:grpSpPr>
          <a:xfrm>
            <a:off x="4685103" y="3333728"/>
            <a:ext cx="1831194" cy="1498180"/>
            <a:chOff x="3395370" y="3138419"/>
            <a:chExt cx="1831194" cy="14981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12DE2BC-B0EF-48C1-ACF3-C7FA88A16447}"/>
                </a:ext>
              </a:extLst>
            </p:cNvPr>
            <p:cNvGrpSpPr/>
            <p:nvPr/>
          </p:nvGrpSpPr>
          <p:grpSpPr>
            <a:xfrm>
              <a:off x="3395370" y="3138419"/>
              <a:ext cx="1773486" cy="369332"/>
              <a:chOff x="544220" y="3138419"/>
              <a:chExt cx="1773486" cy="36933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41B8E4-311F-455E-97A0-91BE368E66AA}"/>
                  </a:ext>
                </a:extLst>
              </p:cNvPr>
              <p:cNvSpPr/>
              <p:nvPr/>
            </p:nvSpPr>
            <p:spPr>
              <a:xfrm>
                <a:off x="845906" y="3231472"/>
                <a:ext cx="197528" cy="1975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E807E3A-C000-4751-AB5E-F5DC726E1D10}"/>
                  </a:ext>
                </a:extLst>
              </p:cNvPr>
              <p:cNvSpPr/>
              <p:nvPr/>
            </p:nvSpPr>
            <p:spPr>
              <a:xfrm>
                <a:off x="1818492" y="3231472"/>
                <a:ext cx="197528" cy="1975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E914A28-0B5F-4ADE-8510-F617880CF09F}"/>
                  </a:ext>
                </a:extLst>
              </p:cNvPr>
              <p:cNvCxnSpPr>
                <a:cxnSpLocks/>
                <a:stCxn id="25" idx="6"/>
                <a:endCxn id="26" idx="2"/>
              </p:cNvCxnSpPr>
              <p:nvPr/>
            </p:nvCxnSpPr>
            <p:spPr>
              <a:xfrm>
                <a:off x="1043434" y="3330236"/>
                <a:ext cx="7750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71D59F-6298-4A20-99D4-588B86EFC826}"/>
                  </a:ext>
                </a:extLst>
              </p:cNvPr>
              <p:cNvSpPr txBox="1"/>
              <p:nvPr/>
            </p:nvSpPr>
            <p:spPr>
              <a:xfrm>
                <a:off x="544220" y="3138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7F93BC-41FC-46D0-A5DA-38957E08112C}"/>
                  </a:ext>
                </a:extLst>
              </p:cNvPr>
              <p:cNvSpPr txBox="1"/>
              <p:nvPr/>
            </p:nvSpPr>
            <p:spPr>
              <a:xfrm>
                <a:off x="2016020" y="3138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CCB1927-82EE-49EF-89CA-2C76650B1718}"/>
                </a:ext>
              </a:extLst>
            </p:cNvPr>
            <p:cNvGrpSpPr/>
            <p:nvPr/>
          </p:nvGrpSpPr>
          <p:grpSpPr>
            <a:xfrm>
              <a:off x="3395370" y="4267267"/>
              <a:ext cx="1831194" cy="369332"/>
              <a:chOff x="544220" y="3138419"/>
              <a:chExt cx="1831194" cy="36933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52A30-AB59-4DC2-803F-91BFAAA4340E}"/>
                  </a:ext>
                </a:extLst>
              </p:cNvPr>
              <p:cNvSpPr/>
              <p:nvPr/>
            </p:nvSpPr>
            <p:spPr>
              <a:xfrm>
                <a:off x="845906" y="3231472"/>
                <a:ext cx="197528" cy="1975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70A26C2-F1EE-4647-873B-C95253D95313}"/>
                  </a:ext>
                </a:extLst>
              </p:cNvPr>
              <p:cNvSpPr/>
              <p:nvPr/>
            </p:nvSpPr>
            <p:spPr>
              <a:xfrm>
                <a:off x="1818492" y="3231472"/>
                <a:ext cx="197528" cy="1975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692F579-6ACC-478D-9206-C11E1590D260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1043434" y="3330236"/>
                <a:ext cx="7750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098C28-11D5-445B-8F92-99A2B3FC713B}"/>
                  </a:ext>
                </a:extLst>
              </p:cNvPr>
              <p:cNvSpPr txBox="1"/>
              <p:nvPr/>
            </p:nvSpPr>
            <p:spPr>
              <a:xfrm>
                <a:off x="544220" y="3138419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1’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F306CC-E377-41A6-B01D-BF3116ACA2D7}"/>
                  </a:ext>
                </a:extLst>
              </p:cNvPr>
              <p:cNvSpPr txBox="1"/>
              <p:nvPr/>
            </p:nvSpPr>
            <p:spPr>
              <a:xfrm>
                <a:off x="2016020" y="3138419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2’</a:t>
                </a:r>
                <a:endParaRPr lang="en-US" dirty="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C6107D-F0A3-4CFD-8499-FDB690C8EDFD}"/>
                </a:ext>
              </a:extLst>
            </p:cNvPr>
            <p:cNvCxnSpPr>
              <a:stCxn id="25" idx="4"/>
              <a:endCxn id="31" idx="0"/>
            </p:cNvCxnSpPr>
            <p:nvPr/>
          </p:nvCxnSpPr>
          <p:spPr>
            <a:xfrm>
              <a:off x="3795820" y="3429000"/>
              <a:ext cx="0" cy="93132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8C8D3B-3B9C-481A-86A3-5EFCAB5256B8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>
              <a:off x="4768406" y="3429000"/>
              <a:ext cx="0" cy="93132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74FECF-1AC5-4C3C-A73B-8DABE4378409}"/>
              </a:ext>
            </a:extLst>
          </p:cNvPr>
          <p:cNvCxnSpPr/>
          <p:nvPr/>
        </p:nvCxnSpPr>
        <p:spPr>
          <a:xfrm>
            <a:off x="4502833" y="4062459"/>
            <a:ext cx="21399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7EA9-FA1B-411D-A85F-D0B8270D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3D6BF-7529-468E-BFE3-90D500C40A54}"/>
              </a:ext>
            </a:extLst>
          </p:cNvPr>
          <p:cNvSpPr txBox="1"/>
          <p:nvPr/>
        </p:nvSpPr>
        <p:spPr>
          <a:xfrm>
            <a:off x="1277993" y="304137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E59285-F09D-4C50-BCD9-D85BA178AD8C}"/>
              </a:ext>
            </a:extLst>
          </p:cNvPr>
          <p:cNvSpPr txBox="1"/>
          <p:nvPr/>
        </p:nvSpPr>
        <p:spPr>
          <a:xfrm>
            <a:off x="2273527" y="306044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937D2-EB83-426B-8AFC-22F81FA62EB4}"/>
              </a:ext>
            </a:extLst>
          </p:cNvPr>
          <p:cNvSpPr txBox="1"/>
          <p:nvPr/>
        </p:nvSpPr>
        <p:spPr>
          <a:xfrm>
            <a:off x="4665040" y="3054919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964F9A-B744-4CF8-A5D0-C8A0A15D5140}"/>
              </a:ext>
            </a:extLst>
          </p:cNvPr>
          <p:cNvSpPr txBox="1"/>
          <p:nvPr/>
        </p:nvSpPr>
        <p:spPr>
          <a:xfrm>
            <a:off x="5558021" y="472321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7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CFBF-C4F9-40BD-BE89-593FB0EC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E413-40FD-4A41-B840-B3A8160D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model</a:t>
            </a:r>
          </a:p>
          <a:p>
            <a:pPr lvl="1"/>
            <a:r>
              <a:rPr lang="en-US" dirty="0"/>
              <a:t>Lifetime</a:t>
            </a:r>
          </a:p>
          <a:p>
            <a:pPr lvl="2"/>
            <a:r>
              <a:rPr lang="en-US" dirty="0"/>
              <a:t>The deadline by which the packet becomes outdated </a:t>
            </a:r>
          </a:p>
          <a:p>
            <a:pPr lvl="2"/>
            <a:r>
              <a:rPr lang="en-US" dirty="0"/>
              <a:t>The packet is called </a:t>
            </a:r>
            <a:r>
              <a:rPr lang="en-US" dirty="0">
                <a:solidFill>
                  <a:srgbClr val="FF0000"/>
                </a:solidFill>
              </a:rPr>
              <a:t>effective</a:t>
            </a:r>
            <a:r>
              <a:rPr lang="en-US" dirty="0"/>
              <a:t> otherwise</a:t>
            </a:r>
          </a:p>
          <a:p>
            <a:pPr lvl="2"/>
            <a:r>
              <a:rPr lang="en-US" dirty="0"/>
              <a:t>I.I.D. arrival processes of packets with various initial lifetime at any node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Timely</a:t>
            </a:r>
            <a:r>
              <a:rPr lang="en-US" dirty="0"/>
              <a:t> throughput</a:t>
            </a:r>
          </a:p>
          <a:p>
            <a:pPr lvl="2"/>
            <a:r>
              <a:rPr lang="en-US" dirty="0"/>
              <a:t>The rate of effective packet delivery</a:t>
            </a:r>
          </a:p>
          <a:p>
            <a:pPr lvl="1"/>
            <a:r>
              <a:rPr lang="en-US" dirty="0"/>
              <a:t>Reliability</a:t>
            </a:r>
          </a:p>
          <a:p>
            <a:pPr lvl="2"/>
            <a:r>
              <a:rPr lang="en-US" dirty="0"/>
              <a:t>The ratio of effective packets to all arrival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A941F-01FB-4449-94FE-EC04B63A4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4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C6F-2E36-41ED-BC5A-5DA66EAE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59002-1CB2-40E2-9C59-D2E547AFF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Queuing system</a:t>
                </a:r>
              </a:p>
              <a:p>
                <a:pPr lvl="1"/>
                <a:r>
                  <a:rPr lang="en-US" dirty="0"/>
                  <a:t>Queues </a:t>
                </a:r>
              </a:p>
              <a:p>
                <a:pPr lvl="2"/>
                <a:r>
                  <a:rPr lang="en-US" dirty="0"/>
                  <a:t>The queue of lifetime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time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b="0" dirty="0"/>
              </a:p>
              <a:p>
                <a:pPr lvl="1"/>
                <a:r>
                  <a:rPr lang="en-US" dirty="0"/>
                  <a:t>Flow variables</a:t>
                </a:r>
              </a:p>
              <a:p>
                <a:pPr lvl="2"/>
                <a:r>
                  <a:rPr lang="en-US" dirty="0"/>
                  <a:t>The actual amount of lifetime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packets sent from node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Queuing dynamics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59002-1CB2-40E2-9C59-D2E547AFF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270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960FEB3-D805-49BD-825F-F276B9BCA6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77" y="1882774"/>
            <a:ext cx="2062887" cy="426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FC640F-ACAF-47A7-9793-CB7CB9DDA1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79" y="2804495"/>
            <a:ext cx="1934871" cy="4480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DC9EB9-6D55-4091-9A6A-DFB8F7616F2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" y="4370091"/>
            <a:ext cx="7048195" cy="4078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FCCBD8-2C4A-4254-AD5E-D737155857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31" y="5110759"/>
            <a:ext cx="2869387" cy="4059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7E9426-A6AA-44A0-B982-E439C908F6C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63" y="5104451"/>
            <a:ext cx="2814523" cy="4114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F78C2E4-2E22-4E35-88B0-FBCDE35F4E3B}"/>
              </a:ext>
            </a:extLst>
          </p:cNvPr>
          <p:cNvSpPr/>
          <p:nvPr/>
        </p:nvSpPr>
        <p:spPr>
          <a:xfrm>
            <a:off x="885825" y="4276725"/>
            <a:ext cx="7372350" cy="65860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9A1CDB-1E4F-4A4E-A321-D52C8F014E97}"/>
              </a:ext>
            </a:extLst>
          </p:cNvPr>
          <p:cNvSpPr/>
          <p:nvPr/>
        </p:nvSpPr>
        <p:spPr>
          <a:xfrm>
            <a:off x="885825" y="5038600"/>
            <a:ext cx="3124200" cy="58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41A849-0D6A-4C2A-8A6C-BC531B6C196F}"/>
              </a:ext>
            </a:extLst>
          </p:cNvPr>
          <p:cNvSpPr/>
          <p:nvPr/>
        </p:nvSpPr>
        <p:spPr>
          <a:xfrm>
            <a:off x="4581525" y="5019480"/>
            <a:ext cx="3124200" cy="58142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E723C-A918-48CA-B262-63003BF75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5C4EC-7953-4B56-9D34-2FD25D8D23BD}"/>
              </a:ext>
            </a:extLst>
          </p:cNvPr>
          <p:cNvSpPr txBox="1"/>
          <p:nvPr/>
        </p:nvSpPr>
        <p:spPr>
          <a:xfrm>
            <a:off x="6806417" y="3774065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 packets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91C11-17BF-4456-B9B7-9A96C2046DF0}"/>
              </a:ext>
            </a:extLst>
          </p:cNvPr>
          <p:cNvCxnSpPr/>
          <p:nvPr/>
        </p:nvCxnSpPr>
        <p:spPr>
          <a:xfrm flipV="1">
            <a:off x="7865616" y="4143397"/>
            <a:ext cx="88776" cy="22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5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C6F-2E36-41ED-BC5A-5DA66EAE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9002-1CB2-40E2-9C59-D2E547AF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space </a:t>
            </a:r>
          </a:p>
          <a:p>
            <a:pPr lvl="1"/>
            <a:r>
              <a:rPr lang="en-US" dirty="0"/>
              <a:t>Decision variable: the flow variables </a:t>
            </a:r>
          </a:p>
          <a:p>
            <a:pPr lvl="1"/>
            <a:r>
              <a:rPr lang="en-US" dirty="0"/>
              <a:t>Constraints</a:t>
            </a:r>
          </a:p>
          <a:p>
            <a:pPr lvl="2"/>
            <a:r>
              <a:rPr lang="en-US" dirty="0"/>
              <a:t>Non-negativity</a:t>
            </a:r>
          </a:p>
          <a:p>
            <a:pPr lvl="2"/>
            <a:r>
              <a:rPr lang="en-US" dirty="0"/>
              <a:t>Link capacity constraint</a:t>
            </a:r>
          </a:p>
          <a:p>
            <a:pPr lvl="2"/>
            <a:r>
              <a:rPr lang="en-US" dirty="0"/>
              <a:t>Availability constraint</a:t>
            </a:r>
          </a:p>
          <a:p>
            <a:pPr lvl="2"/>
            <a:r>
              <a:rPr lang="en-US" dirty="0"/>
              <a:t>Reliability constraint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42A1F-9CC4-4FE6-95DA-88414DEFAD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80" y="1975821"/>
            <a:ext cx="504749" cy="3035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CB79B5-D689-44A1-B6BB-6BC177D6F7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72" y="2967978"/>
            <a:ext cx="809244" cy="227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467AD-3AE7-409F-84C3-A32CF690C4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8" y="3373469"/>
            <a:ext cx="1795424" cy="274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027FD-83D3-42E9-B067-78329FD02C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6" y="3761081"/>
            <a:ext cx="1574597" cy="3058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F4025C-3DBE-44B4-9CCF-7532E8BC665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6" y="4665243"/>
            <a:ext cx="4356201" cy="5843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60874-562A-459A-88D1-7005CDAA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7603ED-9415-4F36-8482-35016692C6E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70" y="3202273"/>
            <a:ext cx="2452420" cy="6597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30061B3-C2FC-4CDC-ADA7-5EE22EAEFF34}"/>
              </a:ext>
            </a:extLst>
          </p:cNvPr>
          <p:cNvSpPr/>
          <p:nvPr/>
        </p:nvSpPr>
        <p:spPr>
          <a:xfrm>
            <a:off x="5904129" y="3085592"/>
            <a:ext cx="2751599" cy="909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A1801-C45C-49DA-AF88-BDC115E41309}"/>
              </a:ext>
            </a:extLst>
          </p:cNvPr>
          <p:cNvSpPr txBox="1"/>
          <p:nvPr/>
        </p:nvSpPr>
        <p:spPr>
          <a:xfrm>
            <a:off x="541202" y="5201428"/>
            <a:ext cx="27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effective packets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89B4B3-CEB7-4156-966E-D55DD783D27E}"/>
                  </a:ext>
                </a:extLst>
              </p:cNvPr>
              <p:cNvSpPr txBox="1"/>
              <p:nvPr/>
            </p:nvSpPr>
            <p:spPr>
              <a:xfrm>
                <a:off x="3827420" y="5201428"/>
                <a:ext cx="3421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Reliability level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total arrival rate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89B4B3-CEB7-4156-966E-D55DD783D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20" y="5201428"/>
                <a:ext cx="3421129" cy="369332"/>
              </a:xfrm>
              <a:prstGeom prst="rect">
                <a:avLst/>
              </a:prstGeom>
              <a:blipFill>
                <a:blip r:embed="rId14"/>
                <a:stretch>
                  <a:fillRect l="-1604" t="-8197" r="-8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55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F675-9162-4F76-A82E-17F9F47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C36D-A185-45EE-ADA3-BBE95B3D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 to solve the above problem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B33389-C161-4B8E-97AC-943E4CE04B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2181624"/>
            <a:ext cx="5687568" cy="257677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B9C6540-19DF-4D69-8FA5-0B9A571A4ABD}"/>
              </a:ext>
            </a:extLst>
          </p:cNvPr>
          <p:cNvSpPr/>
          <p:nvPr/>
        </p:nvSpPr>
        <p:spPr>
          <a:xfrm>
            <a:off x="3267076" y="3874088"/>
            <a:ext cx="4248150" cy="919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5A1D62-773A-4189-8681-EB47A230E4EA}"/>
              </a:ext>
            </a:extLst>
          </p:cNvPr>
          <p:cNvSpPr/>
          <p:nvPr/>
        </p:nvSpPr>
        <p:spPr>
          <a:xfrm>
            <a:off x="3267076" y="2028553"/>
            <a:ext cx="4248150" cy="178144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9E2017-2844-4990-B314-DEE4E23F67A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7" y="2263944"/>
            <a:ext cx="1636776" cy="2545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19F03A-269E-4F59-8297-A1BB914A1FB2}"/>
              </a:ext>
            </a:extLst>
          </p:cNvPr>
          <p:cNvSpPr/>
          <p:nvPr/>
        </p:nvSpPr>
        <p:spPr>
          <a:xfrm>
            <a:off x="5548544" y="2181624"/>
            <a:ext cx="1867240" cy="401778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23D72-18F8-47A7-920B-F8E75BC4C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C48E0-C956-4ECD-A6F1-7530C5506FF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99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5"/>
  <p:tag name="ORIGINALWIDTH" val="846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V{Q}(t) = \big[ Q_i^{(l)}(t) \big]&#10;\end{align*}&#10;&#10;\end{document}"/>
  <p:tag name="IGUANATEXSIZE" val="24"/>
  <p:tag name="IGUANATEXCURSOR" val="16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9.5"/>
  <p:tag name="ORIGINALWIDTH" val="2382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avg{ \E{ x_{\to d}(t) } } \triangleq \sum_{l \in \Set{L}} \avg{ \E{x_{\to d}^{(l)}(t)} } &#10;\geq \gamma \| \V{\lambda} \|_1&#10;\end{align*}&#10;&#10;\end{document}"/>
  <p:tag name="IGUANATEXSIZE" val="18"/>
  <p:tag name="IGUANATEXCURSOR" val="17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5"/>
  <p:tag name="ORIGINALWIDTH" val="1341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avg{z(t)} = \lim_{T\to\infty} \frac{1}{T} \sum_{t=0}^{T-1} z(t)&#10;\end{align*}&#10;&#10;\end{document}"/>
  <p:tag name="IGUANATEXSIZE" val="18"/>
  <p:tag name="IGUANATEXCURSOR" val="17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6.75"/>
  <p:tag name="ORIGINALWIDTH" val="2332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mathscr{P}_1: \ &amp; \min_{\V{x}(t) \succeq 0}\ \avg{ \E{ h(\V{x}(t)) } } \\&#10;&amp; \ \, \st\ \  \avg{ \E{ x_{\to d}(t) } } \geq \gamma \| \V{\lambda} \|_1 \label{eq:p1_reliability} \\&#10;&amp; \hspace{.42in} \avg{\E{x_{ij}(t)}} \leq C_{ij},\ \forall \, (i,j) \in \Set{E} \\&#10;&amp; \hspace{.42in} x_{i\to}^{(l)}(t) \leq Q_i^{(l)}(t),\ \forall \, i\in \Set{V}, l \in \Set{L} \\&#10;&amp; \hspace{.42in} \text{queuing dynamics of }\V{Q}(t)&#10;\end{align*}&#10;&#10;\end{document}"/>
  <p:tag name="IGUANATEXSIZE" val="24"/>
  <p:tag name="IGUANATEXCURSOR" val="2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5"/>
  <p:tag name="ORIGINALWIDTH" val="805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h(t) = \langle \V{e}, \V{x}(t) \rangle&#10;\end{align*}&#10;&#10;\end{document}"/>
  <p:tag name="IGUANATEXSIZE" val="20"/>
  <p:tag name="IGUANATEXCURSOR" val="17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6"/>
  <p:tag name="ORIGINALWIDTH" val="2363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mathscr{P}_2: \ &amp; \min_{\V{x}(t)\succeq 0} \ \avg{ \E{ h(\V{x}(t)) } } \\&#10;&amp; \ \st\ \ x_{ij}(t) \leq C_{ij} \\&#10;&amp; \hspace{.42in} \text{stabilize the virtual queue } \blue{\V{U}(t)}&#10;\end{align*}&#10;&#10;\end{document}"/>
  <p:tag name="IGUANATEXSIZE" val="24"/>
  <p:tag name="IGUANATEXCURSOR" val="19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5"/>
  <p:tag name="ORIGINALWIDTH" val="3701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avg{ \E{ x_{\to d}(t) } } \geq \gamma \| \V{\lambda} \|_1,\ &#10;\avg{ \E{ x_{i\to}^{(\geq l)}(t) } } \leq \avg{ \E{x_{\to i}^{(\geq l+1)}(t)} } + \lambda_i^{(\geq l)}&#10;\end{align*}&#10;&#10;\end{document}"/>
  <p:tag name="IGUANATEXSIZE" val="20"/>
  <p:tag name="IGUANATEXCURSOR" val="18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5"/>
  <p:tag name="ORIGINALWIDTH" val="3333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U_d(t+1) &amp; = \max\big\{ 0,\, U_d(t) + \gamma A(t) - x_{\to d}(t) \big\} \label{eq:virtual_sink} \\&#10;U_i^{(l)}(t+1) &amp; = \max \big\{0,\, U_i^{(l)}(t) + x_{i\to}^{(\geq l)}(t) - x_{\to i}^{(\geq l+1)}(t) - a_i^{(\geq l)}(t)&#10;\end{align*}&#10;&#10;\end{document}"/>
  <p:tag name="IGUANATEXSIZE" val="20"/>
  <p:tag name="IGUANATEXCURSOR" val="18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5"/>
  <p:tag name="ORIGINALWIDTH" val="3333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U_d(t+1) &amp; = \max\big\{ 0,\, U_d(t) + \gamma A(t) - x_{\to d}(t) \big\} \label{eq:virtual_sink} \\&#10;U_i^{(l)}(t+1) &amp; = \max \big\{0,\, U_i^{(l)}(t) + x_{i\to}^{(\geq l)}(t) - x_{\to i}^{(\geq l+1)}(t) - a_i^{(\geq l)}(t)&#10;\end{align*}&#10;&#10;\end{document}"/>
  <p:tag name="IGUANATEXSIZE" val="20"/>
  <p:tag name="IGUANATEXCURSOR" val="18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5"/>
  <p:tag name="ORIGINALWIDTH" val="2763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Delta( \V{U}(t) ) + V h( \V{\nu}(t) )&#10;\leq B - \langle \tilde{\V{a}}, \V{U}(t) \rangle - \langle \V{w}(t), \V{\nu}(t) \rangle&#10;\end{align*}&#10;&#10;\end{document}"/>
  <p:tag name="IGUANATEXSIZE" val="20"/>
  <p:tag name="IGUANATEXCURSOR" val="18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5"/>
  <p:tag name="ORIGINALWIDTH" val="2670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w_{ij}^{(l)}(t) = - V e_{ij} - U_i^{(\leq l)}(t) +&#10;\begin{cases}&#10;U_d(t) &amp; j = d \\&#10;U_j^{(\leq l-1)}(t) &amp; j\ne d&#10;\end{cases}\end{align*}&#10;&#10;\end{document}"/>
  <p:tag name="IGUANATEXSIZE" val="20"/>
  <p:tag name="IGUANATEXCURSOR" val="18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3.75"/>
  <p:tag name="ORIGINALWIDTH" val="793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V{x}(t) = \big[ x_{ij}^{(l)}(t) \big]&#10;\end{align*}&#10;&#10;\end{document}"/>
  <p:tag name="IGUANATEXSIZE" val="24"/>
  <p:tag name="IGUANATEXCURSOR" val="16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6"/>
  <p:tag name="ORIGINALWIDTH" val="1853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nu_{ij}^{(l)}(t) = C_{ij}\,\mathbb{I}\big\{ l = l^\star, w_{ij}^{(l^\star)}(t) &gt; 0 \big\}&#10;\end{align*}&#10;&#10;\end{document}"/>
  <p:tag name="IGUANATEXSIZE" val="20"/>
  <p:tag name="IGUANATEXCURSOR" val="18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"/>
  <p:tag name="ORIGINALWIDTH" val="159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mathscr{P}_2&#10;\end{align*}&#10;&#10;\end{document}"/>
  <p:tag name="IGUANATEXSIZE" val="24"/>
  <p:tag name="IGUANATEXCURSOR" val="17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5"/>
  <p:tag name="ORIGINALWIDTH" val="1117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bar{\V{\nu}}(t) = \frac{1}{t} \sum\nolimits_{\tau = 0}^{t-1}{ \V{\nu}(\tau) }&#10;\end{align*}&#10;&#10;\end{document}"/>
  <p:tag name="IGUANATEXSIZE" val="20"/>
  <p:tag name="IGUANATEXCURSOR" val="17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70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bar{\V{\nu}}&#10;\end{align*}&#10;&#10;\end{document}"/>
  <p:tag name="IGUANATEXSIZE" val="20"/>
  <p:tag name="IGUANATEXCURSOR" val="17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5"/>
  <p:tag name="ORIGINALWIDTH" val="2275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alpha_i^{(l)}(j) = \bar{\nu}_{ij}^{(l)} \Big/ \Big( \bar{\nu}_{\to i}^{(\geq l+1)} + \lambda_i^{(\geq l)} - \bar{\nu}_{i\to}^{(\geq l+1)} \Big)&#10;\end{align*}&#10;&#10;\end{document}"/>
  <p:tag name="IGUANATEXSIZE" val="18"/>
  <p:tag name="IGUANATEXCURSOR" val="18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"/>
  <p:tag name="ORIGINALWIDTH" val="334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alpha_i^{(l)}(j)&#10;\end{align*}&#10;&#10;\end{document}"/>
  <p:tag name="IGUANATEXSIZE" val="20"/>
  <p:tag name="IGUANATEXCURSOR" val="17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"/>
  <p:tag name="ORIGINALWIDTH" val="159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mathscr{P}_2&#10;\end{align*}&#10;&#10;\end{document}"/>
  <p:tag name="IGUANATEXSIZE" val="24"/>
  <p:tag name="IGUANATEXCURSOR" val="17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"/>
  <p:tag name="ORIGINALWIDTH" val="156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mathscr{P}_1&#10;\end{align*}&#10;&#10;\end{document}"/>
  <p:tag name="IGUANATEXSIZE" val="24"/>
  <p:tag name="IGUANATEXCURSOR" val="17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70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st}{\operatorname{s.t.}}&#10;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bar{\V{\nu}}&#10;\end{align*}&#10;&#10;\end{document}"/>
  <p:tag name="IGUANATEXSIZE" val="24"/>
  <p:tag name="IGUANATEXCURSOR" val="17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5"/>
  <p:tag name="ORIGINALWIDTH" val="2890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Q_i^{(l)}(t+1) = Q_i^{(l+1)}(t) - x_{i\to}^{(l+1)}(t) + x_{\to i}^{(l+1)}(t) + a_i^{(l)}(t)&#10;\end{align*}&#10;&#10;\end{document}"/>
  <p:tag name="IGUANATEXSIZE" val="24"/>
  <p:tag name="IGUANATEXCURSOR" val="17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"/>
  <p:tag name="ORIGINALWIDTH" val="1176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Q_i^{(0)}(t) = 0 \quad (\forall\, i \in \Set{V})&#10;\end{align*}&#10;&#10;\end{document}"/>
  <p:tag name="IGUANATEXSIZE" val="24"/>
  <p:tag name="IGUANATEXCURSOR" val="16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5"/>
  <p:tag name="ORIGINALWIDTH" val="1154.2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Q_d^{(l)}(t) = 0 \quad (\forall\, l \in \Set{L})&#10;\end{align*}&#10;&#10;\end{document}"/>
  <p:tag name="IGUANATEXSIZE" val="24"/>
  <p:tag name="IGUANATEXCURSOR" val="16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07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V{x}(t)&#10;\end{align*}&#10;&#10;\end{document}"/>
  <p:tag name="IGUANATEXSIZE" val="24"/>
  <p:tag name="IGUANATEXCURSOR" val="16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442.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V{x}(t) \succeq 0&#10;\end{align*}&#10;&#10;\end{document}"/>
  <p:tag name="IGUANATEXSIZE" val="18"/>
  <p:tag name="IGUANATEXCURSOR" val="1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981.75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command{\avg}[1]{\overline{\left\{  #1 \right\}} }&#10;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\avg{\E{x_{ij}(t)}} \leq C_{ij}&#10;\end{align*}&#10;&#10;\end{document}"/>
  <p:tag name="IGUANATEXSIZE" val="18"/>
  <p:tag name="IGUANATEXCURSOR" val="9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5"/>
  <p:tag name="ORIGINALWIDTH" val="861"/>
  <p:tag name="LATEXADDIN" val="\documentclass{article}&#10;\usepackage{amsmath}&#10;\makeatletter&#10;\newcommand{\msfgreek}[1]{\csname s\expandafter\@gobble\string#1\endcsname}&#10;\makeatother&#10;&#10;&#10;%-------------------------&#10;% Math symbol&#10;%-------------------------&#10;\newcommand{\rv}[1]{\MakeLowercase{\msf{#1}}} %% random variable;  random means suiji bian liang&#10;\newcommand{\RV}[1]{\bm{\MakeLowercase{\msf{#1}}}}  %% random vector&#10;\newcommand{\RM}[1]{\bm{\MakeUppercase{\msf{#1}}}}  %% random matric&#10;\newcommand{\RS}[1]{\MakeUppercase{\msf{#1}}} %% random set&#10;&#10;\newcommand{\V}[1]{\bm{#1}} %%  vector&#10;\newcommand{\M}[1]{\BM{#1}} %%  matric&#10;\newcommand{\Set}[1]{{\mathcal{#1}}} %%  set&#10;&#10;\newcommand{\E}[1]{\mathbb{E}\left\{#1\right\}}&#10;\newcommand{\pr}[1]{\mathbb{P}\left\{#1\right\}}&#10;&#10;\newcommand{\diag}[1]{\operatorname{diag}\left\{#1\right\}}&#10;\newcommand{\T}{{\operatorname{T}}}&#10;&#10;\newcommand{\blue}[1]{{\color{blue} #1}}&#10;\newcommand{\red}[1]{{\color{red} #1}}&#10;&#10;\newtheorem{definition}{Definition}&#10;\newtheorem{proposition}{Proposition}&#10;\newtheorem{remark}{Remark}&#10;\newtheorem{theorem}{Theorem}&#10;&#10;% correct bad hyphenation here&#10;\hyphenation{op-tical net-works semi-conduc-tor}&#10;&#10;\usepackage{bm}&#10;\usepackage[left=0.625in,right=0.625in,top=0.75in,bottom=1in,]{geometry}&#10;\usepackage{cite}&#10;\usepackage{color}&#10;\usepackage{psfrag}&#10;\usepackage{acronym}&#10;\usepackage{amsmath}&#10;\usepackage{amssymb}&#10;\usepackage{relsize}&#10;\usepackage{amsfonts}&#10;\usepackage{cleveref}&#10;\usepackage{latexsym}&#10;\usepackage{mathrsfs}&#10;\usepackage{epstopdf}&#10;\usepackage{algorithm}&#10;\usepackage{mathtools}&#10;\usepackage{subfigure}&#10;\usepackage{subfigure}&#10;\usepackage{algorithmic}&#10;&#10;\pagestyle{empty}&#10;\begin{document}&#10;&#10;\begin{align*}&#10;x_{i \to}^{(l)}(t) \leq Q_i^{(l)}(t)&#10;\end{align*}&#10;&#10;\end{document}"/>
  <p:tag name="IGUANATEXSIZE" val="18"/>
  <p:tag name="IGUANATEXCURSOR" val="16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997</Words>
  <Application>Microsoft Office PowerPoint</Application>
  <PresentationFormat>On-screen Show (4:3)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NimbusRomNo9L-Regu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Optimal Cloud Network Control with Strict Latency Constraints</vt:lpstr>
      <vt:lpstr>Background</vt:lpstr>
      <vt:lpstr>Background</vt:lpstr>
      <vt:lpstr>Background</vt:lpstr>
      <vt:lpstr>System Model</vt:lpstr>
      <vt:lpstr>System Model</vt:lpstr>
      <vt:lpstr>System Model</vt:lpstr>
      <vt:lpstr>System Model</vt:lpstr>
      <vt:lpstr>System Model</vt:lpstr>
      <vt:lpstr>Proposed solution</vt:lpstr>
      <vt:lpstr>Relationship (Theoretical)</vt:lpstr>
      <vt:lpstr>Physical Interpretation</vt:lpstr>
      <vt:lpstr>Physical Interpretation</vt:lpstr>
      <vt:lpstr>Proposed Algorithm</vt:lpstr>
      <vt:lpstr>Proposed Algorithm</vt:lpstr>
      <vt:lpstr>Numerical Experiments</vt:lpstr>
      <vt:lpstr>Numerical Experiments</vt:lpstr>
      <vt:lpstr>Numerical Experiments</vt:lpstr>
      <vt:lpstr>Numerical Experiments</vt:lpstr>
      <vt:lpstr>Conclusions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Cloud Network Control with Strict Latency Constraints</dc:title>
  <dc:creator>Yang Cai</dc:creator>
  <cp:lastModifiedBy>Yang Cai</cp:lastModifiedBy>
  <cp:revision>496</cp:revision>
  <dcterms:created xsi:type="dcterms:W3CDTF">2019-07-13T16:03:15Z</dcterms:created>
  <dcterms:modified xsi:type="dcterms:W3CDTF">2021-04-14T20:34:07Z</dcterms:modified>
</cp:coreProperties>
</file>