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77" r:id="rId5"/>
    <p:sldId id="280" r:id="rId6"/>
    <p:sldId id="293" r:id="rId7"/>
    <p:sldId id="260" r:id="rId8"/>
    <p:sldId id="281" r:id="rId9"/>
    <p:sldId id="287" r:id="rId10"/>
    <p:sldId id="284" r:id="rId11"/>
    <p:sldId id="282" r:id="rId12"/>
    <p:sldId id="286" r:id="rId13"/>
    <p:sldId id="288" r:id="rId14"/>
    <p:sldId id="261" r:id="rId15"/>
    <p:sldId id="263" r:id="rId16"/>
    <p:sldId id="279" r:id="rId17"/>
    <p:sldId id="291" r:id="rId18"/>
    <p:sldId id="292" r:id="rId19"/>
    <p:sldId id="270" r:id="rId20"/>
    <p:sldId id="269" r:id="rId21"/>
    <p:sldId id="272" r:id="rId22"/>
    <p:sldId id="274" r:id="rId23"/>
    <p:sldId id="275" r:id="rId24"/>
    <p:sldId id="289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CC00"/>
    <a:srgbClr val="F7BF35"/>
    <a:srgbClr val="EBA82E"/>
    <a:srgbClr val="E6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117A8D-6CE9-444E-B1F9-A745A713D2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63656-A4FA-492B-AE52-BC98A95A6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9613-2607-4DEC-B10D-AF096847BE61}" type="datetimeFigureOut">
              <a:rPr lang="en-US" smtClean="0"/>
              <a:t>2021-04-14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8049-308C-4B86-9D3D-2654955D8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B4D47-D137-44A0-8BA5-955BB20B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D7B3-2B7B-4CFB-9BA7-E7083B49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7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56C5-44A6-4E49-A8B5-23742C5A634F}" type="datetimeFigureOut">
              <a:rPr lang="en-US" smtClean="0"/>
              <a:t>2021-04-14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9E2E-9844-4137-887A-C5EE4485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D381-F282-4507-8A45-2110A93E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3359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CC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1C60-7E9D-4AF8-9B56-0A6938F5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5542"/>
            <a:ext cx="6858000" cy="144225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C0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4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84C-8543-420B-B9B6-47670938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E9A6-F345-47F3-8A96-D077DFF1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8637270" cy="4433366"/>
          </a:xfrm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400"/>
            </a:lvl2pPr>
            <a:lvl3pPr>
              <a:lnSpc>
                <a:spcPct val="120000"/>
              </a:lnSpc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FB731C-34B8-46E5-8583-D6C1EABD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C00"/>
                </a:solidFill>
              </a:defRPr>
            </a:lvl1pPr>
          </a:lstStyle>
          <a:p>
            <a:fld id="{AF0C48E0-C956-4ECD-A6F1-7530C5506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5DE81A-3AFC-4DD4-874F-CF41FB3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A01B23-030E-4ECB-B71E-72D40541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5171259" cy="4433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192DD4-5DFD-4C1A-86B8-59E4FECD8D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99611" y="1253331"/>
            <a:ext cx="3300548" cy="4433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299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BF7C-192C-4103-AAE2-CA54E57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0139-A79E-43AE-9E72-1576A825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EF43-D4CA-4726-B62F-088A6D8C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19A3-F043-49CA-8C9E-964F998E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3EBA-93E8-4DEA-A31D-CD64230BB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48E0-C956-4ECD-A6F1-7530C550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cai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3.xml"/><Relationship Id="rId7" Type="http://schemas.openxmlformats.org/officeDocument/2006/relationships/image" Target="../media/image3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1.xml"/><Relationship Id="rId7" Type="http://schemas.openxmlformats.org/officeDocument/2006/relationships/image" Target="../media/image4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6.xml"/><Relationship Id="rId7" Type="http://schemas.openxmlformats.org/officeDocument/2006/relationships/image" Target="../media/image1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38.xml"/><Relationship Id="rId10" Type="http://schemas.openxmlformats.org/officeDocument/2006/relationships/image" Target="../media/image50.png"/><Relationship Id="rId4" Type="http://schemas.openxmlformats.org/officeDocument/2006/relationships/tags" Target="../tags/tag37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3.png"/><Relationship Id="rId5" Type="http://schemas.openxmlformats.org/officeDocument/2006/relationships/tags" Target="../tags/tag9.xml"/><Relationship Id="rId10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6654-6D13-4D49-963C-1C239672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89" y="1184506"/>
            <a:ext cx="8460419" cy="2133599"/>
          </a:xfrm>
        </p:spPr>
        <p:txBody>
          <a:bodyPr>
            <a:normAutofit/>
          </a:bodyPr>
          <a:lstStyle/>
          <a:p>
            <a:r>
              <a:rPr lang="en-US" dirty="0"/>
              <a:t>Optimal Multicast Service Chain Control: Packet Processing, Routing, Duplication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59C6C-1268-4132-AF0B-12EFD81BD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Yang Cai, Jaime Llorca, Antonia M. Tulino, Andreas F. Molisch</a:t>
            </a:r>
          </a:p>
          <a:p>
            <a:r>
              <a:rPr lang="en-US" sz="1800" dirty="0">
                <a:latin typeface="NimbusRomNo9L-Regu"/>
              </a:rPr>
              <a:t>Email: </a:t>
            </a:r>
            <a:r>
              <a:rPr lang="en-US" sz="1800" dirty="0">
                <a:latin typeface="NimbusRomNo9L-Reg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yangcai@usc.edu</a:t>
            </a:r>
            <a:endParaRPr lang="en-US" sz="1800" dirty="0">
              <a:latin typeface="NimbusRomNo9L-Regu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34945-9199-4503-A867-27B4E82E35CF}"/>
              </a:ext>
            </a:extLst>
          </p:cNvPr>
          <p:cNvSpPr txBox="1"/>
          <p:nvPr/>
        </p:nvSpPr>
        <p:spPr>
          <a:xfrm>
            <a:off x="4005979" y="1600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(ICC 2021)</a:t>
            </a:r>
          </a:p>
        </p:txBody>
      </p:sp>
    </p:spTree>
    <p:extLst>
      <p:ext uri="{BB962C8B-B14F-4D97-AF65-F5344CB8AC3E}">
        <p14:creationId xmlns:p14="http://schemas.microsoft.com/office/powerpoint/2010/main" val="214485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002-1CB2-40E2-9C59-D2E547A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space </a:t>
            </a:r>
          </a:p>
          <a:p>
            <a:pPr lvl="1"/>
            <a:r>
              <a:rPr lang="en-US" dirty="0"/>
              <a:t>Decision variable: the flow variables </a:t>
            </a:r>
          </a:p>
          <a:p>
            <a:pPr lvl="1"/>
            <a:r>
              <a:rPr lang="en-US" dirty="0"/>
              <a:t>Constraints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US" dirty="0"/>
              <a:t>Non-negativity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US" dirty="0"/>
              <a:t>Capability constraint</a:t>
            </a:r>
          </a:p>
          <a:p>
            <a:pPr marL="960120" lvl="2" indent="-457200">
              <a:buFont typeface="+mj-lt"/>
              <a:buAutoNum type="arabicPeriod"/>
            </a:pPr>
            <a:endParaRPr lang="en-US" dirty="0"/>
          </a:p>
          <a:p>
            <a:pPr marL="960120" lvl="2" indent="-457200">
              <a:buFont typeface="+mj-lt"/>
              <a:buAutoNum type="arabicPeriod"/>
            </a:pPr>
            <a:endParaRPr lang="en-US" dirty="0"/>
          </a:p>
          <a:p>
            <a:pPr marL="960120" lvl="2" indent="-457200">
              <a:buFont typeface="+mj-lt"/>
              <a:buAutoNum type="arabicPeriod"/>
            </a:pPr>
            <a:r>
              <a:rPr lang="en-US" dirty="0"/>
              <a:t>Generalized flow conservation law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65D0E-E052-4500-A095-0D4AF28989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01" y="1878393"/>
            <a:ext cx="3141879" cy="448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1683AF-1C00-40D4-B7E8-A0ED1A3552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69" y="2959100"/>
            <a:ext cx="899160" cy="252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4B802-9DD2-475D-8148-C4DA3D6A2F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" y="3908235"/>
            <a:ext cx="5958840" cy="591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0874-562A-459A-88D1-7005CDAA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2E742-4302-41E1-A2B6-FDA898D7D197}"/>
              </a:ext>
            </a:extLst>
          </p:cNvPr>
          <p:cNvSpPr/>
          <p:nvPr/>
        </p:nvSpPr>
        <p:spPr>
          <a:xfrm>
            <a:off x="932156" y="3817398"/>
            <a:ext cx="3187084" cy="71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4844A-E13A-49C0-9830-0AD8C9C786BA}"/>
              </a:ext>
            </a:extLst>
          </p:cNvPr>
          <p:cNvSpPr/>
          <p:nvPr/>
        </p:nvSpPr>
        <p:spPr>
          <a:xfrm>
            <a:off x="4240169" y="3817398"/>
            <a:ext cx="2892684" cy="7141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002-1CB2-40E2-9C59-D2E547A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space </a:t>
            </a:r>
          </a:p>
          <a:p>
            <a:pPr lvl="1"/>
            <a:r>
              <a:rPr lang="en-US" dirty="0"/>
              <a:t>Decision variable</a:t>
            </a:r>
          </a:p>
          <a:p>
            <a:pPr lvl="1"/>
            <a:r>
              <a:rPr lang="en-US" dirty="0"/>
              <a:t>Constraints</a:t>
            </a:r>
          </a:p>
          <a:p>
            <a:pPr marL="960120" lvl="2" indent="-457200">
              <a:buFont typeface="+mj-lt"/>
              <a:buAutoNum type="arabicPeriod" startAt="3"/>
            </a:pPr>
            <a:r>
              <a:rPr lang="en-US" dirty="0"/>
              <a:t>Generalized flow conservation law (coverage constraint)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0874-562A-459A-88D1-7005CDAA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8D4BA-3972-4856-9F99-4518AFAA4F72}"/>
              </a:ext>
            </a:extLst>
          </p:cNvPr>
          <p:cNvSpPr/>
          <p:nvPr/>
        </p:nvSpPr>
        <p:spPr>
          <a:xfrm>
            <a:off x="2628899" y="4403325"/>
            <a:ext cx="887767" cy="28408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C5897-1357-495E-AA79-E1CDC45E8788}"/>
                  </a:ext>
                </a:extLst>
              </p:cNvPr>
              <p:cNvSpPr txBox="1"/>
              <p:nvPr/>
            </p:nvSpPr>
            <p:spPr>
              <a:xfrm>
                <a:off x="562963" y="5062832"/>
                <a:ext cx="23262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Duplication status with</a:t>
                </a:r>
                <a:br>
                  <a:rPr lang="en-IN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C5897-1357-495E-AA79-E1CDC45E8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63" y="5062832"/>
                <a:ext cx="2326278" cy="646331"/>
              </a:xfrm>
              <a:prstGeom prst="rect">
                <a:avLst/>
              </a:prstGeom>
              <a:blipFill>
                <a:blip r:embed="rId5"/>
                <a:stretch>
                  <a:fillRect l="-2094" t="-5660" r="-15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9A7922-5736-488E-99E2-DF7B59E41A7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26102" y="4687410"/>
            <a:ext cx="1346681" cy="37542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0BC7-4392-4C39-B2AC-E77EB89FFD07}"/>
              </a:ext>
            </a:extLst>
          </p:cNvPr>
          <p:cNvSpPr/>
          <p:nvPr/>
        </p:nvSpPr>
        <p:spPr>
          <a:xfrm>
            <a:off x="2578456" y="3927542"/>
            <a:ext cx="2342736" cy="83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ADB33B-1274-474B-9A20-C37F2ACD1BEE}"/>
              </a:ext>
            </a:extLst>
          </p:cNvPr>
          <p:cNvSpPr/>
          <p:nvPr/>
        </p:nvSpPr>
        <p:spPr>
          <a:xfrm>
            <a:off x="5187516" y="3927541"/>
            <a:ext cx="1603899" cy="8397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3E9A3E-FEBE-4C5F-9D9F-84595FA7B7CC}"/>
                  </a:ext>
                </a:extLst>
              </p:cNvPr>
              <p:cNvSpPr txBox="1"/>
              <p:nvPr/>
            </p:nvSpPr>
            <p:spPr>
              <a:xfrm>
                <a:off x="2904952" y="5062832"/>
                <a:ext cx="2335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incoming packets</a:t>
                </a:r>
                <a:b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3E9A3E-FEBE-4C5F-9D9F-84595FA7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952" y="5062832"/>
                <a:ext cx="2335832" cy="646331"/>
              </a:xfrm>
              <a:prstGeom prst="rect">
                <a:avLst/>
              </a:prstGeom>
              <a:blipFill>
                <a:blip r:embed="rId6"/>
                <a:stretch>
                  <a:fillRect l="-2350" t="-5660" r="-15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CA1AA9-CCC0-46F3-AFED-5B57340FD76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749824" y="4767311"/>
            <a:ext cx="323044" cy="295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92A77B-B69C-4A2C-87A2-996C0B57D67A}"/>
                  </a:ext>
                </a:extLst>
              </p:cNvPr>
              <p:cNvSpPr txBox="1"/>
              <p:nvPr/>
            </p:nvSpPr>
            <p:spPr>
              <a:xfrm>
                <a:off x="5240784" y="5062832"/>
                <a:ext cx="2284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outgoing packets</a:t>
                </a:r>
                <a:b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92A77B-B69C-4A2C-87A2-996C0B57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84" y="5062832"/>
                <a:ext cx="2284536" cy="646331"/>
              </a:xfrm>
              <a:prstGeom prst="rect">
                <a:avLst/>
              </a:prstGeom>
              <a:blipFill>
                <a:blip r:embed="rId7"/>
                <a:stretch>
                  <a:fillRect l="-2406" t="-5660" r="-187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D96C3-F73C-41AE-8B87-D4677473733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5989466" y="4767310"/>
            <a:ext cx="393586" cy="29552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600AB10-11DF-4836-8F19-B9CFD6BDE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39" y="3215723"/>
            <a:ext cx="6413601" cy="6597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322F73-2D1E-447E-B783-0DC0A0FFF9EC}"/>
              </a:ext>
            </a:extLst>
          </p:cNvPr>
          <p:cNvSpPr/>
          <p:nvPr/>
        </p:nvSpPr>
        <p:spPr>
          <a:xfrm>
            <a:off x="6011312" y="3969345"/>
            <a:ext cx="548179" cy="45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73DE67-C795-482E-A536-2FFC890779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907180" y="3749399"/>
            <a:ext cx="378222" cy="219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29D3F9D-93EC-4EE1-A667-645ADA46EB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34" y="3995818"/>
            <a:ext cx="3799332" cy="6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002-1CB2-40E2-9C59-D2E547A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space </a:t>
            </a:r>
          </a:p>
          <a:p>
            <a:pPr lvl="1"/>
            <a:r>
              <a:rPr lang="en-US" dirty="0"/>
              <a:t>Decision variable</a:t>
            </a:r>
          </a:p>
          <a:p>
            <a:pPr lvl="1"/>
            <a:r>
              <a:rPr lang="en-US" dirty="0"/>
              <a:t>Constraints</a:t>
            </a:r>
          </a:p>
          <a:p>
            <a:pPr marL="960120" lvl="2" indent="-457200">
              <a:buFont typeface="+mj-lt"/>
              <a:buAutoNum type="arabicPeriod" startAt="3"/>
            </a:pPr>
            <a:r>
              <a:rPr lang="en-US" dirty="0"/>
              <a:t>Generalized flow conservation law (efficient duplication)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0874-562A-459A-88D1-7005CDAA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84A08-ABAE-428E-945B-36B2B0BB02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34" y="3995818"/>
            <a:ext cx="3799332" cy="623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B4193-C8DD-40DB-9D66-890BF48CEF82}"/>
              </a:ext>
            </a:extLst>
          </p:cNvPr>
          <p:cNvSpPr txBox="1"/>
          <p:nvPr/>
        </p:nvSpPr>
        <p:spPr>
          <a:xfrm>
            <a:off x="1213773" y="3244334"/>
            <a:ext cx="671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 does not reduce throughput, but can save cost and network traffic)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1F542-6C1B-4AD8-958F-35DB7D9640F9}"/>
              </a:ext>
            </a:extLst>
          </p:cNvPr>
          <p:cNvSpPr/>
          <p:nvPr/>
        </p:nvSpPr>
        <p:spPr>
          <a:xfrm>
            <a:off x="4898697" y="3995818"/>
            <a:ext cx="321373" cy="369333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Queuing system</a:t>
                </a:r>
              </a:p>
              <a:p>
                <a:pPr lvl="1"/>
                <a:r>
                  <a:rPr lang="en-US" dirty="0"/>
                  <a:t>Queues </a:t>
                </a:r>
              </a:p>
              <a:p>
                <a:pPr lvl="2"/>
                <a:r>
                  <a:rPr lang="en-US" dirty="0"/>
                  <a:t>The queue commodity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b="0" dirty="0"/>
              </a:p>
              <a:p>
                <a:pPr lvl="1"/>
                <a:r>
                  <a:rPr lang="en-US" dirty="0"/>
                  <a:t>Flow variables</a:t>
                </a:r>
              </a:p>
              <a:p>
                <a:pPr lvl="2"/>
                <a:r>
                  <a:rPr lang="en-US" dirty="0"/>
                  <a:t>The </a:t>
                </a:r>
                <a:r>
                  <a:rPr lang="en-IN" dirty="0"/>
                  <a:t>planned number of commodity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packets, such that they are </a:t>
                </a:r>
                <a:r>
                  <a:rPr lang="en-US" dirty="0">
                    <a:solidFill>
                      <a:srgbClr val="0000FF"/>
                    </a:solidFill>
                  </a:rPr>
                  <a:t>duplicated into two copies with status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with the first copy sent from node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the second copy reloaded</a:t>
                </a:r>
              </a:p>
              <a:p>
                <a:pPr lvl="2"/>
                <a:r>
                  <a:rPr lang="en-US" dirty="0"/>
                  <a:t>This variable specifies both the </a:t>
                </a:r>
                <a:r>
                  <a:rPr lang="en-US" dirty="0">
                    <a:solidFill>
                      <a:srgbClr val="0000FF"/>
                    </a:solidFill>
                  </a:rPr>
                  <a:t>duplication</a:t>
                </a:r>
                <a:r>
                  <a:rPr lang="en-US" dirty="0"/>
                  <a:t> and the </a:t>
                </a:r>
                <a:r>
                  <a:rPr lang="en-US" dirty="0">
                    <a:solidFill>
                      <a:srgbClr val="FF0000"/>
                    </a:solidFill>
                  </a:rPr>
                  <a:t>routing</a:t>
                </a:r>
                <a:r>
                  <a:rPr lang="en-US" dirty="0"/>
                  <a:t> decisions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0" t="-55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96C223-DBA4-44AD-A54F-C7432C2C5A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9" y="1882774"/>
            <a:ext cx="2103121" cy="42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DD697-A094-46A0-B012-8A32AD7404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79" y="2804495"/>
            <a:ext cx="2163471" cy="4480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723C-A918-48CA-B262-63003BF7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002-1CB2-40E2-9C59-D2E547A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Queuing system</a:t>
            </a:r>
          </a:p>
          <a:p>
            <a:pPr lvl="1"/>
            <a:r>
              <a:rPr lang="en-US" dirty="0"/>
              <a:t>An example</a:t>
            </a:r>
          </a:p>
          <a:p>
            <a:pPr lvl="1"/>
            <a:r>
              <a:rPr lang="en-US" dirty="0"/>
              <a:t>Queuing dynamics</a:t>
            </a:r>
          </a:p>
          <a:p>
            <a:pPr lvl="2"/>
            <a:r>
              <a:rPr lang="en-US" dirty="0"/>
              <a:t>Intermediate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723C-A918-48CA-B262-63003BF7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E09B1A-26B4-4834-A9F9-5D1CE321F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490" y="98509"/>
            <a:ext cx="5223510" cy="3045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9C30AF-9896-4FF6-B913-22B1F9A0C4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9" y="3428998"/>
            <a:ext cx="6345937" cy="646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83E04-601A-4B86-8819-3DF6C68E4B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1" y="4298239"/>
            <a:ext cx="3341217" cy="604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D6B9C45-DC5B-419B-A247-122690FC58A6}"/>
              </a:ext>
            </a:extLst>
          </p:cNvPr>
          <p:cNvGrpSpPr/>
          <p:nvPr/>
        </p:nvGrpSpPr>
        <p:grpSpPr>
          <a:xfrm>
            <a:off x="841250" y="5015262"/>
            <a:ext cx="6145579" cy="671436"/>
            <a:chOff x="841250" y="5015262"/>
            <a:chExt cx="6145579" cy="67143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3DA6550-8C77-415E-B6E0-0A637B04795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50" y="5058505"/>
              <a:ext cx="6032297" cy="62819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4FB2FA-62B7-4FE0-B588-EDF5DF4FAA31}"/>
                </a:ext>
              </a:extLst>
            </p:cNvPr>
            <p:cNvSpPr/>
            <p:nvPr/>
          </p:nvSpPr>
          <p:spPr>
            <a:xfrm>
              <a:off x="5418875" y="5015262"/>
              <a:ext cx="1567954" cy="646176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ED1BA-5939-412D-AD55-3E0413661AAB}"/>
              </a:ext>
            </a:extLst>
          </p:cNvPr>
          <p:cNvSpPr/>
          <p:nvPr/>
        </p:nvSpPr>
        <p:spPr>
          <a:xfrm>
            <a:off x="727969" y="4208015"/>
            <a:ext cx="6871316" cy="15319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1ADF19-EFF7-4CD4-BCAF-7A3C0D21C6F1}"/>
              </a:ext>
            </a:extLst>
          </p:cNvPr>
          <p:cNvSpPr/>
          <p:nvPr/>
        </p:nvSpPr>
        <p:spPr>
          <a:xfrm>
            <a:off x="1727881" y="5016120"/>
            <a:ext cx="3447153" cy="646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F675-9162-4F76-A82E-17F9F47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3D72-18F8-47A7-920B-F8E75BC4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66CE21-0DF7-456B-AA6D-0C6DD46A12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14" y="1488641"/>
            <a:ext cx="6411772" cy="3880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A018F-B090-4C46-93B5-7280B10508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34" y="1506370"/>
            <a:ext cx="3720084" cy="5974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5D2619-64EE-437E-88F0-7D23EBE841D8}"/>
              </a:ext>
            </a:extLst>
          </p:cNvPr>
          <p:cNvSpPr/>
          <p:nvPr/>
        </p:nvSpPr>
        <p:spPr>
          <a:xfrm>
            <a:off x="5024761" y="1411550"/>
            <a:ext cx="1190807" cy="76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BA6E3-EFCF-4E9E-B1FD-F8F82A0E13E7}"/>
              </a:ext>
            </a:extLst>
          </p:cNvPr>
          <p:cNvSpPr/>
          <p:nvPr/>
        </p:nvSpPr>
        <p:spPr>
          <a:xfrm>
            <a:off x="6450440" y="1411550"/>
            <a:ext cx="1676290" cy="7601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A8E0-697B-4007-A6DE-9463847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63A4-CB5D-4789-B874-71C47C8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Based on </a:t>
            </a:r>
            <a:r>
              <a:rPr lang="en-US" dirty="0"/>
              <a:t>Lyapunov Drift-plus-Penalty (LDP) approach</a:t>
            </a:r>
          </a:p>
          <a:p>
            <a:pPr lvl="1"/>
            <a:r>
              <a:rPr lang="en-US" dirty="0"/>
              <a:t>Goal: to minimize LDP given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0BDC-75C2-4CDF-BDD5-91A0E047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B7C1B9-B4C6-4AE4-AD1A-13E32C78AA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2586171"/>
            <a:ext cx="7473696" cy="10073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5038A2C-F247-4BA7-8388-F6828F6423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3943434"/>
            <a:ext cx="5384901" cy="7543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2A0604-71E4-4327-A844-9E60954B85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4988418"/>
            <a:ext cx="4921301" cy="33604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4C5097-4AE9-4A48-94D7-21E381A62CD0}"/>
              </a:ext>
            </a:extLst>
          </p:cNvPr>
          <p:cNvSpPr/>
          <p:nvPr/>
        </p:nvSpPr>
        <p:spPr>
          <a:xfrm>
            <a:off x="3152775" y="2954551"/>
            <a:ext cx="781050" cy="38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0C01A0-5EE2-44A2-A595-15F96C4A9052}"/>
              </a:ext>
            </a:extLst>
          </p:cNvPr>
          <p:cNvSpPr/>
          <p:nvPr/>
        </p:nvSpPr>
        <p:spPr>
          <a:xfrm>
            <a:off x="742949" y="3882415"/>
            <a:ext cx="5591175" cy="851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D705BD-B0AE-4394-BB63-93856D5329EA}"/>
              </a:ext>
            </a:extLst>
          </p:cNvPr>
          <p:cNvSpPr/>
          <p:nvPr/>
        </p:nvSpPr>
        <p:spPr>
          <a:xfrm>
            <a:off x="742950" y="4885125"/>
            <a:ext cx="5114926" cy="5184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77AD58-684F-48C3-947E-7F75664D8CF0}"/>
              </a:ext>
            </a:extLst>
          </p:cNvPr>
          <p:cNvSpPr/>
          <p:nvPr/>
        </p:nvSpPr>
        <p:spPr>
          <a:xfrm>
            <a:off x="6515100" y="2957750"/>
            <a:ext cx="781050" cy="3887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A8E0-697B-4007-A6DE-9463847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63A4-CB5D-4789-B874-71C47C8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0BDC-75C2-4CDF-BDD5-91A0E047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92FE4-EDD9-4126-99A0-A039789AB776}"/>
              </a:ext>
            </a:extLst>
          </p:cNvPr>
          <p:cNvGrpSpPr/>
          <p:nvPr/>
        </p:nvGrpSpPr>
        <p:grpSpPr>
          <a:xfrm>
            <a:off x="1219676" y="1866756"/>
            <a:ext cx="6780847" cy="3838991"/>
            <a:chOff x="1219676" y="1866756"/>
            <a:chExt cx="6780847" cy="38389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FB343B-6431-4A81-BFAC-DB15A796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676" y="1866756"/>
              <a:ext cx="6704647" cy="383899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C10E8-4A5E-449B-ABE2-E9A6F6596606}"/>
                </a:ext>
              </a:extLst>
            </p:cNvPr>
            <p:cNvSpPr/>
            <p:nvPr/>
          </p:nvSpPr>
          <p:spPr>
            <a:xfrm>
              <a:off x="7362825" y="2657475"/>
              <a:ext cx="561498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892F11-F7C5-4FFE-AF67-05FA36DDDAF2}"/>
                </a:ext>
              </a:extLst>
            </p:cNvPr>
            <p:cNvSpPr/>
            <p:nvPr/>
          </p:nvSpPr>
          <p:spPr>
            <a:xfrm>
              <a:off x="7439025" y="4556919"/>
              <a:ext cx="561498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95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A8E0-697B-4007-A6DE-9463847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63A4-CB5D-4789-B874-71C47C8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Delay-cost trade-off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The average delay is proportional to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0BDC-75C2-4CDF-BDD5-91A0E047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734F29-DD96-4A87-8577-C78F5D8643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87" y="5163489"/>
            <a:ext cx="2513076" cy="29413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8C54F9A-B30A-4429-9678-FBEC5B48B667}"/>
              </a:ext>
            </a:extLst>
          </p:cNvPr>
          <p:cNvGrpSpPr/>
          <p:nvPr/>
        </p:nvGrpSpPr>
        <p:grpSpPr>
          <a:xfrm>
            <a:off x="1278484" y="2049793"/>
            <a:ext cx="6587031" cy="2758414"/>
            <a:chOff x="1278484" y="2049793"/>
            <a:chExt cx="6587031" cy="2758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959128-F17E-4C55-A199-709FF9636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8484" y="2049793"/>
              <a:ext cx="6383939" cy="27584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3914F5-FED5-4D20-ADDE-07A9F48B6DD1}"/>
                </a:ext>
              </a:extLst>
            </p:cNvPr>
            <p:cNvSpPr/>
            <p:nvPr/>
          </p:nvSpPr>
          <p:spPr>
            <a:xfrm>
              <a:off x="7057019" y="3010444"/>
              <a:ext cx="605404" cy="1288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del</a:t>
              </a:r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F17F54-FD00-4575-8F51-1C4712583D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645" y="3918082"/>
              <a:ext cx="1174866" cy="2727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EF0CD7E-D3C8-4F9A-A923-FF0BEB09FA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415" y="3282347"/>
              <a:ext cx="902100" cy="272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35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14C5-F737-4CE5-8C8F-59C845B7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Configuration</a:t>
            </a:r>
          </a:p>
          <a:p>
            <a:pPr lvl="1"/>
            <a:r>
              <a:rPr lang="en-US" dirty="0"/>
              <a:t>Network topology (Abilene network) </a:t>
            </a:r>
          </a:p>
          <a:p>
            <a:pPr lvl="1"/>
            <a:r>
              <a:rPr lang="en-US" dirty="0"/>
              <a:t>Available resource &amp; cost</a:t>
            </a:r>
          </a:p>
          <a:p>
            <a:pPr lvl="2"/>
            <a:r>
              <a:rPr lang="en-US" dirty="0"/>
              <a:t>The computational resource is 20 CPUs at any node, with cost 0.5 /CPU</a:t>
            </a:r>
          </a:p>
          <a:p>
            <a:pPr lvl="2"/>
            <a:r>
              <a:rPr lang="en-US" dirty="0"/>
              <a:t>The transmission resource is 10 Gbps for any link, with a cost of 1 /Gb</a:t>
            </a:r>
          </a:p>
          <a:p>
            <a:pPr lvl="1"/>
            <a:r>
              <a:rPr lang="en-US" dirty="0"/>
              <a:t>Provided service</a:t>
            </a:r>
          </a:p>
          <a:p>
            <a:pPr lvl="2"/>
            <a:r>
              <a:rPr lang="en-US" dirty="0"/>
              <a:t>Two </a:t>
            </a:r>
            <a:r>
              <a:rPr lang="en-US" dirty="0" err="1"/>
              <a:t>AgI</a:t>
            </a:r>
            <a:r>
              <a:rPr lang="en-US" dirty="0"/>
              <a:t> services, each including two functions with parameter: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94D43-F9D2-4819-ACD9-FD0E276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47" y="1253331"/>
            <a:ext cx="2459943" cy="152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C559-E968-439E-A569-A326FDAC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90F9D6-ADC5-4C71-BCC5-F67DA2712B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1" y="4749673"/>
            <a:ext cx="6074664" cy="789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DF2E52-5799-4B1E-A372-78515D94BDA3}"/>
              </a:ext>
            </a:extLst>
          </p:cNvPr>
          <p:cNvSpPr/>
          <p:nvPr/>
        </p:nvSpPr>
        <p:spPr>
          <a:xfrm>
            <a:off x="5891212" y="1323974"/>
            <a:ext cx="111919" cy="1119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01F0A-A635-4069-AE86-E7647E1BD893}"/>
              </a:ext>
            </a:extLst>
          </p:cNvPr>
          <p:cNvSpPr/>
          <p:nvPr/>
        </p:nvSpPr>
        <p:spPr>
          <a:xfrm>
            <a:off x="5787625" y="1899091"/>
            <a:ext cx="111919" cy="1119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BFE62-7703-423F-9FBA-CA954542D1C0}"/>
              </a:ext>
            </a:extLst>
          </p:cNvPr>
          <p:cNvSpPr/>
          <p:nvPr/>
        </p:nvSpPr>
        <p:spPr>
          <a:xfrm>
            <a:off x="6512718" y="1899091"/>
            <a:ext cx="111919" cy="1119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BFD5B-8EFC-4E7F-AFE4-08D6705A5476}"/>
              </a:ext>
            </a:extLst>
          </p:cNvPr>
          <p:cNvSpPr/>
          <p:nvPr/>
        </p:nvSpPr>
        <p:spPr>
          <a:xfrm>
            <a:off x="5891211" y="2102643"/>
            <a:ext cx="111919" cy="1119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503E1-730C-44B1-AA7D-7AFE050D47E0}"/>
              </a:ext>
            </a:extLst>
          </p:cNvPr>
          <p:cNvSpPr/>
          <p:nvPr/>
        </p:nvSpPr>
        <p:spPr>
          <a:xfrm>
            <a:off x="7453311" y="2214562"/>
            <a:ext cx="111919" cy="111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AABB0-D5AC-4225-8E91-64593E08CDDB}"/>
              </a:ext>
            </a:extLst>
          </p:cNvPr>
          <p:cNvSpPr/>
          <p:nvPr/>
        </p:nvSpPr>
        <p:spPr>
          <a:xfrm>
            <a:off x="7319245" y="1866899"/>
            <a:ext cx="111919" cy="111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7BCFD-E05C-483B-AD71-5652134864A8}"/>
              </a:ext>
            </a:extLst>
          </p:cNvPr>
          <p:cNvSpPr/>
          <p:nvPr/>
        </p:nvSpPr>
        <p:spPr>
          <a:xfrm>
            <a:off x="7231855" y="1740694"/>
            <a:ext cx="111919" cy="111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79A3B-4A1A-4C32-9A54-434D566B8719}"/>
              </a:ext>
            </a:extLst>
          </p:cNvPr>
          <p:cNvSpPr/>
          <p:nvPr/>
        </p:nvSpPr>
        <p:spPr>
          <a:xfrm>
            <a:off x="7814070" y="1718897"/>
            <a:ext cx="111919" cy="111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8958AA-BD7A-4FFB-B073-EB04E4F744B1}"/>
              </a:ext>
            </a:extLst>
          </p:cNvPr>
          <p:cNvSpPr/>
          <p:nvPr/>
        </p:nvSpPr>
        <p:spPr>
          <a:xfrm>
            <a:off x="7743824" y="1899091"/>
            <a:ext cx="111919" cy="111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2F671-C74D-4BAF-9A1A-61E2C9684F71}"/>
              </a:ext>
            </a:extLst>
          </p:cNvPr>
          <p:cNvSpPr txBox="1"/>
          <p:nvPr/>
        </p:nvSpPr>
        <p:spPr>
          <a:xfrm>
            <a:off x="5202365" y="954642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source nodes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B5FF2-8F3B-4C8C-ACD5-D1DAD53A252B}"/>
              </a:ext>
            </a:extLst>
          </p:cNvPr>
          <p:cNvSpPr txBox="1"/>
          <p:nvPr/>
        </p:nvSpPr>
        <p:spPr>
          <a:xfrm>
            <a:off x="7122752" y="95464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destinations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5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59D-95DD-493A-BA37-B31A1569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ADC-CF3D-4E0A-87F1-385548F5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demand for computational resource</a:t>
            </a:r>
          </a:p>
          <a:p>
            <a:pPr lvl="1"/>
            <a:r>
              <a:rPr lang="en-US" dirty="0"/>
              <a:t>Augmented reality, telepresence, industrial automation</a:t>
            </a:r>
          </a:p>
          <a:p>
            <a:r>
              <a:rPr lang="en-US" dirty="0"/>
              <a:t>Limited local computational resource at UE</a:t>
            </a:r>
          </a:p>
          <a:p>
            <a:pPr lvl="1"/>
            <a:r>
              <a:rPr lang="en-US" dirty="0"/>
              <a:t>Tendency: light weight, portable devices</a:t>
            </a:r>
          </a:p>
          <a:p>
            <a:pPr lvl="1"/>
            <a:r>
              <a:rPr lang="en-US" dirty="0"/>
              <a:t>Restricted processing capability, battery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offloading computing tasks to the cloud</a:t>
            </a:r>
          </a:p>
          <a:p>
            <a:pPr lvl="1"/>
            <a:r>
              <a:rPr lang="en-US" dirty="0"/>
              <a:t>Better delay and cost performance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9876-042C-4249-8747-606D9435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9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Network capacity region</a:t>
                </a:r>
              </a:p>
              <a:p>
                <a:pPr lvl="1"/>
                <a:r>
                  <a:rPr lang="en-US" dirty="0"/>
                  <a:t>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value leads to the</a:t>
                </a:r>
                <a:br>
                  <a:rPr lang="en-US" dirty="0"/>
                </a:br>
                <a:r>
                  <a:rPr lang="en-US" dirty="0"/>
                  <a:t>same capacity region</a:t>
                </a:r>
              </a:p>
              <a:p>
                <a:pPr lvl="1"/>
                <a:r>
                  <a:rPr lang="en-US" dirty="0"/>
                  <a:t>Achieve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2×</m:t>
                    </m:r>
                  </m:oMath>
                </a14:m>
                <a:r>
                  <a:rPr lang="en-US" dirty="0"/>
                  <a:t> the capacity </a:t>
                </a:r>
                <a:br>
                  <a:rPr lang="en-US" dirty="0"/>
                </a:br>
                <a:r>
                  <a:rPr lang="en-US" dirty="0"/>
                  <a:t>region of unicast approach</a:t>
                </a:r>
              </a:p>
              <a:p>
                <a:pPr lvl="2"/>
                <a:r>
                  <a:rPr lang="en-US" dirty="0"/>
                  <a:t>Since there are 2 destinations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5181-0356-45A8-A7A1-5966AFCC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8B49D-BF5C-445A-AA6A-DAD55252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8" y="1253331"/>
            <a:ext cx="4392412" cy="36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1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Tradeoff controlled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tradeoff</a:t>
                </a:r>
                <a:br>
                  <a:rPr lang="en-US" dirty="0"/>
                </a:br>
                <a:r>
                  <a:rPr lang="en-US" dirty="0"/>
                  <a:t>between queue backlog and</a:t>
                </a:r>
                <a:br>
                  <a:rPr lang="en-US" dirty="0"/>
                </a:br>
                <a:r>
                  <a:rPr lang="en-US" dirty="0"/>
                  <a:t>the achieved cost</a:t>
                </a:r>
              </a:p>
              <a:p>
                <a:pPr lvl="1"/>
                <a:r>
                  <a:rPr lang="en-US" dirty="0"/>
                  <a:t>Achieve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2×</m:t>
                    </m:r>
                  </m:oMath>
                </a14:m>
                <a:r>
                  <a:rPr lang="en-US" dirty="0"/>
                  <a:t> the cost of</a:t>
                </a:r>
                <a:br>
                  <a:rPr lang="en-US" dirty="0"/>
                </a:br>
                <a:r>
                  <a:rPr lang="en-US" dirty="0"/>
                  <a:t>unicast approach</a:t>
                </a:r>
              </a:p>
              <a:p>
                <a:pPr lvl="2"/>
                <a:r>
                  <a:rPr lang="en-US" dirty="0"/>
                  <a:t>Since there are 2 destinations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EEA7-5AF0-4D0F-ABBF-0CCED005A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C5FE9-C669-4325-A502-889EC52A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76" y="1883084"/>
            <a:ext cx="4222784" cy="32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1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F27D-B17A-4688-8FA6-A76868CB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73AB-280C-42B4-A7CD-D047991B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delivery of multicast network flow can be optimized by exploiting the </a:t>
            </a:r>
            <a:r>
              <a:rPr lang="en-US" dirty="0">
                <a:solidFill>
                  <a:srgbClr val="0000FF"/>
                </a:solidFill>
              </a:rPr>
              <a:t>reuse</a:t>
            </a:r>
            <a:r>
              <a:rPr lang="en-US" dirty="0"/>
              <a:t> gain</a:t>
            </a:r>
          </a:p>
          <a:p>
            <a:r>
              <a:rPr lang="en-US" dirty="0">
                <a:solidFill>
                  <a:srgbClr val="0000FF"/>
                </a:solidFill>
              </a:rPr>
              <a:t>Efficient duplication</a:t>
            </a:r>
            <a:r>
              <a:rPr lang="en-US" dirty="0"/>
              <a:t> can 1) ensure information delivery to all destinations</a:t>
            </a:r>
            <a:r>
              <a:rPr lang="en-US"/>
              <a:t>, and 2) save </a:t>
            </a:r>
            <a:r>
              <a:rPr lang="en-US" dirty="0"/>
              <a:t>the network resource</a:t>
            </a:r>
            <a:endParaRPr lang="en-US" i="1" dirty="0"/>
          </a:p>
          <a:p>
            <a:r>
              <a:rPr lang="en-US" dirty="0"/>
              <a:t>The proposed approach can support </a:t>
            </a:r>
            <a:r>
              <a:rPr lang="en-US" dirty="0">
                <a:solidFill>
                  <a:srgbClr val="0000FF"/>
                </a:solidFill>
              </a:rPr>
              <a:t>the entire capacity region</a:t>
            </a:r>
            <a:r>
              <a:rPr lang="en-US" dirty="0"/>
              <a:t> and achieve </a:t>
            </a:r>
            <a:r>
              <a:rPr lang="en-US" dirty="0">
                <a:solidFill>
                  <a:srgbClr val="0000FF"/>
                </a:solidFill>
              </a:rPr>
              <a:t>near-optimal cost performance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CEE9-FDD4-4063-91C8-D5A78F3B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DE1D-B2CF-45BC-BA3A-42F98A42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4630-F0A1-43E4-90EE-FFCFF10B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for joining in the talk!</a:t>
            </a:r>
          </a:p>
          <a:p>
            <a:r>
              <a:rPr lang="en-US" dirty="0"/>
              <a:t>Please contact yangcai@usc.edu if you have any questions, comments</a:t>
            </a:r>
          </a:p>
          <a:p>
            <a:r>
              <a:rPr lang="en-US" dirty="0"/>
              <a:t>The most recent results on this topic (which deals with mixed-cast flows) are under preparation for submission to IEEE Trans. Comm.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0563-B0FF-41C2-812F-C0C21C7F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Queuing system</a:t>
                </a:r>
              </a:p>
              <a:p>
                <a:pPr lvl="1"/>
                <a:r>
                  <a:rPr lang="en-US" dirty="0"/>
                  <a:t>Queuing dynamics</a:t>
                </a:r>
              </a:p>
              <a:p>
                <a:pPr lvl="2"/>
                <a:r>
                  <a:rPr lang="en-US" dirty="0"/>
                  <a:t>Destination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Example: what happens if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r>
                  <a:rPr lang="en-US" dirty="0"/>
                  <a:t> packets arrives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0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723C-A918-48CA-B262-63003BF7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AB5F37-8473-496E-BF3A-7DB4F20735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33" y="3049524"/>
            <a:ext cx="6044184" cy="758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79197-C850-4BA3-B14D-77F633B8132F}"/>
                  </a:ext>
                </a:extLst>
              </p:cNvPr>
              <p:cNvSpPr txBox="1"/>
              <p:nvPr/>
            </p:nvSpPr>
            <p:spPr>
              <a:xfrm>
                <a:off x="971550" y="4979432"/>
                <a:ext cx="772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79197-C850-4BA3-B14D-77F633B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4979432"/>
                <a:ext cx="772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ECDCB3-10A0-46EC-B790-1EDCC67EDF59}"/>
                  </a:ext>
                </a:extLst>
              </p:cNvPr>
              <p:cNvSpPr txBox="1"/>
              <p:nvPr/>
            </p:nvSpPr>
            <p:spPr>
              <a:xfrm>
                <a:off x="2328770" y="5284137"/>
                <a:ext cx="358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join the queue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ECDCB3-10A0-46EC-B790-1EDCC67E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70" y="5284137"/>
                <a:ext cx="358572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DFC119-825E-4D84-95B5-7566E41E2AE2}"/>
                  </a:ext>
                </a:extLst>
              </p:cNvPr>
              <p:cNvSpPr txBox="1"/>
              <p:nvPr/>
            </p:nvSpPr>
            <p:spPr>
              <a:xfrm>
                <a:off x="2334299" y="4714143"/>
                <a:ext cx="401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depart the network since it is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DFC119-825E-4D84-95B5-7566E41E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99" y="4714143"/>
                <a:ext cx="401930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9032D-9234-4662-82C7-C6143A655364}"/>
              </a:ext>
            </a:extLst>
          </p:cNvPr>
          <p:cNvCxnSpPr>
            <a:cxnSpLocks/>
          </p:cNvCxnSpPr>
          <p:nvPr/>
        </p:nvCxnSpPr>
        <p:spPr>
          <a:xfrm flipV="1">
            <a:off x="1658364" y="4908336"/>
            <a:ext cx="719474" cy="2256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FDC9A9-A889-4E5A-8615-680F899B9E01}"/>
              </a:ext>
            </a:extLst>
          </p:cNvPr>
          <p:cNvCxnSpPr>
            <a:cxnSpLocks/>
          </p:cNvCxnSpPr>
          <p:nvPr/>
        </p:nvCxnSpPr>
        <p:spPr>
          <a:xfrm>
            <a:off x="1658364" y="5235944"/>
            <a:ext cx="719474" cy="225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E138F-F412-4EA0-B22D-D00307482E90}"/>
              </a:ext>
            </a:extLst>
          </p:cNvPr>
          <p:cNvSpPr/>
          <p:nvPr/>
        </p:nvSpPr>
        <p:spPr>
          <a:xfrm>
            <a:off x="4899660" y="3116580"/>
            <a:ext cx="220980" cy="2438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D060A3-5524-4496-A0DE-309DA2C995A4}"/>
              </a:ext>
            </a:extLst>
          </p:cNvPr>
          <p:cNvSpPr/>
          <p:nvPr/>
        </p:nvSpPr>
        <p:spPr>
          <a:xfrm>
            <a:off x="3900652" y="3404615"/>
            <a:ext cx="2782088" cy="45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E413-40FD-4A41-B840-B3A8160D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0"/>
            <a:ext cx="8637270" cy="4623687"/>
          </a:xfrm>
        </p:spPr>
        <p:txBody>
          <a:bodyPr>
            <a:normAutofit/>
          </a:bodyPr>
          <a:lstStyle/>
          <a:p>
            <a:r>
              <a:rPr lang="en-US" dirty="0"/>
              <a:t>Request model</a:t>
            </a:r>
          </a:p>
          <a:p>
            <a:pPr lvl="1"/>
            <a:r>
              <a:rPr lang="en-US" dirty="0"/>
              <a:t>Destination set      (multicast)</a:t>
            </a:r>
          </a:p>
          <a:p>
            <a:pPr lvl="2"/>
            <a:r>
              <a:rPr lang="en-US" dirty="0"/>
              <a:t>It becomes a singleton                 for unicast flow</a:t>
            </a:r>
          </a:p>
          <a:p>
            <a:pPr lvl="1"/>
            <a:r>
              <a:rPr lang="en-US" dirty="0"/>
              <a:t>Commodity </a:t>
            </a:r>
          </a:p>
          <a:p>
            <a:pPr lvl="2"/>
            <a:r>
              <a:rPr lang="en-US" dirty="0"/>
              <a:t>(destination set, request service, current stage in the service function chain)</a:t>
            </a:r>
          </a:p>
          <a:p>
            <a:pPr lvl="1"/>
            <a:r>
              <a:rPr lang="en-US" dirty="0"/>
              <a:t>I.I.D. requests from each client</a:t>
            </a:r>
          </a:p>
          <a:p>
            <a:pPr lvl="2"/>
            <a:r>
              <a:rPr lang="en-US" dirty="0"/>
              <a:t>              : the instantaneous arrival</a:t>
            </a:r>
          </a:p>
          <a:p>
            <a:pPr lvl="2"/>
            <a:r>
              <a:rPr lang="en-US" dirty="0"/>
              <a:t>         : mean arrival rate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70D314-9BBF-4203-A593-C679ED956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53" y="1986120"/>
            <a:ext cx="228600" cy="2084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BC97E8-A31B-44E2-91E5-6A5C54B3B0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48" y="2903763"/>
            <a:ext cx="1691640" cy="303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78DE-3AC5-460B-8606-1854F0E76B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80" y="2455500"/>
            <a:ext cx="900684" cy="252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AE5AE2-1F8B-4BD6-9B8A-CF1D4B38D7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3" y="4271159"/>
            <a:ext cx="807720" cy="3383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8FC229-7BEF-4F56-A2B9-F7E65DC5331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3" y="4696212"/>
            <a:ext cx="52273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447-BCD0-4F86-8696-91EE9EB3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4989-6CBC-4D29-9446-C8A8D157F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Distributed cloud network</a:t>
                </a:r>
              </a:p>
              <a:p>
                <a:pPr lvl="1"/>
                <a:r>
                  <a:rPr lang="en-US" dirty="0"/>
                  <a:t>Make it </a:t>
                </a:r>
                <a:r>
                  <a:rPr lang="en-US" dirty="0">
                    <a:solidFill>
                      <a:srgbClr val="FF0000"/>
                    </a:solidFill>
                  </a:rPr>
                  <a:t>easier for the UEs to access the computational resource</a:t>
                </a:r>
              </a:p>
              <a:p>
                <a:pPr lvl="2"/>
                <a:r>
                  <a:rPr lang="en-US" dirty="0"/>
                  <a:t>Traditional processing network: separation of network &amp; processing center</a:t>
                </a:r>
              </a:p>
              <a:p>
                <a:pPr lvl="2"/>
                <a:r>
                  <a:rPr lang="en-US" dirty="0"/>
                  <a:t>Distributed cloud network: deploy the computational resource in a more widespread manner</a:t>
                </a:r>
              </a:p>
              <a:p>
                <a:r>
                  <a:rPr lang="en-US" dirty="0"/>
                  <a:t>NFV &amp; SDN-enabled Next-Gen Cloud</a:t>
                </a:r>
              </a:p>
              <a:p>
                <a:pPr lvl="1"/>
                <a:r>
                  <a:rPr lang="en-US" dirty="0"/>
                  <a:t>Make it </a:t>
                </a:r>
                <a:r>
                  <a:rPr lang="en-US" dirty="0">
                    <a:solidFill>
                      <a:srgbClr val="FF0000"/>
                    </a:solidFill>
                  </a:rPr>
                  <a:t>more flexible for the cloud to process the data-stream</a:t>
                </a:r>
              </a:p>
              <a:p>
                <a:pPr lvl="2"/>
                <a:r>
                  <a:rPr lang="en-US" dirty="0"/>
                  <a:t>Augmented information service: computing task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service function chain</a:t>
                </a:r>
              </a:p>
              <a:p>
                <a:pPr lvl="2"/>
                <a:r>
                  <a:rPr lang="en-US" dirty="0"/>
                  <a:t>Each individual function can be implemented separately (at different network locations)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4989-6CBC-4D29-9446-C8A8D157F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1238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C5FF6-F845-4821-9862-6768983B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447-BCD0-4F86-8696-91EE9EB3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4989-6CBC-4D29-9446-C8A8D157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flow is an increasingly dominant component of the network traffic</a:t>
            </a:r>
          </a:p>
          <a:p>
            <a:pPr lvl="1"/>
            <a:r>
              <a:rPr lang="en-IN" dirty="0"/>
              <a:t>Applications with multiple destinations</a:t>
            </a:r>
          </a:p>
          <a:p>
            <a:pPr lvl="2"/>
            <a:r>
              <a:rPr lang="en-IN" dirty="0"/>
              <a:t>Multi-user conferencing</a:t>
            </a: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Coordinated decision making/content</a:t>
            </a:r>
            <a:br>
              <a:rPr lang="en-IN" dirty="0"/>
            </a:br>
            <a:r>
              <a:rPr lang="en-IN" dirty="0"/>
              <a:t>distribution within </a:t>
            </a:r>
            <a:r>
              <a:rPr lang="en-IN" dirty="0">
                <a:solidFill>
                  <a:srgbClr val="0000FF"/>
                </a:solidFill>
              </a:rPr>
              <a:t>multi-agent systems</a:t>
            </a:r>
          </a:p>
          <a:p>
            <a:pPr lvl="2"/>
            <a:r>
              <a:rPr lang="en-IN" dirty="0"/>
              <a:t>Intelligent transportation system, smart factory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AA94-4214-4F08-8916-F303D039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66A8B-2D0D-4C19-A941-4B49643B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146" y="2207215"/>
            <a:ext cx="2570547" cy="1327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B76C4-A27D-4C09-9942-87F40F04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93" y="3819823"/>
            <a:ext cx="2557000" cy="13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4A66-6614-4970-9D25-3109F0B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0066-4BB0-45F9-9778-21B78245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Existing Studies</a:t>
            </a:r>
          </a:p>
          <a:p>
            <a:pPr lvl="1"/>
            <a:r>
              <a:rPr lang="en-IN" dirty="0"/>
              <a:t>Heuristic algorithms</a:t>
            </a:r>
          </a:p>
          <a:p>
            <a:pPr lvl="2"/>
            <a:r>
              <a:rPr lang="en-IN" dirty="0"/>
              <a:t>Unicast approach: treat multicast flow as several individual unicast flows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>
              <a:lnSpc>
                <a:spcPct val="200000"/>
              </a:lnSpc>
            </a:pPr>
            <a:endParaRPr lang="en-IN" dirty="0"/>
          </a:p>
          <a:p>
            <a:pPr lvl="1"/>
            <a:r>
              <a:rPr lang="en-IN" dirty="0"/>
              <a:t>Throughput-optimal, least cost multicast routing</a:t>
            </a:r>
          </a:p>
          <a:p>
            <a:pPr lvl="2"/>
            <a:r>
              <a:rPr lang="en-IN" dirty="0"/>
              <a:t>Few results (centralized control requiring global information)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1048D-C4A9-4892-9389-A01D2BAB7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B5729-7E88-4978-8083-485EF3273E17}"/>
              </a:ext>
            </a:extLst>
          </p:cNvPr>
          <p:cNvGrpSpPr/>
          <p:nvPr/>
        </p:nvGrpSpPr>
        <p:grpSpPr>
          <a:xfrm>
            <a:off x="1010944" y="2827191"/>
            <a:ext cx="2837000" cy="1920948"/>
            <a:chOff x="1010944" y="2874497"/>
            <a:chExt cx="2837000" cy="19209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EC91F9-2D12-4BE6-A6CC-275D38C75967}"/>
                </a:ext>
              </a:extLst>
            </p:cNvPr>
            <p:cNvCxnSpPr/>
            <p:nvPr/>
          </p:nvCxnSpPr>
          <p:spPr>
            <a:xfrm flipH="1">
              <a:off x="2388170" y="3127271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1C152C-CBFE-4768-ABE0-FA3B2E731AE5}"/>
                </a:ext>
              </a:extLst>
            </p:cNvPr>
            <p:cNvCxnSpPr/>
            <p:nvPr/>
          </p:nvCxnSpPr>
          <p:spPr>
            <a:xfrm flipH="1">
              <a:off x="1455297" y="3681453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99FE8E-1DEF-4B87-833F-AFA2BED927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8169" y="3681453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839E79-6E05-4422-9370-E758F2EFC444}"/>
                </a:ext>
              </a:extLst>
            </p:cNvPr>
            <p:cNvSpPr txBox="1"/>
            <p:nvPr/>
          </p:nvSpPr>
          <p:spPr>
            <a:xfrm>
              <a:off x="3321042" y="287449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91BCB7-B05E-431D-B9BD-DC69054D884A}"/>
                </a:ext>
              </a:extLst>
            </p:cNvPr>
            <p:cNvSpPr txBox="1"/>
            <p:nvPr/>
          </p:nvSpPr>
          <p:spPr>
            <a:xfrm>
              <a:off x="1010944" y="40851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39C0A-CDD7-4883-BAD4-913B5F1F6B42}"/>
                </a:ext>
              </a:extLst>
            </p:cNvPr>
            <p:cNvSpPr txBox="1"/>
            <p:nvPr/>
          </p:nvSpPr>
          <p:spPr>
            <a:xfrm>
              <a:off x="3403592" y="405096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6C2CCD-C876-41B9-993E-9B2638C240D6}"/>
                </a:ext>
              </a:extLst>
            </p:cNvPr>
            <p:cNvSpPr/>
            <p:nvPr/>
          </p:nvSpPr>
          <p:spPr>
            <a:xfrm>
              <a:off x="2339401" y="3112995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4155EF-4676-42F7-B19E-15066D63ACB7}"/>
                </a:ext>
              </a:extLst>
            </p:cNvPr>
            <p:cNvSpPr/>
            <p:nvPr/>
          </p:nvSpPr>
          <p:spPr>
            <a:xfrm>
              <a:off x="2614462" y="3108793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F13030-0E10-4AB6-B1D9-522F7968C907}"/>
                </a:ext>
              </a:extLst>
            </p:cNvPr>
            <p:cNvSpPr/>
            <p:nvPr/>
          </p:nvSpPr>
          <p:spPr>
            <a:xfrm>
              <a:off x="1668021" y="3681448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04227B-7553-4118-A4B6-6EC7F53C44DF}"/>
                </a:ext>
              </a:extLst>
            </p:cNvPr>
            <p:cNvSpPr/>
            <p:nvPr/>
          </p:nvSpPr>
          <p:spPr>
            <a:xfrm>
              <a:off x="2914350" y="3681447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D220BE-8CD7-4377-A9AC-FFFF2E0F336D}"/>
                </a:ext>
              </a:extLst>
            </p:cNvPr>
            <p:cNvSpPr txBox="1"/>
            <p:nvPr/>
          </p:nvSpPr>
          <p:spPr>
            <a:xfrm>
              <a:off x="1525048" y="4456891"/>
              <a:ext cx="1726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Unicast approach</a:t>
              </a:r>
              <a:endPara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A59748-B977-4628-8E40-D50BFF5ECB76}"/>
                </a:ext>
              </a:extLst>
            </p:cNvPr>
            <p:cNvSpPr/>
            <p:nvPr/>
          </p:nvSpPr>
          <p:spPr>
            <a:xfrm>
              <a:off x="3251290" y="3059163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B3765F-7FD3-4D44-A08C-98D9C0364061}"/>
                </a:ext>
              </a:extLst>
            </p:cNvPr>
            <p:cNvSpPr/>
            <p:nvPr/>
          </p:nvSpPr>
          <p:spPr>
            <a:xfrm>
              <a:off x="2348912" y="3620221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A4639F-82A3-4C4B-BE8E-230F79B90467}"/>
                </a:ext>
              </a:extLst>
            </p:cNvPr>
            <p:cNvSpPr/>
            <p:nvPr/>
          </p:nvSpPr>
          <p:spPr>
            <a:xfrm>
              <a:off x="1414576" y="4165975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41AC925-2269-4049-9781-0A6676BB1BE1}"/>
                </a:ext>
              </a:extLst>
            </p:cNvPr>
            <p:cNvSpPr/>
            <p:nvPr/>
          </p:nvSpPr>
          <p:spPr>
            <a:xfrm>
              <a:off x="3248107" y="4164423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ED3FCA-2C46-4830-AD80-DE17DDAA0D7B}"/>
              </a:ext>
            </a:extLst>
          </p:cNvPr>
          <p:cNvGrpSpPr/>
          <p:nvPr/>
        </p:nvGrpSpPr>
        <p:grpSpPr>
          <a:xfrm>
            <a:off x="4436528" y="2827191"/>
            <a:ext cx="3438762" cy="1926365"/>
            <a:chOff x="4216123" y="2874497"/>
            <a:chExt cx="3438762" cy="192636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83CF6B-98A5-47C3-8D91-E0F12345D039}"/>
                </a:ext>
              </a:extLst>
            </p:cNvPr>
            <p:cNvCxnSpPr/>
            <p:nvPr/>
          </p:nvCxnSpPr>
          <p:spPr>
            <a:xfrm flipH="1">
              <a:off x="5935505" y="3127271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9F3734-9DE3-43BD-B348-943E8F4118DC}"/>
                </a:ext>
              </a:extLst>
            </p:cNvPr>
            <p:cNvCxnSpPr/>
            <p:nvPr/>
          </p:nvCxnSpPr>
          <p:spPr>
            <a:xfrm flipH="1">
              <a:off x="5002632" y="3681453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871E4A-2CBF-4558-A578-7A9EFFB705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5504" y="3681453"/>
              <a:ext cx="932873" cy="55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C8B544-3A09-4CC6-9247-9BC2AB0836AA}"/>
                </a:ext>
              </a:extLst>
            </p:cNvPr>
            <p:cNvSpPr txBox="1"/>
            <p:nvPr/>
          </p:nvSpPr>
          <p:spPr>
            <a:xfrm>
              <a:off x="6868377" y="287449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79898-A54F-4A91-B6E2-0FDBD87A5C1F}"/>
                </a:ext>
              </a:extLst>
            </p:cNvPr>
            <p:cNvSpPr txBox="1"/>
            <p:nvPr/>
          </p:nvSpPr>
          <p:spPr>
            <a:xfrm>
              <a:off x="4558279" y="40851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86DCDB-A32B-4F5D-BD78-00C49C8AC39F}"/>
                </a:ext>
              </a:extLst>
            </p:cNvPr>
            <p:cNvSpPr txBox="1"/>
            <p:nvPr/>
          </p:nvSpPr>
          <p:spPr>
            <a:xfrm>
              <a:off x="6950927" y="405096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E97F9-5CCA-47EF-9128-3D20ECA37E12}"/>
                </a:ext>
              </a:extLst>
            </p:cNvPr>
            <p:cNvSpPr/>
            <p:nvPr/>
          </p:nvSpPr>
          <p:spPr>
            <a:xfrm>
              <a:off x="5874702" y="3108793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3BC26-3912-45BD-AA0E-817D14214124}"/>
                </a:ext>
              </a:extLst>
            </p:cNvPr>
            <p:cNvSpPr/>
            <p:nvPr/>
          </p:nvSpPr>
          <p:spPr>
            <a:xfrm>
              <a:off x="6147942" y="3108792"/>
              <a:ext cx="212437" cy="212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B5E929-E68B-43B7-AA60-DDC21493DD49}"/>
                </a:ext>
              </a:extLst>
            </p:cNvPr>
            <p:cNvSpPr/>
            <p:nvPr/>
          </p:nvSpPr>
          <p:spPr>
            <a:xfrm>
              <a:off x="5215356" y="3681448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8D58B6-E8DE-4EFA-9079-1A67438154EB}"/>
                </a:ext>
              </a:extLst>
            </p:cNvPr>
            <p:cNvSpPr/>
            <p:nvPr/>
          </p:nvSpPr>
          <p:spPr>
            <a:xfrm>
              <a:off x="6461685" y="3681447"/>
              <a:ext cx="212437" cy="2124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xplosion: 14 Points 24">
              <a:extLst>
                <a:ext uri="{FF2B5EF4-FFF2-40B4-BE49-F238E27FC236}">
                  <a16:creationId xmlns:a16="http://schemas.microsoft.com/office/drawing/2014/main" id="{4AC24C4D-5843-4D9F-B01E-B15BB1E2C095}"/>
                </a:ext>
              </a:extLst>
            </p:cNvPr>
            <p:cNvSpPr/>
            <p:nvPr/>
          </p:nvSpPr>
          <p:spPr>
            <a:xfrm>
              <a:off x="5865938" y="3580217"/>
              <a:ext cx="212437" cy="212437"/>
            </a:xfrm>
            <a:prstGeom prst="irregularSeal2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C8F526-44F3-47FC-BFA0-DD95DF4C3815}"/>
                </a:ext>
              </a:extLst>
            </p:cNvPr>
            <p:cNvSpPr txBox="1"/>
            <p:nvPr/>
          </p:nvSpPr>
          <p:spPr>
            <a:xfrm>
              <a:off x="4216123" y="4462308"/>
              <a:ext cx="3438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scheme with flexible duplication</a:t>
              </a:r>
              <a:endPara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E0F655-07CA-419B-ABDE-5BE3016F1D47}"/>
                </a:ext>
              </a:extLst>
            </p:cNvPr>
            <p:cNvSpPr/>
            <p:nvPr/>
          </p:nvSpPr>
          <p:spPr>
            <a:xfrm>
              <a:off x="6789861" y="3057335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2B737E-BE0D-4BFE-8772-20CC016BBC42}"/>
                </a:ext>
              </a:extLst>
            </p:cNvPr>
            <p:cNvSpPr/>
            <p:nvPr/>
          </p:nvSpPr>
          <p:spPr>
            <a:xfrm>
              <a:off x="4963373" y="4185054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3DC9B1-06EE-4375-8CB0-724C167DDB88}"/>
                </a:ext>
              </a:extLst>
            </p:cNvPr>
            <p:cNvSpPr/>
            <p:nvPr/>
          </p:nvSpPr>
          <p:spPr>
            <a:xfrm>
              <a:off x="6789861" y="4167560"/>
              <a:ext cx="139320" cy="139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4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E413-40FD-4A41-B840-B3A8160D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0"/>
            <a:ext cx="8637270" cy="4623687"/>
          </a:xfrm>
        </p:spPr>
        <p:txBody>
          <a:bodyPr>
            <a:normAutofit/>
          </a:bodyPr>
          <a:lstStyle/>
          <a:p>
            <a:r>
              <a:rPr lang="en-US" dirty="0"/>
              <a:t>Cloud network model</a:t>
            </a:r>
          </a:p>
          <a:p>
            <a:pPr lvl="1"/>
            <a:r>
              <a:rPr lang="en-US" dirty="0"/>
              <a:t>Node: data-centers</a:t>
            </a:r>
          </a:p>
          <a:p>
            <a:pPr lvl="2"/>
            <a:r>
              <a:rPr lang="en-US" dirty="0"/>
              <a:t>Computation capacity      , associated cost</a:t>
            </a:r>
          </a:p>
          <a:p>
            <a:pPr lvl="1"/>
            <a:r>
              <a:rPr lang="en-US" dirty="0"/>
              <a:t>Edge: transmission link</a:t>
            </a:r>
          </a:p>
          <a:p>
            <a:pPr lvl="2"/>
            <a:r>
              <a:rPr lang="en-US" dirty="0"/>
              <a:t>Transmission capacity       , associated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7764A-96C6-436A-B0EB-EF5D3AAA28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20" y="2468978"/>
            <a:ext cx="231648" cy="217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88ED-C210-431B-B459-EEF3E140A4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0" y="2520262"/>
            <a:ext cx="169164" cy="150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B7D86-95B9-44CF-9E46-2FE8B2825A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54" y="3392655"/>
            <a:ext cx="318516" cy="252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D772-7582-4F7B-BFD4-AB479A141B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18" y="3426183"/>
            <a:ext cx="25603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E413-40FD-4A41-B840-B3A8160D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0"/>
            <a:ext cx="8637270" cy="4623687"/>
          </a:xfrm>
        </p:spPr>
        <p:txBody>
          <a:bodyPr>
            <a:normAutofit/>
          </a:bodyPr>
          <a:lstStyle/>
          <a:p>
            <a:r>
              <a:rPr lang="en-US" dirty="0"/>
              <a:t>Service model</a:t>
            </a:r>
          </a:p>
          <a:p>
            <a:pPr lvl="1"/>
            <a:r>
              <a:rPr lang="en-US" dirty="0"/>
              <a:t>Service function chain: a chain of ordered functions</a:t>
            </a:r>
          </a:p>
          <a:p>
            <a:pPr lvl="2"/>
            <a:r>
              <a:rPr lang="en-US" dirty="0"/>
              <a:t>Two parameters: scaling factor        , workload</a:t>
            </a:r>
          </a:p>
          <a:p>
            <a:pPr lvl="1"/>
            <a:r>
              <a:rPr lang="en-US" dirty="0"/>
              <a:t>Destination set      (multicast)</a:t>
            </a:r>
          </a:p>
          <a:p>
            <a:pPr lvl="2"/>
            <a:r>
              <a:rPr lang="en-US" dirty="0"/>
              <a:t>It becomes a singleton                 for unicast flow</a:t>
            </a:r>
          </a:p>
          <a:p>
            <a:pPr lvl="1"/>
            <a:r>
              <a:rPr lang="en-US" dirty="0"/>
              <a:t>I.I.D. requests from each client</a:t>
            </a:r>
          </a:p>
          <a:p>
            <a:pPr lvl="2"/>
            <a:r>
              <a:rPr lang="en-US" dirty="0"/>
              <a:t>         : the instantaneous arrival</a:t>
            </a:r>
          </a:p>
          <a:p>
            <a:pPr lvl="2"/>
            <a:r>
              <a:rPr lang="en-US" dirty="0"/>
              <a:t>    : mean arrival rate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65441F-56CD-42EF-B8B8-45B6FEA5DC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03" y="2366211"/>
            <a:ext cx="435864" cy="3779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B9D72F-0E46-4783-932A-22CC74F1EA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29" y="2366211"/>
            <a:ext cx="434340" cy="37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9B8F6-07FC-429D-8C04-350DD7599D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06" y="2924108"/>
            <a:ext cx="228600" cy="20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00B1BB-3D30-468A-A91F-4994B1076B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55" y="3402366"/>
            <a:ext cx="900684" cy="252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8839-589A-4B19-A47B-FC32EEA512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3" y="4342183"/>
            <a:ext cx="472440" cy="252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A137E-1978-41D1-AF9C-39FA23244B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3" y="4767236"/>
            <a:ext cx="198120" cy="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DE413-40FD-4A41-B840-B3A8160D0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" y="1253331"/>
                <a:ext cx="8637270" cy="4570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Duplication operation</a:t>
                </a:r>
              </a:p>
              <a:p>
                <a:pPr lvl="1"/>
                <a:r>
                  <a:rPr lang="en-US" dirty="0"/>
                  <a:t>Current destination set</a:t>
                </a:r>
              </a:p>
              <a:p>
                <a:pPr lvl="2"/>
                <a:r>
                  <a:rPr lang="en-US" dirty="0"/>
                  <a:t>Keep track of the destination set of each copy of a content</a:t>
                </a:r>
              </a:p>
              <a:p>
                <a:pPr lvl="1"/>
                <a:r>
                  <a:rPr lang="en-US" dirty="0"/>
                  <a:t>Duplication status vector</a:t>
                </a:r>
              </a:p>
              <a:p>
                <a:pPr lvl="2"/>
                <a:r>
                  <a:rPr lang="en-US" dirty="0"/>
                  <a:t>Binary vector</a:t>
                </a:r>
              </a:p>
              <a:p>
                <a:pPr lvl="2"/>
                <a:r>
                  <a:rPr lang="en-IN" b="0" dirty="0"/>
                  <a:t>Example: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the service has two destinations, and the packet is assigned the second destination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DE413-40FD-4A41-B840-B3A8160D0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" y="1253331"/>
                <a:ext cx="8637270" cy="4570420"/>
              </a:xfrm>
              <a:blipFill>
                <a:blip r:embed="rId2"/>
                <a:stretch>
                  <a:fillRect l="-1270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E413-40FD-4A41-B840-B3A8160D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8637270" cy="4570420"/>
          </a:xfrm>
        </p:spPr>
        <p:txBody>
          <a:bodyPr>
            <a:normAutofit/>
          </a:bodyPr>
          <a:lstStyle/>
          <a:p>
            <a:r>
              <a:rPr lang="en-US" dirty="0"/>
              <a:t>Duplication operation (assumptions)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coverage</a:t>
            </a:r>
            <a:r>
              <a:rPr lang="en-US" dirty="0"/>
              <a:t> constraint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i="1" dirty="0"/>
              <a:t>Efficient</a:t>
            </a:r>
            <a:r>
              <a:rPr lang="en-US" dirty="0"/>
              <a:t> duplication: destination sets of the copies do not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2-duplication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10C74-2C60-4079-886F-E188D77376C4}"/>
              </a:ext>
            </a:extLst>
          </p:cNvPr>
          <p:cNvGrpSpPr/>
          <p:nvPr/>
        </p:nvGrpSpPr>
        <p:grpSpPr>
          <a:xfrm>
            <a:off x="3075622" y="2409124"/>
            <a:ext cx="2261235" cy="910335"/>
            <a:chOff x="2904363" y="2454844"/>
            <a:chExt cx="2261235" cy="9103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E109AE-673A-400A-8000-EE0ABBBF306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454844"/>
              <a:ext cx="1490472" cy="254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922E8F-5DFA-4AAB-AC5B-1379B2B83289}"/>
                </a:ext>
              </a:extLst>
            </p:cNvPr>
            <p:cNvSpPr txBox="1"/>
            <p:nvPr/>
          </p:nvSpPr>
          <p:spPr>
            <a:xfrm>
              <a:off x="2904363" y="2718848"/>
              <a:ext cx="989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b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9FBAF-EE8D-4DAB-AC7C-4E52523A359C}"/>
                </a:ext>
              </a:extLst>
            </p:cNvPr>
            <p:cNvSpPr txBox="1"/>
            <p:nvPr/>
          </p:nvSpPr>
          <p:spPr>
            <a:xfrm>
              <a:off x="3997452" y="2836689"/>
              <a:ext cx="116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copies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02C297-C0B0-458F-B762-35010DE115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57" y="3895992"/>
            <a:ext cx="989076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7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5"/>
  <p:tag name="ORIGINALWIDTH" val="114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C_i&#10;\end{align*}&#10;&#10;\end{document}"/>
  <p:tag name="IGUANATEXSIZE" val="20"/>
  <p:tag name="IGUANATEXCURSOR" val="1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5"/>
  <p:tag name="ORIGINALWIDTH" val="97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lambda_{i}&#10;\end{align*}&#10;&#10;\end{document}"/>
  <p:tag name="IGUANATEXSIZE" val="20"/>
  <p:tag name="IGUANATEXCURSOR" val="17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"/>
  <p:tag name="ORIGINALWIDTH" val="486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 = s + r&#10;\end{align*}&#10;&#10;\end{document}"/>
  <p:tag name="IGUANATEXSIZE" val="20"/>
  <p:tag name="IGUANATEXCURSOR" val="1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5"/>
  <p:tag name="ORIGINALWIDTH" val="611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 \hspace{10pt}\leq s + r&#10;\end{align*}&#10;&#10;\end{document}"/>
  <p:tag name="IGUANATEXSIZE" val="24"/>
  <p:tag name="IGUANATEXCURSOR" val="17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1288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f}(t) = \big\{ f_{i,\text{pr}}^{(q)}(t),&#10;f_{ij}^{(q)}(t) \big\}&#10;\end{align*}&#10;&#10;\end{document}"/>
  <p:tag name="IGUANATEXSIZE" val="24"/>
  <p:tag name="IGUANATEXCURSOR" val="16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4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f}(t) \succeq 0&#10;\end{align*}&#10;&#10;\end{document}"/>
  <p:tag name="IGUANATEXSIZE" val="20"/>
  <p:tag name="IGUANATEXCURSOR" val="16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"/>
  <p:tag name="ORIGINALWIDTH" val="293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tilde{f}_i(t) = \sum_{q} r_{\phi}^{(m)} f_{i,\text{pr}}^{(q)}(t) \leq C_i,\ &#10;f_{ij}(t) =\sum_{q} f_{ij}^{(q)}(t) \leq C_{ij}&#10;\end{align*}&#10;&#10;\end{document}"/>
  <p:tag name="IGUANATEXSIZE" val="20"/>
  <p:tag name="IGUANATEXCURSOR" val="17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5"/>
  <p:tag name="ORIGINALWIDTH" val="3507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f_{i \to}^{(q)} = \overline{ \Big\{ f_{i, \text{pr}}^{(q)}(t) + \sum\nolimits_{j\in \delta_i^+} f_{ij}^{(q)}(t) \Big\} }\text{ with }&#10;\avg{z(t)} = \lim_{T\to\infty} \frac{1}{T} \sum_{t=0}^{T-1} z(t)&#10;\end{align*}&#10;&#10;\end{document}"/>
  <p:tag name="IGUANATEXSIZE" val="18"/>
  <p:tag name="IGUANATEXCURSOR" val="18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5"/>
  <p:tag name="ORIGINALWIDTH" val="1869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um_{\{ q: q_k = 1 \}} \big[ f_{\to i}^{(q)} + \lambda_i^{(q)} \big]&#10;\leq \sum_{\{ q: q_k = 1 \}} f_{i \to}^{(q)}&#10;\end{align*}&#10;&#10;\end{document}"/>
  <p:tag name="IGUANATEXSIZE" val="20"/>
  <p:tag name="IGUANATEXCURSOR" val="18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5"/>
  <p:tag name="ORIGINALWIDTH" val="1869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um_{\{ q: q_k = 1 \}} \big[ f_{\to i}^{(q)} + \lambda_i^{(q)} \big]&#10;= \sum_{\{ q: q_k = 1 \}} f_{i \to}^{(q)}&#10;\end{align*}&#10;&#10;\end{document}"/>
  <p:tag name="IGUANATEXSIZE" val="20"/>
  <p:tag name="IGUANATEXCURSOR" val="17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5"/>
  <p:tag name="ORIGINALWIDTH" val="86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Q}(t) = \big[ Q_i^{(q)}(t) \big]&#10;\end{align*}&#10;&#10;\end{document}"/>
  <p:tag name="IGUANATEXSIZE" val="24"/>
  <p:tag name="IGUANATEXCURSOR" val="16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5"/>
  <p:tag name="ORIGINALWIDTH" val="83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e_i&#10;\end{align*}&#10;&#10;\end{document}"/>
  <p:tag name="IGUANATEXSIZE" val="20"/>
  <p:tag name="IGUANATEXCURSOR" val="17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887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x}(t) = \big[ x_{ij}^{(q,s)}(t) \big]&#10;\end{align*}&#10;&#10;\end{document}"/>
  <p:tag name="IGUANATEXSIZE" val="24"/>
  <p:tag name="IGUANATEXCURSOR" val="16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"/>
  <p:tag name="ORIGINALWIDTH" val="3123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_i^{(q)}(t+1) &amp; \leq \Big[  Q_i^{(q)}(t) - \sum_{s\in 2^q} \mu^{(q, s)}_{i\to}(t) \Big]^+ + \mu^{(q)}_{\to i}(t) + a_i^{(q)}(t)&#10;\end{align*}&#10;&#10;\end{document}"/>
  <p:tag name="IGUANATEXSIZE" val="20"/>
  <p:tag name="IGUANATEXCURSOR" val="18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5"/>
  <p:tag name="ORIGINALWIDTH" val="1827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u^{(q, s)}_{i\to}(t) = x_{i,\text{pr}}^{(q, s)}(t) + \sum_{j\in \delta_i^+}{  x_{ij}^{(q, s)}(t) }&#10;\end{align*}&#10;&#10;\end{document}"/>
  <p:tag name="IGUANATEXSIZE" val="18"/>
  <p:tag name="IGUANATEXCURSOR" val="18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3.5"/>
  <p:tag name="ORIGINALWIDTH" val="3298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u^{(q)}_{\to i}(t) = \sum_{s\in 2^{\bar{q}}} \Big[ x_{\text{pr},i}^{(q+s, q)}(t) + \sum_{j\in \delta_i^-}{ x_{ji}^{(q+s, q)}(t) } \Big]&#10;+ \sum_{s\in 2^{\bar{q}}} \mu^{(q+s, s)}_{i\to}(t)&#10;\end{align*}&#10;&#10;\end{document}"/>
  <p:tag name="IGUANATEXSIZE" val="18"/>
  <p:tag name="IGUANATEXCURSOR" val="19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1.5"/>
  <p:tag name="ORIGINALWIDTH" val="2629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&amp; \min_{\V{x}(t)} \quad \avg{ \E{h(t)} } \label{eq:obj_func} \\ %  \triangleq \lim_{T\to\infty} \frac{1}{T} \sum\nolimits_{t=1}^{T}{ \E{h(t)} } &#10;&amp; \operatorname{s.t.} \quad \text{stabilize }\V{Q}(t) \\&#10;&amp; \hspace{.4 in} x_{\text{pr},i}^{(\phi, m+1, \Set{D}, q, s)}(t) = \xi_{\phi}^{(m)} x_{i,\text{pr}}^{(\phi, m, \Set{D}, q, s)}(t) \\&#10;&amp; \hspace{.4 in} \tilde{x}_i(t) \triangleq \sum_{(c, q, s)} r_{\phi}^{(m)} x_{i,\text{pr}}^{(c, q, s)}(t) \leq C_i\quad\forall\,i\in \Set{V} \\&#10;&amp; \hspace{.4 in} x_{ij}(t) \triangleq \sum_{(c, q, s)} x_{ij}^{(c, q, s)}(t) \leq C_{ij}\quad\forall\,(i,j)\in \Set{E} \\&#10;&amp; \hspace{.4 in} \V{x}(t)\succeq 0&#10;\end{align*}&#10;&#10;\end{document}"/>
  <p:tag name="IGUANATEXSIZE" val="24"/>
  <p:tag name="IGUANATEXCURSOR" val="2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"/>
  <p:tag name="ORIGINALWIDTH" val="1830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h(t) = \sum_{i\in \Set{V}} e_i \tilde{f}_i(t) + \sum_{(i, j)\in \Set{E}} e_{ij} f_{ij}(t)&#10;\end{align*}&#10;&#10;\end{document}"/>
  <p:tag name="IGUANATEXSIZE" val="20"/>
  <p:tag name="IGUANATEXCURSOR" val="17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5.75"/>
  <p:tag name="ORIGINALWIDTH" val="3678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Delta(t) &amp; + V h(t) \\&#10;&amp; \leq B - \sum_{i\in \Set{V}} \sum_{(c, q, s)} w_{i}^{(c, q, s)} x_{i, \text{pr}}^{(c, q, s)}(t) - \sum_{(i, j)\in \Set{E}} \sum_{(c, q, s)} w_{ij}^{(c, q, s)} x_{ij}^{(c, q, s)}(t)&#10;\end{align*}&#10;&#10;\end{document}"/>
  <p:tag name="IGUANATEXSIZE" val="20"/>
  <p:tag name="IGUANATEXCURSOR" val="17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2.5"/>
  <p:tag name="ORIGINALWIDTH" val="2944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w_{i}^{(c,q,s)} &amp; = \frac{ Q_i^{(c,q)}(t) - Q_i^{(c,q-s)}(t) - \xi_\phi^{(m)} Q_i^{(c',s)}(t) }{ r_\phi^{(m)} } - V  e_{i}&#10;\end{align*}&#10;&#10;\end{document}"/>
  <p:tag name="IGUANATEXSIZE" val="18"/>
  <p:tag name="IGUANATEXCURSOR" val="18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2691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w_{ij}^{(c,q,s)} &amp; = Q_i^{(c,q)}(t) - Q_i^{(c,q-s)}(t) - Q_j^{(c,s)}(t) - V e_{ij}&#10;\end{align*}&#10;&#10;\end{document}"/>
  <p:tag name="IGUANATEXSIZE" val="18"/>
  <p:tag name="IGUANATEXCURSOR" val="17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5"/>
  <p:tag name="ORIGINALWIDTH" val="1236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vg{ \E{\| \V{Q}(t) \|_1} } \sim \mathcal{O}(V)&#10;\end{align*}&#10;&#10;\end{document}"/>
  <p:tag name="IGUANATEXSIZE" val="20"/>
  <p:tag name="IGUANATEXCURSOR" val="17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56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C_{ij}&#10;\end{align*}&#10;&#10;\end{document}"/>
  <p:tag name="IGUANATEXSIZE" val="20"/>
  <p:tag name="IGUANATEXCURSOR" val="17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536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red{\sim \mathcal{O}(1/V)}&#10;\end{align*}&#10;&#10;\end{document}"/>
  <p:tag name="IGUANATEXSIZE" val="20"/>
  <p:tag name="IGUANATEXCURSOR" val="17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11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blue{\sim \mathcal{O}(V)}&#10;\end{align*}&#10;&#10;\end{document}"/>
  <p:tag name="IGUANATEXSIZE" val="20"/>
  <p:tag name="IGUANATEXCURSOR" val="17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8.5"/>
  <p:tag name="ORIGINALWIDTH" val="2989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phi_1 &amp;:\ \xi_1^{(1)} = 1,\ \xi_1^{(2)} = 2;\ 1/r_1^{(1)} = 300,\ 1/r_1^{(2)} = 400 \\&#10;\phi_2 &amp;:\ \xi_2^{(1)} = 1/3,\ \xi_2^{(2)} = 1/2;\ 1/r_2^{(1)} = 200,\ 1/r_2^{(2)} = 100&#10;\end{align*}&#10;&#10;\end{document}"/>
  <p:tag name="IGUANATEXSIZE" val="20"/>
  <p:tag name="IGUANATEXCURSOR" val="18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5"/>
  <p:tag name="ORIGINALWIDTH" val="2974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_{i}^{(c, q)}(t+1) \leq \begin{cases}&#10;\hspace{60pt} 0 &amp; q_k = 1 \\&#10;R + \mu^{(c, q+b_k)}_{\to i}(t) + a_i^{(c, q+b_k)}(t)  &amp; q_k = 0&#10;\end{cases}&#10;\end{align*}&#10;&#10;\end{document}"/>
  <p:tag name="IGUANATEXSIZE" val="20"/>
  <p:tag name="IGUANATEXCURSOR" val="17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"/>
  <p:tag name="ORIGINALWIDTH" val="9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et{D}&#10;\end{align*}&#10;&#10;\end{document}"/>
  <p:tag name="IGUANATEXSIZE" val="24"/>
  <p:tag name="IGUANATEXCURSOR" val="17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69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c = (\Set{D}, \phi, m)&#10;\end{align*}&#10;&#10;\end{document}"/>
  <p:tag name="IGUANATEXSIZE" val="24"/>
  <p:tag name="IGUANATEXCURSOR" val="17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43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et{D} = \{d\}&#10;\end{align*}&#10;&#10;\end{document}"/>
  <p:tag name="IGUANATEXSIZE" val="20"/>
  <p:tag name="IGUANATEXCURSOR" val="1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"/>
  <p:tag name="ORIGINALWIDTH" val="397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a_{i}^{(c, q)}(t)&#10;\end{align*}&#10;&#10;\end{document}"/>
  <p:tag name="IGUANATEXSIZE" val="20"/>
  <p:tag name="IGUANATEXCURSOR" val="17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"/>
  <p:tag name="ORIGINALWIDTH" val="257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lambda_{i}^{(c, q)}&#10;\end{align*}&#10;&#10;\end{document}"/>
  <p:tag name="IGUANATEXSIZE" val="20"/>
  <p:tag name="IGUANATEXCURSOR" val="17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5"/>
  <p:tag name="ORIGINALWIDTH" val="126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e_{ij}&#10;\end{align*}&#10;&#10;\end{document}"/>
  <p:tag name="IGUANATEXSIZE" val="20"/>
  <p:tag name="IGUANATEXCURSOR" val="17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"/>
  <p:tag name="ORIGINALWIDTH" val="214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xi_\phi^{(m)}&#10;\end{align*}&#10;&#10;\end{document}"/>
  <p:tag name="IGUANATEXSIZE" val="20"/>
  <p:tag name="IGUANATEXCURSOR" val="17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"/>
  <p:tag name="ORIGINALWIDTH" val="21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r_\phi^{(m)}&#10;\end{align*}&#10;&#10;\end{document}"/>
  <p:tag name="IGUANATEXSIZE" val="20"/>
  <p:tag name="IGUANATEXCURSOR" val="17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"/>
  <p:tag name="ORIGINALWIDTH" val="9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et{D}&#10;\end{align*}&#10;&#10;\end{document}"/>
  <p:tag name="IGUANATEXSIZE" val="24"/>
  <p:tag name="IGUANATEXCURSOR" val="17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43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Set{D} = \{d\}&#10;\end{align*}&#10;&#10;\end{document}"/>
  <p:tag name="IGUANATEXSIZE" val="20"/>
  <p:tag name="IGUANATEXCURSOR" val="1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3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a_{i}(t)&#10;\end{align*}&#10;&#10;\end{document}"/>
  <p:tag name="IGUANATEXSIZE" val="20"/>
  <p:tag name="IGUANATEXCURSOR" val="17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920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NimbusRomNo9L-Regu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Optimal Multicast Service Chain Control: Packet Processing, Routing, Duplication</vt:lpstr>
      <vt:lpstr>Background</vt:lpstr>
      <vt:lpstr>Background</vt:lpstr>
      <vt:lpstr>Background</vt:lpstr>
      <vt:lpstr>Background</vt:lpstr>
      <vt:lpstr>System Model</vt:lpstr>
      <vt:lpstr>System Model</vt:lpstr>
      <vt:lpstr>System Model</vt:lpstr>
      <vt:lpstr>System Model</vt:lpstr>
      <vt:lpstr>Policy Space</vt:lpstr>
      <vt:lpstr>Policy Space</vt:lpstr>
      <vt:lpstr>Policy Space </vt:lpstr>
      <vt:lpstr>Queuing System</vt:lpstr>
      <vt:lpstr>Queuing System</vt:lpstr>
      <vt:lpstr>Problem Formulation</vt:lpstr>
      <vt:lpstr>Proposed Algorithm</vt:lpstr>
      <vt:lpstr>Proposed Algorithm</vt:lpstr>
      <vt:lpstr>Performance Analysis</vt:lpstr>
      <vt:lpstr>Numerical Experiments</vt:lpstr>
      <vt:lpstr>Numerical Experiments</vt:lpstr>
      <vt:lpstr>Numerical Experiments</vt:lpstr>
      <vt:lpstr>Conclusions</vt:lpstr>
      <vt:lpstr>Acknowledgement</vt:lpstr>
      <vt:lpstr>Queuing System</vt:lpstr>
      <vt:lpstr>System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Cloud Network Control with Strict Latency Constraints</dc:title>
  <dc:creator>Yang Cai</dc:creator>
  <cp:lastModifiedBy>Yang Cai</cp:lastModifiedBy>
  <cp:revision>835</cp:revision>
  <dcterms:created xsi:type="dcterms:W3CDTF">2019-07-13T16:03:15Z</dcterms:created>
  <dcterms:modified xsi:type="dcterms:W3CDTF">2021-04-15T04:26:08Z</dcterms:modified>
</cp:coreProperties>
</file>