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56" r:id="rId2"/>
    <p:sldId id="412" r:id="rId3"/>
    <p:sldId id="270" r:id="rId4"/>
    <p:sldId id="271" r:id="rId5"/>
    <p:sldId id="413" r:id="rId6"/>
    <p:sldId id="414" r:id="rId7"/>
    <p:sldId id="272" r:id="rId8"/>
    <p:sldId id="415" r:id="rId9"/>
    <p:sldId id="416" r:id="rId10"/>
    <p:sldId id="367" r:id="rId11"/>
    <p:sldId id="342" r:id="rId12"/>
    <p:sldId id="417" r:id="rId13"/>
    <p:sldId id="418" r:id="rId14"/>
    <p:sldId id="344" r:id="rId15"/>
    <p:sldId id="343" r:id="rId16"/>
    <p:sldId id="346" r:id="rId17"/>
    <p:sldId id="347" r:id="rId18"/>
    <p:sldId id="350" r:id="rId19"/>
    <p:sldId id="345" r:id="rId20"/>
    <p:sldId id="380" r:id="rId21"/>
    <p:sldId id="277" r:id="rId22"/>
    <p:sldId id="411" r:id="rId23"/>
    <p:sldId id="279" r:id="rId24"/>
    <p:sldId id="280" r:id="rId25"/>
    <p:sldId id="281" r:id="rId26"/>
    <p:sldId id="288" r:id="rId27"/>
    <p:sldId id="373" r:id="rId28"/>
    <p:sldId id="283" r:id="rId29"/>
    <p:sldId id="376" r:id="rId30"/>
    <p:sldId id="381" r:id="rId31"/>
    <p:sldId id="284" r:id="rId32"/>
    <p:sldId id="387" r:id="rId33"/>
    <p:sldId id="290" r:id="rId34"/>
    <p:sldId id="382" r:id="rId35"/>
    <p:sldId id="291" r:id="rId36"/>
    <p:sldId id="388" r:id="rId37"/>
    <p:sldId id="377" r:id="rId38"/>
    <p:sldId id="383" r:id="rId39"/>
    <p:sldId id="384" r:id="rId40"/>
    <p:sldId id="389" r:id="rId41"/>
    <p:sldId id="285" r:id="rId42"/>
    <p:sldId id="378" r:id="rId43"/>
    <p:sldId id="385" r:id="rId44"/>
    <p:sldId id="390" r:id="rId45"/>
    <p:sldId id="289" r:id="rId46"/>
    <p:sldId id="379" r:id="rId47"/>
    <p:sldId id="386" r:id="rId48"/>
    <p:sldId id="351" r:id="rId49"/>
    <p:sldId id="391" r:id="rId50"/>
    <p:sldId id="363" r:id="rId51"/>
    <p:sldId id="352" r:id="rId52"/>
    <p:sldId id="392" r:id="rId53"/>
    <p:sldId id="393" r:id="rId54"/>
    <p:sldId id="394" r:id="rId55"/>
    <p:sldId id="355" r:id="rId56"/>
    <p:sldId id="356" r:id="rId57"/>
    <p:sldId id="358" r:id="rId58"/>
    <p:sldId id="395" r:id="rId59"/>
    <p:sldId id="359" r:id="rId60"/>
    <p:sldId id="396" r:id="rId61"/>
    <p:sldId id="360" r:id="rId62"/>
    <p:sldId id="361" r:id="rId63"/>
    <p:sldId id="397" r:id="rId64"/>
    <p:sldId id="296" r:id="rId65"/>
    <p:sldId id="297" r:id="rId66"/>
    <p:sldId id="298" r:id="rId67"/>
    <p:sldId id="301" r:id="rId68"/>
    <p:sldId id="372" r:id="rId69"/>
    <p:sldId id="398" r:id="rId70"/>
    <p:sldId id="399" r:id="rId71"/>
    <p:sldId id="400" r:id="rId72"/>
    <p:sldId id="401" r:id="rId73"/>
    <p:sldId id="402" r:id="rId74"/>
    <p:sldId id="403" r:id="rId75"/>
    <p:sldId id="354" r:id="rId76"/>
    <p:sldId id="375" r:id="rId77"/>
    <p:sldId id="404" r:id="rId78"/>
    <p:sldId id="405" r:id="rId79"/>
    <p:sldId id="406" r:id="rId80"/>
    <p:sldId id="407" r:id="rId81"/>
    <p:sldId id="408" r:id="rId82"/>
    <p:sldId id="409" r:id="rId83"/>
    <p:sldId id="410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A1BF9-2932-8F4D-A59D-4231A91E0085}" type="datetime1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E14A-1074-A34B-800A-DE92F53AE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69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EB973-686E-4849-98BB-5005EDAF8BFF}" type="datetime1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87C6C-B76E-2147-B0EC-0D204502C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228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7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13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6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7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8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4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8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7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9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28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0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11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6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/>
            <a:r>
              <a:rPr lang="en-US" sz="1000" i="1"/>
              <a:t>9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2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3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58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51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15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59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47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75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0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8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2983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298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298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298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298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25930566-7DFB-C841-8684-50C3BF9D61A5}" type="slidenum">
              <a:rPr lang="en-US" sz="1100"/>
              <a:pPr/>
              <a:t>3</a:t>
            </a:fld>
            <a:endParaRPr lang="en-US" sz="11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076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94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621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820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4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04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47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1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39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04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33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283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460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5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06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71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720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96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62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5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89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42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778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27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9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733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546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674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039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43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8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8855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640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91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473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161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355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120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97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5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21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87C6C-B76E-2147-B0EC-0D204502CF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0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58E45-4DDD-384C-B161-61AA6CFC19F0}" type="datetime1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1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C9CD-7A53-A446-90DB-45ED5CE5C1C4}" type="datetime1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95B31-0B64-0542-BFD8-AC4A9DCCF3A4}" type="datetime1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A7A1E-D13D-8741-A0A0-000A27443570}" type="datetime1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6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C43E-CFA5-6240-A748-1201D9C616D5}" type="datetime1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0D5B-6D0F-F64C-9AD0-A8955E0D78D7}" type="datetime1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50351-52D2-DC47-8B46-5659CAF683CC}" type="datetime1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44F-2E0D-DE43-9642-0AFA5ED1CF1B}" type="datetime1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DB53-5E32-FA47-9222-BB5D700DBAC2}" type="datetime1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9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27-3E75-D44D-A71D-AE794004AF73}" type="datetime1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4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C5EF-571B-8049-B5F0-AE46AB196ED2}" type="datetime1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CS440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0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212F-9810-E942-AD23-409CC200A76B}" type="datetime1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CS440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86CF-A932-7A4C-A4BC-7167ABBCD66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Content Placeholder 7" descr="Vertical-cmyk_1.pdf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737" r="-44737"/>
          <a:stretch>
            <a:fillRect/>
          </a:stretch>
        </p:blipFill>
        <p:spPr bwMode="auto">
          <a:xfrm>
            <a:off x="24704" y="5914754"/>
            <a:ext cx="1653687" cy="810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9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8.bin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emf"/><Relationship Id="rId4" Type="http://schemas.openxmlformats.org/officeDocument/2006/relationships/image" Target="NULL"/><Relationship Id="rId9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1.e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em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2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9.e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7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CS 440 </a:t>
            </a:r>
            <a:br>
              <a:rPr lang="en-US" dirty="0"/>
            </a:br>
            <a:r>
              <a:rPr lang="en-US" dirty="0">
                <a:latin typeface="Times New Roman"/>
                <a:cs typeface="Times New Roman"/>
              </a:rPr>
              <a:t>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472" y="3886200"/>
            <a:ext cx="7847600" cy="1752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Relational Model-SQL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4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4"/>
            <a:ext cx="8730532" cy="485811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Datalog</a:t>
            </a:r>
          </a:p>
          <a:p>
            <a:r>
              <a:rPr lang="en-US" b="1" dirty="0">
                <a:latin typeface="Times New Roman"/>
                <a:cs typeface="Times New Roman"/>
              </a:rPr>
              <a:t>Relational calculus</a:t>
            </a:r>
          </a:p>
          <a:p>
            <a:r>
              <a:rPr lang="en-US" b="1" dirty="0">
                <a:latin typeface="Times New Roman"/>
                <a:cs typeface="Times New Roman"/>
              </a:rPr>
              <a:t>Relational algebra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5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77846" cy="817726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algebra (RA)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51801"/>
            <a:ext cx="8839200" cy="4601585"/>
          </a:xfrm>
          <a:noFill/>
          <a:ln/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An algebraic view on representing queries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Defines a set of </a:t>
            </a:r>
            <a:r>
              <a:rPr lang="en-US" sz="2800" b="1" dirty="0">
                <a:latin typeface="Times New Roman"/>
                <a:cs typeface="Times New Roman"/>
              </a:rPr>
              <a:t>basic operations</a:t>
            </a:r>
            <a:r>
              <a:rPr lang="en-US" sz="2800" dirty="0">
                <a:latin typeface="Times New Roman"/>
                <a:cs typeface="Times New Roman"/>
              </a:rPr>
              <a:t> on relations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Each operation returns a </a:t>
            </a:r>
            <a:r>
              <a:rPr lang="en-US" sz="2800" b="1" dirty="0">
                <a:latin typeface="Times New Roman"/>
                <a:cs typeface="Times New Roman"/>
              </a:rPr>
              <a:t>relation</a:t>
            </a:r>
          </a:p>
          <a:p>
            <a:r>
              <a:rPr lang="en-US" sz="2800" dirty="0">
                <a:latin typeface="Times New Roman"/>
                <a:cs typeface="Times New Roman"/>
              </a:rPr>
              <a:t>Operations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can be </a:t>
            </a:r>
            <a:r>
              <a:rPr lang="en-US" sz="2800" b="1" dirty="0">
                <a:latin typeface="Times New Roman"/>
                <a:cs typeface="Times New Roman"/>
              </a:rPr>
              <a:t>composed</a:t>
            </a:r>
            <a:endParaRPr lang="en-US" sz="2800" dirty="0">
              <a:latin typeface="Times New Roman"/>
              <a:cs typeface="Times New Roman"/>
            </a:endParaRPr>
          </a:p>
          <a:p>
            <a:pPr lvl="1"/>
            <a:r>
              <a:rPr lang="en-US" sz="2600" b="1" dirty="0">
                <a:latin typeface="Times New Roman"/>
                <a:cs typeface="Times New Roman"/>
              </a:rPr>
              <a:t>result </a:t>
            </a:r>
            <a:r>
              <a:rPr lang="en-US" sz="2600" dirty="0">
                <a:latin typeface="Times New Roman"/>
                <a:cs typeface="Times New Roman"/>
              </a:rPr>
              <a:t>of an operation can be the </a:t>
            </a:r>
            <a:r>
              <a:rPr lang="en-US" sz="2600" b="1" dirty="0">
                <a:latin typeface="Times New Roman"/>
                <a:cs typeface="Times New Roman"/>
              </a:rPr>
              <a:t>input </a:t>
            </a:r>
            <a:r>
              <a:rPr lang="en-US" sz="2600" dirty="0">
                <a:latin typeface="Times New Roman"/>
                <a:cs typeface="Times New Roman"/>
              </a:rPr>
              <a:t>of another operation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used to create complex queries.</a:t>
            </a:r>
          </a:p>
        </p:txBody>
      </p:sp>
    </p:spTree>
    <p:extLst>
      <p:ext uri="{BB962C8B-B14F-4D97-AF65-F5344CB8AC3E}">
        <p14:creationId xmlns:p14="http://schemas.microsoft.com/office/powerpoint/2010/main" val="193809815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77846" cy="817726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RA operations 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51801"/>
            <a:ext cx="8839200" cy="4601585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/>
                <a:cs typeface="Times New Roman"/>
              </a:rPr>
              <a:t>Basic operations:</a:t>
            </a:r>
          </a:p>
          <a:p>
            <a:pPr lvl="1">
              <a:buSzPct val="75000"/>
            </a:pPr>
            <a:r>
              <a:rPr lang="en-US" i="1" u="sng" dirty="0">
                <a:latin typeface="Times New Roman"/>
                <a:cs typeface="Times New Roman"/>
              </a:rPr>
              <a:t>selection</a:t>
            </a:r>
            <a:r>
              <a:rPr lang="en-US" dirty="0">
                <a:latin typeface="Times New Roman"/>
                <a:cs typeface="Times New Roman"/>
              </a:rPr>
              <a:t>  (     )    Selects a subset of rows from relation.</a:t>
            </a:r>
          </a:p>
          <a:p>
            <a:pPr lvl="1">
              <a:buSzPct val="75000"/>
            </a:pPr>
            <a:r>
              <a:rPr lang="en-US" i="1" u="sng" dirty="0">
                <a:latin typeface="Times New Roman"/>
                <a:cs typeface="Times New Roman"/>
              </a:rPr>
              <a:t>projection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 (     )   Deletes unwanted columns from relation.</a:t>
            </a:r>
          </a:p>
          <a:p>
            <a:pPr lvl="1">
              <a:buSzPct val="75000"/>
            </a:pPr>
            <a:r>
              <a:rPr lang="en-US" i="1" u="sng" dirty="0">
                <a:latin typeface="Times New Roman"/>
                <a:cs typeface="Times New Roman"/>
              </a:rPr>
              <a:t>cross-product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latin typeface="Times New Roman"/>
                <a:cs typeface="Times New Roman"/>
              </a:rPr>
              <a:t>(     )  Allows us to combine two relations.</a:t>
            </a:r>
          </a:p>
          <a:p>
            <a:pPr lvl="1">
              <a:buSzPct val="75000"/>
            </a:pPr>
            <a:r>
              <a:rPr lang="en-US" i="1" u="sng" dirty="0">
                <a:latin typeface="Times New Roman"/>
                <a:cs typeface="Times New Roman"/>
              </a:rPr>
              <a:t>set-difference</a:t>
            </a:r>
            <a:r>
              <a:rPr lang="en-US" dirty="0">
                <a:latin typeface="Times New Roman"/>
                <a:cs typeface="Times New Roman"/>
              </a:rPr>
              <a:t>  (     )  Tuples in </a:t>
            </a:r>
            <a:r>
              <a:rPr lang="en-US" dirty="0" err="1">
                <a:latin typeface="Times New Roman"/>
                <a:cs typeface="Times New Roman"/>
              </a:rPr>
              <a:t>reln</a:t>
            </a:r>
            <a:r>
              <a:rPr lang="en-US" dirty="0">
                <a:latin typeface="Times New Roman"/>
                <a:cs typeface="Times New Roman"/>
              </a:rPr>
              <a:t>. 1, but not in </a:t>
            </a:r>
            <a:r>
              <a:rPr lang="en-US" dirty="0" err="1">
                <a:latin typeface="Times New Roman"/>
                <a:cs typeface="Times New Roman"/>
              </a:rPr>
              <a:t>reln</a:t>
            </a:r>
            <a:r>
              <a:rPr lang="en-US" dirty="0">
                <a:latin typeface="Times New Roman"/>
                <a:cs typeface="Times New Roman"/>
              </a:rPr>
              <a:t>. 2.</a:t>
            </a:r>
          </a:p>
          <a:p>
            <a:pPr lvl="1">
              <a:buSzPct val="75000"/>
            </a:pPr>
            <a:r>
              <a:rPr lang="en-US" i="1" u="sng" dirty="0">
                <a:latin typeface="Times New Roman"/>
                <a:cs typeface="Times New Roman"/>
              </a:rPr>
              <a:t>union</a:t>
            </a:r>
            <a:r>
              <a:rPr lang="en-US" dirty="0">
                <a:solidFill>
                  <a:schemeClr val="accent2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latin typeface="Times New Roman"/>
                <a:cs typeface="Times New Roman"/>
              </a:rPr>
              <a:t>(     )  Tuples in </a:t>
            </a:r>
            <a:r>
              <a:rPr lang="en-US" dirty="0" err="1">
                <a:latin typeface="Times New Roman"/>
                <a:cs typeface="Times New Roman"/>
              </a:rPr>
              <a:t>reln</a:t>
            </a:r>
            <a:r>
              <a:rPr lang="en-US" dirty="0">
                <a:latin typeface="Times New Roman"/>
                <a:cs typeface="Times New Roman"/>
              </a:rPr>
              <a:t>. 1 and in </a:t>
            </a:r>
            <a:r>
              <a:rPr lang="en-US" dirty="0" err="1">
                <a:latin typeface="Times New Roman"/>
                <a:cs typeface="Times New Roman"/>
              </a:rPr>
              <a:t>reln</a:t>
            </a:r>
            <a:r>
              <a:rPr lang="en-US" dirty="0">
                <a:latin typeface="Times New Roman"/>
                <a:cs typeface="Times New Roman"/>
              </a:rPr>
              <a:t>. 2.</a:t>
            </a: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lvl="1">
              <a:buSzPct val="75000"/>
            </a:pPr>
            <a:r>
              <a:rPr lang="en-US" u="sng" dirty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1331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08275" y="1951429"/>
          <a:ext cx="2227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6960" imgH="761760" progId="Equation.3">
                  <p:embed/>
                </p:oleObj>
              </mc:Choice>
              <mc:Fallback>
                <p:oleObj name="Equation" r:id="rId3" imgW="2226960" imgH="761760" progId="Equation.3">
                  <p:embed/>
                  <p:pic>
                    <p:nvPicPr>
                      <p:cNvPr id="13318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75" y="1951429"/>
                        <a:ext cx="22272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50374" y="2423000"/>
          <a:ext cx="20574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57040" imgH="1025280" progId="Equation.3">
                  <p:embed/>
                </p:oleObj>
              </mc:Choice>
              <mc:Fallback>
                <p:oleObj name="Equation" r:id="rId5" imgW="2057040" imgH="1025280" progId="Equation.3">
                  <p:embed/>
                  <p:pic>
                    <p:nvPicPr>
                      <p:cNvPr id="13319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0374" y="2423000"/>
                        <a:ext cx="20574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203935" y="3451461"/>
          <a:ext cx="5334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1422360" progId="Equation.3">
                  <p:embed/>
                </p:oleObj>
              </mc:Choice>
              <mc:Fallback>
                <p:oleObj name="Equation" r:id="rId7" imgW="533160" imgH="1422360" progId="Equation.3">
                  <p:embed/>
                  <p:pic>
                    <p:nvPicPr>
                      <p:cNvPr id="13320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935" y="3451461"/>
                        <a:ext cx="5334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45137" y="2816103"/>
          <a:ext cx="17653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65080" imgH="1269720" progId="Equation.3">
                  <p:embed/>
                </p:oleObj>
              </mc:Choice>
              <mc:Fallback>
                <p:oleObj name="Equation" r:id="rId9" imgW="1765080" imgH="1269720" progId="Equation.3">
                  <p:embed/>
                  <p:pic>
                    <p:nvPicPr>
                      <p:cNvPr id="1332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5137" y="2816103"/>
                        <a:ext cx="17653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76117" y="3897631"/>
          <a:ext cx="6524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52320" imgH="507960" progId="Equation.3">
                  <p:embed/>
                </p:oleObj>
              </mc:Choice>
              <mc:Fallback>
                <p:oleObj name="Equation" r:id="rId11" imgW="652320" imgH="507960" progId="Equation.3">
                  <p:embed/>
                  <p:pic>
                    <p:nvPicPr>
                      <p:cNvPr id="13322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117" y="3897631"/>
                        <a:ext cx="6524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21212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77846" cy="817726"/>
          </a:xfrm>
          <a:noFill/>
          <a:ln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RA operations 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351801"/>
            <a:ext cx="8839200" cy="4601585"/>
          </a:xfrm>
          <a:noFill/>
          <a:ln/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Additional operations:</a:t>
            </a:r>
          </a:p>
          <a:p>
            <a:pPr lvl="1">
              <a:buSzPct val="75000"/>
            </a:pPr>
            <a:r>
              <a:rPr lang="en-US" u="sng" dirty="0">
                <a:latin typeface="Times New Roman"/>
                <a:cs typeface="Times New Roman"/>
              </a:rPr>
              <a:t>intersection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i="1" u="sng" dirty="0">
                <a:latin typeface="Times New Roman"/>
                <a:cs typeface="Times New Roman"/>
              </a:rPr>
              <a:t>join</a:t>
            </a:r>
            <a:r>
              <a:rPr lang="en-US" dirty="0">
                <a:latin typeface="Times New Roman"/>
                <a:cs typeface="Times New Roman"/>
              </a:rPr>
              <a:t>, … :  not essential, but useful.</a:t>
            </a:r>
          </a:p>
        </p:txBody>
      </p:sp>
    </p:spTree>
    <p:extLst>
      <p:ext uri="{BB962C8B-B14F-4D97-AF65-F5344CB8AC3E}">
        <p14:creationId xmlns:p14="http://schemas.microsoft.com/office/powerpoint/2010/main" val="1686378826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376238" y="89389"/>
            <a:ext cx="7772400" cy="11049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Selection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376238" y="1194289"/>
            <a:ext cx="8412522" cy="4845903"/>
          </a:xfrm>
          <a:noFill/>
          <a:ln/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Selects tuples that satisfy </a:t>
            </a:r>
            <a:r>
              <a:rPr lang="en-US" sz="2400" i="1" dirty="0">
                <a:solidFill>
                  <a:srgbClr val="002060"/>
                </a:solidFill>
                <a:latin typeface="Times New Roman"/>
                <a:cs typeface="Times New Roman"/>
              </a:rPr>
              <a:t>selection condition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/>
                <a:cs typeface="Times New Roman"/>
              </a:rPr>
              <a:t>Schema </a:t>
            </a:r>
            <a:r>
              <a:rPr lang="en-US" sz="2400" dirty="0">
                <a:latin typeface="Times New Roman"/>
                <a:cs typeface="Times New Roman"/>
              </a:rPr>
              <a:t>of result identical to schema of the input.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endParaRPr lang="en-US" sz="2400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i="1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7BBA85-2384-1847-9B42-FC751FFD80E2}"/>
                  </a:ext>
                </a:extLst>
              </p:cNvPr>
              <p:cNvSpPr/>
              <p:nvPr/>
            </p:nvSpPr>
            <p:spPr>
              <a:xfrm>
                <a:off x="2590800" y="2413751"/>
                <a:ext cx="3781356" cy="6236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𝑦𝑒𝑎𝑟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&gt;1990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𝐴𝑐𝑡𝑜𝑟</m:t>
                      </m:r>
                    </m:oMath>
                  </m:oMathPara>
                </a14:m>
                <a:endParaRPr lang="en-US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D7BBA85-2384-1847-9B42-FC751FFD8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13751"/>
                <a:ext cx="3781356" cy="623632"/>
              </a:xfrm>
              <a:prstGeom prst="rect">
                <a:avLst/>
              </a:prstGeom>
              <a:blipFill>
                <a:blip r:embed="rId4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6">
            <a:hlinkClick r:id="" action="ppaction://ole?verb=0"/>
            <a:extLst>
              <a:ext uri="{FF2B5EF4-FFF2-40B4-BE49-F238E27FC236}">
                <a16:creationId xmlns:a16="http://schemas.microsoft.com/office/drawing/2014/main" id="{38E64BE8-541E-E04E-9261-33AC7E06F851}"/>
              </a:ext>
            </a:extLst>
          </p:cNvPr>
          <p:cNvGraphicFramePr>
            <a:graphicFrameLocks/>
          </p:cNvGraphicFramePr>
          <p:nvPr/>
        </p:nvGraphicFramePr>
        <p:xfrm>
          <a:off x="584199" y="3319327"/>
          <a:ext cx="4361287" cy="155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87900" imgH="1574800" progId="Word.Document.8">
                  <p:embed/>
                </p:oleObj>
              </mc:Choice>
              <mc:Fallback>
                <p:oleObj name="Document" r:id="rId5" imgW="4787900" imgH="1574800" progId="Word.Document.8">
                  <p:embed/>
                  <p:pic>
                    <p:nvPicPr>
                      <p:cNvPr id="9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8E64BE8-541E-E04E-9261-33AC7E06F8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99" y="3319327"/>
                        <a:ext cx="4361287" cy="1558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79661D3B-67FB-FA4B-A1D9-B6D4BFE4F52F}"/>
              </a:ext>
            </a:extLst>
          </p:cNvPr>
          <p:cNvGraphicFramePr>
            <a:graphicFrameLocks/>
          </p:cNvGraphicFramePr>
          <p:nvPr/>
        </p:nvGraphicFramePr>
        <p:xfrm>
          <a:off x="4832171" y="3329991"/>
          <a:ext cx="4360863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787900" imgH="1003300" progId="Word.Document.8">
                  <p:embed/>
                </p:oleObj>
              </mc:Choice>
              <mc:Fallback>
                <p:oleObj name="Document" r:id="rId7" imgW="4787900" imgH="1003300" progId="Word.Document.8">
                  <p:embed/>
                  <p:pic>
                    <p:nvPicPr>
                      <p:cNvPr id="1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9661D3B-67FB-FA4B-A1D9-B6D4BFE4F5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171" y="3329991"/>
                        <a:ext cx="4360863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702277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37727"/>
            <a:ext cx="7772400" cy="11049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9" name="Rectangle 9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284288"/>
                <a:ext cx="8183451" cy="4876800"/>
              </a:xfrm>
              <a:noFill/>
              <a:ln/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Deletes attributes that are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not</a:t>
                </a:r>
                <a:r>
                  <a:rPr lang="en-US" sz="2400" dirty="0">
                    <a:latin typeface="Times New Roman"/>
                    <a:cs typeface="Times New Roman"/>
                  </a:rPr>
                  <a:t> in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projection list</a:t>
                </a:r>
                <a:r>
                  <a:rPr lang="en-US" sz="2400" dirty="0">
                    <a:latin typeface="Times New Roman"/>
                    <a:cs typeface="Times New Roman"/>
                  </a:rPr>
                  <a:t>.</a:t>
                </a:r>
              </a:p>
              <a:p>
                <a:r>
                  <a:rPr lang="en-US" sz="2400" i="1" dirty="0">
                    <a:solidFill>
                      <a:schemeClr val="accent2"/>
                    </a:solidFill>
                    <a:latin typeface="Times New Roman"/>
                    <a:cs typeface="Times New Roman"/>
                  </a:rPr>
                  <a:t>Schema</a:t>
                </a:r>
                <a:r>
                  <a:rPr lang="en-US" sz="2400" dirty="0">
                    <a:latin typeface="Times New Roman"/>
                    <a:cs typeface="Times New Roman"/>
                  </a:rPr>
                  <a:t> of result contains exactly the fields in the projection list, with the same names that they had in the input relation.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𝑎𝑛𝑎𝑚𝑒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𝐴𝑐𝑡𝑜𝑟</m:t>
                      </m:r>
                    </m:oMath>
                  </m:oMathPara>
                </a14:m>
                <a:endParaRPr lang="en-US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536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284288"/>
                <a:ext cx="8183451" cy="4876800"/>
              </a:xfrm>
              <a:blipFill>
                <a:blip r:embed="rId4"/>
                <a:stretch>
                  <a:fillRect l="-1085" t="-103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6">
            <a:hlinkClick r:id="" action="ppaction://ole?verb=0"/>
            <a:extLst>
              <a:ext uri="{FF2B5EF4-FFF2-40B4-BE49-F238E27FC236}">
                <a16:creationId xmlns:a16="http://schemas.microsoft.com/office/drawing/2014/main" id="{044901E5-84CA-D24D-94BB-7DB2A08A7FF9}"/>
              </a:ext>
            </a:extLst>
          </p:cNvPr>
          <p:cNvGraphicFramePr>
            <a:graphicFrameLocks/>
          </p:cNvGraphicFramePr>
          <p:nvPr/>
        </p:nvGraphicFramePr>
        <p:xfrm>
          <a:off x="584199" y="3306450"/>
          <a:ext cx="4361287" cy="155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87900" imgH="1574800" progId="Word.Document.8">
                  <p:embed/>
                </p:oleObj>
              </mc:Choice>
              <mc:Fallback>
                <p:oleObj name="Document" r:id="rId5" imgW="4787900" imgH="1574800" progId="Word.Document.8">
                  <p:embed/>
                  <p:pic>
                    <p:nvPicPr>
                      <p:cNvPr id="9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44901E5-84CA-D24D-94BB-7DB2A08A7F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99" y="3306450"/>
                        <a:ext cx="4361287" cy="1558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hlinkClick r:id="" action="ppaction://ole?verb=0"/>
            <a:extLst>
              <a:ext uri="{FF2B5EF4-FFF2-40B4-BE49-F238E27FC236}">
                <a16:creationId xmlns:a16="http://schemas.microsoft.com/office/drawing/2014/main" id="{172FF2D7-7874-CA47-90C4-37DBE88513CC}"/>
              </a:ext>
            </a:extLst>
          </p:cNvPr>
          <p:cNvGraphicFramePr>
            <a:graphicFrameLocks/>
          </p:cNvGraphicFramePr>
          <p:nvPr/>
        </p:nvGraphicFramePr>
        <p:xfrm>
          <a:off x="4677538" y="3278545"/>
          <a:ext cx="4361287" cy="1558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787900" imgH="1574800" progId="Word.Document.8">
                  <p:embed/>
                </p:oleObj>
              </mc:Choice>
              <mc:Fallback>
                <p:oleObj name="Document" r:id="rId7" imgW="4787900" imgH="1574800" progId="Word.Document.8">
                  <p:embed/>
                  <p:pic>
                    <p:nvPicPr>
                      <p:cNvPr id="8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72FF2D7-7874-CA47-90C4-37DBE88513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538" y="3278545"/>
                        <a:ext cx="4361287" cy="1558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203643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324117" y="143805"/>
            <a:ext cx="7772400" cy="82211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Cross-Product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9" name="Rectangle 5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62885"/>
                <a:ext cx="8534400" cy="4356815"/>
              </a:xfrm>
              <a:noFill/>
              <a:ln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R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 ×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: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e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ach tuple of R is paired with every tuple of S.</a:t>
                </a:r>
              </a:p>
              <a:p>
                <a:r>
                  <a:rPr lang="en-US" sz="2400" i="1" dirty="0">
                    <a:solidFill>
                      <a:srgbClr val="002060"/>
                    </a:solidFill>
                    <a:latin typeface="Times New Roman"/>
                    <a:cs typeface="Times New Roman"/>
                  </a:rPr>
                  <a:t>Result schema </a:t>
                </a:r>
                <a:r>
                  <a:rPr lang="en-US" sz="2400" dirty="0">
                    <a:latin typeface="Times New Roman"/>
                    <a:cs typeface="Times New Roman"/>
                  </a:rPr>
                  <a:t>has one attribute per each attribute of R and S.</a:t>
                </a: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endParaRPr lang="en-US" sz="240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𝐴𝑐𝑡𝑜𝑟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𝑃𝑙𝑎𝑦𝑠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1509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62885"/>
                <a:ext cx="8534400" cy="4356815"/>
              </a:xfrm>
              <a:blipFill>
                <a:blip r:embed="rId4"/>
                <a:stretch>
                  <a:fillRect l="-1040" t="-145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6">
            <a:hlinkClick r:id="" action="ppaction://ole?verb=0"/>
            <a:extLst>
              <a:ext uri="{FF2B5EF4-FFF2-40B4-BE49-F238E27FC236}">
                <a16:creationId xmlns:a16="http://schemas.microsoft.com/office/drawing/2014/main" id="{C52875C6-8DF1-DB46-8A5A-1F1488299FC2}"/>
              </a:ext>
            </a:extLst>
          </p:cNvPr>
          <p:cNvGraphicFramePr>
            <a:graphicFrameLocks/>
          </p:cNvGraphicFramePr>
          <p:nvPr/>
        </p:nvGraphicFramePr>
        <p:xfrm>
          <a:off x="584200" y="1983121"/>
          <a:ext cx="4903787" cy="1532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87900" imgH="1282700" progId="Word.Document.8">
                  <p:embed/>
                </p:oleObj>
              </mc:Choice>
              <mc:Fallback>
                <p:oleObj name="Document" r:id="rId5" imgW="4787900" imgH="1282700" progId="Word.Document.8">
                  <p:embed/>
                  <p:pic>
                    <p:nvPicPr>
                      <p:cNvPr id="10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52875C6-8DF1-DB46-8A5A-1F1488299F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983121"/>
                        <a:ext cx="4903787" cy="1532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82F2E024-3A1E-2746-AF46-0B2D2C75CD2C}"/>
              </a:ext>
            </a:extLst>
          </p:cNvPr>
          <p:cNvGraphicFramePr>
            <a:graphicFrameLocks/>
          </p:cNvGraphicFramePr>
          <p:nvPr/>
        </p:nvGraphicFramePr>
        <p:xfrm>
          <a:off x="5463151" y="1968094"/>
          <a:ext cx="4569492" cy="139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787900" imgH="1282700" progId="Word.Document.8">
                  <p:embed/>
                </p:oleObj>
              </mc:Choice>
              <mc:Fallback>
                <p:oleObj name="Document" r:id="rId7" imgW="4787900" imgH="1282700" progId="Word.Document.8">
                  <p:embed/>
                  <p:pic>
                    <p:nvPicPr>
                      <p:cNvPr id="1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2F2E024-3A1E-2746-AF46-0B2D2C75CD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151" y="1968094"/>
                        <a:ext cx="4569492" cy="1398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hlinkClick r:id="" action="ppaction://ole?verb=0"/>
            <a:extLst>
              <a:ext uri="{FF2B5EF4-FFF2-40B4-BE49-F238E27FC236}">
                <a16:creationId xmlns:a16="http://schemas.microsoft.com/office/drawing/2014/main" id="{723A9580-B5FE-844B-A562-7DBE2A480494}"/>
              </a:ext>
            </a:extLst>
          </p:cNvPr>
          <p:cNvGraphicFramePr>
            <a:graphicFrameLocks/>
          </p:cNvGraphicFramePr>
          <p:nvPr/>
        </p:nvGraphicFramePr>
        <p:xfrm>
          <a:off x="2656115" y="3695300"/>
          <a:ext cx="4903787" cy="1999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4787900" imgH="1854200" progId="Word.Document.8">
                  <p:embed/>
                </p:oleObj>
              </mc:Choice>
              <mc:Fallback>
                <p:oleObj name="Document" r:id="rId9" imgW="4787900" imgH="1854200" progId="Word.Document.8">
                  <p:embed/>
                  <p:pic>
                    <p:nvPicPr>
                      <p:cNvPr id="13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23A9580-B5FE-844B-A562-7DBE2A4804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115" y="3695300"/>
                        <a:ext cx="4903787" cy="1999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02208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4438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Join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0" y="1119673"/>
            <a:ext cx="7772400" cy="5475477"/>
          </a:xfrm>
          <a:noFill/>
          <a:ln/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i="1" dirty="0"/>
          </a:p>
        </p:txBody>
      </p:sp>
      <p:graphicFrame>
        <p:nvGraphicFramePr>
          <p:cNvPr id="23558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83756" y="1119673"/>
          <a:ext cx="41783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4178160" imgH="701640" progId="Equation.3">
                  <p:embed/>
                </p:oleObj>
              </mc:Choice>
              <mc:Fallback>
                <p:oleObj name="Microsoft Equation 3.0" r:id="rId3" imgW="4178160" imgH="701640" progId="Equation.3">
                  <p:embed/>
                  <p:pic>
                    <p:nvPicPr>
                      <p:cNvPr id="23558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56" y="1119673"/>
                        <a:ext cx="41783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44D24E-8674-4243-BDAB-325453D5E450}"/>
                  </a:ext>
                </a:extLst>
              </p:cNvPr>
              <p:cNvSpPr/>
              <p:nvPr/>
            </p:nvSpPr>
            <p:spPr>
              <a:xfrm>
                <a:off x="609600" y="3158095"/>
                <a:ext cx="4643194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𝐴𝑐𝑡𝑜𝑟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⋈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𝐴𝑐𝑡𝑜𝑟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𝑎𝑖𝑑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𝑃𝑙𝑎𝑦𝑠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.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𝑎𝑖𝑑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𝑃𝑙𝑎𝑦𝑠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44D24E-8674-4243-BDAB-325453D5E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58095"/>
                <a:ext cx="4643194" cy="490840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6">
            <a:hlinkClick r:id="" action="ppaction://ole?verb=0"/>
            <a:extLst>
              <a:ext uri="{FF2B5EF4-FFF2-40B4-BE49-F238E27FC236}">
                <a16:creationId xmlns:a16="http://schemas.microsoft.com/office/drawing/2014/main" id="{C030F08B-7B6F-F04B-9609-14F232D27FA7}"/>
              </a:ext>
            </a:extLst>
          </p:cNvPr>
          <p:cNvGraphicFramePr>
            <a:graphicFrameLocks/>
          </p:cNvGraphicFramePr>
          <p:nvPr/>
        </p:nvGraphicFramePr>
        <p:xfrm>
          <a:off x="584200" y="1892969"/>
          <a:ext cx="4903787" cy="1532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787900" imgH="1282700" progId="Word.Document.8">
                  <p:embed/>
                </p:oleObj>
              </mc:Choice>
              <mc:Fallback>
                <p:oleObj name="Document" r:id="rId7" imgW="4787900" imgH="1282700" progId="Word.Document.8">
                  <p:embed/>
                  <p:pic>
                    <p:nvPicPr>
                      <p:cNvPr id="11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030F08B-7B6F-F04B-9609-14F232D27F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892969"/>
                        <a:ext cx="4903787" cy="1532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>
            <a:hlinkClick r:id="" action="ppaction://ole?verb=0"/>
            <a:extLst>
              <a:ext uri="{FF2B5EF4-FFF2-40B4-BE49-F238E27FC236}">
                <a16:creationId xmlns:a16="http://schemas.microsoft.com/office/drawing/2014/main" id="{CF3800AD-41F8-D048-8556-0C3E2E5B2975}"/>
              </a:ext>
            </a:extLst>
          </p:cNvPr>
          <p:cNvGraphicFramePr>
            <a:graphicFrameLocks/>
          </p:cNvGraphicFramePr>
          <p:nvPr/>
        </p:nvGraphicFramePr>
        <p:xfrm>
          <a:off x="5463151" y="1929458"/>
          <a:ext cx="4569492" cy="1398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4787900" imgH="1282700" progId="Word.Document.8">
                  <p:embed/>
                </p:oleObj>
              </mc:Choice>
              <mc:Fallback>
                <p:oleObj name="Document" r:id="rId9" imgW="4787900" imgH="1282700" progId="Word.Document.8">
                  <p:embed/>
                  <p:pic>
                    <p:nvPicPr>
                      <p:cNvPr id="12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F3800AD-41F8-D048-8556-0C3E2E5B29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151" y="1929458"/>
                        <a:ext cx="4569492" cy="13987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hlinkClick r:id="" action="ppaction://ole?verb=0"/>
            <a:extLst>
              <a:ext uri="{FF2B5EF4-FFF2-40B4-BE49-F238E27FC236}">
                <a16:creationId xmlns:a16="http://schemas.microsoft.com/office/drawing/2014/main" id="{306127E7-EE4A-F643-9886-8A0EA067423E}"/>
              </a:ext>
            </a:extLst>
          </p:cNvPr>
          <p:cNvGraphicFramePr>
            <a:graphicFrameLocks/>
          </p:cNvGraphicFramePr>
          <p:nvPr/>
        </p:nvGraphicFramePr>
        <p:xfrm>
          <a:off x="2565490" y="4170316"/>
          <a:ext cx="49037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4787900" imgH="1282700" progId="Word.Document.8">
                  <p:embed/>
                </p:oleObj>
              </mc:Choice>
              <mc:Fallback>
                <p:oleObj name="Document" r:id="rId11" imgW="4787900" imgH="1282700" progId="Word.Document.8">
                  <p:embed/>
                  <p:pic>
                    <p:nvPicPr>
                      <p:cNvPr id="13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06127E7-EE4A-F643-9886-8A0EA06742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90" y="4170316"/>
                        <a:ext cx="490378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1973081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24438"/>
            <a:ext cx="8229600" cy="1143000"/>
          </a:xfrm>
          <a:noFill/>
          <a:ln/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Join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931" y="1119673"/>
            <a:ext cx="8229600" cy="5475477"/>
          </a:xfrm>
          <a:noFill/>
          <a:ln/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Times New Roman"/>
                <a:cs typeface="Times New Roman"/>
              </a:rPr>
              <a:t>Result schema</a:t>
            </a:r>
            <a:r>
              <a:rPr lang="en-US" i="1" dirty="0">
                <a:solidFill>
                  <a:schemeClr val="accent2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same as that of cross-product.</a:t>
            </a:r>
          </a:p>
          <a:p>
            <a:r>
              <a:rPr lang="en-US" dirty="0">
                <a:latin typeface="Times New Roman"/>
                <a:cs typeface="Times New Roman"/>
              </a:rPr>
              <a:t>More meaningful than cross-product.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If condition is equality, join is called </a:t>
            </a:r>
            <a:r>
              <a:rPr lang="en-US" i="1" u="sng" dirty="0" err="1">
                <a:solidFill>
                  <a:srgbClr val="002060"/>
                </a:solidFill>
                <a:latin typeface="Times New Roman"/>
                <a:cs typeface="Times New Roman"/>
              </a:rPr>
              <a:t>equi</a:t>
            </a:r>
            <a:r>
              <a:rPr lang="en-US" i="1" u="sng" dirty="0">
                <a:solidFill>
                  <a:srgbClr val="002060"/>
                </a:solidFill>
                <a:latin typeface="Times New Roman"/>
                <a:cs typeface="Times New Roman"/>
              </a:rPr>
              <a:t>-join</a:t>
            </a:r>
            <a:r>
              <a:rPr lang="en-US" dirty="0">
                <a:latin typeface="Times New Roman"/>
                <a:cs typeface="Times New Roman"/>
              </a:rPr>
              <a:t>.  </a:t>
            </a:r>
          </a:p>
          <a:p>
            <a:endParaRPr lang="en-US" i="1" u="sng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r>
              <a:rPr lang="en-US" i="1" u="sng" dirty="0">
                <a:solidFill>
                  <a:srgbClr val="002060"/>
                </a:solidFill>
                <a:latin typeface="Times New Roman"/>
                <a:cs typeface="Times New Roman"/>
              </a:rPr>
              <a:t>Natural Join</a:t>
            </a:r>
            <a:r>
              <a:rPr lang="en-US" dirty="0">
                <a:latin typeface="Times New Roman"/>
                <a:cs typeface="Times New Roman"/>
              </a:rPr>
              <a:t>:  equijoin on </a:t>
            </a:r>
            <a:r>
              <a:rPr lang="en-US" i="1" dirty="0">
                <a:latin typeface="Times New Roman"/>
                <a:cs typeface="Times New Roman"/>
              </a:rPr>
              <a:t>all</a:t>
            </a:r>
            <a:r>
              <a:rPr lang="en-US" dirty="0">
                <a:latin typeface="Times New Roman"/>
                <a:cs typeface="Times New Roman"/>
              </a:rPr>
              <a:t> common fields.</a:t>
            </a:r>
          </a:p>
        </p:txBody>
      </p:sp>
    </p:spTree>
    <p:extLst>
      <p:ext uri="{BB962C8B-B14F-4D97-AF65-F5344CB8AC3E}">
        <p14:creationId xmlns:p14="http://schemas.microsoft.com/office/powerpoint/2010/main" val="2702698875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14883" y="190500"/>
            <a:ext cx="7772400" cy="1104900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Union, Intersection, Set-Difference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207019" y="1397570"/>
            <a:ext cx="8436849" cy="4648200"/>
          </a:xfrm>
          <a:noFill/>
          <a:ln/>
        </p:spPr>
        <p:txBody>
          <a:bodyPr/>
          <a:lstStyle/>
          <a:p>
            <a:r>
              <a:rPr lang="en-US" sz="2800" dirty="0">
                <a:latin typeface="Times New Roman"/>
                <a:cs typeface="Times New Roman"/>
              </a:rPr>
              <a:t>Act like union, intersection, set-difference in set theory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Take two input relations, which are </a:t>
            </a:r>
            <a:r>
              <a:rPr lang="en-US" sz="2800" i="1" u="sng" dirty="0">
                <a:solidFill>
                  <a:srgbClr val="C00000"/>
                </a:solidFill>
                <a:latin typeface="Times New Roman"/>
                <a:cs typeface="Times New Roman"/>
              </a:rPr>
              <a:t>union-compatible</a:t>
            </a:r>
            <a:r>
              <a:rPr lang="en-US" sz="2800" dirty="0">
                <a:solidFill>
                  <a:schemeClr val="accent2"/>
                </a:solidFill>
                <a:latin typeface="Times New Roman"/>
                <a:cs typeface="Times New Roman"/>
              </a:rPr>
              <a:t>: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buSzPct val="75000"/>
            </a:pPr>
            <a:r>
              <a:rPr lang="en-US" dirty="0">
                <a:latin typeface="Times New Roman"/>
                <a:cs typeface="Times New Roman"/>
              </a:rPr>
              <a:t>same number of attributes.</a:t>
            </a:r>
          </a:p>
          <a:p>
            <a:pPr lvl="1">
              <a:buSzPct val="75000"/>
            </a:pPr>
            <a:r>
              <a:rPr lang="en-US" dirty="0">
                <a:latin typeface="Times New Roman"/>
                <a:cs typeface="Times New Roman"/>
              </a:rPr>
              <a:t>`corresponding</a:t>
            </a:r>
            <a:r>
              <a:rPr lang="ja-JP" altLang="en-US">
                <a:latin typeface="Times New Roman"/>
                <a:cs typeface="Times New Roman"/>
              </a:rPr>
              <a:t>’</a:t>
            </a:r>
            <a:r>
              <a:rPr lang="en-US" dirty="0">
                <a:latin typeface="Times New Roman"/>
                <a:cs typeface="Times New Roman"/>
              </a:rPr>
              <a:t>attributes have the same domain (type). 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buSzPct val="75000"/>
            </a:pPr>
            <a:r>
              <a:rPr lang="en-US" sz="2800" dirty="0">
                <a:latin typeface="Times New Roman"/>
                <a:cs typeface="Times New Roman"/>
              </a:rPr>
              <a:t>The output has the same schema as input. </a:t>
            </a:r>
          </a:p>
        </p:txBody>
      </p:sp>
    </p:spTree>
    <p:extLst>
      <p:ext uri="{BB962C8B-B14F-4D97-AF65-F5344CB8AC3E}">
        <p14:creationId xmlns:p14="http://schemas.microsoft.com/office/powerpoint/2010/main" val="3948252392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229600" cy="78106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24777"/>
            <a:ext cx="8730532" cy="58966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Defines a model of data</a:t>
            </a:r>
          </a:p>
          <a:p>
            <a:r>
              <a:rPr lang="en-US" dirty="0">
                <a:latin typeface="Times New Roman"/>
                <a:cs typeface="Times New Roman"/>
              </a:rPr>
              <a:t>Data = a </a:t>
            </a:r>
            <a:r>
              <a:rPr lang="en-US" b="1" dirty="0">
                <a:latin typeface="Times New Roman"/>
                <a:cs typeface="Times New Roman"/>
              </a:rPr>
              <a:t>set of relations</a:t>
            </a:r>
          </a:p>
          <a:p>
            <a:pPr marL="914400" lvl="2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2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relational query language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implements RA/ RC/ Datalog without recursion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with slight modifications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closer to natural language than RA/ RC/ Datalog</a:t>
            </a:r>
          </a:p>
          <a:p>
            <a:r>
              <a:rPr lang="en-US" dirty="0">
                <a:latin typeface="Times New Roman"/>
                <a:cs typeface="Times New Roman"/>
              </a:rPr>
              <a:t>Many standards: SQL99, …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we focus on the core functionalities.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The Basic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SELECT  returned attribute(s)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FROM     relation(s)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WHERE  conditions on the tuples of  the table(s)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Apply the WHERE clause’s conditions on all relations in the tables in the FROM clause.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Return the values of the attributes in the SELECT clause.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21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528138" y="1951691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latin typeface="Times New Roman"/>
                <a:ea typeface="+mn-ea"/>
                <a:cs typeface="Times New Roman"/>
              </a:rPr>
              <a:t>One or more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3628734" y="2177405"/>
            <a:ext cx="2899402" cy="11546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 flipV="1">
            <a:off x="5360630" y="1951690"/>
            <a:ext cx="1167507" cy="22571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Coffee(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dirty="0">
                <a:latin typeface="Times New Roman"/>
                <a:cs typeface="Times New Roman"/>
              </a:rPr>
              <a:t>, producer)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>
                <a:latin typeface="Times New Roman"/>
                <a:cs typeface="Times New Roman"/>
              </a:rPr>
              <a:t>CoffeeShop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addr</a:t>
            </a:r>
            <a:r>
              <a:rPr lang="en-US" dirty="0">
                <a:latin typeface="Times New Roman"/>
                <a:cs typeface="Times New Roman"/>
              </a:rPr>
              <a:t>, license)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>
                <a:latin typeface="Times New Roman"/>
                <a:cs typeface="Times New Roman"/>
              </a:rPr>
              <a:t>CoffeeDrinker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u="sng" dirty="0" err="1">
                <a:latin typeface="Times New Roman"/>
                <a:cs typeface="Times New Roman"/>
              </a:rPr>
              <a:t>dname</a:t>
            </a:r>
            <a:r>
              <a:rPr lang="en-US" u="sng" dirty="0">
                <a:latin typeface="Times New Roman"/>
                <a:cs typeface="Times New Roman"/>
              </a:rPr>
              <a:t>,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addr</a:t>
            </a:r>
            <a:r>
              <a:rPr lang="en-US" dirty="0">
                <a:latin typeface="Times New Roman"/>
                <a:cs typeface="Times New Roman"/>
              </a:rPr>
              <a:t>, phone)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Likes(</a:t>
            </a:r>
            <a:r>
              <a:rPr lang="en-US" u="sng" dirty="0" err="1">
                <a:latin typeface="Times New Roman"/>
                <a:cs typeface="Times New Roman"/>
              </a:rPr>
              <a:t>dname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u="sng" dirty="0">
                <a:latin typeface="Times New Roman"/>
                <a:cs typeface="Times New Roman"/>
              </a:rPr>
              <a:t>)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Sells(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dirty="0">
                <a:latin typeface="Times New Roman"/>
                <a:cs typeface="Times New Roman"/>
              </a:rPr>
              <a:t>, price)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Frequents(</a:t>
            </a:r>
            <a:r>
              <a:rPr lang="en-US" u="sng" dirty="0" err="1">
                <a:latin typeface="Times New Roman"/>
                <a:cs typeface="Times New Roman"/>
              </a:rPr>
              <a:t>dname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9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Single Relation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What brands are made by Baristas?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FROM Coffee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WHERE producer = </a:t>
            </a:r>
            <a:r>
              <a:rPr lang="ja-JP" altLang="en-US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dirty="0">
                <a:latin typeface="Courier New" charset="0"/>
                <a:ea typeface="ＭＳ Ｐゴシック" charset="0"/>
                <a:cs typeface="ＭＳ Ｐゴシック" charset="0"/>
              </a:rPr>
              <a:t>Baristas</a:t>
            </a:r>
            <a:r>
              <a:rPr lang="ja-JP" altLang="en-US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5912AA20-588B-FF42-A086-87B1DA712693}"/>
              </a:ext>
            </a:extLst>
          </p:cNvPr>
          <p:cNvGraphicFramePr>
            <a:graphicFrameLocks/>
          </p:cNvGraphicFramePr>
          <p:nvPr/>
        </p:nvGraphicFramePr>
        <p:xfrm>
          <a:off x="579549" y="4040265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00600" imgH="1905000" progId="Word.Document.8">
                  <p:embed/>
                </p:oleObj>
              </mc:Choice>
              <mc:Fallback>
                <p:oleObj name="Document" r:id="rId3" imgW="4800600" imgH="1905000" progId="Word.Document.8">
                  <p:embed/>
                  <p:pic>
                    <p:nvPicPr>
                      <p:cNvPr id="7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912AA20-588B-FF42-A086-87B1DA7126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49" y="4040265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E7B027F6-D998-9340-AD13-9856C5A3742F}"/>
              </a:ext>
            </a:extLst>
          </p:cNvPr>
          <p:cNvGraphicFramePr>
            <a:graphicFrameLocks/>
          </p:cNvGraphicFramePr>
          <p:nvPr/>
        </p:nvGraphicFramePr>
        <p:xfrm>
          <a:off x="5166580" y="4040265"/>
          <a:ext cx="37465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800600" imgH="1041400" progId="Word.Document.8">
                  <p:embed/>
                </p:oleObj>
              </mc:Choice>
              <mc:Fallback>
                <p:oleObj name="Document" r:id="rId5" imgW="4800600" imgH="1041400" progId="Word.Document.8">
                  <p:embed/>
                  <p:pic>
                    <p:nvPicPr>
                      <p:cNvPr id="10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7B027F6-D998-9340-AD13-9856C5A374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6580" y="4040265"/>
                        <a:ext cx="37465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8484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Using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What coffee brands are produced by Baristas?</a:t>
            </a:r>
          </a:p>
          <a:p>
            <a:pPr>
              <a:buFontTx/>
              <a:buNone/>
            </a:pP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SELECT *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FROM Coffee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	WHERE producer = </a:t>
            </a:r>
            <a:r>
              <a:rPr lang="ja-JP" altLang="en-US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dirty="0">
                <a:latin typeface="Courier New" charset="0"/>
                <a:ea typeface="ＭＳ Ｐゴシック" charset="0"/>
                <a:cs typeface="ＭＳ Ｐゴシック" charset="0"/>
              </a:rPr>
              <a:t>Baristas</a:t>
            </a:r>
            <a:r>
              <a:rPr lang="ja-JP" altLang="en-US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217BC4F2-2842-794B-BCB0-F4C72D095EDA}"/>
              </a:ext>
            </a:extLst>
          </p:cNvPr>
          <p:cNvGraphicFramePr>
            <a:graphicFrameLocks/>
          </p:cNvGraphicFramePr>
          <p:nvPr/>
        </p:nvGraphicFramePr>
        <p:xfrm>
          <a:off x="553514" y="3739308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00600" imgH="1905000" progId="Word.Document.8">
                  <p:embed/>
                </p:oleObj>
              </mc:Choice>
              <mc:Fallback>
                <p:oleObj name="Document" r:id="rId3" imgW="4800600" imgH="19050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217BC4F2-2842-794B-BCB0-F4C72D095E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14" y="3739308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03A039B9-54A2-6347-A67E-74003F70BEA8}"/>
              </a:ext>
            </a:extLst>
          </p:cNvPr>
          <p:cNvGraphicFramePr>
            <a:graphicFrameLocks/>
          </p:cNvGraphicFramePr>
          <p:nvPr/>
        </p:nvGraphicFramePr>
        <p:xfrm>
          <a:off x="4844699" y="3739308"/>
          <a:ext cx="37449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800600" imgH="1041400" progId="Word.Document.8">
                  <p:embed/>
                </p:oleObj>
              </mc:Choice>
              <mc:Fallback>
                <p:oleObj name="Document" r:id="rId5" imgW="4800600" imgH="1041400" progId="Word.Document.8">
                  <p:embed/>
                  <p:pic>
                    <p:nvPicPr>
                      <p:cNvPr id="7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3A039B9-54A2-6347-A67E-74003F70BE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699" y="3739308"/>
                        <a:ext cx="374491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43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May have complex conditions</a:t>
            </a:r>
          </a:p>
          <a:p>
            <a:r>
              <a:rPr lang="en-US" dirty="0">
                <a:latin typeface="Times New Roman"/>
                <a:cs typeface="Times New Roman"/>
              </a:rPr>
              <a:t>Logical operators: OR, AND, NOT</a:t>
            </a:r>
          </a:p>
          <a:p>
            <a:r>
              <a:rPr lang="en-US" dirty="0">
                <a:latin typeface="Times New Roman"/>
                <a:cs typeface="Times New Roman"/>
              </a:rPr>
              <a:t>Comparison operators: &lt;, &gt;, =, &lt;&gt;,…</a:t>
            </a:r>
          </a:p>
          <a:p>
            <a:r>
              <a:rPr lang="en-US" dirty="0">
                <a:latin typeface="Times New Roman"/>
                <a:cs typeface="Times New Roman"/>
              </a:rPr>
              <a:t>Types specific operators: LIKE, …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8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Multi Relation Query: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Find relations between different types of entities.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Using relations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Likes(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Frequents(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 err="1">
                <a:latin typeface="Times New Roman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, find the coffee brands liked by at least one person who frequents </a:t>
            </a:r>
            <a:r>
              <a:rPr lang="en-US" i="1" dirty="0">
                <a:latin typeface="Times New Roman" charset="0"/>
                <a:ea typeface="ＭＳ Ｐゴシック" charset="0"/>
                <a:cs typeface="ＭＳ Ｐゴシック" charset="0"/>
              </a:rPr>
              <a:t>Culture</a:t>
            </a:r>
            <a:r>
              <a:rPr lang="en-US" altLang="ja-JP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/>
              <a:ea typeface="ＭＳ Ｐゴシック" charset="0"/>
              <a:cs typeface="Times New Roman"/>
            </a:endParaRPr>
          </a:p>
          <a:p>
            <a:pPr>
              <a:buFontTx/>
              <a:buNone/>
            </a:pPr>
            <a:r>
              <a:rPr lang="en-US" sz="3000" dirty="0">
                <a:latin typeface="Times New Roman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		FROM   Likes, Frequents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		WHERE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Frequents.sname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ja-JP" altLang="en-US" sz="3000">
                <a:latin typeface="Courier New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sz="3000" dirty="0">
                <a:latin typeface="Courier New" charset="0"/>
                <a:ea typeface="ＭＳ Ｐゴシック" charset="0"/>
                <a:cs typeface="ＭＳ Ｐゴシック" charset="0"/>
              </a:rPr>
              <a:t>Culture</a:t>
            </a:r>
            <a:r>
              <a:rPr lang="ja-JP" altLang="en-US" sz="3000">
                <a:latin typeface="Courier New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3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3000" dirty="0">
                <a:latin typeface="Courier New" charset="0"/>
                <a:ea typeface="ＭＳ Ｐゴシック" charset="0"/>
                <a:cs typeface="ＭＳ Ｐゴシック" charset="0"/>
              </a:rPr>
              <a:t>		  AND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Frequents.dname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Likes.dname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By default, a join returns only tuples that satisfy the join condition.</a:t>
            </a:r>
          </a:p>
          <a:p>
            <a:r>
              <a:rPr lang="en-US" sz="2200" b="1" dirty="0">
                <a:latin typeface="Times New Roman"/>
                <a:cs typeface="Times New Roman"/>
              </a:rPr>
              <a:t>Left outer join </a:t>
            </a:r>
            <a:r>
              <a:rPr lang="en-US" sz="2200" dirty="0">
                <a:latin typeface="Times New Roman"/>
                <a:cs typeface="Times New Roman"/>
              </a:rPr>
              <a:t>returns all tuples from the left relation.</a:t>
            </a:r>
          </a:p>
          <a:p>
            <a:pPr lvl="1"/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The left outer join of </a:t>
            </a:r>
            <a:r>
              <a:rPr lang="en-US" sz="2000" i="1" dirty="0" err="1">
                <a:latin typeface="Times New Roman"/>
                <a:ea typeface="ＭＳ Ｐゴシック" charset="0"/>
                <a:cs typeface="Times New Roman"/>
              </a:rPr>
              <a:t>CofffeeShop</a:t>
            </a:r>
            <a:r>
              <a:rPr lang="en-US" sz="2000" i="1" dirty="0">
                <a:latin typeface="Times New Roman"/>
                <a:ea typeface="ＭＳ Ｐゴシック" charset="0"/>
                <a:cs typeface="Times New Roman"/>
              </a:rPr>
              <a:t>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and </a:t>
            </a:r>
            <a:r>
              <a:rPr lang="en-US" sz="2000" i="1" dirty="0">
                <a:latin typeface="Times New Roman"/>
                <a:ea typeface="ＭＳ Ｐゴシック" charset="0"/>
                <a:cs typeface="Times New Roman"/>
              </a:rPr>
              <a:t>Frequents </a:t>
            </a:r>
            <a:r>
              <a:rPr lang="en-US" sz="2000" dirty="0">
                <a:latin typeface="Times New Roman"/>
                <a:ea typeface="ＭＳ Ｐゴシック" charset="0"/>
                <a:cs typeface="Times New Roman"/>
              </a:rPr>
              <a:t>on </a:t>
            </a:r>
            <a:r>
              <a:rPr lang="en-US" sz="2000" i="1" dirty="0" err="1">
                <a:latin typeface="Times New Roman"/>
                <a:ea typeface="ＭＳ Ｐゴシック" charset="0"/>
                <a:cs typeface="Times New Roman"/>
              </a:rPr>
              <a:t>sname</a:t>
            </a: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Each RDBMS may have a different syntax, MySQL: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				 SELECT * FROM </a:t>
            </a:r>
            <a:r>
              <a:rPr lang="en-US" sz="1800" dirty="0" err="1">
                <a:latin typeface="Courier New" charset="0"/>
                <a:ea typeface="ＭＳ Ｐゴシック" charset="0"/>
                <a:cs typeface="ＭＳ Ｐゴシック" charset="0"/>
              </a:rPr>
              <a:t>CoffeeShop</a:t>
            </a: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				  LEFT JOIN Frequents </a:t>
            </a:r>
          </a:p>
          <a:p>
            <a:pPr>
              <a:buFontTx/>
              <a:buNone/>
            </a:pP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				  ON </a:t>
            </a:r>
            <a:r>
              <a:rPr lang="en-US" sz="1800" dirty="0" err="1">
                <a:latin typeface="Courier New" charset="0"/>
                <a:ea typeface="ＭＳ Ｐゴシック" charset="0"/>
                <a:cs typeface="ＭＳ Ｐゴシック" charset="0"/>
              </a:rPr>
              <a:t>CoffeeShop.sname</a:t>
            </a: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1800" dirty="0" err="1">
                <a:latin typeface="Courier New" charset="0"/>
                <a:ea typeface="ＭＳ Ｐゴシック" charset="0"/>
                <a:cs typeface="ＭＳ Ｐゴシック" charset="0"/>
              </a:rPr>
              <a:t>Frequents.sname</a:t>
            </a:r>
            <a:r>
              <a:rPr lang="en-US" sz="18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</a:p>
          <a:p>
            <a:r>
              <a:rPr lang="en-US" sz="2400" dirty="0">
                <a:latin typeface="Times New Roman"/>
                <a:cs typeface="Times New Roman"/>
              </a:rPr>
              <a:t>Right (full) outer join retains all tuples from the right (all) relation.</a:t>
            </a:r>
          </a:p>
          <a:p>
            <a:pPr lvl="1"/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Object 7">
            <a:hlinkClick r:id="" action="ppaction://ole?verb=0"/>
            <a:extLst>
              <a:ext uri="{FF2B5EF4-FFF2-40B4-BE49-F238E27FC236}">
                <a16:creationId xmlns:a16="http://schemas.microsoft.com/office/drawing/2014/main" id="{AEDE80A3-11C0-B540-91D5-30B949C7CAE2}"/>
              </a:ext>
            </a:extLst>
          </p:cNvPr>
          <p:cNvGraphicFramePr>
            <a:graphicFrameLocks/>
          </p:cNvGraphicFramePr>
          <p:nvPr/>
        </p:nvGraphicFramePr>
        <p:xfrm>
          <a:off x="385108" y="3150674"/>
          <a:ext cx="49847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9867900" imgH="1816100" progId="Word.Document.8">
                  <p:embed/>
                </p:oleObj>
              </mc:Choice>
              <mc:Fallback>
                <p:oleObj name="Document" r:id="rId3" imgW="9867900" imgH="1816100" progId="Word.Document.8">
                  <p:embed/>
                  <p:pic>
                    <p:nvPicPr>
                      <p:cNvPr id="5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EDE80A3-11C0-B540-91D5-30B949C7CAE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08" y="3150674"/>
                        <a:ext cx="49847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hlinkClick r:id="" action="ppaction://ole?verb=0"/>
            <a:extLst>
              <a:ext uri="{FF2B5EF4-FFF2-40B4-BE49-F238E27FC236}">
                <a16:creationId xmlns:a16="http://schemas.microsoft.com/office/drawing/2014/main" id="{071EACD3-B0FC-274E-B708-C2A1A9574EAF}"/>
              </a:ext>
            </a:extLst>
          </p:cNvPr>
          <p:cNvGraphicFramePr>
            <a:graphicFrameLocks/>
          </p:cNvGraphicFramePr>
          <p:nvPr/>
        </p:nvGraphicFramePr>
        <p:xfrm>
          <a:off x="478764" y="2143641"/>
          <a:ext cx="4891094" cy="95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9867900" imgH="1816100" progId="Word.Document.8">
                  <p:embed/>
                </p:oleObj>
              </mc:Choice>
              <mc:Fallback>
                <p:oleObj name="Document" r:id="rId5" imgW="9867900" imgH="1816100" progId="Word.Document.8">
                  <p:embed/>
                  <p:pic>
                    <p:nvPicPr>
                      <p:cNvPr id="6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71EACD3-B0FC-274E-B708-C2A1A9574E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64" y="2143641"/>
                        <a:ext cx="4891094" cy="956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hlinkClick r:id="" action="ppaction://ole?verb=0"/>
            <a:extLst>
              <a:ext uri="{FF2B5EF4-FFF2-40B4-BE49-F238E27FC236}">
                <a16:creationId xmlns:a16="http://schemas.microsoft.com/office/drawing/2014/main" id="{674FEA9E-5B98-1845-9204-F35AB5E23BA2}"/>
              </a:ext>
            </a:extLst>
          </p:cNvPr>
          <p:cNvGraphicFramePr>
            <a:graphicFrameLocks/>
          </p:cNvGraphicFramePr>
          <p:nvPr/>
        </p:nvGraphicFramePr>
        <p:xfrm>
          <a:off x="3774149" y="2143640"/>
          <a:ext cx="48910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9867900" imgH="1270000" progId="Word.Document.8">
                  <p:embed/>
                </p:oleObj>
              </mc:Choice>
              <mc:Fallback>
                <p:oleObj name="Document" r:id="rId7" imgW="9867900" imgH="1270000" progId="Word.Document.8">
                  <p:embed/>
                  <p:pic>
                    <p:nvPicPr>
                      <p:cNvPr id="7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74FEA9E-5B98-1845-9204-F35AB5E23B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4149" y="2143640"/>
                        <a:ext cx="48910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9519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Nested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Queries that have another query in their WHERE clause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The queries that appear in the WHERE clause are called </a:t>
            </a:r>
            <a:r>
              <a:rPr lang="en-US" b="1" dirty="0">
                <a:latin typeface="Times New Roman"/>
                <a:cs typeface="Times New Roman"/>
              </a:rPr>
              <a:t>subqueries.</a:t>
            </a:r>
            <a:endParaRPr lang="en-US" b="1" dirty="0">
              <a:latin typeface="Times New Roman"/>
              <a:ea typeface="ＭＳ Ｐゴシック" charset="0"/>
              <a:cs typeface="Times New Roman"/>
            </a:endParaRPr>
          </a:p>
          <a:p>
            <a:pPr marL="457200" lvl="1" indent="0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53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Coffee(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dirty="0">
                <a:latin typeface="Times New Roman"/>
                <a:cs typeface="Times New Roman"/>
              </a:rPr>
              <a:t>, producer)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>
                <a:latin typeface="Times New Roman"/>
                <a:cs typeface="Times New Roman"/>
              </a:rPr>
              <a:t>CoffeeShop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addr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>
                <a:latin typeface="Times New Roman"/>
                <a:cs typeface="Times New Roman"/>
              </a:rPr>
              <a:t>CoffeeDrinker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u="sng" dirty="0" err="1">
                <a:latin typeface="Times New Roman"/>
                <a:cs typeface="Times New Roman"/>
              </a:rPr>
              <a:t>dname</a:t>
            </a:r>
            <a:r>
              <a:rPr lang="en-US" u="sng" dirty="0">
                <a:latin typeface="Times New Roman"/>
                <a:cs typeface="Times New Roman"/>
              </a:rPr>
              <a:t>,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addr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Likes(</a:t>
            </a:r>
            <a:r>
              <a:rPr lang="en-US" u="sng" dirty="0" err="1">
                <a:latin typeface="Times New Roman"/>
                <a:cs typeface="Times New Roman"/>
              </a:rPr>
              <a:t>dname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u="sng" dirty="0">
                <a:latin typeface="Times New Roman"/>
                <a:cs typeface="Times New Roman"/>
              </a:rPr>
              <a:t>)</a:t>
            </a: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Sells(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dirty="0">
                <a:latin typeface="Times New Roman"/>
                <a:cs typeface="Times New Roman"/>
              </a:rPr>
              <a:t>, price)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Frequents(</a:t>
            </a:r>
            <a:r>
              <a:rPr lang="en-US" u="sng" dirty="0" err="1">
                <a:latin typeface="Times New Roman"/>
                <a:cs typeface="Times New Roman"/>
              </a:rPr>
              <a:t>dname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5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7699D67-9F37-F84A-8FBC-8CC58CE0C229}" type="slidenum">
              <a:rPr lang="en-US" sz="1400"/>
              <a:pPr/>
              <a:t>3</a:t>
            </a:fld>
            <a:endParaRPr lang="en-US" sz="14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225" y="152400"/>
            <a:ext cx="77724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Relation: simple example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98525" y="1793875"/>
            <a:ext cx="631294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002060"/>
                </a:solidFill>
              </a:rPr>
              <a:t>ISBN</a:t>
            </a:r>
            <a:r>
              <a:rPr lang="en-US" dirty="0">
                <a:solidFill>
                  <a:schemeClr val="accent2"/>
                </a:solidFill>
              </a:rPr>
              <a:t>                </a:t>
            </a:r>
            <a:r>
              <a:rPr lang="en-US" dirty="0">
                <a:solidFill>
                  <a:srgbClr val="002060"/>
                </a:solidFill>
              </a:rPr>
              <a:t>title</a:t>
            </a:r>
            <a:r>
              <a:rPr lang="en-US" dirty="0">
                <a:solidFill>
                  <a:schemeClr val="accent2"/>
                </a:solidFill>
              </a:rPr>
              <a:t>              </a:t>
            </a:r>
            <a:r>
              <a:rPr lang="en-US" dirty="0">
                <a:solidFill>
                  <a:srgbClr val="002060"/>
                </a:solidFill>
              </a:rPr>
              <a:t>price     </a:t>
            </a:r>
            <a:r>
              <a:rPr lang="en-US" dirty="0">
                <a:solidFill>
                  <a:schemeClr val="accent2"/>
                </a:solidFill>
              </a:rPr>
              <a:t>           </a:t>
            </a:r>
            <a:r>
              <a:rPr lang="en-US" dirty="0">
                <a:solidFill>
                  <a:srgbClr val="002060"/>
                </a:solidFill>
              </a:rPr>
              <a:t>year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11                AI Systems	     $102                2001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22  			  Cell              $201                1954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12				 Films             $53                  2002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44.              NBA History       $63                  2010</a:t>
            </a:r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838200" y="2286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147776" y="1905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50472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4267200" y="1981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Text Box 9"/>
          <p:cNvSpPr txBox="1">
            <a:spLocks noChangeArrowheads="1"/>
          </p:cNvSpPr>
          <p:nvPr/>
        </p:nvSpPr>
        <p:spPr bwMode="auto">
          <a:xfrm>
            <a:off x="220675" y="2407380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tuples</a:t>
            </a:r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5486400" y="990600"/>
            <a:ext cx="2136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Attribute names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1447800" y="1447800"/>
            <a:ext cx="5410200" cy="457200"/>
            <a:chOff x="1447800" y="1447800"/>
            <a:chExt cx="5410200" cy="457200"/>
          </a:xfrm>
        </p:grpSpPr>
        <p:sp>
          <p:nvSpPr>
            <p:cNvPr id="21520" name="Line 15"/>
            <p:cNvSpPr>
              <a:spLocks noChangeShapeType="1"/>
            </p:cNvSpPr>
            <p:nvPr/>
          </p:nvSpPr>
          <p:spPr bwMode="auto">
            <a:xfrm flipH="1">
              <a:off x="1447800" y="1447800"/>
              <a:ext cx="4495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16"/>
            <p:cNvSpPr>
              <a:spLocks noChangeShapeType="1"/>
            </p:cNvSpPr>
            <p:nvPr/>
          </p:nvSpPr>
          <p:spPr bwMode="auto">
            <a:xfrm flipH="1">
              <a:off x="2895600" y="1447800"/>
              <a:ext cx="3048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4648200" y="1447800"/>
              <a:ext cx="1295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5943600" y="1447800"/>
              <a:ext cx="914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24" name="Text Box 19"/>
          <p:cNvSpPr txBox="1">
            <a:spLocks noChangeArrowheads="1"/>
          </p:cNvSpPr>
          <p:nvPr/>
        </p:nvSpPr>
        <p:spPr bwMode="auto">
          <a:xfrm>
            <a:off x="228600" y="762000"/>
            <a:ext cx="304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Relation name</a:t>
            </a:r>
            <a:endParaRPr lang="en-US" dirty="0"/>
          </a:p>
        </p:txBody>
      </p:sp>
      <p:sp>
        <p:nvSpPr>
          <p:cNvPr id="21518" name="Text Box 20"/>
          <p:cNvSpPr txBox="1">
            <a:spLocks noChangeArrowheads="1"/>
          </p:cNvSpPr>
          <p:nvPr/>
        </p:nvSpPr>
        <p:spPr bwMode="auto">
          <a:xfrm>
            <a:off x="357225" y="1398910"/>
            <a:ext cx="8516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dirty="0">
                <a:solidFill>
                  <a:srgbClr val="002060"/>
                </a:solidFill>
              </a:rPr>
              <a:t>Book</a:t>
            </a:r>
          </a:p>
        </p:txBody>
      </p:sp>
      <p:sp>
        <p:nvSpPr>
          <p:cNvPr id="21526" name="Line 21"/>
          <p:cNvSpPr>
            <a:spLocks noChangeShapeType="1"/>
          </p:cNvSpPr>
          <p:nvPr/>
        </p:nvSpPr>
        <p:spPr bwMode="auto">
          <a:xfrm>
            <a:off x="838200" y="121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526315" y="2905545"/>
            <a:ext cx="372209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37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Sells(</a:t>
            </a:r>
            <a:r>
              <a:rPr lang="en-US" sz="2800" b="1" dirty="0" err="1">
                <a:latin typeface="Times New Roman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b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, price)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, find the coffee shops that serve </a:t>
            </a:r>
            <a:r>
              <a:rPr lang="en-US" sz="2800" i="1" dirty="0">
                <a:solidFill>
                  <a:srgbClr val="00B05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Costa</a:t>
            </a:r>
            <a:r>
              <a:rPr lang="en-US" sz="2800" i="1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for the same price </a:t>
            </a:r>
            <a:r>
              <a:rPr lang="en-US" sz="2800" i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Culture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charges for </a:t>
            </a:r>
            <a:r>
              <a:rPr lang="en-US" sz="2800" i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find Culture’s price for Kenya : </a:t>
            </a:r>
            <a:r>
              <a:rPr lang="en-US" sz="2600" b="1" i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Kenya-Price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find shops that offer </a:t>
            </a:r>
            <a:r>
              <a:rPr lang="en-US" sz="2600" i="1" dirty="0">
                <a:solidFill>
                  <a:srgbClr val="00B05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Costa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at price =  </a:t>
            </a:r>
            <a:r>
              <a:rPr lang="en-US" sz="2600" b="1" i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Kenya-Price</a:t>
            </a:r>
          </a:p>
          <a:p>
            <a:pPr marL="457200" lvl="1" indent="0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8" y="907253"/>
            <a:ext cx="8730532" cy="58142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(SELECT price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WHERE  </a:t>
            </a:r>
            <a:r>
              <a:rPr lang="en-US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‘Culture’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		AND </a:t>
            </a:r>
            <a:r>
              <a:rPr lang="en-US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‘Kenya’);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31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89381" y="3698137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Kenya-Price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1207717" y="2729073"/>
            <a:ext cx="463247" cy="9690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04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68" y="907253"/>
            <a:ext cx="8730532" cy="58142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endParaRPr lang="en-US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WHERE </a:t>
            </a:r>
            <a:r>
              <a:rPr lang="en-US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=‘Costa’ AND price=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   </a:t>
            </a: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(SELECT price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WHERE  </a:t>
            </a:r>
            <a:r>
              <a:rPr lang="en-US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‘Culture’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		AND </a:t>
            </a:r>
            <a:r>
              <a:rPr lang="en-US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‘Kenya’);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32</a:t>
            </a:fld>
            <a:endParaRPr lang="en-US"/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C2F08517-6C7B-DB42-9764-C9439CE9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381" y="3955715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Kenya-Price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7169E951-A609-614A-9E55-D05FE7D07F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8540" y="2986650"/>
            <a:ext cx="463247" cy="969063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2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ALL, 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Compare a value to a set of values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Often used to connect queries in a nested queries.</a:t>
            </a:r>
            <a:endParaRPr lang="en-US" b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0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Sells(</a:t>
            </a:r>
            <a:r>
              <a:rPr lang="en-US" sz="2800" b="1" dirty="0" err="1">
                <a:latin typeface="Times New Roman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b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, price)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, find the coffee shops that serve </a:t>
            </a:r>
            <a:r>
              <a:rPr lang="en-US" sz="2800" i="1" dirty="0">
                <a:solidFill>
                  <a:srgbClr val="00B05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for a cheaper price than the price that </a:t>
            </a:r>
            <a:r>
              <a:rPr lang="en-US" sz="2800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all coffee shops charge for </a:t>
            </a:r>
            <a:r>
              <a:rPr lang="en-US" sz="2800" i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Costa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find the </a:t>
            </a:r>
            <a:r>
              <a:rPr lang="en-US" sz="2600" u="sng" dirty="0">
                <a:latin typeface="Times New Roman" charset="0"/>
                <a:ea typeface="ＭＳ Ｐゴシック" charset="0"/>
                <a:cs typeface="ＭＳ Ｐゴシック" charset="0"/>
              </a:rPr>
              <a:t>set of all prices for </a:t>
            </a:r>
            <a:r>
              <a:rPr lang="en-US" sz="2600" i="1" u="sng" dirty="0">
                <a:latin typeface="Times New Roman" charset="0"/>
                <a:ea typeface="ＭＳ Ｐゴシック" charset="0"/>
                <a:cs typeface="ＭＳ Ｐゴシック" charset="0"/>
              </a:rPr>
              <a:t>Costa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2600" b="1" i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Costa-Prices</a:t>
            </a:r>
            <a:endParaRPr lang="en-US" sz="2600" b="1" i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find the shops that offer </a:t>
            </a:r>
            <a:r>
              <a:rPr lang="en-US" sz="2600" i="1" dirty="0">
                <a:solidFill>
                  <a:srgbClr val="00B05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at a cheaper price than </a:t>
            </a:r>
            <a:r>
              <a:rPr lang="en-US" sz="2600" u="sng" dirty="0">
                <a:latin typeface="Times New Roman" charset="0"/>
                <a:ea typeface="ＭＳ Ｐゴシック" charset="0"/>
                <a:cs typeface="ＭＳ Ｐゴシック" charset="0"/>
              </a:rPr>
              <a:t>all values in </a:t>
            </a:r>
            <a:r>
              <a:rPr lang="en-US" sz="2600" b="1" i="1" u="sng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Costa-Prices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sz="2600" b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5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2"/>
            <a:ext cx="8730532" cy="58142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								 </a:t>
            </a: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SELECT price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 WHERE </a:t>
            </a:r>
            <a:r>
              <a:rPr lang="en-US" sz="30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=‘Costa’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35</a:t>
            </a:fld>
            <a:endParaRPr lang="en-US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50287DD5-7F02-2742-8E5B-DA65E8C20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450" y="3749651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Costa-Prices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6A0DB334-D6C8-F940-B9F7-D66F99D08C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6665" y="2923504"/>
            <a:ext cx="1303662" cy="790076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6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2"/>
            <a:ext cx="8730532" cy="58142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WHERE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=‘</a:t>
            </a:r>
            <a:r>
              <a:rPr lang="en-US" sz="3000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’ AND 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		price &lt; </a:t>
            </a:r>
            <a:r>
              <a:rPr lang="en-US" sz="30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ALL </a:t>
            </a: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(SELECT price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 WHERE </a:t>
            </a:r>
            <a:r>
              <a:rPr lang="en-US" sz="30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=‘Costa’);</a:t>
            </a:r>
            <a:endParaRPr lang="en-US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36</a:t>
            </a:fld>
            <a:endParaRPr lang="en-US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9E453617-3250-7443-BA60-AE96D762F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394" y="3814363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Costa-Prices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34C28C0C-DAF9-F544-BA7A-2A336FA40D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9155" y="2910624"/>
            <a:ext cx="1159808" cy="9037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14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2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Used like ALL </a:t>
            </a:r>
          </a:p>
          <a:p>
            <a:r>
              <a:rPr lang="en-US" dirty="0">
                <a:latin typeface="Times New Roman"/>
                <a:cs typeface="Times New Roman"/>
              </a:rPr>
              <a:t>Different meaning: </a:t>
            </a:r>
            <a:r>
              <a:rPr lang="en-US" b="1" dirty="0">
                <a:latin typeface="Times New Roman"/>
                <a:cs typeface="Times New Roman"/>
              </a:rPr>
              <a:t>at least one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20131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Sells(</a:t>
            </a:r>
            <a:r>
              <a:rPr lang="en-US" sz="2800" b="1" dirty="0" err="1">
                <a:latin typeface="Times New Roman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800" b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, price)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, find the coffee shops that serve </a:t>
            </a:r>
            <a:r>
              <a:rPr lang="en-US" sz="2800" i="1" dirty="0">
                <a:solidFill>
                  <a:srgbClr val="00B05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 for a cheaper price than the price that </a:t>
            </a:r>
            <a:r>
              <a:rPr lang="en-US" sz="2800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at least one coffee shop charges for </a:t>
            </a:r>
            <a:r>
              <a:rPr lang="en-US" sz="2800" i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Costa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find the </a:t>
            </a:r>
            <a:r>
              <a:rPr lang="en-US" sz="2600" u="sng" dirty="0">
                <a:latin typeface="Times New Roman" charset="0"/>
                <a:ea typeface="ＭＳ Ｐゴシック" charset="0"/>
                <a:cs typeface="ＭＳ Ｐゴシック" charset="0"/>
              </a:rPr>
              <a:t>set of all prices for </a:t>
            </a:r>
            <a:r>
              <a:rPr lang="en-US" sz="2600" i="1" u="sng" dirty="0">
                <a:latin typeface="Times New Roman" charset="0"/>
                <a:ea typeface="ＭＳ Ｐゴシック" charset="0"/>
                <a:cs typeface="ＭＳ Ｐゴシック" charset="0"/>
              </a:rPr>
              <a:t>Costa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2600" b="1" i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Costa-Prices</a:t>
            </a:r>
            <a:r>
              <a:rPr lang="en-US" sz="2600" b="1" i="1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/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find the shops that offer </a:t>
            </a:r>
            <a:r>
              <a:rPr lang="en-US" sz="2600" i="1" dirty="0">
                <a:solidFill>
                  <a:srgbClr val="00B05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sz="2600" dirty="0">
                <a:latin typeface="Times New Roman" charset="0"/>
                <a:ea typeface="ＭＳ Ｐゴシック" charset="0"/>
                <a:cs typeface="ＭＳ Ｐゴシック" charset="0"/>
              </a:rPr>
              <a:t> at a cheaper price than </a:t>
            </a:r>
            <a:r>
              <a:rPr lang="en-US" sz="2600" u="sng" dirty="0">
                <a:latin typeface="Times New Roman" charset="0"/>
                <a:ea typeface="ＭＳ Ｐゴシック" charset="0"/>
                <a:cs typeface="ＭＳ Ｐゴシック" charset="0"/>
              </a:rPr>
              <a:t>at least one value in </a:t>
            </a:r>
            <a:r>
              <a:rPr lang="en-US" sz="2600" b="1" i="1" u="sng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Costa-Prices</a:t>
            </a:r>
            <a:r>
              <a:rPr lang="en-US" sz="2600" i="1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77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2"/>
            <a:ext cx="8730532" cy="58142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					(SELECT price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 WHERE </a:t>
            </a:r>
            <a:r>
              <a:rPr lang="en-US" sz="30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=‘Costa’);</a:t>
            </a:r>
            <a:endParaRPr lang="en-US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39</a:t>
            </a:fld>
            <a:endParaRPr lang="en-US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A6CA902E-B2B9-664C-8EC8-3FD13CD4D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329" y="3659499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Costa-Prices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E141DD27-8B8B-F64D-AC1E-143160E05B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5469" y="2902285"/>
            <a:ext cx="1094705" cy="72955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229600" cy="78106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24777"/>
            <a:ext cx="8730532" cy="58966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Each relation has at least one </a:t>
            </a:r>
            <a:r>
              <a:rPr lang="en-US" i="1" dirty="0">
                <a:solidFill>
                  <a:srgbClr val="C00000"/>
                </a:solidFill>
                <a:latin typeface="Times New Roman"/>
                <a:cs typeface="Times New Roman"/>
              </a:rPr>
              <a:t>key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attributes without duplicate values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ISBN for books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each tuple is uniquely identifiable</a:t>
            </a:r>
          </a:p>
          <a:p>
            <a:endParaRPr lang="en-US" i="1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Relation is oblivious to reordering</a:t>
            </a:r>
          </a:p>
          <a:p>
            <a:pPr lvl="1"/>
            <a:r>
              <a:rPr lang="en-US" u="sng" dirty="0">
                <a:latin typeface="Times New Roman"/>
                <a:cs typeface="Times New Roman"/>
              </a:rPr>
              <a:t>reordering attributes </a:t>
            </a:r>
            <a:r>
              <a:rPr lang="en-US" dirty="0">
                <a:latin typeface="Times New Roman"/>
                <a:cs typeface="Times New Roman"/>
              </a:rPr>
              <a:t>does not change the relation.</a:t>
            </a:r>
            <a:endParaRPr lang="en-US" i="1" dirty="0">
              <a:latin typeface="Times New Roman"/>
              <a:cs typeface="Times New Roman"/>
            </a:endParaRPr>
          </a:p>
          <a:p>
            <a:pPr lvl="1"/>
            <a:r>
              <a:rPr lang="en-US" u="sng" dirty="0">
                <a:latin typeface="Times New Roman"/>
                <a:cs typeface="Times New Roman"/>
              </a:rPr>
              <a:t>reordering tuples</a:t>
            </a:r>
            <a:r>
              <a:rPr lang="en-US" dirty="0">
                <a:latin typeface="Times New Roman"/>
                <a:cs typeface="Times New Roman"/>
              </a:rPr>
              <a:t> does not change the relation.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54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2"/>
            <a:ext cx="8730532" cy="58142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 WHERE </a:t>
            </a:r>
            <a:r>
              <a:rPr lang="en-US" sz="30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=‘</a:t>
            </a:r>
            <a:r>
              <a:rPr lang="en-US" sz="3000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Kenya</a:t>
            </a: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’ AND 			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latin typeface="Courier New" charset="0"/>
                <a:ea typeface="ＭＳ Ｐゴシック" charset="0"/>
                <a:cs typeface="ＭＳ Ｐゴシック" charset="0"/>
              </a:rPr>
              <a:t>		price &lt; </a:t>
            </a:r>
            <a:r>
              <a:rPr lang="en-US" sz="30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ANY</a:t>
            </a: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(SELECT price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 FROM Sells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 WHERE </a:t>
            </a:r>
            <a:r>
              <a:rPr lang="en-US" sz="30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30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=‘Costa’);</a:t>
            </a:r>
            <a:endParaRPr lang="en-US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40</a:t>
            </a:fld>
            <a:endParaRPr lang="en-US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D968FFAA-BC56-DF47-85B4-4AF22F73A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450" y="3955715"/>
            <a:ext cx="1862430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Costa-Prices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400FF9FD-07B9-7343-9051-5D62802732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4609" y="2902285"/>
            <a:ext cx="1185566" cy="105342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48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IN, 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Not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To check if the result of a subquery (</a:t>
            </a:r>
            <a:r>
              <a:rPr lang="en-US" sz="2800" dirty="0">
                <a:solidFill>
                  <a:srgbClr val="C00000"/>
                </a:solidFill>
                <a:latin typeface="Times New Roman"/>
                <a:cs typeface="Times New Roman"/>
              </a:rPr>
              <a:t>does not</a:t>
            </a:r>
            <a:r>
              <a:rPr lang="en-US" sz="2800" dirty="0">
                <a:latin typeface="Times New Roman"/>
                <a:cs typeface="Times New Roman"/>
              </a:rPr>
              <a:t>) contains a particular value.</a:t>
            </a:r>
            <a:endParaRPr lang="en-US" sz="2800" dirty="0">
              <a:latin typeface="Times New Roman"/>
              <a:ea typeface="ＭＳ Ｐゴシック" charset="0"/>
              <a:cs typeface="Times New Roman"/>
            </a:endParaRPr>
          </a:p>
          <a:p>
            <a:endParaRPr lang="en-US" sz="2700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7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sz="2700" b="1" dirty="0">
                <a:latin typeface="Times New Roman" charset="0"/>
                <a:ea typeface="ＭＳ Ｐゴシック" charset="0"/>
                <a:cs typeface="ＭＳ Ｐゴシック" charset="0"/>
              </a:rPr>
              <a:t>Coffee(</a:t>
            </a:r>
            <a:r>
              <a:rPr lang="en-US" sz="2700" b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700" b="1" dirty="0">
                <a:latin typeface="Times New Roman" charset="0"/>
                <a:ea typeface="ＭＳ Ｐゴシック" charset="0"/>
                <a:cs typeface="ＭＳ Ｐゴシック" charset="0"/>
              </a:rPr>
              <a:t>, producer)</a:t>
            </a:r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sz="2700" b="1" dirty="0">
                <a:latin typeface="Times New Roman" charset="0"/>
                <a:ea typeface="ＭＳ Ｐゴシック" charset="0"/>
                <a:cs typeface="ＭＳ Ｐゴシック" charset="0"/>
              </a:rPr>
              <a:t>Likes(</a:t>
            </a:r>
            <a:r>
              <a:rPr lang="en-US" sz="2700" b="1" dirty="0" err="1">
                <a:latin typeface="Times New Roman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sz="2700" b="1" dirty="0">
                <a:latin typeface="Times New Roman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700" b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700" b="1" dirty="0">
                <a:latin typeface="Times New Roman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700" i="1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find the producers</a:t>
            </a:r>
            <a:r>
              <a:rPr lang="en-US" sz="2700" i="1" dirty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700" dirty="0">
                <a:latin typeface="Times New Roman" charset="0"/>
                <a:ea typeface="ＭＳ Ｐゴシック" charset="0"/>
                <a:cs typeface="ＭＳ Ｐゴシック" charset="0"/>
              </a:rPr>
              <a:t>of </a:t>
            </a:r>
            <a:r>
              <a:rPr lang="en-US" sz="2700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the coffee brands </a:t>
            </a:r>
            <a:r>
              <a:rPr lang="en-US" sz="2700" b="1" i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John</a:t>
            </a:r>
            <a:r>
              <a:rPr lang="en-US" sz="2700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likes.</a:t>
            </a:r>
            <a:endParaRPr lang="en-US" sz="27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    			(</a:t>
            </a: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8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sz="2800" dirty="0">
              <a:solidFill>
                <a:srgbClr val="7030A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		FROM Likes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			WHERE </a:t>
            </a:r>
            <a:r>
              <a:rPr lang="en-US" sz="28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=‘John’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);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43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24025" y="3425732"/>
            <a:ext cx="2116144" cy="83099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Coffee brands</a:t>
            </a:r>
            <a:b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</a:b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John likes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386454" y="2594733"/>
            <a:ext cx="1618876" cy="83099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6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endParaRPr lang="en-US" sz="3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SELECT producer</a:t>
            </a: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FROM Coffee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WHERE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(SELECT </a:t>
            </a:r>
            <a:r>
              <a:rPr lang="en-US" sz="28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sz="2800" dirty="0">
              <a:solidFill>
                <a:srgbClr val="7030A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     FROM Likes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         WHERE </a:t>
            </a:r>
            <a:r>
              <a:rPr lang="en-US" sz="28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dname</a:t>
            </a: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=‘John’);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44</a:t>
            </a:fld>
            <a:endParaRPr 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24024" y="3425732"/>
            <a:ext cx="2154781" cy="830997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Coffee brands</a:t>
            </a:r>
            <a:b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</a:br>
            <a:r>
              <a:rPr lang="en-US" sz="2400" b="1" i="1" dirty="0">
                <a:solidFill>
                  <a:srgbClr val="7030A0"/>
                </a:solidFill>
                <a:latin typeface="Times New Roman"/>
                <a:ea typeface="+mn-ea"/>
                <a:cs typeface="Times New Roman"/>
              </a:rPr>
              <a:t>John likes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386454" y="2897745"/>
            <a:ext cx="1605997" cy="52798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74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Exists, 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Not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To check if a subquery has any result.</a:t>
            </a:r>
            <a:endParaRPr lang="en-US" sz="2800" dirty="0">
              <a:latin typeface="Times New Roman"/>
              <a:ea typeface="ＭＳ Ｐゴシック" charset="0"/>
              <a:cs typeface="Times New Roman"/>
            </a:endParaRPr>
          </a:p>
          <a:p>
            <a:pPr marL="0" indent="0">
              <a:buNone/>
            </a:pPr>
            <a:endParaRPr lang="en-US" sz="2800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22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Using 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Coffee(</a:t>
            </a:r>
            <a:r>
              <a:rPr lang="en-US" sz="2800" b="1" dirty="0" err="1">
                <a:latin typeface="Times New Roman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800" b="1" dirty="0">
                <a:latin typeface="Times New Roman" charset="0"/>
                <a:ea typeface="ＭＳ Ｐゴシック" charset="0"/>
                <a:cs typeface="ＭＳ Ｐゴシック" charset="0"/>
              </a:rPr>
              <a:t>, producer)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, find the coffee brands that are the </a:t>
            </a:r>
            <a:r>
              <a:rPr lang="en-US" sz="2800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only brand made by their producers</a:t>
            </a:r>
            <a:r>
              <a:rPr lang="en-US" sz="2800" dirty="0">
                <a:latin typeface="Times New Roman" charset="0"/>
                <a:ea typeface="ＭＳ Ｐゴシック" charset="0"/>
                <a:cs typeface="ＭＳ Ｐゴシック" charset="0"/>
              </a:rPr>
              <a:t>.</a:t>
            </a:r>
          </a:p>
          <a:p>
            <a:endParaRPr lang="en-US" sz="2800" dirty="0">
              <a:latin typeface="Times New Roman" charset="0"/>
              <a:ea typeface="ＭＳ Ｐゴシック" charset="0"/>
              <a:cs typeface="Times New Roman"/>
            </a:endParaRPr>
          </a:p>
          <a:p>
            <a:pPr lvl="1"/>
            <a:r>
              <a:rPr lang="en-US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brand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c</a:t>
            </a:r>
            <a:r>
              <a:rPr lang="en-US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 has only one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Times New Roman"/>
              </a:rPr>
              <a:t>producer</a:t>
            </a:r>
            <a:r>
              <a:rPr lang="en-US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p </a:t>
            </a:r>
            <a:r>
              <a:rPr lang="en-US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=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  <a:cs typeface="Times New Roman"/>
              </a:rPr>
              <a:t>not</a:t>
            </a:r>
            <a:r>
              <a:rPr lang="en-US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 (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p </a:t>
            </a:r>
            <a:r>
              <a:rPr lang="en-US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has another brand in addition to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c </a:t>
            </a:r>
            <a:r>
              <a:rPr lang="en-US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( &lt;&gt; </a:t>
            </a:r>
            <a:r>
              <a:rPr lang="en-US" b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c</a:t>
            </a:r>
            <a:r>
              <a:rPr lang="en-US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) ) </a:t>
            </a:r>
            <a:br>
              <a:rPr lang="en-US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</a:br>
            <a:endParaRPr lang="en-US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456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SELECT </a:t>
            </a:r>
            <a:r>
              <a:rPr lang="en-US" sz="28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sz="28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 FROM Coffee 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	 WHERE </a:t>
            </a:r>
            <a:r>
              <a:rPr lang="en-US" sz="28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NOT EXISTS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</a:t>
            </a: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(SELECT *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FROM Coffee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        WHERE producer = </a:t>
            </a:r>
            <a:r>
              <a:rPr lang="en-US" sz="28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c.producer</a:t>
            </a:r>
            <a:endParaRPr lang="en-US" sz="2800" dirty="0">
              <a:solidFill>
                <a:srgbClr val="7030A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				AND </a:t>
            </a:r>
            <a:r>
              <a:rPr lang="en-US" sz="28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&lt;&gt; </a:t>
            </a:r>
            <a:r>
              <a:rPr lang="en-US" sz="28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c.cname</a:t>
            </a:r>
            <a:r>
              <a:rPr lang="en-US" sz="28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);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47</a:t>
            </a:fld>
            <a:endParaRPr lang="en-US"/>
          </a:p>
        </p:txBody>
      </p:sp>
      <p:sp>
        <p:nvSpPr>
          <p:cNvPr id="5" name="Text Box 14">
            <a:extLst>
              <a:ext uri="{FF2B5EF4-FFF2-40B4-BE49-F238E27FC236}">
                <a16:creationId xmlns:a16="http://schemas.microsoft.com/office/drawing/2014/main" id="{4A12537F-038E-7947-8197-EDE42C6E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31" y="4065364"/>
            <a:ext cx="5280484" cy="46166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producer of </a:t>
            </a:r>
            <a:r>
              <a:rPr lang="en-US" sz="2400" b="1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c </a:t>
            </a:r>
            <a:r>
              <a:rPr lang="en-US" sz="2400" dirty="0">
                <a:solidFill>
                  <a:srgbClr val="7030A0"/>
                </a:solidFill>
                <a:latin typeface="Times New Roman" charset="0"/>
                <a:ea typeface="ＭＳ Ｐゴシック" charset="0"/>
                <a:cs typeface="Times New Roman"/>
              </a:rPr>
              <a:t>has another brand</a:t>
            </a:r>
            <a:endParaRPr lang="en-US" sz="2400" b="1" i="1" dirty="0">
              <a:solidFill>
                <a:srgbClr val="7030A0"/>
              </a:solidFill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9D0069AB-1B32-A747-BC32-E7F0771D4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9063" y="2846229"/>
            <a:ext cx="790193" cy="116761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40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Aggregation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49778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Compute aggregated values over attributes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standard functions</a:t>
            </a:r>
            <a:r>
              <a:rPr lang="en-US" sz="2600" b="1" dirty="0">
                <a:latin typeface="Times New Roman"/>
                <a:cs typeface="Times New Roman"/>
              </a:rPr>
              <a:t>: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b="1" dirty="0">
                <a:solidFill>
                  <a:srgbClr val="7030A0"/>
                </a:solidFill>
                <a:latin typeface="Times New Roman"/>
                <a:cs typeface="Times New Roman"/>
              </a:rPr>
              <a:t>count, sum, avg, min, max, …</a:t>
            </a:r>
            <a:endParaRPr lang="en-US"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Additional functions: </a:t>
            </a:r>
            <a:r>
              <a:rPr lang="en-US" sz="2600" b="1" dirty="0">
                <a:solidFill>
                  <a:srgbClr val="7030A0"/>
                </a:solidFill>
                <a:latin typeface="Times New Roman"/>
                <a:cs typeface="Times New Roman"/>
              </a:rPr>
              <a:t>variance, linear regression,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2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Coffee(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dirty="0">
                <a:latin typeface="Times New Roman"/>
                <a:cs typeface="Times New Roman"/>
              </a:rPr>
              <a:t>, producer)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  <a:r>
              <a:rPr lang="en-US" dirty="0" err="1">
                <a:latin typeface="Times New Roman"/>
                <a:cs typeface="Times New Roman"/>
              </a:rPr>
              <a:t>CoffeeShop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addr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Sells(</a:t>
            </a:r>
            <a:r>
              <a:rPr lang="en-US" u="sng" dirty="0" err="1">
                <a:latin typeface="Times New Roman"/>
                <a:cs typeface="Times New Roman"/>
              </a:rPr>
              <a:t>sname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u="sng" dirty="0" err="1">
                <a:latin typeface="Times New Roman"/>
                <a:cs typeface="Times New Roman"/>
              </a:rPr>
              <a:t>cname</a:t>
            </a:r>
            <a:r>
              <a:rPr lang="en-US" dirty="0">
                <a:latin typeface="Times New Roman"/>
                <a:cs typeface="Times New Roman"/>
              </a:rPr>
              <a:t>, price)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4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229600" cy="78106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24777"/>
            <a:ext cx="8730532" cy="58966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Attribute domain 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set of possible values for an attribute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domain of attribute </a:t>
            </a:r>
            <a:r>
              <a:rPr lang="en-US" b="1" dirty="0">
                <a:latin typeface="Times New Roman"/>
                <a:cs typeface="Times New Roman"/>
              </a:rPr>
              <a:t>price</a:t>
            </a:r>
            <a:r>
              <a:rPr lang="en-US" dirty="0">
                <a:latin typeface="Times New Roman"/>
                <a:cs typeface="Times New Roman"/>
              </a:rPr>
              <a:t> is real between </a:t>
            </a:r>
            <a:r>
              <a:rPr lang="en-US" b="1" dirty="0">
                <a:latin typeface="Times New Roman"/>
                <a:cs typeface="Times New Roman"/>
              </a:rPr>
              <a:t>$0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b="1" dirty="0">
                <a:latin typeface="Times New Roman"/>
                <a:cs typeface="Times New Roman"/>
              </a:rPr>
              <a:t>$1000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Attribute values are </a:t>
            </a:r>
            <a:r>
              <a:rPr lang="en-US" b="1" dirty="0">
                <a:latin typeface="Times New Roman"/>
                <a:cs typeface="Times New Roman"/>
              </a:rPr>
              <a:t>atomic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e.g., integer, string, …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value of an attribute cannot be a relation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84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How to use aggregation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49778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Coffee(</a:t>
            </a:r>
            <a:r>
              <a:rPr lang="en-US" sz="2800" b="1" dirty="0" err="1">
                <a:latin typeface="Times New Roman"/>
                <a:cs typeface="Times New Roman"/>
              </a:rPr>
              <a:t>cname</a:t>
            </a:r>
            <a:r>
              <a:rPr lang="en-US" sz="2800" b="1" dirty="0">
                <a:latin typeface="Times New Roman"/>
                <a:cs typeface="Times New Roman"/>
              </a:rPr>
              <a:t>, producer)</a:t>
            </a:r>
            <a:r>
              <a:rPr lang="en-US" sz="2800" dirty="0">
                <a:latin typeface="Times New Roman"/>
                <a:cs typeface="Times New Roman"/>
              </a:rPr>
              <a:t>, find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the number of all coffee brands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    </a:t>
            </a:r>
            <a:b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  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Coffee;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91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Use </a:t>
            </a:r>
            <a:r>
              <a:rPr lang="en-US" sz="3800" b="1" dirty="0">
                <a:solidFill>
                  <a:srgbClr val="000090"/>
                </a:solidFill>
                <a:latin typeface="Times New Roman"/>
                <a:cs typeface="Times New Roman"/>
              </a:rPr>
              <a:t>distinct 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to ignore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49778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Sell(</a:t>
            </a:r>
            <a:r>
              <a:rPr lang="en-US" sz="2800" b="1" dirty="0" err="1">
                <a:latin typeface="Times New Roman"/>
                <a:cs typeface="Times New Roman"/>
              </a:rPr>
              <a:t>sname</a:t>
            </a:r>
            <a:r>
              <a:rPr lang="en-US" sz="2800" b="1" dirty="0">
                <a:latin typeface="Times New Roman"/>
                <a:cs typeface="Times New Roman"/>
              </a:rPr>
              <a:t>, </a:t>
            </a:r>
            <a:r>
              <a:rPr lang="en-US" sz="2800" b="1" dirty="0" err="1">
                <a:latin typeface="Times New Roman"/>
                <a:cs typeface="Times New Roman"/>
              </a:rPr>
              <a:t>cname</a:t>
            </a:r>
            <a:r>
              <a:rPr lang="en-US" sz="2800" b="1" dirty="0">
                <a:latin typeface="Times New Roman"/>
                <a:cs typeface="Times New Roman"/>
              </a:rPr>
              <a:t>, price)</a:t>
            </a:r>
            <a:r>
              <a:rPr lang="en-US" sz="2800" dirty="0">
                <a:latin typeface="Times New Roman"/>
                <a:cs typeface="Times New Roman"/>
              </a:rPr>
              <a:t>, find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the number of all coffee shops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lang="en-US" sz="2000" dirty="0">
                <a:latin typeface="Courier New" charset="0"/>
                <a:ea typeface="ＭＳ Ｐゴシック" charset="0"/>
                <a:cs typeface="Times New Roman"/>
              </a:rPr>
              <a:t> </a:t>
            </a:r>
          </a:p>
          <a:p>
            <a:pPr lvl="1"/>
            <a:endParaRPr lang="en-US" sz="2600" b="1" dirty="0">
              <a:latin typeface="Times New Roman"/>
              <a:cs typeface="Times New Roman"/>
            </a:endParaRPr>
          </a:p>
          <a:p>
            <a:pPr lvl="1"/>
            <a:r>
              <a:rPr lang="en-US" sz="2600" b="1" dirty="0">
                <a:latin typeface="Times New Roman"/>
                <a:cs typeface="Times New Roman"/>
              </a:rPr>
              <a:t>Sell </a:t>
            </a:r>
            <a:r>
              <a:rPr lang="en-US" sz="2600" dirty="0">
                <a:latin typeface="Times New Roman"/>
                <a:cs typeface="Times New Roman"/>
              </a:rPr>
              <a:t>might have multiple tuples with the same </a:t>
            </a:r>
            <a:r>
              <a:rPr lang="en-US" sz="2600" b="1" dirty="0" err="1">
                <a:latin typeface="Times New Roman"/>
                <a:cs typeface="Times New Roman"/>
              </a:rPr>
              <a:t>sname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Times New Roman"/>
                <a:ea typeface="ＭＳ Ｐゴシック" charset="0"/>
                <a:cs typeface="Times New Roman"/>
              </a:rPr>
              <a:t>duplicates </a:t>
            </a:r>
            <a:r>
              <a:rPr lang="en-US" dirty="0" err="1">
                <a:solidFill>
                  <a:srgbClr val="C00000"/>
                </a:solidFill>
                <a:latin typeface="Times New Roman"/>
                <a:ea typeface="ＭＳ Ｐゴシック" charset="0"/>
                <a:cs typeface="Times New Roman"/>
              </a:rPr>
              <a:t>sname</a:t>
            </a:r>
            <a:r>
              <a:rPr lang="en-US" dirty="0">
                <a:solidFill>
                  <a:srgbClr val="C00000"/>
                </a:solidFill>
                <a:latin typeface="Times New Roman"/>
                <a:ea typeface="ＭＳ Ｐゴシック" charset="0"/>
                <a:cs typeface="Times New Roman"/>
              </a:rPr>
              <a:t>!</a:t>
            </a:r>
            <a:endParaRPr lang="en-US" dirty="0">
              <a:solidFill>
                <a:srgbClr val="C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0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Use </a:t>
            </a:r>
            <a:r>
              <a:rPr lang="en-US" sz="3800" b="1" dirty="0">
                <a:solidFill>
                  <a:srgbClr val="000090"/>
                </a:solidFill>
                <a:latin typeface="Times New Roman"/>
                <a:cs typeface="Times New Roman"/>
              </a:rPr>
              <a:t>distinct 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to ignore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497786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Sell(</a:t>
            </a:r>
            <a:r>
              <a:rPr lang="en-US" sz="2800" b="1" dirty="0" err="1">
                <a:latin typeface="Times New Roman"/>
                <a:cs typeface="Times New Roman"/>
              </a:rPr>
              <a:t>sname</a:t>
            </a:r>
            <a:r>
              <a:rPr lang="en-US" sz="2800" b="1" dirty="0">
                <a:latin typeface="Times New Roman"/>
                <a:cs typeface="Times New Roman"/>
              </a:rPr>
              <a:t>, </a:t>
            </a:r>
            <a:r>
              <a:rPr lang="en-US" sz="2800" b="1" dirty="0" err="1">
                <a:latin typeface="Times New Roman"/>
                <a:cs typeface="Times New Roman"/>
              </a:rPr>
              <a:t>cname</a:t>
            </a:r>
            <a:r>
              <a:rPr lang="en-US" sz="2800" b="1" dirty="0">
                <a:latin typeface="Times New Roman"/>
                <a:cs typeface="Times New Roman"/>
              </a:rPr>
              <a:t>, price)</a:t>
            </a:r>
            <a:r>
              <a:rPr lang="en-US" sz="2800" dirty="0">
                <a:latin typeface="Times New Roman"/>
                <a:cs typeface="Times New Roman"/>
              </a:rPr>
              <a:t>, find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the number of all coffee shops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lang="en-US" sz="2000" dirty="0">
                <a:latin typeface="Courier New" charset="0"/>
                <a:ea typeface="ＭＳ Ｐゴシック" charset="0"/>
                <a:cs typeface="Times New Roman"/>
              </a:rPr>
              <a:t> </a:t>
            </a:r>
            <a:endParaRPr lang="en-US" dirty="0">
              <a:solidFill>
                <a:srgbClr val="C0000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Count</a:t>
            </a:r>
            <a:r>
              <a:rPr lang="en-US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66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rgbClr val="000090"/>
                </a:solidFill>
                <a:latin typeface="Times New Roman"/>
                <a:cs typeface="Times New Roman"/>
              </a:rPr>
              <a:t>Compute aggregation functions over groups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Sells(</a:t>
            </a:r>
            <a:r>
              <a:rPr lang="en-US" sz="2800" b="1" dirty="0" err="1">
                <a:latin typeface="Times New Roman"/>
                <a:cs typeface="Times New Roman"/>
              </a:rPr>
              <a:t>sname</a:t>
            </a:r>
            <a:r>
              <a:rPr lang="en-US" sz="2800" b="1" dirty="0">
                <a:latin typeface="Times New Roman"/>
                <a:cs typeface="Times New Roman"/>
              </a:rPr>
              <a:t>, </a:t>
            </a:r>
            <a:r>
              <a:rPr lang="en-US" sz="2800" b="1" dirty="0" err="1">
                <a:latin typeface="Times New Roman"/>
                <a:cs typeface="Times New Roman"/>
              </a:rPr>
              <a:t>cname</a:t>
            </a:r>
            <a:r>
              <a:rPr lang="en-US" sz="2800" b="1" dirty="0">
                <a:latin typeface="Times New Roman"/>
                <a:cs typeface="Times New Roman"/>
              </a:rPr>
              <a:t>, price)</a:t>
            </a:r>
            <a:r>
              <a:rPr lang="en-US" sz="2800" dirty="0">
                <a:latin typeface="Times New Roman"/>
                <a:cs typeface="Times New Roman"/>
              </a:rPr>
              <a:t> find the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of each coffee brand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</a:p>
          <a:p>
            <a:pPr lvl="1"/>
            <a:endParaRPr lang="en-US" sz="2600" dirty="0">
              <a:latin typeface="Times New Roman"/>
              <a:cs typeface="Times New Roman"/>
            </a:endParaRP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group tuples with the same brand.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compute </a:t>
            </a:r>
            <a:r>
              <a:rPr lang="en-US" sz="2600" b="1" dirty="0">
                <a:solidFill>
                  <a:srgbClr val="7030A0"/>
                </a:solidFill>
                <a:latin typeface="Times New Roman"/>
                <a:cs typeface="Times New Roman"/>
              </a:rPr>
              <a:t>Min</a:t>
            </a:r>
            <a:r>
              <a:rPr lang="en-US" sz="2600" b="1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over the prices in each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26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Autofit/>
          </a:bodyPr>
          <a:lstStyle/>
          <a:p>
            <a:pPr algn="l"/>
            <a:r>
              <a:rPr lang="en-US" sz="3000" dirty="0">
                <a:solidFill>
                  <a:srgbClr val="000090"/>
                </a:solidFill>
                <a:latin typeface="Times New Roman"/>
                <a:cs typeface="Times New Roman"/>
              </a:rPr>
              <a:t>Compute aggregation functions over groups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Sells(</a:t>
            </a:r>
            <a:r>
              <a:rPr lang="en-US" sz="2800" b="1" dirty="0" err="1">
                <a:latin typeface="Times New Roman"/>
                <a:cs typeface="Times New Roman"/>
              </a:rPr>
              <a:t>sname</a:t>
            </a:r>
            <a:r>
              <a:rPr lang="en-US" sz="2800" b="1" dirty="0">
                <a:latin typeface="Times New Roman"/>
                <a:cs typeface="Times New Roman"/>
              </a:rPr>
              <a:t>, </a:t>
            </a:r>
            <a:r>
              <a:rPr lang="en-US" sz="2800" b="1" dirty="0" err="1">
                <a:latin typeface="Times New Roman"/>
                <a:cs typeface="Times New Roman"/>
              </a:rPr>
              <a:t>cname</a:t>
            </a:r>
            <a:r>
              <a:rPr lang="en-US" sz="2800" b="1" dirty="0">
                <a:latin typeface="Times New Roman"/>
                <a:cs typeface="Times New Roman"/>
              </a:rPr>
              <a:t>, price)</a:t>
            </a:r>
            <a:r>
              <a:rPr lang="en-US" sz="2800" dirty="0">
                <a:latin typeface="Times New Roman"/>
                <a:cs typeface="Times New Roman"/>
              </a:rPr>
              <a:t> find the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 of each coffee brand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</a:p>
          <a:p>
            <a:pPr lvl="1"/>
            <a:endParaRPr lang="en-US" sz="26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54</a:t>
            </a:fld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611001" y="2898105"/>
            <a:ext cx="594073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502035" y="2100352"/>
          <a:ext cx="4069965" cy="261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00600" imgH="3314700" progId="Word.Document.8">
                  <p:embed/>
                </p:oleObj>
              </mc:Choice>
              <mc:Fallback>
                <p:oleObj name="Document" r:id="rId3" imgW="4800600" imgH="3314700" progId="Word.Document.8">
                  <p:embed/>
                  <p:pic>
                    <p:nvPicPr>
                      <p:cNvPr id="9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35" y="2100352"/>
                        <a:ext cx="4069965" cy="2613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35600" y="2111785"/>
          <a:ext cx="37084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87900" imgH="1905000" progId="Word.Document.8">
                  <p:embed/>
                </p:oleObj>
              </mc:Choice>
              <mc:Fallback>
                <p:oleObj name="Document" r:id="rId5" imgW="4787900" imgH="1905000" progId="Word.Document.8">
                  <p:embed/>
                  <p:pic>
                    <p:nvPicPr>
                      <p:cNvPr id="10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111785"/>
                        <a:ext cx="37084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46751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Use </a:t>
            </a:r>
            <a:r>
              <a:rPr lang="en-US" sz="3800" b="1" dirty="0">
                <a:solidFill>
                  <a:srgbClr val="000090"/>
                </a:solidFill>
                <a:latin typeface="Times New Roman"/>
                <a:cs typeface="Times New Roman"/>
              </a:rPr>
              <a:t>group by </a:t>
            </a:r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to group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Sells(</a:t>
            </a:r>
            <a:r>
              <a:rPr lang="en-US" sz="2800" b="1" dirty="0" err="1">
                <a:latin typeface="Times New Roman"/>
                <a:cs typeface="Times New Roman"/>
              </a:rPr>
              <a:t>sname</a:t>
            </a:r>
            <a:r>
              <a:rPr lang="en-US" sz="2800" b="1" dirty="0">
                <a:latin typeface="Times New Roman"/>
                <a:cs typeface="Times New Roman"/>
              </a:rPr>
              <a:t>, </a:t>
            </a:r>
            <a:r>
              <a:rPr lang="en-US" sz="2800" b="1" dirty="0" err="1">
                <a:latin typeface="Times New Roman"/>
                <a:cs typeface="Times New Roman"/>
              </a:rPr>
              <a:t>cname</a:t>
            </a:r>
            <a:r>
              <a:rPr lang="en-US" sz="2800" b="1" dirty="0">
                <a:latin typeface="Times New Roman"/>
                <a:cs typeface="Times New Roman"/>
              </a:rPr>
              <a:t>, price)</a:t>
            </a:r>
            <a:r>
              <a:rPr lang="en-US" sz="2800" dirty="0">
                <a:latin typeface="Times New Roman"/>
                <a:cs typeface="Times New Roman"/>
              </a:rPr>
              <a:t> find the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 of each coffee brand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6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(price)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As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altLang="ja-JP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r>
              <a:rPr lang="en-US" altLang="ja-JP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altLang="ja-JP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altLang="ja-JP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400" dirty="0">
              <a:solidFill>
                <a:srgbClr val="7030A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514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We may use multiple attributes for grouping.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The attributes in the </a:t>
            </a:r>
            <a:r>
              <a:rPr lang="en-US" sz="2800" b="1" dirty="0">
                <a:latin typeface="Times New Roman"/>
                <a:cs typeface="Times New Roman"/>
              </a:rPr>
              <a:t>Select </a:t>
            </a:r>
            <a:r>
              <a:rPr lang="en-US" sz="2800" dirty="0">
                <a:latin typeface="Times New Roman"/>
                <a:cs typeface="Times New Roman"/>
              </a:rPr>
              <a:t>clause are either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aggregated values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or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attributes in the Group By clause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(price)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   </a:t>
            </a:r>
            <a:r>
              <a:rPr lang="en-US" altLang="ja-JP" sz="24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600" dirty="0">
                <a:solidFill>
                  <a:srgbClr val="C00000"/>
                </a:solidFill>
                <a:latin typeface="Times New Roman"/>
                <a:cs typeface="Times New Roman"/>
              </a:rPr>
              <a:t>there is no single value for </a:t>
            </a:r>
            <a:r>
              <a:rPr lang="en-US" sz="2600" b="1" dirty="0" err="1">
                <a:solidFill>
                  <a:srgbClr val="C00000"/>
                </a:solidFill>
                <a:latin typeface="Times New Roman"/>
                <a:cs typeface="Times New Roman"/>
              </a:rPr>
              <a:t>sname</a:t>
            </a:r>
            <a:endParaRPr lang="en-US" sz="26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56</a:t>
            </a:fld>
            <a:endParaRPr lang="en-US"/>
          </a:p>
        </p:txBody>
      </p:sp>
      <p:sp>
        <p:nvSpPr>
          <p:cNvPr id="8" name="Explosion 2 7"/>
          <p:cNvSpPr/>
          <p:nvPr/>
        </p:nvSpPr>
        <p:spPr>
          <a:xfrm>
            <a:off x="5673198" y="3181846"/>
            <a:ext cx="2450212" cy="834323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6431939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Filtering groups based on 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Sells(</a:t>
            </a:r>
            <a:r>
              <a:rPr lang="en-US" sz="2800" b="1" dirty="0" err="1">
                <a:latin typeface="Times New Roman"/>
                <a:cs typeface="Times New Roman"/>
              </a:rPr>
              <a:t>sname</a:t>
            </a:r>
            <a:r>
              <a:rPr lang="en-US" sz="2800" b="1" dirty="0">
                <a:latin typeface="Times New Roman"/>
                <a:cs typeface="Times New Roman"/>
              </a:rPr>
              <a:t>, </a:t>
            </a:r>
            <a:r>
              <a:rPr lang="en-US" sz="2800" b="1" dirty="0" err="1">
                <a:latin typeface="Times New Roman"/>
                <a:cs typeface="Times New Roman"/>
              </a:rPr>
              <a:t>cname</a:t>
            </a:r>
            <a:r>
              <a:rPr lang="en-US" sz="2800" b="1" dirty="0">
                <a:latin typeface="Times New Roman"/>
                <a:cs typeface="Times New Roman"/>
              </a:rPr>
              <a:t>, price)</a:t>
            </a:r>
            <a:r>
              <a:rPr lang="en-US" sz="2800" dirty="0">
                <a:latin typeface="Times New Roman"/>
                <a:cs typeface="Times New Roman"/>
              </a:rPr>
              <a:t> find the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 </a:t>
            </a:r>
            <a:r>
              <a:rPr lang="en-US" sz="2800" dirty="0">
                <a:latin typeface="Times New Roman"/>
                <a:cs typeface="Times New Roman"/>
              </a:rPr>
              <a:t>of each coffee brand </a:t>
            </a:r>
            <a:r>
              <a:rPr lang="en-US" sz="2800" dirty="0">
                <a:solidFill>
                  <a:srgbClr val="00B050"/>
                </a:solidFill>
                <a:latin typeface="Times New Roman"/>
                <a:cs typeface="Times New Roman"/>
              </a:rPr>
              <a:t>sold in </a:t>
            </a:r>
            <a:r>
              <a:rPr lang="en-US"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Interzone</a:t>
            </a:r>
            <a:r>
              <a:rPr lang="en-US" sz="2800" dirty="0">
                <a:solidFill>
                  <a:srgbClr val="00B050"/>
                </a:solidFill>
                <a:latin typeface="Times New Roman"/>
                <a:cs typeface="Times New Roman"/>
              </a:rPr>
              <a:t> or </a:t>
            </a:r>
            <a:r>
              <a:rPr lang="en-US"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Ava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57</a:t>
            </a:fld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579290" y="2414475"/>
            <a:ext cx="513442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5300374" y="2054257"/>
          <a:ext cx="3122411" cy="124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787900" imgH="1905000" progId="Word.Document.8">
                  <p:embed/>
                </p:oleObj>
              </mc:Choice>
              <mc:Fallback>
                <p:oleObj name="Document" r:id="rId3" imgW="4787900" imgH="1905000" progId="Word.Document.8">
                  <p:embed/>
                  <p:pic>
                    <p:nvPicPr>
                      <p:cNvPr id="8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374" y="2054257"/>
                        <a:ext cx="3122411" cy="1243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  <a:extLst>
              <a:ext uri="{FF2B5EF4-FFF2-40B4-BE49-F238E27FC236}">
                <a16:creationId xmlns:a16="http://schemas.microsoft.com/office/drawing/2014/main" id="{E718D546-72BC-E345-80DB-1462E2BC4644}"/>
              </a:ext>
            </a:extLst>
          </p:cNvPr>
          <p:cNvGraphicFramePr>
            <a:graphicFrameLocks/>
          </p:cNvGraphicFramePr>
          <p:nvPr/>
        </p:nvGraphicFramePr>
        <p:xfrm>
          <a:off x="792053" y="2054258"/>
          <a:ext cx="3708400" cy="269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800600" imgH="3314700" progId="Word.Document.8">
                  <p:embed/>
                </p:oleObj>
              </mc:Choice>
              <mc:Fallback>
                <p:oleObj name="Document" r:id="rId5" imgW="4800600" imgH="3314700" progId="Word.Document.8">
                  <p:embed/>
                  <p:pic>
                    <p:nvPicPr>
                      <p:cNvPr id="9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718D546-72BC-E345-80DB-1462E2BC46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53" y="2054258"/>
                        <a:ext cx="3708400" cy="2698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27623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Filtering groups based on attribute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Sells(</a:t>
            </a:r>
            <a:r>
              <a:rPr lang="en-US" sz="2800" b="1" dirty="0" err="1">
                <a:latin typeface="Times New Roman"/>
                <a:cs typeface="Times New Roman"/>
              </a:rPr>
              <a:t>sname</a:t>
            </a:r>
            <a:r>
              <a:rPr lang="en-US" sz="2800" b="1" dirty="0">
                <a:latin typeface="Times New Roman"/>
                <a:cs typeface="Times New Roman"/>
              </a:rPr>
              <a:t>, </a:t>
            </a:r>
            <a:r>
              <a:rPr lang="en-US" sz="2800" b="1" dirty="0" err="1">
                <a:latin typeface="Times New Roman"/>
                <a:cs typeface="Times New Roman"/>
              </a:rPr>
              <a:t>cname</a:t>
            </a:r>
            <a:r>
              <a:rPr lang="en-US" sz="2800" b="1" dirty="0">
                <a:latin typeface="Times New Roman"/>
                <a:cs typeface="Times New Roman"/>
              </a:rPr>
              <a:t>, price)</a:t>
            </a:r>
            <a:r>
              <a:rPr lang="en-US" sz="2800" dirty="0">
                <a:latin typeface="Times New Roman"/>
                <a:cs typeface="Times New Roman"/>
              </a:rPr>
              <a:t> find the 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 </a:t>
            </a:r>
            <a:r>
              <a:rPr lang="en-US" sz="2800" dirty="0">
                <a:latin typeface="Times New Roman"/>
                <a:cs typeface="Times New Roman"/>
              </a:rPr>
              <a:t>of each coffee brand </a:t>
            </a:r>
            <a:r>
              <a:rPr lang="en-US" sz="2800" dirty="0">
                <a:solidFill>
                  <a:srgbClr val="00B050"/>
                </a:solidFill>
                <a:latin typeface="Times New Roman"/>
                <a:cs typeface="Times New Roman"/>
              </a:rPr>
              <a:t>sold in </a:t>
            </a:r>
            <a:r>
              <a:rPr lang="en-US"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Interzone</a:t>
            </a:r>
            <a:r>
              <a:rPr lang="en-US" sz="2800" dirty="0">
                <a:solidFill>
                  <a:srgbClr val="00B050"/>
                </a:solidFill>
                <a:latin typeface="Times New Roman"/>
                <a:cs typeface="Times New Roman"/>
              </a:rPr>
              <a:t> or </a:t>
            </a:r>
            <a:r>
              <a:rPr lang="en-US" sz="2800" b="1" dirty="0">
                <a:solidFill>
                  <a:srgbClr val="00B050"/>
                </a:solidFill>
                <a:latin typeface="Times New Roman"/>
                <a:cs typeface="Times New Roman"/>
              </a:rPr>
              <a:t>Ava</a:t>
            </a:r>
            <a:r>
              <a:rPr lang="en-US" sz="2600" dirty="0">
                <a:solidFill>
                  <a:srgbClr val="00B050"/>
                </a:solidFill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(price)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As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400" b="1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400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‘Interzone’ </a:t>
            </a:r>
            <a:r>
              <a:rPr lang="en-US" sz="2400" b="1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400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= ‘Ava’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	 </a:t>
            </a:r>
            <a:r>
              <a:rPr lang="en-US" altLang="ja-JP" sz="24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;</a:t>
            </a:r>
            <a:endParaRPr lang="en-US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70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Filtering groups based on aggregated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/>
                <a:cs typeface="Times New Roman"/>
              </a:rPr>
              <a:t>Using </a:t>
            </a:r>
            <a:r>
              <a:rPr lang="en-US" sz="2700" b="1" dirty="0">
                <a:latin typeface="Times New Roman"/>
                <a:cs typeface="Times New Roman"/>
              </a:rPr>
              <a:t>Sells(</a:t>
            </a:r>
            <a:r>
              <a:rPr lang="en-US" sz="2700" b="1" dirty="0" err="1">
                <a:latin typeface="Times New Roman"/>
                <a:cs typeface="Times New Roman"/>
              </a:rPr>
              <a:t>sname</a:t>
            </a:r>
            <a:r>
              <a:rPr lang="en-US" sz="2700" b="1" dirty="0">
                <a:latin typeface="Times New Roman"/>
                <a:cs typeface="Times New Roman"/>
              </a:rPr>
              <a:t>, </a:t>
            </a:r>
            <a:r>
              <a:rPr lang="en-US" sz="2700" b="1" dirty="0" err="1">
                <a:latin typeface="Times New Roman"/>
                <a:cs typeface="Times New Roman"/>
              </a:rPr>
              <a:t>cname</a:t>
            </a:r>
            <a:r>
              <a:rPr lang="en-US" sz="2700" b="1" dirty="0">
                <a:latin typeface="Times New Roman"/>
                <a:cs typeface="Times New Roman"/>
              </a:rPr>
              <a:t>, price)</a:t>
            </a:r>
            <a:r>
              <a:rPr lang="en-US" sz="2700" dirty="0">
                <a:latin typeface="Times New Roman"/>
                <a:cs typeface="Times New Roman"/>
              </a:rPr>
              <a:t>, find the </a:t>
            </a:r>
            <a:r>
              <a:rPr lang="en-US" sz="27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 of each brand</a:t>
            </a:r>
            <a:r>
              <a:rPr lang="en-US" sz="2700" dirty="0">
                <a:latin typeface="Times New Roman"/>
                <a:cs typeface="Times New Roman"/>
              </a:rPr>
              <a:t> whose </a:t>
            </a:r>
            <a:r>
              <a:rPr lang="en-US" sz="2700" dirty="0">
                <a:solidFill>
                  <a:srgbClr val="00B050"/>
                </a:solidFill>
                <a:latin typeface="Times New Roman"/>
                <a:cs typeface="Times New Roman"/>
              </a:rPr>
              <a:t>maximum price is less than 11</a:t>
            </a:r>
            <a:r>
              <a:rPr lang="en-US" sz="2700" dirty="0">
                <a:latin typeface="Times New Roman"/>
                <a:cs typeface="Times New Roman"/>
              </a:rPr>
              <a:t>.</a:t>
            </a:r>
            <a:endParaRPr lang="en-US" sz="27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59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76712" y="2418206"/>
            <a:ext cx="543888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39296" y="2079623"/>
          <a:ext cx="3081211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787900" imgH="1041400" progId="Word.Document.8">
                  <p:embed/>
                </p:oleObj>
              </mc:Choice>
              <mc:Fallback>
                <p:oleObj name="Document" r:id="rId3" imgW="4787900" imgH="1041400" progId="Word.Document.8">
                  <p:embed/>
                  <p:pic>
                    <p:nvPicPr>
                      <p:cNvPr id="11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9296" y="2079623"/>
                        <a:ext cx="3081211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3B001F08-BA90-D34D-AF92-A4AFB10883F9}"/>
              </a:ext>
            </a:extLst>
          </p:cNvPr>
          <p:cNvGraphicFramePr>
            <a:graphicFrameLocks/>
          </p:cNvGraphicFramePr>
          <p:nvPr/>
        </p:nvGraphicFramePr>
        <p:xfrm>
          <a:off x="568559" y="2079623"/>
          <a:ext cx="3708400" cy="269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800600" imgH="3314700" progId="Word.Document.8">
                  <p:embed/>
                </p:oleObj>
              </mc:Choice>
              <mc:Fallback>
                <p:oleObj name="Document" r:id="rId5" imgW="4800600" imgH="3314700" progId="Word.Document.8">
                  <p:embed/>
                  <p:pic>
                    <p:nvPicPr>
                      <p:cNvPr id="12" name="Object 1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3B001F08-BA90-D34D-AF92-A4AFB10883F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559" y="2079623"/>
                        <a:ext cx="3708400" cy="2698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534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955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Schema of a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71179"/>
            <a:ext cx="8730532" cy="5550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b="1" dirty="0">
                <a:latin typeface="Times New Roman"/>
                <a:cs typeface="Times New Roman"/>
              </a:rPr>
              <a:t>meta-data </a:t>
            </a:r>
            <a:r>
              <a:rPr lang="en-US" dirty="0">
                <a:latin typeface="Times New Roman"/>
                <a:cs typeface="Times New Roman"/>
              </a:rPr>
              <a:t>of the relation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names of the relation and their attributes.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domains of the attributes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constraints on attributes, e.g., key or non-key</a:t>
            </a:r>
          </a:p>
          <a:p>
            <a:pPr lvl="1"/>
            <a:r>
              <a:rPr lang="en-US" b="1" dirty="0">
                <a:latin typeface="Times New Roman"/>
                <a:cs typeface="Times New Roman"/>
              </a:rPr>
              <a:t>example</a:t>
            </a:r>
            <a:r>
              <a:rPr lang="en-US" dirty="0">
                <a:latin typeface="Times New Roman"/>
                <a:cs typeface="Times New Roman"/>
              </a:rPr>
              <a:t>: 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Book (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ISBN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, title, price, year)        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9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Filtering groups based on aggregated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/>
                <a:cs typeface="Times New Roman"/>
              </a:rPr>
              <a:t>Using </a:t>
            </a:r>
            <a:r>
              <a:rPr lang="en-US" sz="2700" b="1" dirty="0">
                <a:latin typeface="Times New Roman"/>
                <a:cs typeface="Times New Roman"/>
              </a:rPr>
              <a:t>Sells(</a:t>
            </a:r>
            <a:r>
              <a:rPr lang="en-US" sz="2700" b="1" dirty="0" err="1">
                <a:latin typeface="Times New Roman"/>
                <a:cs typeface="Times New Roman"/>
              </a:rPr>
              <a:t>sname</a:t>
            </a:r>
            <a:r>
              <a:rPr lang="en-US" sz="2700" b="1" dirty="0">
                <a:latin typeface="Times New Roman"/>
                <a:cs typeface="Times New Roman"/>
              </a:rPr>
              <a:t>, </a:t>
            </a:r>
            <a:r>
              <a:rPr lang="en-US" sz="2700" b="1" dirty="0" err="1">
                <a:latin typeface="Times New Roman"/>
                <a:cs typeface="Times New Roman"/>
              </a:rPr>
              <a:t>cname</a:t>
            </a:r>
            <a:r>
              <a:rPr lang="en-US" sz="2700" b="1" dirty="0">
                <a:latin typeface="Times New Roman"/>
                <a:cs typeface="Times New Roman"/>
              </a:rPr>
              <a:t>, price)</a:t>
            </a:r>
            <a:r>
              <a:rPr lang="en-US" sz="2700" dirty="0">
                <a:latin typeface="Times New Roman"/>
                <a:cs typeface="Times New Roman"/>
              </a:rPr>
              <a:t>, find the </a:t>
            </a:r>
            <a:r>
              <a:rPr lang="en-US" sz="27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 of each brand</a:t>
            </a:r>
            <a:r>
              <a:rPr lang="en-US" sz="2700" dirty="0">
                <a:latin typeface="Times New Roman"/>
                <a:cs typeface="Times New Roman"/>
              </a:rPr>
              <a:t> whose </a:t>
            </a:r>
            <a:r>
              <a:rPr lang="en-US" sz="2700" dirty="0">
                <a:solidFill>
                  <a:srgbClr val="00B050"/>
                </a:solidFill>
                <a:latin typeface="Times New Roman"/>
                <a:cs typeface="Times New Roman"/>
              </a:rPr>
              <a:t>maximum price is less than 11</a:t>
            </a:r>
            <a:r>
              <a:rPr lang="en-US" sz="2700" dirty="0">
                <a:latin typeface="Times New Roman"/>
                <a:cs typeface="Times New Roman"/>
              </a:rPr>
              <a:t>.</a:t>
            </a:r>
            <a:endParaRPr lang="en-US" sz="27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 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6143" y="2185252"/>
            <a:ext cx="6967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(price)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As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400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Max</a:t>
            </a:r>
            <a:r>
              <a:rPr lang="en-US" sz="2400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(price) &lt; 11</a:t>
            </a:r>
            <a:endParaRPr lang="en-US" altLang="ja-JP" sz="2400" dirty="0">
              <a:solidFill>
                <a:srgbClr val="00B050"/>
              </a:solidFill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altLang="ja-JP" sz="24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altLang="ja-JP" sz="2400" dirty="0">
              <a:latin typeface="Courier New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Explosion 2 13"/>
          <p:cNvSpPr/>
          <p:nvPr/>
        </p:nvSpPr>
        <p:spPr>
          <a:xfrm>
            <a:off x="5171496" y="2792616"/>
            <a:ext cx="2022963" cy="701559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1140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57" y="172498"/>
            <a:ext cx="8730532" cy="1275672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0090"/>
                </a:solidFill>
                <a:latin typeface="Times New Roman"/>
                <a:cs typeface="Times New Roman"/>
              </a:rPr>
              <a:t>Use </a:t>
            </a:r>
            <a:r>
              <a:rPr lang="en-US" sz="3200" b="1" dirty="0">
                <a:solidFill>
                  <a:srgbClr val="000090"/>
                </a:solidFill>
                <a:latin typeface="Times New Roman"/>
                <a:cs typeface="Times New Roman"/>
              </a:rPr>
              <a:t>having</a:t>
            </a:r>
            <a:r>
              <a:rPr lang="en-US" sz="3200" dirty="0">
                <a:solidFill>
                  <a:srgbClr val="000090"/>
                </a:solidFill>
                <a:latin typeface="Times New Roman"/>
                <a:cs typeface="Times New Roman"/>
              </a:rPr>
              <a:t> to filter out groups based on aggregated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61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0C8CC8-AD3D-4D42-A3CA-31C63831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20" y="1448170"/>
            <a:ext cx="8730532" cy="474657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/>
                <a:cs typeface="Times New Roman"/>
              </a:rPr>
              <a:t>Using </a:t>
            </a:r>
            <a:r>
              <a:rPr lang="en-US" sz="2700" b="1" dirty="0">
                <a:latin typeface="Times New Roman"/>
                <a:cs typeface="Times New Roman"/>
              </a:rPr>
              <a:t>Sells(</a:t>
            </a:r>
            <a:r>
              <a:rPr lang="en-US" sz="2700" b="1" dirty="0" err="1">
                <a:latin typeface="Times New Roman"/>
                <a:cs typeface="Times New Roman"/>
              </a:rPr>
              <a:t>sname</a:t>
            </a:r>
            <a:r>
              <a:rPr lang="en-US" sz="2700" b="1" dirty="0">
                <a:latin typeface="Times New Roman"/>
                <a:cs typeface="Times New Roman"/>
              </a:rPr>
              <a:t>, </a:t>
            </a:r>
            <a:r>
              <a:rPr lang="en-US" sz="2700" b="1" dirty="0" err="1">
                <a:latin typeface="Times New Roman"/>
                <a:cs typeface="Times New Roman"/>
              </a:rPr>
              <a:t>cname</a:t>
            </a:r>
            <a:r>
              <a:rPr lang="en-US" sz="2700" b="1" dirty="0">
                <a:latin typeface="Times New Roman"/>
                <a:cs typeface="Times New Roman"/>
              </a:rPr>
              <a:t>, price)</a:t>
            </a:r>
            <a:r>
              <a:rPr lang="en-US" sz="2700" dirty="0">
                <a:latin typeface="Times New Roman"/>
                <a:cs typeface="Times New Roman"/>
              </a:rPr>
              <a:t>, find the </a:t>
            </a:r>
            <a:r>
              <a:rPr lang="en-US" sz="27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 of each brand</a:t>
            </a:r>
            <a:r>
              <a:rPr lang="en-US" sz="2700" dirty="0">
                <a:latin typeface="Times New Roman"/>
                <a:cs typeface="Times New Roman"/>
              </a:rPr>
              <a:t> whose </a:t>
            </a:r>
            <a:r>
              <a:rPr lang="en-US" sz="2700" dirty="0">
                <a:solidFill>
                  <a:srgbClr val="00B050"/>
                </a:solidFill>
                <a:latin typeface="Times New Roman"/>
                <a:cs typeface="Times New Roman"/>
              </a:rPr>
              <a:t>maximum price is less than 11</a:t>
            </a:r>
            <a:r>
              <a:rPr lang="en-US" sz="2700" dirty="0">
                <a:latin typeface="Times New Roman"/>
                <a:cs typeface="Times New Roman"/>
              </a:rPr>
              <a:t>.</a:t>
            </a:r>
            <a:endParaRPr lang="en-US" sz="27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b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400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(price)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As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		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altLang="ja-JP" sz="2400" b="1" dirty="0">
                <a:latin typeface="Courier New" charset="0"/>
                <a:ea typeface="ＭＳ Ｐゴシック" charset="0"/>
                <a:cs typeface="ＭＳ Ｐゴシック" charset="0"/>
              </a:rPr>
              <a:t>		Group By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altLang="ja-JP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Having Max(price) &lt; 11</a:t>
            </a:r>
          </a:p>
          <a:p>
            <a:pPr>
              <a:buFontTx/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3523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Example for </a:t>
            </a:r>
            <a:r>
              <a:rPr lang="en-US" sz="3800" b="1" dirty="0">
                <a:solidFill>
                  <a:srgbClr val="000090"/>
                </a:solidFill>
                <a:latin typeface="Times New Roman"/>
                <a:cs typeface="Times New Roman"/>
              </a:rPr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/>
                <a:cs typeface="Times New Roman"/>
              </a:rPr>
              <a:t>Using </a:t>
            </a:r>
            <a:r>
              <a:rPr lang="en-US" sz="2700" b="1" dirty="0">
                <a:latin typeface="Times New Roman"/>
                <a:cs typeface="Times New Roman"/>
              </a:rPr>
              <a:t>Sells(</a:t>
            </a:r>
            <a:r>
              <a:rPr lang="en-US" sz="2700" b="1" dirty="0" err="1">
                <a:latin typeface="Times New Roman"/>
                <a:cs typeface="Times New Roman"/>
              </a:rPr>
              <a:t>sname</a:t>
            </a:r>
            <a:r>
              <a:rPr lang="en-US" sz="2700" b="1" dirty="0">
                <a:latin typeface="Times New Roman"/>
                <a:cs typeface="Times New Roman"/>
              </a:rPr>
              <a:t>, </a:t>
            </a:r>
            <a:r>
              <a:rPr lang="en-US" sz="2700" b="1" dirty="0" err="1">
                <a:latin typeface="Times New Roman"/>
                <a:cs typeface="Times New Roman"/>
              </a:rPr>
              <a:t>cname</a:t>
            </a:r>
            <a:r>
              <a:rPr lang="en-US" sz="2700" b="1" dirty="0">
                <a:latin typeface="Times New Roman"/>
                <a:cs typeface="Times New Roman"/>
              </a:rPr>
              <a:t>, price)</a:t>
            </a:r>
            <a:r>
              <a:rPr lang="en-US" sz="2700" dirty="0">
                <a:latin typeface="Times New Roman"/>
                <a:cs typeface="Times New Roman"/>
              </a:rPr>
              <a:t>,</a:t>
            </a:r>
            <a:r>
              <a:rPr lang="en-US" sz="2700" b="1" dirty="0">
                <a:latin typeface="Times New Roman"/>
                <a:cs typeface="Times New Roman"/>
              </a:rPr>
              <a:t> </a:t>
            </a:r>
            <a:r>
              <a:rPr lang="en-US" sz="2700" dirty="0">
                <a:latin typeface="Times New Roman"/>
                <a:cs typeface="Times New Roman"/>
              </a:rPr>
              <a:t>find the </a:t>
            </a:r>
            <a:r>
              <a:rPr lang="en-US" sz="27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 </a:t>
            </a:r>
            <a:r>
              <a:rPr lang="en-US" sz="2700" dirty="0">
                <a:latin typeface="Times New Roman"/>
                <a:cs typeface="Times New Roman"/>
              </a:rPr>
              <a:t>of each brand </a:t>
            </a:r>
            <a:r>
              <a:rPr lang="en-US" sz="2700" dirty="0">
                <a:solidFill>
                  <a:srgbClr val="00B050"/>
                </a:solidFill>
                <a:latin typeface="Times New Roman"/>
                <a:cs typeface="Times New Roman"/>
              </a:rPr>
              <a:t>served in more than three coffee shops</a:t>
            </a:r>
            <a:r>
              <a:rPr lang="en-US" sz="2700" dirty="0">
                <a:latin typeface="Times New Roman"/>
                <a:cs typeface="Times New Roman"/>
              </a:rPr>
              <a:t>.</a:t>
            </a:r>
            <a:endParaRPr lang="en-US" sz="27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62</a:t>
            </a:fld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690453" y="2341774"/>
            <a:ext cx="543888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C23D1A45-6334-204C-B07A-25C8C4AD526A}"/>
              </a:ext>
            </a:extLst>
          </p:cNvPr>
          <p:cNvGraphicFramePr>
            <a:graphicFrameLocks/>
          </p:cNvGraphicFramePr>
          <p:nvPr/>
        </p:nvGraphicFramePr>
        <p:xfrm>
          <a:off x="853264" y="2025617"/>
          <a:ext cx="3708400" cy="2698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00600" imgH="3314700" progId="Word.Document.8">
                  <p:embed/>
                </p:oleObj>
              </mc:Choice>
              <mc:Fallback>
                <p:oleObj name="Document" r:id="rId3" imgW="4800600" imgH="3314700" progId="Word.Document.8">
                  <p:embed/>
                  <p:pic>
                    <p:nvPicPr>
                      <p:cNvPr id="11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C23D1A45-6334-204C-B07A-25C8C4AD526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64" y="2025617"/>
                        <a:ext cx="3708400" cy="26987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06897D31-2343-CB4C-8281-5911C5108D9F}"/>
              </a:ext>
            </a:extLst>
          </p:cNvPr>
          <p:cNvGraphicFramePr>
            <a:graphicFrameLocks/>
          </p:cNvGraphicFramePr>
          <p:nvPr/>
        </p:nvGraphicFramePr>
        <p:xfrm>
          <a:off x="5577813" y="2047763"/>
          <a:ext cx="3076790" cy="666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87900" imgH="1041400" progId="Word.Document.8">
                  <p:embed/>
                </p:oleObj>
              </mc:Choice>
              <mc:Fallback>
                <p:oleObj name="Document" r:id="rId5" imgW="4787900" imgH="1041400" progId="Word.Document.8">
                  <p:embed/>
                  <p:pic>
                    <p:nvPicPr>
                      <p:cNvPr id="12" name="Object 1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6897D31-2343-CB4C-8281-5911C5108D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813" y="2047763"/>
                        <a:ext cx="3076790" cy="666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746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solidFill>
                  <a:srgbClr val="000090"/>
                </a:solidFill>
                <a:latin typeface="Times New Roman"/>
                <a:cs typeface="Times New Roman"/>
              </a:rPr>
              <a:t>Example for </a:t>
            </a:r>
            <a:r>
              <a:rPr lang="en-US" sz="3800" b="1" dirty="0">
                <a:solidFill>
                  <a:srgbClr val="000090"/>
                </a:solidFill>
                <a:latin typeface="Times New Roman"/>
                <a:cs typeface="Times New Roman"/>
              </a:rPr>
              <a:t>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/>
                <a:cs typeface="Times New Roman"/>
              </a:rPr>
              <a:t>Using </a:t>
            </a:r>
            <a:r>
              <a:rPr lang="en-US" sz="2700" b="1" dirty="0">
                <a:latin typeface="Times New Roman"/>
                <a:cs typeface="Times New Roman"/>
              </a:rPr>
              <a:t>Sells(</a:t>
            </a:r>
            <a:r>
              <a:rPr lang="en-US" sz="2700" b="1" dirty="0" err="1">
                <a:latin typeface="Times New Roman"/>
                <a:cs typeface="Times New Roman"/>
              </a:rPr>
              <a:t>sname</a:t>
            </a:r>
            <a:r>
              <a:rPr lang="en-US" sz="2700" b="1" dirty="0">
                <a:latin typeface="Times New Roman"/>
                <a:cs typeface="Times New Roman"/>
              </a:rPr>
              <a:t>, </a:t>
            </a:r>
            <a:r>
              <a:rPr lang="en-US" sz="2700" b="1" dirty="0" err="1">
                <a:latin typeface="Times New Roman"/>
                <a:cs typeface="Times New Roman"/>
              </a:rPr>
              <a:t>cname</a:t>
            </a:r>
            <a:r>
              <a:rPr lang="en-US" sz="2700" b="1" dirty="0">
                <a:latin typeface="Times New Roman"/>
                <a:cs typeface="Times New Roman"/>
              </a:rPr>
              <a:t>, price)</a:t>
            </a:r>
            <a:r>
              <a:rPr lang="en-US" sz="2700" dirty="0">
                <a:latin typeface="Times New Roman"/>
                <a:cs typeface="Times New Roman"/>
              </a:rPr>
              <a:t>,</a:t>
            </a:r>
            <a:r>
              <a:rPr lang="en-US" sz="2700" b="1" dirty="0">
                <a:latin typeface="Times New Roman"/>
                <a:cs typeface="Times New Roman"/>
              </a:rPr>
              <a:t> </a:t>
            </a:r>
            <a:r>
              <a:rPr lang="en-US" sz="2700" dirty="0">
                <a:latin typeface="Times New Roman"/>
                <a:cs typeface="Times New Roman"/>
              </a:rPr>
              <a:t>find the </a:t>
            </a:r>
            <a:r>
              <a:rPr lang="en-US" sz="2700" dirty="0">
                <a:solidFill>
                  <a:srgbClr val="7030A0"/>
                </a:solidFill>
                <a:latin typeface="Times New Roman"/>
                <a:cs typeface="Times New Roman"/>
              </a:rPr>
              <a:t>minimum price </a:t>
            </a:r>
            <a:r>
              <a:rPr lang="en-US" sz="2700" dirty="0">
                <a:latin typeface="Times New Roman"/>
                <a:cs typeface="Times New Roman"/>
              </a:rPr>
              <a:t>of each brand </a:t>
            </a:r>
            <a:r>
              <a:rPr lang="en-US" sz="2700" dirty="0">
                <a:solidFill>
                  <a:srgbClr val="00B050"/>
                </a:solidFill>
                <a:latin typeface="Times New Roman"/>
                <a:cs typeface="Times New Roman"/>
              </a:rPr>
              <a:t>served in more than three coffee shops</a:t>
            </a:r>
            <a:r>
              <a:rPr lang="en-US" sz="2700" dirty="0">
                <a:latin typeface="Times New Roman"/>
                <a:cs typeface="Times New Roman"/>
              </a:rPr>
              <a:t>.</a:t>
            </a:r>
            <a:endParaRPr lang="en-US" sz="27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0385" y="2185252"/>
            <a:ext cx="7901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Min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(price) As </a:t>
            </a:r>
            <a:r>
              <a:rPr lang="en-US" sz="2400" dirty="0" err="1">
                <a:latin typeface="Courier New" charset="0"/>
                <a:ea typeface="ＭＳ Ｐゴシック" charset="0"/>
                <a:cs typeface="ＭＳ Ｐゴシック" charset="0"/>
              </a:rPr>
              <a:t>minprice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buFontTx/>
              <a:buNone/>
            </a:pP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Sells</a:t>
            </a:r>
          </a:p>
          <a:p>
            <a:pPr>
              <a:buFontTx/>
              <a:buNone/>
            </a:pPr>
            <a:r>
              <a:rPr lang="en-US" altLang="ja-JP" sz="2400" b="1" dirty="0">
                <a:latin typeface="Courier New" charset="0"/>
                <a:ea typeface="ＭＳ Ｐゴシック" charset="0"/>
                <a:cs typeface="ＭＳ Ｐゴシック" charset="0"/>
              </a:rPr>
              <a:t>Group By</a:t>
            </a:r>
            <a:r>
              <a:rPr lang="en-US" altLang="ja-JP" sz="24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sz="2400" dirty="0" err="1">
                <a:latin typeface="Courier New" charset="0"/>
                <a:ea typeface="ＭＳ Ｐゴシック" charset="0"/>
                <a:cs typeface="ＭＳ Ｐゴシック" charset="0"/>
              </a:rPr>
              <a:t>cname</a:t>
            </a:r>
            <a:endParaRPr lang="en-US" altLang="ja-JP" sz="2400" dirty="0">
              <a:latin typeface="Courier New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Having Count(</a:t>
            </a:r>
            <a:r>
              <a:rPr lang="en-US" sz="2400" b="1" dirty="0" err="1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sname</a:t>
            </a:r>
            <a:r>
              <a:rPr lang="en-US" sz="2400" b="1" dirty="0">
                <a:solidFill>
                  <a:srgbClr val="00B05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) &gt; 3</a:t>
            </a:r>
          </a:p>
        </p:txBody>
      </p:sp>
    </p:spTree>
    <p:extLst>
      <p:ext uri="{BB962C8B-B14F-4D97-AF65-F5344CB8AC3E}">
        <p14:creationId xmlns:p14="http://schemas.microsoft.com/office/powerpoint/2010/main" val="30697104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Autofit/>
          </a:bodyPr>
          <a:lstStyle/>
          <a:p>
            <a:pPr algn="l"/>
            <a:r>
              <a:rPr lang="en-US" sz="3400" dirty="0">
                <a:solidFill>
                  <a:srgbClr val="000090"/>
                </a:solidFill>
                <a:latin typeface="Times New Roman"/>
                <a:cs typeface="Times New Roman"/>
              </a:rPr>
              <a:t>Result of SQL queries might contain duplicates</a:t>
            </a:r>
            <a:endParaRPr lang="en-US" sz="3400" b="1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2"/>
            <a:ext cx="8730532" cy="58142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br>
              <a:rPr lang="en-US" b="1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producer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Coffee;</a:t>
            </a:r>
          </a:p>
          <a:p>
            <a:pPr>
              <a:buFontTx/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ourier New" charset="0"/>
                <a:ea typeface="ＭＳ Ｐゴシック" charset="0"/>
                <a:cs typeface="ＭＳ Ｐゴシック" charset="0"/>
              </a:rPr>
              <a:t>                      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9" name="Object 8">
            <a:hlinkClick r:id="" action="ppaction://ole?verb=0"/>
            <a:extLst>
              <a:ext uri="{FF2B5EF4-FFF2-40B4-BE49-F238E27FC236}">
                <a16:creationId xmlns:a16="http://schemas.microsoft.com/office/drawing/2014/main" id="{509E4F1C-7FA0-4740-98AF-59728AA0157D}"/>
              </a:ext>
            </a:extLst>
          </p:cNvPr>
          <p:cNvGraphicFramePr>
            <a:graphicFrameLocks/>
          </p:cNvGraphicFramePr>
          <p:nvPr/>
        </p:nvGraphicFramePr>
        <p:xfrm>
          <a:off x="713517" y="2771174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00600" imgH="1905000" progId="Word.Document.8">
                  <p:embed/>
                </p:oleObj>
              </mc:Choice>
              <mc:Fallback>
                <p:oleObj name="Document" r:id="rId3" imgW="4800600" imgH="1905000" progId="Word.Document.8">
                  <p:embed/>
                  <p:pic>
                    <p:nvPicPr>
                      <p:cNvPr id="9" name="Object 8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09E4F1C-7FA0-4740-98AF-59728AA015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17" y="2771174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DF1E6F6F-4613-B14B-BAAD-9396DF630EC5}"/>
              </a:ext>
            </a:extLst>
          </p:cNvPr>
          <p:cNvGraphicFramePr>
            <a:graphicFrameLocks/>
          </p:cNvGraphicFramePr>
          <p:nvPr/>
        </p:nvGraphicFramePr>
        <p:xfrm>
          <a:off x="5224477" y="2771174"/>
          <a:ext cx="3736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87900" imgH="1905000" progId="Word.Document.8">
                  <p:embed/>
                </p:oleObj>
              </mc:Choice>
              <mc:Fallback>
                <p:oleObj name="Document" r:id="rId5" imgW="4787900" imgH="1905000" progId="Word.Document.8">
                  <p:embed/>
                  <p:pic>
                    <p:nvPicPr>
                      <p:cNvPr id="11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F1E6F6F-4613-B14B-BAAD-9396DF630E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477" y="2771174"/>
                        <a:ext cx="3736975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D92E9CE2-32F7-8746-A4D3-376C3F011073}"/>
              </a:ext>
            </a:extLst>
          </p:cNvPr>
          <p:cNvSpPr/>
          <p:nvPr/>
        </p:nvSpPr>
        <p:spPr>
          <a:xfrm>
            <a:off x="4482211" y="2898105"/>
            <a:ext cx="594073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76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Use </a:t>
            </a:r>
            <a:r>
              <a:rPr lang="en-US" sz="4000" b="1" dirty="0">
                <a:solidFill>
                  <a:srgbClr val="000090"/>
                </a:solidFill>
                <a:latin typeface="Times New Roman"/>
                <a:cs typeface="Times New Roman"/>
              </a:rPr>
              <a:t>distinct</a:t>
            </a:r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 to remove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	</a:t>
            </a:r>
            <a:b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</a:b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SELECT </a:t>
            </a:r>
            <a:r>
              <a:rPr lang="en-US" sz="2400" b="1" dirty="0">
                <a:solidFill>
                  <a:srgbClr val="7030A0"/>
                </a:solidFill>
                <a:latin typeface="Courier New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producer</a:t>
            </a:r>
          </a:p>
          <a:p>
            <a:pPr>
              <a:buFontTx/>
              <a:buNone/>
            </a:pP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latin typeface="Courier New" charset="0"/>
                <a:ea typeface="ＭＳ Ｐゴシック" charset="0"/>
                <a:cs typeface="ＭＳ Ｐゴシック" charset="0"/>
              </a:rPr>
              <a:t>FROM</a:t>
            </a:r>
            <a:r>
              <a:rPr lang="en-US" sz="2400" dirty="0">
                <a:latin typeface="Courier New" charset="0"/>
                <a:ea typeface="ＭＳ Ｐゴシック" charset="0"/>
                <a:cs typeface="ＭＳ Ｐゴシック" charset="0"/>
              </a:rPr>
              <a:t> Coffee;</a:t>
            </a:r>
          </a:p>
          <a:p>
            <a:pPr>
              <a:buFontTx/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latin typeface="Times New Roman"/>
                <a:cs typeface="Times New Roman"/>
              </a:rPr>
              <a:t>  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DC4EBB00-3DC0-394A-A4B8-CC72805D0F46}"/>
              </a:ext>
            </a:extLst>
          </p:cNvPr>
          <p:cNvGraphicFramePr>
            <a:graphicFrameLocks/>
          </p:cNvGraphicFramePr>
          <p:nvPr/>
        </p:nvGraphicFramePr>
        <p:xfrm>
          <a:off x="571849" y="3170419"/>
          <a:ext cx="3745789" cy="144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00600" imgH="1905000" progId="Word.Document.8">
                  <p:embed/>
                </p:oleObj>
              </mc:Choice>
              <mc:Fallback>
                <p:oleObj name="Document" r:id="rId3" imgW="4800600" imgH="1905000" progId="Word.Document.8">
                  <p:embed/>
                  <p:pic>
                    <p:nvPicPr>
                      <p:cNvPr id="11" name="Object 1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C4EBB00-3DC0-394A-A4B8-CC72805D0F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49" y="3170419"/>
                        <a:ext cx="3745789" cy="1448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83AF734F-6E2D-AA42-81D9-4015E8B3BAE7}"/>
              </a:ext>
            </a:extLst>
          </p:cNvPr>
          <p:cNvGraphicFramePr>
            <a:graphicFrameLocks/>
          </p:cNvGraphicFramePr>
          <p:nvPr/>
        </p:nvGraphicFramePr>
        <p:xfrm>
          <a:off x="5170304" y="3170419"/>
          <a:ext cx="37369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87900" imgH="1473200" progId="Word.Document.8">
                  <p:embed/>
                </p:oleObj>
              </mc:Choice>
              <mc:Fallback>
                <p:oleObj name="Document" r:id="rId5" imgW="4787900" imgH="1473200" progId="Word.Document.8">
                  <p:embed/>
                  <p:pic>
                    <p:nvPicPr>
                      <p:cNvPr id="12" name="Object 1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83AF734F-6E2D-AA42-81D9-4015E8B3BA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304" y="3170419"/>
                        <a:ext cx="37369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EAA813F2-5626-E244-A7E6-5165F29DD722}"/>
              </a:ext>
            </a:extLst>
          </p:cNvPr>
          <p:cNvSpPr/>
          <p:nvPr/>
        </p:nvSpPr>
        <p:spPr>
          <a:xfrm>
            <a:off x="4366301" y="3490533"/>
            <a:ext cx="594073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236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Set operations 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R 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Union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 S: </a:t>
            </a:r>
            <a:r>
              <a:rPr lang="en-US" sz="2800" dirty="0">
                <a:latin typeface="Times New Roman"/>
                <a:cs typeface="Times New Roman"/>
              </a:rPr>
              <a:t>returns the union of R and S.</a:t>
            </a:r>
          </a:p>
          <a:p>
            <a:endParaRPr lang="en-US"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R 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Intersect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 S: </a:t>
            </a:r>
            <a:r>
              <a:rPr lang="en-US" sz="2800" dirty="0">
                <a:latin typeface="Times New Roman"/>
                <a:cs typeface="Times New Roman"/>
              </a:rPr>
              <a:t>returns tuples common between R and S.</a:t>
            </a:r>
          </a:p>
          <a:p>
            <a:endParaRPr lang="en-US" sz="28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R </a:t>
            </a:r>
            <a:r>
              <a:rPr lang="en-US" sz="2800" b="1" dirty="0">
                <a:solidFill>
                  <a:srgbClr val="7030A0"/>
                </a:solidFill>
                <a:latin typeface="Times New Roman"/>
                <a:cs typeface="Times New Roman"/>
              </a:rPr>
              <a:t>Except</a:t>
            </a:r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 S: </a:t>
            </a:r>
            <a:r>
              <a:rPr lang="en-US" sz="2800" dirty="0">
                <a:latin typeface="Times New Roman"/>
                <a:cs typeface="Times New Roman"/>
              </a:rPr>
              <a:t>returns the tuples found in R but not in S.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Some systems, e.g., MySQL, </a:t>
            </a:r>
            <a:r>
              <a:rPr lang="en-US" sz="2600" dirty="0">
                <a:solidFill>
                  <a:srgbClr val="FF0000"/>
                </a:solidFill>
                <a:latin typeface="Times New Roman"/>
                <a:cs typeface="Times New Roman"/>
              </a:rPr>
              <a:t>do not </a:t>
            </a:r>
            <a:r>
              <a:rPr lang="en-US" sz="2600" dirty="0">
                <a:latin typeface="Times New Roman"/>
                <a:cs typeface="Times New Roman"/>
              </a:rPr>
              <a:t>support </a:t>
            </a:r>
            <a:r>
              <a:rPr lang="en-US" sz="2600" b="1" dirty="0">
                <a:solidFill>
                  <a:srgbClr val="7030A0"/>
                </a:solidFill>
                <a:latin typeface="Times New Roman"/>
                <a:cs typeface="Times New Roman"/>
              </a:rPr>
              <a:t>Except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</a:p>
          <a:p>
            <a:pPr lvl="1"/>
            <a:r>
              <a:rPr lang="en-US" sz="2600" b="1" dirty="0">
                <a:solidFill>
                  <a:srgbClr val="7030A0"/>
                </a:solidFill>
                <a:latin typeface="Times New Roman"/>
                <a:cs typeface="Times New Roman"/>
              </a:rPr>
              <a:t>Except</a:t>
            </a:r>
            <a:r>
              <a:rPr lang="en-US" sz="2600" dirty="0">
                <a:latin typeface="Times New Roman"/>
                <a:cs typeface="Times New Roman"/>
              </a:rPr>
              <a:t> can be expressed using </a:t>
            </a:r>
            <a:r>
              <a:rPr lang="en-US" sz="2600" dirty="0">
                <a:solidFill>
                  <a:srgbClr val="7030A0"/>
                </a:solidFill>
                <a:latin typeface="Times New Roman"/>
                <a:cs typeface="Times New Roman"/>
              </a:rPr>
              <a:t>nested queries with </a:t>
            </a:r>
            <a:r>
              <a:rPr lang="en-US" sz="2600" b="1" dirty="0">
                <a:solidFill>
                  <a:srgbClr val="7030A0"/>
                </a:solidFill>
                <a:latin typeface="Times New Roman"/>
                <a:cs typeface="Times New Roman"/>
              </a:rPr>
              <a:t>not in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Set operations do not return duplicates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We force them </a:t>
            </a:r>
            <a:r>
              <a:rPr lang="en-US" i="1" dirty="0">
                <a:latin typeface="Times New Roman"/>
                <a:cs typeface="Times New Roman"/>
              </a:rPr>
              <a:t>not</a:t>
            </a:r>
            <a:r>
              <a:rPr lang="en-US" dirty="0">
                <a:latin typeface="Times New Roman"/>
                <a:cs typeface="Times New Roman"/>
              </a:rPr>
              <a:t> to remove duplicates by </a:t>
            </a:r>
            <a:r>
              <a:rPr lang="en-US" b="1" dirty="0">
                <a:solidFill>
                  <a:srgbClr val="7030A0"/>
                </a:solidFill>
                <a:latin typeface="Times New Roman"/>
                <a:cs typeface="Times New Roman"/>
              </a:rPr>
              <a:t>ALL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… 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UNION</a:t>
            </a:r>
            <a:r>
              <a:rPr lang="en-US" dirty="0">
                <a:latin typeface="Times New Roman"/>
                <a:cs typeface="Times New Roman"/>
              </a:rPr>
              <a:t> …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… 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  <a:sym typeface="Wingdings"/>
              </a:rPr>
              <a:t>UNION ALL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…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… 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INTERSECT</a:t>
            </a:r>
            <a:r>
              <a:rPr lang="en-US" dirty="0">
                <a:latin typeface="Times New Roman"/>
                <a:cs typeface="Times New Roman"/>
              </a:rPr>
              <a:t> …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… 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  <a:sym typeface="Wingdings"/>
              </a:rPr>
              <a:t>INTERSECT ALL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…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... 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EXCEPT</a:t>
            </a:r>
            <a:r>
              <a:rPr lang="en-US" dirty="0">
                <a:latin typeface="Times New Roman"/>
                <a:cs typeface="Times New Roman"/>
              </a:rPr>
              <a:t>…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… 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EXCEPT 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  <a:sym typeface="Wingdings"/>
              </a:rPr>
              <a:t>ALL</a:t>
            </a:r>
            <a:r>
              <a:rPr lang="en-US" dirty="0">
                <a:latin typeface="Times New Roman"/>
                <a:cs typeface="Times New Roman"/>
                <a:sym typeface="Wingdings"/>
              </a:rPr>
              <a:t> …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48" y="93008"/>
            <a:ext cx="8504252" cy="872907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Warmup question: finding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97" y="1092581"/>
            <a:ext cx="8730532" cy="526757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Par(parent, child)</a:t>
            </a:r>
            <a:r>
              <a:rPr lang="en-US" sz="2800" dirty="0">
                <a:latin typeface="Times New Roman"/>
                <a:cs typeface="Times New Roman"/>
              </a:rPr>
              <a:t>, find children of 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cs typeface="Times New Roman"/>
              </a:rPr>
              <a:t>Joe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(p1.parent = ‘Joe’);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i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279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48" y="93008"/>
            <a:ext cx="8504252" cy="872907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Warmup question: finding grandchildren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97" y="1092581"/>
            <a:ext cx="8730532" cy="526757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Par(parent, child)</a:t>
            </a:r>
            <a:r>
              <a:rPr lang="en-US" sz="2800" dirty="0">
                <a:latin typeface="Times New Roman"/>
                <a:cs typeface="Times New Roman"/>
              </a:rPr>
              <a:t>, find grandchildren of </a:t>
            </a:r>
            <a:r>
              <a:rPr lang="en-US" sz="2800" i="1" dirty="0">
                <a:solidFill>
                  <a:srgbClr val="7030A0"/>
                </a:solidFill>
                <a:latin typeface="Times New Roman"/>
                <a:cs typeface="Times New Roman"/>
              </a:rPr>
              <a:t>Joe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p1, par p2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(p1.child = p2.parent) AND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(p1.parent = ‘Joe’);</a:t>
            </a: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i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955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Instances of a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71179"/>
            <a:ext cx="8730532" cy="5550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set of tuples that are stored under the schema</a:t>
            </a:r>
          </a:p>
          <a:p>
            <a:r>
              <a:rPr lang="en-US" b="1" dirty="0">
                <a:latin typeface="Times New Roman"/>
                <a:cs typeface="Times New Roman"/>
              </a:rPr>
              <a:t>Example: </a:t>
            </a:r>
            <a:endParaRPr lang="en-US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	</a:t>
            </a:r>
            <a:r>
              <a:rPr lang="en-US" dirty="0">
                <a:latin typeface="Times New Roman"/>
                <a:cs typeface="Times New Roman"/>
              </a:rPr>
              <a:t>an instance of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       Book (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ISBN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, title, price, year)        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	is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	   { (11, ‘AI Systems’, $102, 2001),</a:t>
            </a:r>
            <a:b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	      (22, ‘Cell’, $201, 1954)  }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A schema may have numerous instances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       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537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48" y="93008"/>
            <a:ext cx="8504252" cy="87290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Now, find all </a:t>
            </a:r>
            <a:r>
              <a:rPr lang="en-US" sz="4000" i="1" dirty="0">
                <a:solidFill>
                  <a:srgbClr val="000090"/>
                </a:solidFill>
                <a:latin typeface="Times New Roman"/>
                <a:cs typeface="Times New Roman"/>
              </a:rPr>
              <a:t>Joe’</a:t>
            </a:r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s</a:t>
            </a:r>
            <a:r>
              <a:rPr lang="en-US" sz="4000" i="1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descendants</a:t>
            </a:r>
            <a:endParaRPr lang="en-US" sz="4000" i="1" dirty="0">
              <a:solidFill>
                <a:srgbClr val="000090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97" y="1092581"/>
            <a:ext cx="8730532" cy="526757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		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(p1.parent = ‘Joe’)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			UNION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p1, par p2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(p1.child = p2.parent) AND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(p1.parent = ‘Joe’);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	UNION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p3.child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p1, par p2, par p3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(p1.child = p2.parent) AND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				 (p2.child = p3.parent) AND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(p1.parent = ‘Joe’);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 UNION …</a:t>
            </a:r>
          </a:p>
          <a:p>
            <a:pPr marL="457200" lvl="1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EAE35-12AE-5F8E-C19C-5D6BC5BCF0EC}"/>
              </a:ext>
            </a:extLst>
          </p:cNvPr>
          <p:cNvSpPr txBox="1"/>
          <p:nvPr/>
        </p:nvSpPr>
        <p:spPr>
          <a:xfrm>
            <a:off x="5503290" y="1060865"/>
            <a:ext cx="1917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59A88-E262-ECB3-C434-5113AA85CC89}"/>
              </a:ext>
            </a:extLst>
          </p:cNvPr>
          <p:cNvSpPr txBox="1"/>
          <p:nvPr/>
        </p:nvSpPr>
        <p:spPr>
          <a:xfrm>
            <a:off x="5503290" y="2345960"/>
            <a:ext cx="2270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E651C-1A81-DCEF-7E04-6E6CE2B38815}"/>
              </a:ext>
            </a:extLst>
          </p:cNvPr>
          <p:cNvSpPr txBox="1"/>
          <p:nvPr/>
        </p:nvSpPr>
        <p:spPr>
          <a:xfrm>
            <a:off x="5576863" y="4031283"/>
            <a:ext cx="2270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9A90B-380F-2C86-98DC-F287B6EC30A4}"/>
              </a:ext>
            </a:extLst>
          </p:cNvPr>
          <p:cNvSpPr txBox="1"/>
          <p:nvPr/>
        </p:nvSpPr>
        <p:spPr>
          <a:xfrm>
            <a:off x="357352" y="1020768"/>
            <a:ext cx="2507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sub-query per each generation</a:t>
            </a:r>
            <a:endParaRPr lang="en-US" sz="22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8EDC7-0853-5B5A-F180-2D6F29365212}"/>
              </a:ext>
            </a:extLst>
          </p:cNvPr>
          <p:cNvSpPr txBox="1"/>
          <p:nvPr/>
        </p:nvSpPr>
        <p:spPr>
          <a:xfrm>
            <a:off x="4288221" y="5780080"/>
            <a:ext cx="4669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#sub-queries = #generations descending from Joe</a:t>
            </a:r>
            <a:endParaRPr lang="en-US" sz="2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0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48" y="93008"/>
            <a:ext cx="8504252" cy="87290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Find all descendants of </a:t>
            </a:r>
            <a:r>
              <a:rPr lang="en-US" sz="4000" i="1" dirty="0">
                <a:solidFill>
                  <a:srgbClr val="000090"/>
                </a:solidFill>
                <a:latin typeface="Times New Roman"/>
                <a:cs typeface="Times New Roman"/>
              </a:rPr>
              <a:t>Joe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97" y="1092581"/>
            <a:ext cx="8730532" cy="526757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		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(p1.parent = ‘Joe’)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			UNION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p1, par p2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(p1.child = p2.parent) AND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(p1.parent = ‘Joe’);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	UNION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p3.child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p1, par p2, par p3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(p1.child = p2.parent) AND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				 (p2.child = p3.parent) AND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(p1.parent = ‘Joe’);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 UNION …</a:t>
            </a:r>
          </a:p>
          <a:p>
            <a:pPr marL="457200" lvl="1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EAE35-12AE-5F8E-C19C-5D6BC5BCF0EC}"/>
              </a:ext>
            </a:extLst>
          </p:cNvPr>
          <p:cNvSpPr txBox="1"/>
          <p:nvPr/>
        </p:nvSpPr>
        <p:spPr>
          <a:xfrm>
            <a:off x="5503290" y="1060865"/>
            <a:ext cx="1917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59A88-E262-ECB3-C434-5113AA85CC89}"/>
              </a:ext>
            </a:extLst>
          </p:cNvPr>
          <p:cNvSpPr txBox="1"/>
          <p:nvPr/>
        </p:nvSpPr>
        <p:spPr>
          <a:xfrm>
            <a:off x="5503290" y="2345960"/>
            <a:ext cx="2270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E651C-1A81-DCEF-7E04-6E6CE2B38815}"/>
              </a:ext>
            </a:extLst>
          </p:cNvPr>
          <p:cNvSpPr txBox="1"/>
          <p:nvPr/>
        </p:nvSpPr>
        <p:spPr>
          <a:xfrm>
            <a:off x="5576863" y="4031283"/>
            <a:ext cx="2270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9A90B-380F-2C86-98DC-F287B6EC30A4}"/>
              </a:ext>
            </a:extLst>
          </p:cNvPr>
          <p:cNvSpPr txBox="1"/>
          <p:nvPr/>
        </p:nvSpPr>
        <p:spPr>
          <a:xfrm>
            <a:off x="357352" y="1020768"/>
            <a:ext cx="2507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sub-query per each generation</a:t>
            </a:r>
            <a:endParaRPr lang="en-US" sz="22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4D825-F647-EC0D-B78F-46AE8868B39F}"/>
              </a:ext>
            </a:extLst>
          </p:cNvPr>
          <p:cNvSpPr txBox="1"/>
          <p:nvPr/>
        </p:nvSpPr>
        <p:spPr>
          <a:xfrm>
            <a:off x="227097" y="1916875"/>
            <a:ext cx="29049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#sub-queries = #generations descending from Joe</a:t>
            </a:r>
            <a:endParaRPr lang="en-US" sz="22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</a:t>
            </a: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know #generations </a:t>
            </a:r>
            <a:b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descending from </a:t>
            </a:r>
            <a:r>
              <a:rPr lang="en-US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Joe</a:t>
            </a:r>
            <a:br>
              <a:rPr lang="en-US" sz="2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48" y="93008"/>
            <a:ext cx="8504252" cy="87290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Find all descendants of </a:t>
            </a:r>
            <a:r>
              <a:rPr lang="en-US" sz="4000" i="1" dirty="0">
                <a:solidFill>
                  <a:srgbClr val="000090"/>
                </a:solidFill>
                <a:latin typeface="Times New Roman"/>
                <a:cs typeface="Times New Roman"/>
              </a:rPr>
              <a:t>Joe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97" y="1092581"/>
            <a:ext cx="8730532" cy="526757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		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(p1.parent = ‘Joe’)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			UNION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p1, par p2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(p1.child = p2.parent) AND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(p1.parent = ‘Joe’);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	UNION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p3.child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p1, par p2, par p3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(p1.child = p2.parent) AND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				 (p2.child = p3.parent) AND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(p1.parent = ‘Joe’);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 UNION …</a:t>
            </a:r>
          </a:p>
          <a:p>
            <a:pPr marL="457200" lvl="1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EAE35-12AE-5F8E-C19C-5D6BC5BCF0EC}"/>
              </a:ext>
            </a:extLst>
          </p:cNvPr>
          <p:cNvSpPr txBox="1"/>
          <p:nvPr/>
        </p:nvSpPr>
        <p:spPr>
          <a:xfrm>
            <a:off x="5503290" y="1060865"/>
            <a:ext cx="1917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59A88-E262-ECB3-C434-5113AA85CC89}"/>
              </a:ext>
            </a:extLst>
          </p:cNvPr>
          <p:cNvSpPr txBox="1"/>
          <p:nvPr/>
        </p:nvSpPr>
        <p:spPr>
          <a:xfrm>
            <a:off x="5503290" y="2345960"/>
            <a:ext cx="2270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E651C-1A81-DCEF-7E04-6E6CE2B38815}"/>
              </a:ext>
            </a:extLst>
          </p:cNvPr>
          <p:cNvSpPr txBox="1"/>
          <p:nvPr/>
        </p:nvSpPr>
        <p:spPr>
          <a:xfrm>
            <a:off x="5576863" y="4031283"/>
            <a:ext cx="2270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9A90B-380F-2C86-98DC-F287B6EC30A4}"/>
              </a:ext>
            </a:extLst>
          </p:cNvPr>
          <p:cNvSpPr txBox="1"/>
          <p:nvPr/>
        </p:nvSpPr>
        <p:spPr>
          <a:xfrm>
            <a:off x="357352" y="1020768"/>
            <a:ext cx="2507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sub-query per each generation</a:t>
            </a:r>
            <a:endParaRPr lang="en-US" sz="22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4D825-F647-EC0D-B78F-46AE8868B39F}"/>
              </a:ext>
            </a:extLst>
          </p:cNvPr>
          <p:cNvSpPr txBox="1"/>
          <p:nvPr/>
        </p:nvSpPr>
        <p:spPr>
          <a:xfrm>
            <a:off x="227097" y="1916875"/>
            <a:ext cx="29049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must recursively traverse parentship relation to find all generations and descendants.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4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48" y="93008"/>
            <a:ext cx="8504252" cy="872907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0090"/>
                </a:solidFill>
                <a:latin typeface="Times New Roman"/>
                <a:cs typeface="Times New Roman"/>
              </a:rPr>
              <a:t>Find all descendants of </a:t>
            </a:r>
            <a:r>
              <a:rPr lang="en-US" sz="4000" i="1" dirty="0">
                <a:solidFill>
                  <a:srgbClr val="000090"/>
                </a:solidFill>
                <a:latin typeface="Times New Roman"/>
                <a:cs typeface="Times New Roman"/>
              </a:rPr>
              <a:t>Joe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97" y="1092581"/>
            <a:ext cx="8730532" cy="5267571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p1.child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				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(p1.parent = ‘Joe’)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				UNION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p2.child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p1, par p2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(p1.child = p2.parent) AND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(p1.parent = ‘Joe’);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	UNION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p3.child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par p1, par p2, par p3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(p1.child = p2.parent) AND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				 (p2.child = p3.parent) AND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		 (p1.parent = ‘Joe’);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				 UNION …</a:t>
            </a:r>
          </a:p>
          <a:p>
            <a:pPr marL="457200" lvl="1" indent="0">
              <a:buNone/>
            </a:pPr>
            <a:endParaRPr lang="en-US" sz="2000" i="1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EAE35-12AE-5F8E-C19C-5D6BC5BCF0EC}"/>
              </a:ext>
            </a:extLst>
          </p:cNvPr>
          <p:cNvSpPr txBox="1"/>
          <p:nvPr/>
        </p:nvSpPr>
        <p:spPr>
          <a:xfrm>
            <a:off x="5503290" y="1060865"/>
            <a:ext cx="1917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59A88-E262-ECB3-C434-5113AA85CC89}"/>
              </a:ext>
            </a:extLst>
          </p:cNvPr>
          <p:cNvSpPr txBox="1"/>
          <p:nvPr/>
        </p:nvSpPr>
        <p:spPr>
          <a:xfrm>
            <a:off x="5503290" y="2345960"/>
            <a:ext cx="2270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E651C-1A81-DCEF-7E04-6E6CE2B38815}"/>
              </a:ext>
            </a:extLst>
          </p:cNvPr>
          <p:cNvSpPr txBox="1"/>
          <p:nvPr/>
        </p:nvSpPr>
        <p:spPr>
          <a:xfrm>
            <a:off x="5576863" y="4031283"/>
            <a:ext cx="22702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99A90B-380F-2C86-98DC-F287B6EC30A4}"/>
              </a:ext>
            </a:extLst>
          </p:cNvPr>
          <p:cNvSpPr txBox="1"/>
          <p:nvPr/>
        </p:nvSpPr>
        <p:spPr>
          <a:xfrm>
            <a:off x="357352" y="1020768"/>
            <a:ext cx="2507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sub-query per each generation</a:t>
            </a:r>
            <a:endParaRPr lang="en-US" sz="22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4D825-F647-EC0D-B78F-46AE8868B39F}"/>
              </a:ext>
            </a:extLst>
          </p:cNvPr>
          <p:cNvSpPr txBox="1"/>
          <p:nvPr/>
        </p:nvSpPr>
        <p:spPr>
          <a:xfrm>
            <a:off x="227097" y="1916875"/>
            <a:ext cx="2904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an example of a 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query.</a:t>
            </a: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5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48" y="67250"/>
            <a:ext cx="8504252" cy="999573"/>
          </a:xfrm>
        </p:spPr>
        <p:txBody>
          <a:bodyPr>
            <a:noAutofit/>
          </a:bodyPr>
          <a:lstStyle/>
          <a:p>
            <a:pPr algn="l"/>
            <a:r>
              <a:rPr lang="en-US" sz="3400" dirty="0">
                <a:solidFill>
                  <a:srgbClr val="000090"/>
                </a:solidFill>
                <a:latin typeface="Times New Roman"/>
                <a:cs typeface="Times New Roman"/>
              </a:rPr>
              <a:t>We cannot write recursive queries in basic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97" y="1092581"/>
            <a:ext cx="8730532" cy="526757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Theorem:</a:t>
            </a:r>
            <a:r>
              <a:rPr lang="en-US" sz="2800" dirty="0">
                <a:latin typeface="Times New Roman"/>
                <a:cs typeface="Times New Roman"/>
              </a:rPr>
              <a:t> It is </a:t>
            </a:r>
            <a:r>
              <a:rPr lang="en-US" sz="2800" i="1" dirty="0">
                <a:solidFill>
                  <a:srgbClr val="C00000"/>
                </a:solidFill>
                <a:latin typeface="Times New Roman"/>
                <a:cs typeface="Times New Roman"/>
              </a:rPr>
              <a:t>not</a:t>
            </a:r>
            <a:r>
              <a:rPr lang="en-US" sz="2800" dirty="0">
                <a:latin typeface="Times New Roman"/>
                <a:cs typeface="Times New Roman"/>
              </a:rPr>
              <a:t> possible to write recursive queries in RA, RC, and non-recursive </a:t>
            </a:r>
            <a:r>
              <a:rPr lang="en-US" sz="2800" dirty="0" err="1">
                <a:latin typeface="Times New Roman"/>
                <a:cs typeface="Times New Roman"/>
              </a:rPr>
              <a:t>Datalog</a:t>
            </a:r>
            <a:r>
              <a:rPr lang="en-US" sz="2800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we do </a:t>
            </a:r>
            <a:r>
              <a:rPr lang="en-US" i="1" dirty="0">
                <a:latin typeface="Times New Roman"/>
                <a:cs typeface="Times New Roman"/>
              </a:rPr>
              <a:t>not </a:t>
            </a:r>
            <a:r>
              <a:rPr lang="en-US" dirty="0">
                <a:latin typeface="Times New Roman"/>
                <a:cs typeface="Times New Roman"/>
              </a:rPr>
              <a:t>cover the proof.</a:t>
            </a:r>
          </a:p>
          <a:p>
            <a:pPr lvl="2"/>
            <a:r>
              <a:rPr lang="en-US" dirty="0">
                <a:latin typeface="Times New Roman"/>
                <a:cs typeface="Times New Roman"/>
              </a:rPr>
              <a:t>Refer to Alice book for the proof.</a:t>
            </a: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Basic SQL that implements RA, RC, and non-recursive </a:t>
            </a:r>
            <a:r>
              <a:rPr lang="en-US" dirty="0" err="1">
                <a:latin typeface="Times New Roman"/>
                <a:cs typeface="Times New Roman"/>
              </a:rPr>
              <a:t>Datalog</a:t>
            </a:r>
            <a:r>
              <a:rPr lang="en-US" dirty="0">
                <a:latin typeface="Times New Roman"/>
                <a:cs typeface="Times New Roman"/>
              </a:rPr>
              <a:t> does not support recursion.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68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Support for recursive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More recent SQL standards have features to support recursive queries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go beyond RA, RC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most database systems do </a:t>
            </a:r>
            <a:r>
              <a:rPr lang="en-US" i="1" dirty="0">
                <a:latin typeface="Times New Roman"/>
                <a:cs typeface="Times New Roman"/>
              </a:rPr>
              <a:t>not </a:t>
            </a:r>
            <a:r>
              <a:rPr lang="en-US" dirty="0">
                <a:latin typeface="Times New Roman"/>
                <a:cs typeface="Times New Roman"/>
              </a:rPr>
              <a:t>implement that 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Systems support limited recursion</a:t>
            </a:r>
          </a:p>
          <a:p>
            <a:pPr lvl="1"/>
            <a:r>
              <a:rPr lang="en-US" sz="2600" b="1" dirty="0">
                <a:solidFill>
                  <a:srgbClr val="7030A0"/>
                </a:solidFill>
                <a:latin typeface="Times New Roman"/>
                <a:cs typeface="Times New Roman"/>
              </a:rPr>
              <a:t>MySQL 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cs typeface="Times New Roman"/>
              </a:rPr>
              <a:t>recursive </a:t>
            </a:r>
            <a:r>
              <a:rPr lang="en-US" sz="2600" b="1" i="1" dirty="0" err="1">
                <a:solidFill>
                  <a:srgbClr val="7030A0"/>
                </a:solidFill>
                <a:latin typeface="Times New Roman"/>
                <a:cs typeface="Times New Roman"/>
              </a:rPr>
              <a:t>cte</a:t>
            </a:r>
            <a:r>
              <a:rPr lang="en-US" sz="2600" b="1" i="1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en-US" sz="2600" i="1" dirty="0">
                <a:latin typeface="Times New Roman"/>
                <a:cs typeface="Times New Roman"/>
              </a:rPr>
              <a:t>, </a:t>
            </a:r>
            <a:r>
              <a:rPr lang="en-US" sz="2600" dirty="0">
                <a:latin typeface="Times New Roman"/>
                <a:cs typeface="Times New Roman"/>
              </a:rPr>
              <a:t>Oracles </a:t>
            </a:r>
            <a:r>
              <a:rPr lang="en-US" sz="2600" i="1" dirty="0">
                <a:latin typeface="Times New Roman"/>
                <a:cs typeface="Times New Roman"/>
              </a:rPr>
              <a:t>connected by</a:t>
            </a:r>
          </a:p>
          <a:p>
            <a:pPr marL="0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2170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90"/>
                </a:solidFill>
                <a:latin typeface="Times New Roman"/>
                <a:cs typeface="Times New Roman"/>
              </a:rPr>
              <a:t>MySQL common table expression (CTE)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Relation variable within the scope of a single query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WITH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(col1, col2)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(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1, 2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3, 4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)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col1, col2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7030A0"/>
                </a:solidFill>
                <a:latin typeface="Times New Roman"/>
                <a:cs typeface="Times New Roman"/>
              </a:rPr>
              <a:t>Like virtual view </a:t>
            </a:r>
            <a:r>
              <a:rPr lang="en-US" sz="2800" dirty="0">
                <a:latin typeface="Times New Roman"/>
                <a:cs typeface="Times New Roman"/>
              </a:rPr>
              <a:t>within the scope of a single query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890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1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 of 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	</a:t>
            </a:r>
            <a:r>
              <a:rPr lang="en-US" sz="2000" dirty="0">
                <a:latin typeface="Courier New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cte1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a, b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table1),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cte2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c, 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table2)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b, d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cte1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cte2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cte1.a = cte2.c;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027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42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Recursive queries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/>
                <a:cs typeface="Times New Roman"/>
              </a:rPr>
              <a:t>Define a CTE with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 base case (base query) 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a recursion step</a:t>
            </a:r>
          </a:p>
          <a:p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 of recursive 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RECURSIVE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 (n)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UNION 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+ 1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&lt; 5 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num;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4EFC7-0A4E-99AE-980F-7B84732B8498}"/>
              </a:ext>
            </a:extLst>
          </p:cNvPr>
          <p:cNvSpPr txBox="1"/>
          <p:nvPr/>
        </p:nvSpPr>
        <p:spPr>
          <a:xfrm>
            <a:off x="2792313" y="1596893"/>
            <a:ext cx="1917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22B50-B920-CDCC-683C-586D540F3419}"/>
              </a:ext>
            </a:extLst>
          </p:cNvPr>
          <p:cNvSpPr txBox="1"/>
          <p:nvPr/>
        </p:nvSpPr>
        <p:spPr>
          <a:xfrm>
            <a:off x="6392106" y="3050663"/>
            <a:ext cx="19170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step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99550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Relational database (DB)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1171179"/>
            <a:ext cx="8730532" cy="555029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 set of relations</a:t>
            </a:r>
          </a:p>
          <a:p>
            <a:r>
              <a:rPr lang="en-US" dirty="0">
                <a:latin typeface="Times New Roman"/>
                <a:cs typeface="Times New Roman"/>
              </a:rPr>
              <a:t>DB schema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set of schemata of relations in the DB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e.g.: 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Book (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ISBN,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title, price, year)</a:t>
            </a: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		Category(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CID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, name) 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		Book-Category(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CID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, </a:t>
            </a:r>
            <a:r>
              <a:rPr lang="en-US" u="sng" dirty="0">
                <a:solidFill>
                  <a:schemeClr val="accent1"/>
                </a:solidFill>
                <a:latin typeface="Times New Roman"/>
                <a:cs typeface="Times New Roman"/>
              </a:rPr>
              <a:t>ISBN</a:t>
            </a: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)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        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Instance of a DB schema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a set of instances of its relations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346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 of recursive CTE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Using </a:t>
            </a:r>
            <a:r>
              <a:rPr lang="en-US" sz="2800" b="1" dirty="0">
                <a:latin typeface="Times New Roman"/>
                <a:cs typeface="Times New Roman"/>
              </a:rPr>
              <a:t>Employ(id, </a:t>
            </a:r>
            <a:r>
              <a:rPr lang="en-US" sz="2800" b="1" dirty="0" err="1">
                <a:latin typeface="Times New Roman"/>
                <a:cs typeface="Times New Roman"/>
              </a:rPr>
              <a:t>manager_id</a:t>
            </a:r>
            <a:r>
              <a:rPr lang="en-US" sz="2800" b="1" dirty="0">
                <a:latin typeface="Times New Roman"/>
                <a:cs typeface="Times New Roman"/>
              </a:rPr>
              <a:t>)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produce management chain of every employee.</a:t>
            </a:r>
          </a:p>
          <a:p>
            <a:pPr lvl="1"/>
            <a:r>
              <a:rPr lang="en-US" sz="2200" dirty="0">
                <a:latin typeface="Times New Roman"/>
                <a:cs typeface="Times New Roman"/>
              </a:rPr>
              <a:t>each employee =&gt; ids of her managers in the order of management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80</a:t>
            </a:fld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6BB9004-6C1E-EB4F-8699-C82F920DB766}"/>
              </a:ext>
            </a:extLst>
          </p:cNvPr>
          <p:cNvSpPr/>
          <p:nvPr/>
        </p:nvSpPr>
        <p:spPr>
          <a:xfrm>
            <a:off x="4451093" y="3022621"/>
            <a:ext cx="594073" cy="35125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F02A9652-5EEC-BB71-9A00-01A51181F9D3}"/>
              </a:ext>
            </a:extLst>
          </p:cNvPr>
          <p:cNvGraphicFramePr>
            <a:graphicFrameLocks/>
          </p:cNvGraphicFramePr>
          <p:nvPr/>
        </p:nvGraphicFramePr>
        <p:xfrm>
          <a:off x="638976" y="2572193"/>
          <a:ext cx="40703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800600" imgH="1968500" progId="Word.Document.8">
                  <p:embed/>
                </p:oleObj>
              </mc:Choice>
              <mc:Fallback>
                <p:oleObj name="Document" r:id="rId2" imgW="4800600" imgH="1968500" progId="Word.Document.8">
                  <p:embed/>
                  <p:pic>
                    <p:nvPicPr>
                      <p:cNvPr id="6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02A9652-5EEC-BB71-9A00-01A51181F9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76" y="2572193"/>
                        <a:ext cx="407035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BADE2ED5-E770-57CB-F009-BD4BF18D7697}"/>
              </a:ext>
            </a:extLst>
          </p:cNvPr>
          <p:cNvGraphicFramePr>
            <a:graphicFrameLocks/>
          </p:cNvGraphicFramePr>
          <p:nvPr/>
        </p:nvGraphicFramePr>
        <p:xfrm>
          <a:off x="5356995" y="2521393"/>
          <a:ext cx="3708400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787900" imgH="2336800" progId="Word.Document.8">
                  <p:embed/>
                </p:oleObj>
              </mc:Choice>
              <mc:Fallback>
                <p:oleObj name="Document" r:id="rId4" imgW="4787900" imgH="2336800" progId="Word.Document.8">
                  <p:embed/>
                  <p:pic>
                    <p:nvPicPr>
                      <p:cNvPr id="7" name="Object 6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ADE2ED5-E770-57CB-F009-BD4BF18D76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995" y="2521393"/>
                        <a:ext cx="3708400" cy="160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83132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WITH RECURSIVE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chains(id, path)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(id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CHAR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(200))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employ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manager_id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c.path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‘/',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chains c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employ e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e.manager_id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chains;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64EF7-6250-17FB-262C-C03CBDE285D1}"/>
              </a:ext>
            </a:extLst>
          </p:cNvPr>
          <p:cNvSpPr txBox="1"/>
          <p:nvPr/>
        </p:nvSpPr>
        <p:spPr>
          <a:xfrm>
            <a:off x="5953854" y="1160714"/>
            <a:ext cx="27329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case</a:t>
            </a:r>
            <a:b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without any manager  = </a:t>
            </a:r>
            <a:b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manager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FE9E1-057F-E25F-8D40-11BA18024C86}"/>
              </a:ext>
            </a:extLst>
          </p:cNvPr>
          <p:cNvSpPr txBox="1"/>
          <p:nvPr/>
        </p:nvSpPr>
        <p:spPr>
          <a:xfrm>
            <a:off x="5996151" y="2860725"/>
            <a:ext cx="18592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recursion step</a:t>
            </a:r>
            <a:r>
              <a:rPr lang="en-US" sz="22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216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0090"/>
                </a:solidFill>
                <a:latin typeface="Times New Roman"/>
                <a:cs typeface="Times New Roman"/>
              </a:rPr>
              <a:t>Systems provide limited types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MySQL allows only one recursive reference to CTE and only in </a:t>
            </a:r>
            <a:r>
              <a:rPr lang="en-US" sz="2800" b="1" dirty="0">
                <a:latin typeface="Times New Roman"/>
                <a:cs typeface="Times New Roman"/>
              </a:rPr>
              <a:t>from</a:t>
            </a:r>
            <a:r>
              <a:rPr lang="en-US" sz="2800" dirty="0">
                <a:latin typeface="Times New Roman"/>
                <a:cs typeface="Times New Roman"/>
              </a:rPr>
              <a:t> clause</a:t>
            </a:r>
          </a:p>
          <a:p>
            <a:pPr lvl="1"/>
            <a:r>
              <a:rPr lang="en-US" sz="2600" b="1" i="1" dirty="0">
                <a:latin typeface="Times New Roman"/>
                <a:cs typeface="Times New Roman"/>
              </a:rPr>
              <a:t>linear recursion</a:t>
            </a:r>
          </a:p>
          <a:p>
            <a:r>
              <a:rPr lang="en-US" sz="2800" dirty="0">
                <a:latin typeface="Times New Roman"/>
                <a:cs typeface="Times New Roman"/>
              </a:rPr>
              <a:t>Computation of many functions needs more recursive references</a:t>
            </a:r>
          </a:p>
          <a:p>
            <a:pPr lvl="1"/>
            <a:r>
              <a:rPr lang="en-US" sz="2400" dirty="0">
                <a:latin typeface="Times New Roman"/>
                <a:cs typeface="Times New Roman"/>
              </a:rPr>
              <a:t> e.g., (n choose k) has two recursive references.</a:t>
            </a:r>
          </a:p>
          <a:p>
            <a:pPr marL="457200" lvl="1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6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504252" cy="863544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rgbClr val="000090"/>
                </a:solidFill>
                <a:latin typeface="Times New Roman"/>
                <a:cs typeface="Times New Roman"/>
              </a:rPr>
              <a:t>Systems limit constructs in recursive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907253"/>
            <a:ext cx="8730532" cy="581422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MySQL limits the constructs in the recursive step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no group by/ aggregation function in MySQL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to run queries efficiently.</a:t>
            </a:r>
          </a:p>
          <a:p>
            <a:r>
              <a:rPr lang="en-US" sz="3000" dirty="0">
                <a:latin typeface="Times New Roman"/>
                <a:cs typeface="Times New Roman"/>
              </a:rPr>
              <a:t>Other systems allow for more constructs</a:t>
            </a:r>
          </a:p>
          <a:p>
            <a:pPr lvl="1"/>
            <a:r>
              <a:rPr lang="en-US" sz="2600" dirty="0">
                <a:latin typeface="Times New Roman"/>
                <a:cs typeface="Times New Roman"/>
              </a:rPr>
              <a:t>e.g., SQL Server </a:t>
            </a:r>
          </a:p>
          <a:p>
            <a:pPr marL="0" indent="0">
              <a:buNone/>
            </a:pPr>
            <a:endParaRPr lang="en-US" sz="2600" dirty="0">
              <a:solidFill>
                <a:srgbClr val="7030A0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2600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4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08"/>
            <a:ext cx="8229600" cy="781069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0090"/>
                </a:solidFill>
                <a:latin typeface="Times New Roman"/>
                <a:cs typeface="Times New Roman"/>
              </a:rPr>
              <a:t>(Formal) relational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20" y="824777"/>
            <a:ext cx="8730532" cy="58966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Bases for SQL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SQL is compiled to these languages.</a:t>
            </a:r>
          </a:p>
          <a:p>
            <a:r>
              <a:rPr lang="en-US" dirty="0">
                <a:latin typeface="Times New Roman"/>
                <a:cs typeface="Times New Roman"/>
              </a:rPr>
              <a:t>Represent both query &amp; knowledge about data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do more than SQL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some express more types of queries than SQL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Like SQL, they are declarative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say </a:t>
            </a:r>
            <a:r>
              <a:rPr lang="en-US" b="1" i="1" dirty="0">
                <a:latin typeface="Times New Roman"/>
                <a:cs typeface="Times New Roman"/>
              </a:rPr>
              <a:t>what you want  </a:t>
            </a:r>
            <a:r>
              <a:rPr lang="en-US" dirty="0">
                <a:latin typeface="Times New Roman"/>
                <a:cs typeface="Times New Roman"/>
              </a:rPr>
              <a:t>instead of </a:t>
            </a:r>
            <a:r>
              <a:rPr lang="en-US" b="1" i="1" dirty="0">
                <a:latin typeface="Times New Roman"/>
                <a:cs typeface="Times New Roman"/>
              </a:rPr>
              <a:t>how to do</a:t>
            </a:r>
            <a:endParaRPr lang="en-US" dirty="0">
              <a:latin typeface="Times New Roman"/>
              <a:cs typeface="Times New Roman"/>
            </a:endParaRPr>
          </a:p>
          <a:p>
            <a:pPr lvl="1"/>
            <a:r>
              <a:rPr lang="en-US" dirty="0">
                <a:latin typeface="Times New Roman"/>
                <a:cs typeface="Times New Roman"/>
              </a:rPr>
              <a:t>easier than procedural/OO languages, e.g., Python</a:t>
            </a: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86CF-A932-7A4C-A4BC-7167ABBCD6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4091</Words>
  <Application>Microsoft Macintosh PowerPoint</Application>
  <PresentationFormat>On-screen Show (4:3)</PresentationFormat>
  <Paragraphs>913</Paragraphs>
  <Slides>83</Slides>
  <Notes>67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83</vt:i4>
      </vt:variant>
    </vt:vector>
  </HeadingPairs>
  <TitlesOfParts>
    <vt:vector size="94" baseType="lpstr">
      <vt:lpstr>ＭＳ Ｐゴシック</vt:lpstr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Equation</vt:lpstr>
      <vt:lpstr>Document</vt:lpstr>
      <vt:lpstr>Microsoft Equation 3.0</vt:lpstr>
      <vt:lpstr>CS 440  Database Management Systems</vt:lpstr>
      <vt:lpstr>Relational model</vt:lpstr>
      <vt:lpstr>Relation: simple example</vt:lpstr>
      <vt:lpstr>Relation</vt:lpstr>
      <vt:lpstr>Attribute values</vt:lpstr>
      <vt:lpstr>Schema of a relation</vt:lpstr>
      <vt:lpstr>Instances of a schema</vt:lpstr>
      <vt:lpstr>Relational database (DB)</vt:lpstr>
      <vt:lpstr>(Formal) relational languages</vt:lpstr>
      <vt:lpstr>Relational languages</vt:lpstr>
      <vt:lpstr>Relational algebra (RA)</vt:lpstr>
      <vt:lpstr>RA operations </vt:lpstr>
      <vt:lpstr>RA operations </vt:lpstr>
      <vt:lpstr>Selection</vt:lpstr>
      <vt:lpstr>Projection</vt:lpstr>
      <vt:lpstr>Cross-Product</vt:lpstr>
      <vt:lpstr>Join</vt:lpstr>
      <vt:lpstr>Join</vt:lpstr>
      <vt:lpstr>Union, Intersection, Set-Difference</vt:lpstr>
      <vt:lpstr>SQL</vt:lpstr>
      <vt:lpstr>The Basic Form</vt:lpstr>
      <vt:lpstr>Example Schema</vt:lpstr>
      <vt:lpstr>Single Relation Query</vt:lpstr>
      <vt:lpstr>Using *</vt:lpstr>
      <vt:lpstr>WHERE clause</vt:lpstr>
      <vt:lpstr>Multi Relation Query: Join</vt:lpstr>
      <vt:lpstr>Outer join</vt:lpstr>
      <vt:lpstr>Nested queries</vt:lpstr>
      <vt:lpstr>Example Schema</vt:lpstr>
      <vt:lpstr>Example</vt:lpstr>
      <vt:lpstr>Example</vt:lpstr>
      <vt:lpstr>Example</vt:lpstr>
      <vt:lpstr>ALL, ANY</vt:lpstr>
      <vt:lpstr>Example</vt:lpstr>
      <vt:lpstr>Example</vt:lpstr>
      <vt:lpstr>Example</vt:lpstr>
      <vt:lpstr>ANY</vt:lpstr>
      <vt:lpstr>Example</vt:lpstr>
      <vt:lpstr>Example</vt:lpstr>
      <vt:lpstr>Example</vt:lpstr>
      <vt:lpstr>IN, Not IN</vt:lpstr>
      <vt:lpstr>Example</vt:lpstr>
      <vt:lpstr>Example</vt:lpstr>
      <vt:lpstr>Example</vt:lpstr>
      <vt:lpstr>Exists, Not Exists</vt:lpstr>
      <vt:lpstr>Example</vt:lpstr>
      <vt:lpstr>Example</vt:lpstr>
      <vt:lpstr>Aggregation functions</vt:lpstr>
      <vt:lpstr>Example Schema</vt:lpstr>
      <vt:lpstr>How to use aggregation functions?</vt:lpstr>
      <vt:lpstr>Use distinct to ignore duplicates</vt:lpstr>
      <vt:lpstr>Use distinct to ignore duplicates</vt:lpstr>
      <vt:lpstr>Compute aggregation functions over groups of tuples</vt:lpstr>
      <vt:lpstr>Compute aggregation functions over groups of tuples</vt:lpstr>
      <vt:lpstr>Use group by to group tuples</vt:lpstr>
      <vt:lpstr>Group by</vt:lpstr>
      <vt:lpstr>Filtering groups based on attribute values</vt:lpstr>
      <vt:lpstr>Filtering groups based on attribute values</vt:lpstr>
      <vt:lpstr>Filtering groups based on aggregated values</vt:lpstr>
      <vt:lpstr>Filtering groups based on aggregated values</vt:lpstr>
      <vt:lpstr>Use having to filter out groups based on aggregated values</vt:lpstr>
      <vt:lpstr>Example for having</vt:lpstr>
      <vt:lpstr>Example for having</vt:lpstr>
      <vt:lpstr>Result of SQL queries might contain duplicates</vt:lpstr>
      <vt:lpstr>Use distinct to remove duplicates</vt:lpstr>
      <vt:lpstr>Set operations in SQL</vt:lpstr>
      <vt:lpstr>Set operations do not return duplicates</vt:lpstr>
      <vt:lpstr>Warmup question: finding children</vt:lpstr>
      <vt:lpstr>Warmup question: finding grandchildren</vt:lpstr>
      <vt:lpstr>Now, find all Joe’s descendants</vt:lpstr>
      <vt:lpstr>Find all descendants of Joe</vt:lpstr>
      <vt:lpstr>Find all descendants of Joe</vt:lpstr>
      <vt:lpstr>Find all descendants of Joe</vt:lpstr>
      <vt:lpstr>We cannot write recursive queries in basic SQL</vt:lpstr>
      <vt:lpstr>Support for recursive queries</vt:lpstr>
      <vt:lpstr>MySQL common table expression (CTE)</vt:lpstr>
      <vt:lpstr>Example of CTE</vt:lpstr>
      <vt:lpstr>Recursive queries in MySQL</vt:lpstr>
      <vt:lpstr>Example of recursive CTE</vt:lpstr>
      <vt:lpstr>Example of recursive CTE</vt:lpstr>
      <vt:lpstr>Example</vt:lpstr>
      <vt:lpstr>Systems provide limited types of recursion</vt:lpstr>
      <vt:lpstr>Systems limit constructs in recursive query</vt:lpstr>
    </vt:vector>
  </TitlesOfParts>
  <Company>USA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440: Database Management Systems</dc:title>
  <dc:creator>Arash Termehchy</dc:creator>
  <cp:lastModifiedBy>Termehchy, Arash</cp:lastModifiedBy>
  <cp:revision>660</cp:revision>
  <dcterms:created xsi:type="dcterms:W3CDTF">2013-01-08T05:44:03Z</dcterms:created>
  <dcterms:modified xsi:type="dcterms:W3CDTF">2024-01-08T21:08:48Z</dcterms:modified>
</cp:coreProperties>
</file>