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81" r:id="rId3"/>
    <p:sldId id="601" r:id="rId4"/>
    <p:sldId id="499" r:id="rId5"/>
    <p:sldId id="603" r:id="rId6"/>
    <p:sldId id="502" r:id="rId7"/>
    <p:sldId id="260" r:id="rId8"/>
    <p:sldId id="519" r:id="rId9"/>
    <p:sldId id="602" r:id="rId10"/>
    <p:sldId id="262" r:id="rId11"/>
    <p:sldId id="600" r:id="rId12"/>
    <p:sldId id="598" r:id="rId13"/>
    <p:sldId id="483" r:id="rId14"/>
    <p:sldId id="604" r:id="rId15"/>
    <p:sldId id="266" r:id="rId16"/>
    <p:sldId id="272" r:id="rId17"/>
    <p:sldId id="273" r:id="rId18"/>
    <p:sldId id="274" r:id="rId19"/>
    <p:sldId id="275" r:id="rId20"/>
    <p:sldId id="276" r:id="rId21"/>
    <p:sldId id="605" r:id="rId22"/>
    <p:sldId id="503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2"/>
  </p:normalViewPr>
  <p:slideViewPr>
    <p:cSldViewPr snapToGrid="0" snapToObjects="1">
      <p:cViewPr varScale="1">
        <p:scale>
          <a:sx n="99" d="100"/>
          <a:sy n="99" d="100"/>
        </p:scale>
        <p:origin x="13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F196017-60BA-604D-BAE0-C330FD00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3DDA70D-4F1D-D849-9C95-1C4773CF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9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430707C4-168F-6C4C-82BB-641B9B42C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E56C0EF8-457A-8E4C-B7B2-1BF252596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D0B128E9-CC1F-D94F-A0E9-92CE110C5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71E3D0C3-2252-D242-86A5-13A4A4A13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3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29BAC8D-A737-BF4F-BC4B-144E76E2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749BE1-3265-9E43-89B3-59B8715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10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EFFA4CB-219C-FE42-92A4-7BA3B0D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7417305-FD59-094E-B4B3-D5DFAB133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5948DC5B-89B1-184D-B984-D14457F28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C3B70CD5-67BA-9C4D-9401-107063316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2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07777ED-F125-8045-BB15-7B9723F1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50B2D03-86F4-F548-903B-FBE32DC0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11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1FC1899D-3323-B642-81A6-F2261D544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A4192BE-FDB9-244F-89E4-159152AAC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8C409E3D-E30A-E64B-9B8B-41804FB86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251405DD-4F5B-2942-ADC5-68C8E8221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580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E795391-5F75-5C4E-A918-382BB026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D4BC7A1-676A-0B4C-AA29-67E6C259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12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5CC9D577-CAFF-1E43-947F-CDCBB824A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702333E-07D2-DF42-827D-BEE1630F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89EADCF4-DFB3-B041-A0C6-675884014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F52B1E36-37B6-DA42-93D5-F17F8D83C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734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6459B3-8D46-C94B-81D7-2309D15D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20EFEC8-945D-4348-B0A8-7F799D434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13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01F9B783-1A42-824D-84D9-B2E7E148A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98CF74C7-5967-C844-9FAF-6099E69E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A5D14CE8-3756-B546-A6A4-19C93A078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35D0F5BC-63FD-A246-934B-E53C6EF69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241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25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D443F12-16F9-BA4B-AAD6-FEE7A4EBA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5436488-6445-354D-8286-1017BE67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4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255A8754-3EBC-4A40-961E-C44C0E52F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2E622E54-15A7-234E-BCC7-85CEEBC6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55A618CD-C0BB-FE45-B212-767D82410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9D0B36DC-62C5-7A4E-B9F4-6573D1DB6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16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1F4EB0-1B77-8845-B8A8-524E32DC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EB1392-4499-8C4C-B17E-3BCCACD54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5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D75CBB1-FD4F-2B4E-916E-E41AE21A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512C68EE-689D-524F-AEFE-695020BE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48E8528-4291-7F4A-8B31-C6FBC9C4FD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EFF5D428-71C9-B840-9A11-658D3C3B9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91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4A4E2B-C9C8-8242-B86B-C18E914EA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68A3F76-5710-794E-9642-83B8105D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6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34313CC-2C76-8749-830F-FAA6ED462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E6405E7-2379-E949-830F-8557D582D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F192668-5178-284C-B0A8-158BEA3BE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C08F930-20C4-4C4B-8FA9-A25862B2A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005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107BA16-EB67-164D-84D7-46DB547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BC56E46-AF33-824C-B4B8-DC495497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7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83CBF6B-FB6B-3E4B-BA70-329E50A6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C5BAB93C-98DA-5446-8D63-91D4AC4B2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3B6AC8D-2D8E-144C-850C-90E4202DF9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8E33ACF-B2E6-934A-848B-E3DD2E453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0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/>
                <a:cs typeface="Times New Roman"/>
              </a:rPr>
              <a:t>10000 – 100000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1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B8BE91-8337-6143-9F55-1B3EF6EE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050475-CEE7-B94A-9D0F-56C1C58A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21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21E36DA-266E-AF4D-AA48-9D4ADCD4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D962AA1-B61F-1644-A120-74E948EE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626F0C7F-4BBD-514A-870A-954043C4C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0E492E4-CE70-9743-940F-B8FC70C4F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56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650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C112B32-4935-8648-AA38-2B89E5B5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8114E4E-4A58-CA48-B410-B584721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23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5825F5A2-4576-3746-A007-05738EC2F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091843E-A972-4A48-8CF7-4A7A88FE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B03092E-C6B2-2B47-AC91-84A6078D1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74685F64-DF1D-5947-9B21-E1D0A400D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0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9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1EE90C1-BE49-7F45-ACE3-A64DF475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669B4-86A0-E645-B925-AF7CAAB1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altLang="en-US" sz="1000" i="1"/>
              <a:t>24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D6F6D057-789C-8143-BFB2-7EA0780E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632D13A9-578B-E143-BC79-DFF916313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6D59B3E3-2CCC-874E-A012-F7E8C8F32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EAF869DC-741A-2E41-9B3F-BA2AD896C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05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EA2F-F0A4-3842-A250-0DD3FF77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E64F4-1428-8F46-AD1A-2DAE43AA6A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C8700549-333A-7C4C-96BC-31C97CC2A96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DB System Internals</a:t>
            </a:r>
          </a:p>
          <a:p>
            <a:r>
              <a:rPr lang="en-US" dirty="0">
                <a:latin typeface="Times New Roman"/>
                <a:cs typeface="Times New Roman"/>
              </a:rPr>
              <a:t>Storage and Buffer Management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rgbClr val="000090"/>
                </a:solidFill>
                <a:latin typeface="Times New Roman"/>
                <a:cs typeface="Times New Roman"/>
              </a:rPr>
              <a:t>Sequential access on external storage</a:t>
            </a:r>
            <a:endParaRPr lang="en-US" altLang="en-US" sz="3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Sequentially accessing </a:t>
            </a:r>
            <a:r>
              <a:rPr lang="en-US" sz="2800" i="1" dirty="0">
                <a:latin typeface="Times New Roman"/>
                <a:cs typeface="Times New Roman"/>
              </a:rPr>
              <a:t>adjacent pages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concept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on same track,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on same cylinder, followed by</a:t>
            </a:r>
          </a:p>
          <a:p>
            <a:pPr lvl="2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on adjacent cylinder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in a file should be arranged sequentially on disk (by `next’), to minimize seek and rotational delay.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seek =&gt; No seek time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rotational latency </a:t>
            </a:r>
          </a:p>
        </p:txBody>
      </p:sp>
    </p:spTree>
    <p:extLst>
      <p:ext uri="{BB962C8B-B14F-4D97-AF65-F5344CB8AC3E}">
        <p14:creationId xmlns:p14="http://schemas.microsoft.com/office/powerpoint/2010/main" val="29900904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(in C/ C++)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&lt;bits/</a:t>
            </a:r>
            <a:r>
              <a:rPr lang="en-US" sz="4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stdc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</a:t>
            </a:r>
            <a:r>
              <a:rPr lang="en-US" sz="4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cstdio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0070C0"/>
                </a:solidFill>
              </a:rPr>
              <a:t>	using namespace</a:t>
            </a:r>
            <a:r>
              <a:rPr lang="en-US" sz="4900" dirty="0"/>
              <a:t> std;</a:t>
            </a:r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r>
              <a:rPr lang="en-US" sz="4900" dirty="0"/>
              <a:t>	int main(){</a:t>
            </a:r>
          </a:p>
          <a:p>
            <a:pPr marL="0" indent="0">
              <a:buNone/>
            </a:pPr>
            <a:r>
              <a:rPr lang="en-US" sz="4900" dirty="0"/>
              <a:t>		 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FILE*</a:t>
            </a:r>
            <a:r>
              <a:rPr lang="en-US" sz="4900" dirty="0"/>
              <a:t> file_;    </a:t>
            </a:r>
          </a:p>
          <a:p>
            <a:pPr marL="0" indent="0">
              <a:buNone/>
            </a:pPr>
            <a:r>
              <a:rPr lang="en-US" sz="4900" dirty="0"/>
              <a:t>		 </a:t>
            </a:r>
            <a:r>
              <a:rPr lang="en-US" sz="4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</a:t>
            </a:r>
            <a:r>
              <a:rPr lang="en-US" sz="4900" dirty="0"/>
              <a:t> buffer[100];</a:t>
            </a:r>
          </a:p>
          <a:p>
            <a:pPr marL="0" indent="0">
              <a:buNone/>
            </a:pPr>
            <a:r>
              <a:rPr lang="en-US" sz="4900" dirty="0"/>
              <a:t>		file_ = </a:t>
            </a:r>
            <a:r>
              <a:rPr lang="en-US" sz="4900" dirty="0" err="1">
                <a:solidFill>
                  <a:srgbClr val="C00000"/>
                </a:solidFill>
              </a:rPr>
              <a:t>fopen</a:t>
            </a:r>
            <a:r>
              <a:rPr lang="en-US" sz="4900" dirty="0"/>
              <a:t>(”</a:t>
            </a:r>
            <a:r>
              <a:rPr lang="en-US" sz="4900" dirty="0" err="1"/>
              <a:t>input.txt</a:t>
            </a:r>
            <a:r>
              <a:rPr lang="en-US" sz="4900" dirty="0"/>
              <a:t>", ”r");</a:t>
            </a:r>
          </a:p>
          <a:p>
            <a:pPr marL="0" indent="0">
              <a:buNone/>
            </a:pPr>
            <a:r>
              <a:rPr lang="en-US" sz="4900" dirty="0"/>
              <a:t>		while (!</a:t>
            </a:r>
            <a:r>
              <a:rPr lang="en-US" sz="4900" dirty="0" err="1">
                <a:solidFill>
                  <a:srgbClr val="C00000"/>
                </a:solidFill>
              </a:rPr>
              <a:t>feof</a:t>
            </a:r>
            <a:r>
              <a:rPr lang="en-US" sz="4900" dirty="0"/>
              <a:t>(file_)){ </a:t>
            </a:r>
            <a:r>
              <a:rPr lang="en-US" sz="4900" dirty="0">
                <a:solidFill>
                  <a:srgbClr val="00B050"/>
                </a:solidFill>
              </a:rPr>
              <a:t>// to read file</a:t>
            </a:r>
            <a:endParaRPr lang="en-US" sz="4900" dirty="0"/>
          </a:p>
          <a:p>
            <a:pPr marL="0" indent="0">
              <a:buNone/>
            </a:pPr>
            <a:r>
              <a:rPr lang="en-US" sz="4900" dirty="0">
                <a:solidFill>
                  <a:srgbClr val="00B050"/>
                </a:solidFill>
              </a:rPr>
              <a:t>	        		// function used to read the contents of file</a:t>
            </a:r>
          </a:p>
          <a:p>
            <a:pPr marL="0" indent="0">
              <a:buNone/>
            </a:pPr>
            <a:r>
              <a:rPr lang="en-US" sz="4900" dirty="0"/>
              <a:t>	      		</a:t>
            </a:r>
            <a:r>
              <a:rPr lang="en-US" sz="4900" dirty="0" err="1">
                <a:solidFill>
                  <a:srgbClr val="C00000"/>
                </a:solidFill>
              </a:rPr>
              <a:t>fread</a:t>
            </a:r>
            <a:r>
              <a:rPr lang="en-US" sz="4900" dirty="0"/>
              <a:t>(buffer, </a:t>
            </a:r>
            <a:r>
              <a:rPr lang="en-US" sz="4900" dirty="0" err="1">
                <a:solidFill>
                  <a:srgbClr val="0070C0"/>
                </a:solidFill>
              </a:rPr>
              <a:t>sizeof</a:t>
            </a:r>
            <a:r>
              <a:rPr lang="en-US" sz="4900" dirty="0"/>
              <a:t>(buffer), 1, file_);</a:t>
            </a:r>
          </a:p>
          <a:p>
            <a:pPr marL="0" indent="0">
              <a:buNone/>
            </a:pPr>
            <a:r>
              <a:rPr lang="en-US" sz="4900" dirty="0"/>
              <a:t>	      		</a:t>
            </a:r>
            <a:r>
              <a:rPr lang="en-US" sz="4900" dirty="0" err="1"/>
              <a:t>cout</a:t>
            </a:r>
            <a:r>
              <a:rPr lang="en-US" sz="4900" dirty="0"/>
              <a:t> &lt;&lt; buffer;</a:t>
            </a:r>
          </a:p>
          <a:p>
            <a:pPr marL="0" indent="0">
              <a:buNone/>
            </a:pPr>
            <a:r>
              <a:rPr lang="en-US" sz="4900" dirty="0"/>
              <a:t>	  	}</a:t>
            </a:r>
          </a:p>
          <a:p>
            <a:pPr marL="0" indent="0">
              <a:buNone/>
            </a:pPr>
            <a:r>
              <a:rPr lang="en-US" sz="4900" dirty="0"/>
              <a:t>		</a:t>
            </a:r>
            <a:r>
              <a:rPr lang="en-US" sz="4900" dirty="0" err="1">
                <a:solidFill>
                  <a:srgbClr val="C00000"/>
                </a:solidFill>
              </a:rPr>
              <a:t>fclose</a:t>
            </a:r>
            <a:r>
              <a:rPr lang="en-US" sz="4900" dirty="0"/>
              <a:t>(file_);</a:t>
            </a:r>
          </a:p>
          <a:p>
            <a:pPr marL="0" indent="0">
              <a:buNone/>
            </a:pPr>
            <a:r>
              <a:rPr lang="en-US" sz="4900" dirty="0"/>
              <a:t>  		return 0;</a:t>
            </a:r>
          </a:p>
          <a:p>
            <a:pPr marL="0" indent="0">
              <a:buNone/>
            </a:pPr>
            <a:r>
              <a:rPr lang="en-US" sz="4900" dirty="0"/>
              <a:t>	}</a:t>
            </a:r>
          </a:p>
          <a:p>
            <a:pPr marL="0" indent="0">
              <a:buNone/>
            </a:pPr>
            <a:endParaRPr lang="en-US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APIs in C++ to read files.</a:t>
            </a:r>
          </a:p>
          <a:p>
            <a:r>
              <a:rPr lang="en-US" alt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method to write on a file.</a:t>
            </a:r>
          </a:p>
        </p:txBody>
      </p:sp>
    </p:spTree>
    <p:extLst>
      <p:ext uri="{BB962C8B-B14F-4D97-AF65-F5344CB8AC3E}">
        <p14:creationId xmlns:p14="http://schemas.microsoft.com/office/powerpoint/2010/main" val="182491385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420ADBA-733D-C84C-B40F-DFDDCD1E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B406511-3ED8-C644-8AA0-A2890E428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D572168-B715-E14E-912A-0F42489A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84" y="49368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Random access</a:t>
            </a:r>
            <a:endParaRPr lang="en-US" altLang="en-US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A452DAB-3F6A-0748-BF42-969C68068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8946"/>
            <a:ext cx="8178084" cy="5179454"/>
          </a:xfrm>
          <a:noFill/>
          <a:ln/>
        </p:spPr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Times New Roman"/>
                <a:cs typeface="Times New Roman"/>
              </a:rPr>
              <a:t>Given address of a page, read/update the page</a:t>
            </a:r>
            <a:r>
              <a:rPr lang="en-US" sz="9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  <a:p>
            <a:pPr marL="0" indent="0">
              <a:buNone/>
            </a:pPr>
            <a:b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&lt;bits/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stdc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++.h&gt;</a:t>
            </a:r>
          </a:p>
          <a:p>
            <a:pPr marL="0" indent="0">
              <a:buNone/>
            </a:pP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#include &lt;</a:t>
            </a:r>
            <a:r>
              <a:rPr lang="en-US" sz="6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cstdio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70C0"/>
                </a:solidFill>
              </a:rPr>
              <a:t>	using namespace</a:t>
            </a:r>
            <a:r>
              <a:rPr lang="en-US" sz="6400" dirty="0"/>
              <a:t> std;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	int main(){</a:t>
            </a:r>
          </a:p>
          <a:p>
            <a:pPr marL="0" indent="0">
              <a:buNone/>
            </a:pPr>
            <a:r>
              <a:rPr lang="en-US" sz="6400" dirty="0"/>
              <a:t>		 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FILE*</a:t>
            </a:r>
            <a:r>
              <a:rPr lang="en-US" sz="6400" dirty="0"/>
              <a:t> file_;    </a:t>
            </a:r>
          </a:p>
          <a:p>
            <a:pPr marL="0" indent="0">
              <a:buNone/>
            </a:pPr>
            <a:r>
              <a:rPr lang="en-US" sz="6400" dirty="0"/>
              <a:t>		 </a:t>
            </a:r>
            <a:r>
              <a:rPr lang="en-US" sz="6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</a:t>
            </a:r>
            <a:r>
              <a:rPr lang="en-US" sz="6400" dirty="0"/>
              <a:t> buffer[100];</a:t>
            </a:r>
          </a:p>
          <a:p>
            <a:pPr marL="0" indent="0">
              <a:buNone/>
            </a:pPr>
            <a:r>
              <a:rPr lang="en-US" sz="6400" dirty="0"/>
              <a:t>		file_ = </a:t>
            </a:r>
            <a:r>
              <a:rPr lang="en-US" sz="6400" dirty="0" err="1">
                <a:solidFill>
                  <a:srgbClr val="C00000"/>
                </a:solidFill>
              </a:rPr>
              <a:t>fopen</a:t>
            </a:r>
            <a:r>
              <a:rPr lang="en-US" sz="6400" dirty="0"/>
              <a:t>(”</a:t>
            </a:r>
            <a:r>
              <a:rPr lang="en-US" sz="6400" dirty="0" err="1"/>
              <a:t>input.txt</a:t>
            </a:r>
            <a:r>
              <a:rPr lang="en-US" sz="6400" dirty="0"/>
              <a:t>", ”r");</a:t>
            </a:r>
          </a:p>
          <a:p>
            <a:pPr marL="0" indent="0">
              <a:buNone/>
            </a:pPr>
            <a:r>
              <a:rPr lang="en-US" sz="6400" dirty="0"/>
              <a:t>		if (! </a:t>
            </a:r>
            <a:r>
              <a:rPr lang="en-US" sz="6400" dirty="0" err="1">
                <a:solidFill>
                  <a:srgbClr val="C00000"/>
                </a:solidFill>
              </a:rPr>
              <a:t>fseek</a:t>
            </a:r>
            <a:r>
              <a:rPr lang="en-US" sz="6400" dirty="0"/>
              <a:t>(file_, 200, SEEK_SET)) ) {  </a:t>
            </a:r>
            <a:r>
              <a:rPr lang="en-US" sz="6400" dirty="0">
                <a:solidFill>
                  <a:srgbClr val="00B050"/>
                </a:solidFill>
              </a:rPr>
              <a:t>// move to position 200 in the file (in bytes)</a:t>
            </a:r>
            <a:endParaRPr lang="en-US" sz="6400" dirty="0"/>
          </a:p>
          <a:p>
            <a:pPr marL="0" indent="0">
              <a:buNone/>
            </a:pPr>
            <a:r>
              <a:rPr lang="en-US" sz="6400" dirty="0">
                <a:solidFill>
                  <a:srgbClr val="00B050"/>
                </a:solidFill>
              </a:rPr>
              <a:t>	        		// function used to read the contents of file</a:t>
            </a:r>
          </a:p>
          <a:p>
            <a:pPr marL="0" indent="0">
              <a:buNone/>
            </a:pPr>
            <a:r>
              <a:rPr lang="en-US" sz="6400" dirty="0"/>
              <a:t>	      		</a:t>
            </a:r>
            <a:r>
              <a:rPr lang="en-US" sz="6400" dirty="0" err="1">
                <a:solidFill>
                  <a:srgbClr val="C00000"/>
                </a:solidFill>
              </a:rPr>
              <a:t>fread</a:t>
            </a:r>
            <a:r>
              <a:rPr lang="en-US" sz="6400" dirty="0"/>
              <a:t>(buffer, </a:t>
            </a:r>
            <a:r>
              <a:rPr lang="en-US" sz="6400" dirty="0" err="1">
                <a:solidFill>
                  <a:srgbClr val="0070C0"/>
                </a:solidFill>
              </a:rPr>
              <a:t>sizeof</a:t>
            </a:r>
            <a:r>
              <a:rPr lang="en-US" sz="6400" dirty="0"/>
              <a:t>(buffer), 1, file_);</a:t>
            </a:r>
          </a:p>
          <a:p>
            <a:pPr marL="0" indent="0">
              <a:buNone/>
            </a:pPr>
            <a:r>
              <a:rPr lang="en-US" sz="6400" dirty="0"/>
              <a:t>	      		</a:t>
            </a:r>
            <a:r>
              <a:rPr lang="en-US" sz="6400" dirty="0" err="1"/>
              <a:t>cout</a:t>
            </a:r>
            <a:r>
              <a:rPr lang="en-US" sz="6400" dirty="0"/>
              <a:t> &lt;&lt; buffer;</a:t>
            </a:r>
            <a:br>
              <a:rPr lang="en-US" sz="6400" dirty="0"/>
            </a:br>
            <a:r>
              <a:rPr lang="en-US" sz="6400" dirty="0"/>
              <a:t>		}</a:t>
            </a:r>
          </a:p>
          <a:p>
            <a:pPr marL="0" indent="0">
              <a:buNone/>
            </a:pPr>
            <a:r>
              <a:rPr lang="en-US" sz="6400" dirty="0"/>
              <a:t>		</a:t>
            </a:r>
            <a:r>
              <a:rPr lang="en-US" sz="6400" dirty="0" err="1">
                <a:solidFill>
                  <a:srgbClr val="C00000"/>
                </a:solidFill>
              </a:rPr>
              <a:t>fclose</a:t>
            </a:r>
            <a:r>
              <a:rPr lang="en-US" sz="6400" dirty="0"/>
              <a:t>(file_);</a:t>
            </a:r>
          </a:p>
          <a:p>
            <a:pPr marL="0" indent="0">
              <a:buNone/>
            </a:pPr>
            <a:r>
              <a:rPr lang="en-US" sz="6400" dirty="0"/>
              <a:t>  		return 0;</a:t>
            </a:r>
          </a:p>
          <a:p>
            <a:pPr marL="0" indent="0">
              <a:buNone/>
            </a:pPr>
            <a:r>
              <a:rPr lang="en-US" sz="6400" dirty="0"/>
              <a:t>	}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8800" dirty="0">
                <a:latin typeface="Times New Roman"/>
                <a:cs typeface="Times New Roman"/>
              </a:rPr>
              <a:t>Seek time + rotational latency + transfer time.</a:t>
            </a:r>
          </a:p>
          <a:p>
            <a:pPr lvl="1"/>
            <a:r>
              <a:rPr lang="en-US" sz="8800" dirty="0">
                <a:latin typeface="Times New Roman"/>
                <a:cs typeface="Times New Roman"/>
              </a:rPr>
              <a:t>longer than sequential access in average</a:t>
            </a: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44111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3400" dirty="0">
                <a:solidFill>
                  <a:srgbClr val="000090"/>
                </a:solidFill>
                <a:latin typeface="Times New Roman"/>
                <a:cs typeface="Times New Roman"/>
              </a:rPr>
              <a:t>Speed up querying  large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advantage of storage hierarchy: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cache/ main memory for currently used data.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storage (disk) for the main database.</a:t>
            </a:r>
          </a:p>
          <a:p>
            <a:endParaRPr lang="en-US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I/O cost: </a:t>
            </a:r>
          </a:p>
          <a:p>
            <a:pPr lvl="1"/>
            <a:r>
              <a:rPr lang="en-US" altLang="en-US" sz="2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seek/rotation delays!  </a:t>
            </a:r>
          </a:p>
          <a:p>
            <a:pPr lvl="2"/>
            <a:r>
              <a:rPr lang="en-US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scan if you can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Storage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8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2229F40-8303-C444-B381-CA05FEA16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15949C-76FF-7C4F-AB5B-BA93461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91B7E976-FCDE-2E44-BE69-85C341CBF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143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Storage management</a:t>
            </a:r>
            <a:endParaRPr lang="en-US" altLang="en-US" sz="4000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0EBBDAB-185D-3241-BE55-C925AE642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609" y="1056068"/>
            <a:ext cx="8615966" cy="504851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layer of DB system 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&amp; manages space on disk.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 how to organize tuples (records) and relations on disk.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call upon this layer to: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allocate/de-allocate a page</a:t>
            </a:r>
          </a:p>
          <a:p>
            <a:pPr lvl="1">
              <a:buSzPct val="75000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a page</a:t>
            </a:r>
          </a:p>
          <a:p>
            <a:pPr marL="0" indent="0">
              <a:buNone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3023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6138F01-E09F-0845-BB01-C3E72C5D5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53CD10B-0B7F-574B-9B7E-B26593D6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71342D00-BF47-5045-8368-BED35DB3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fixed length</a:t>
            </a:r>
            <a:endParaRPr lang="en-US" altLang="en-US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D6DE8A98-638C-244F-B129-A8244C73A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315200" cy="1828800"/>
          </a:xfrm>
          <a:noFill/>
          <a:ln/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field types same for all records in a file; stored in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does not require scan of record.</a:t>
            </a:r>
          </a:p>
        </p:txBody>
      </p: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E551DF1D-6523-2B42-9761-CA0EF7027984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520950"/>
            <a:ext cx="5245100" cy="749300"/>
            <a:chOff x="1156" y="1588"/>
            <a:chExt cx="3304" cy="472"/>
          </a:xfrm>
        </p:grpSpPr>
        <p:sp>
          <p:nvSpPr>
            <p:cNvPr id="35846" name="Rectangle 6">
              <a:extLst>
                <a:ext uri="{FF2B5EF4-FFF2-40B4-BE49-F238E27FC236}">
                  <a16:creationId xmlns:a16="http://schemas.microsoft.com/office/drawing/2014/main" id="{4E4ABC23-00B7-1E4F-AF47-6702080E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Rectangle 7">
              <a:extLst>
                <a:ext uri="{FF2B5EF4-FFF2-40B4-BE49-F238E27FC236}">
                  <a16:creationId xmlns:a16="http://schemas.microsoft.com/office/drawing/2014/main" id="{A6B681F9-7B71-D64B-8BA4-E3BE9D28F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588"/>
              <a:ext cx="85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8">
              <a:extLst>
                <a:ext uri="{FF2B5EF4-FFF2-40B4-BE49-F238E27FC236}">
                  <a16:creationId xmlns:a16="http://schemas.microsoft.com/office/drawing/2014/main" id="{6010BC9E-A483-2645-A1AD-E0577FFC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1588"/>
              <a:ext cx="1096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9" name="Rectangle 9">
              <a:extLst>
                <a:ext uri="{FF2B5EF4-FFF2-40B4-BE49-F238E27FC236}">
                  <a16:creationId xmlns:a16="http://schemas.microsoft.com/office/drawing/2014/main" id="{C5EC5989-84D6-C842-BCF5-4F8973C8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1588"/>
              <a:ext cx="472" cy="4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1" name="Line 11">
            <a:extLst>
              <a:ext uri="{FF2B5EF4-FFF2-40B4-BE49-F238E27FC236}">
                <a16:creationId xmlns:a16="http://schemas.microsoft.com/office/drawing/2014/main" id="{5C03DC79-A2B3-4E45-9196-564AFC2BA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4C4CBB4C-1CE1-4442-B0CB-A65769B5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3863975"/>
            <a:ext cx="18351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Base address (B)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5398144D-ACBE-2541-BFF7-891F7552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L1</a:t>
            </a:r>
          </a:p>
        </p:txBody>
      </p:sp>
      <p:sp>
        <p:nvSpPr>
          <p:cNvPr id="35854" name="Line 14">
            <a:extLst>
              <a:ext uri="{FF2B5EF4-FFF2-40B4-BE49-F238E27FC236}">
                <a16:creationId xmlns:a16="http://schemas.microsoft.com/office/drawing/2014/main" id="{73A735DB-64BC-F242-8BA9-6C02A909F4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1664D917-3B4B-474D-AED1-3DD8E0404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956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E66BFD52-BF88-5845-B787-5E19A3853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L2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F57AD206-0DC3-CA4D-9C9B-1C25517F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L3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BA15C997-C056-5D4E-BB66-4D93FC53D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6527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L4</a:t>
            </a:r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9C332070-B942-0843-87A3-0C11A759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F1</a:t>
            </a:r>
          </a:p>
        </p:txBody>
      </p:sp>
      <p:sp>
        <p:nvSpPr>
          <p:cNvPr id="35860" name="Rectangle 20">
            <a:extLst>
              <a:ext uri="{FF2B5EF4-FFF2-40B4-BE49-F238E27FC236}">
                <a16:creationId xmlns:a16="http://schemas.microsoft.com/office/drawing/2014/main" id="{0EA8CA51-7CC8-5048-ABA6-F274E315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F2</a:t>
            </a:r>
          </a:p>
        </p:txBody>
      </p:sp>
      <p:sp>
        <p:nvSpPr>
          <p:cNvPr id="35861" name="Rectangle 21">
            <a:extLst>
              <a:ext uri="{FF2B5EF4-FFF2-40B4-BE49-F238E27FC236}">
                <a16:creationId xmlns:a16="http://schemas.microsoft.com/office/drawing/2014/main" id="{297610E3-CE40-294A-9B75-3FB90F77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F3</a:t>
            </a:r>
          </a:p>
        </p:txBody>
      </p:sp>
      <p:sp>
        <p:nvSpPr>
          <p:cNvPr id="35862" name="Rectangle 22">
            <a:extLst>
              <a:ext uri="{FF2B5EF4-FFF2-40B4-BE49-F238E27FC236}">
                <a16:creationId xmlns:a16="http://schemas.microsoft.com/office/drawing/2014/main" id="{4AF43F25-06FA-EA4F-9C2B-8383326C1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043113"/>
            <a:ext cx="5461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Courier New" panose="02070309020205020404" pitchFamily="49" charset="0"/>
              </a:rPr>
              <a:t>F4</a:t>
            </a:r>
          </a:p>
        </p:txBody>
      </p:sp>
      <p:sp>
        <p:nvSpPr>
          <p:cNvPr id="35863" name="Line 23">
            <a:extLst>
              <a:ext uri="{FF2B5EF4-FFF2-40B4-BE49-F238E27FC236}">
                <a16:creationId xmlns:a16="http://schemas.microsoft.com/office/drawing/2014/main" id="{B62F2475-CF33-EB4F-8570-00055D1CFE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276600"/>
            <a:ext cx="1524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DB597E9A-CA00-5E4F-AB56-E55909376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3863975"/>
            <a:ext cx="22098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CF0E30"/>
                </a:solidFill>
                <a:latin typeface="Book Antiqua" panose="02040602050305030304" pitchFamily="18" charset="0"/>
              </a:rPr>
              <a:t>Address = B+L1+L2</a:t>
            </a:r>
          </a:p>
        </p:txBody>
      </p:sp>
    </p:spTree>
    <p:extLst>
      <p:ext uri="{BB962C8B-B14F-4D97-AF65-F5344CB8AC3E}">
        <p14:creationId xmlns:p14="http://schemas.microsoft.com/office/powerpoint/2010/main" val="158986180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61E547F-08D1-B847-9E26-2A8CC9B6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B7C4248-CBA4-7F4D-A4D3-7C6B82EA9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4DBEC163-9E64-4944-9664-FFA69B7B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Record formats: variable length</a:t>
            </a:r>
            <a:endParaRPr lang="en-US" altLang="en-US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C8A0979-7546-974F-8C2D-B11C4F7D6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543800" cy="685800"/>
          </a:xfrm>
          <a:noFill/>
          <a:ln/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alternative formats (# fields is fixed):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D0D17C82-4187-8C4C-9F34-7289597C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624513"/>
            <a:ext cx="7780529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Second offers direct access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i’th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field, efficient storage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4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(special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know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value); small directory overhead. </a:t>
            </a:r>
          </a:p>
        </p:txBody>
      </p:sp>
      <p:grpSp>
        <p:nvGrpSpPr>
          <p:cNvPr id="37912" name="Group 24">
            <a:extLst>
              <a:ext uri="{FF2B5EF4-FFF2-40B4-BE49-F238E27FC236}">
                <a16:creationId xmlns:a16="http://schemas.microsoft.com/office/drawing/2014/main" id="{3E9268DD-2ED0-484C-BB36-09DA862AAB5A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2368550"/>
            <a:ext cx="5895975" cy="596900"/>
            <a:chOff x="758" y="1492"/>
            <a:chExt cx="3714" cy="376"/>
          </a:xfrm>
        </p:grpSpPr>
        <p:grpSp>
          <p:nvGrpSpPr>
            <p:cNvPr id="37897" name="Group 9">
              <a:extLst>
                <a:ext uri="{FF2B5EF4-FFF2-40B4-BE49-F238E27FC236}">
                  <a16:creationId xmlns:a16="http://schemas.microsoft.com/office/drawing/2014/main" id="{F9A64186-2ED5-1E4F-9D86-E704B01D7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37895" name="Rectangle 7">
                <a:extLst>
                  <a:ext uri="{FF2B5EF4-FFF2-40B4-BE49-F238E27FC236}">
                    <a16:creationId xmlns:a16="http://schemas.microsoft.com/office/drawing/2014/main" id="{BFA02AFB-9571-B344-ABCA-36F2194DF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896" name="Rectangle 8">
                <a:extLst>
                  <a:ext uri="{FF2B5EF4-FFF2-40B4-BE49-F238E27FC236}">
                    <a16:creationId xmlns:a16="http://schemas.microsoft.com/office/drawing/2014/main" id="{2E68E73A-1B8E-9F4F-A349-383EB26F4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8" name="Rectangle 10">
              <a:extLst>
                <a:ext uri="{FF2B5EF4-FFF2-40B4-BE49-F238E27FC236}">
                  <a16:creationId xmlns:a16="http://schemas.microsoft.com/office/drawing/2014/main" id="{745ABE3A-8D81-7B4B-8889-F71288B0E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1">
              <a:extLst>
                <a:ext uri="{FF2B5EF4-FFF2-40B4-BE49-F238E27FC236}">
                  <a16:creationId xmlns:a16="http://schemas.microsoft.com/office/drawing/2014/main" id="{5C906D88-A889-DB4D-B900-2A350796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02" name="Group 14">
              <a:extLst>
                <a:ext uri="{FF2B5EF4-FFF2-40B4-BE49-F238E27FC236}">
                  <a16:creationId xmlns:a16="http://schemas.microsoft.com/office/drawing/2014/main" id="{AA7D8D41-E3B1-E442-8865-D962C150A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37900" name="Rectangle 12">
                <a:extLst>
                  <a:ext uri="{FF2B5EF4-FFF2-40B4-BE49-F238E27FC236}">
                    <a16:creationId xmlns:a16="http://schemas.microsoft.com/office/drawing/2014/main" id="{7AAC37A4-913B-794F-B785-B42F2E7E5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1" name="Rectangle 13">
                <a:extLst>
                  <a:ext uri="{FF2B5EF4-FFF2-40B4-BE49-F238E27FC236}">
                    <a16:creationId xmlns:a16="http://schemas.microsoft.com/office/drawing/2014/main" id="{F7F34D17-CEB9-AE44-B976-FABBEBA07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05" name="Group 17">
              <a:extLst>
                <a:ext uri="{FF2B5EF4-FFF2-40B4-BE49-F238E27FC236}">
                  <a16:creationId xmlns:a16="http://schemas.microsoft.com/office/drawing/2014/main" id="{7709D82F-D5A0-0E47-BB91-2BD821E4E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37903" name="Rectangle 15">
                <a:extLst>
                  <a:ext uri="{FF2B5EF4-FFF2-40B4-BE49-F238E27FC236}">
                    <a16:creationId xmlns:a16="http://schemas.microsoft.com/office/drawing/2014/main" id="{AFF2ED5F-DFB2-BF43-B0B3-F8ECC20B4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Rectangle 16">
                <a:extLst>
                  <a:ext uri="{FF2B5EF4-FFF2-40B4-BE49-F238E27FC236}">
                    <a16:creationId xmlns:a16="http://schemas.microsoft.com/office/drawing/2014/main" id="{7DEF356A-E643-7C49-AAB4-692276EFC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06" name="Rectangle 18">
              <a:extLst>
                <a:ext uri="{FF2B5EF4-FFF2-40B4-BE49-F238E27FC236}">
                  <a16:creationId xmlns:a16="http://schemas.microsoft.com/office/drawing/2014/main" id="{B61A2245-89CC-3E47-B651-34CDA11F3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4</a:t>
              </a:r>
            </a:p>
          </p:txBody>
        </p:sp>
        <p:sp>
          <p:nvSpPr>
            <p:cNvPr id="37907" name="Rectangle 19">
              <a:extLst>
                <a:ext uri="{FF2B5EF4-FFF2-40B4-BE49-F238E27FC236}">
                  <a16:creationId xmlns:a16="http://schemas.microsoft.com/office/drawing/2014/main" id="{5EDE0286-9E2E-304D-BF40-641706EA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8" name="Rectangle 20">
              <a:extLst>
                <a:ext uri="{FF2B5EF4-FFF2-40B4-BE49-F238E27FC236}">
                  <a16:creationId xmlns:a16="http://schemas.microsoft.com/office/drawing/2014/main" id="{D7D98C06-139F-D64F-9415-107E06F07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09" name="Rectangle 21">
              <a:extLst>
                <a:ext uri="{FF2B5EF4-FFF2-40B4-BE49-F238E27FC236}">
                  <a16:creationId xmlns:a16="http://schemas.microsoft.com/office/drawing/2014/main" id="{D31598E4-9ED7-B940-902A-852066AA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  <p:sp>
          <p:nvSpPr>
            <p:cNvPr id="37910" name="Rectangle 22">
              <a:extLst>
                <a:ext uri="{FF2B5EF4-FFF2-40B4-BE49-F238E27FC236}">
                  <a16:creationId xmlns:a16="http://schemas.microsoft.com/office/drawing/2014/main" id="{849429A9-666E-8E41-B2E9-EDD3FEF0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Rectangle 23">
              <a:extLst>
                <a:ext uri="{FF2B5EF4-FFF2-40B4-BE49-F238E27FC236}">
                  <a16:creationId xmlns:a16="http://schemas.microsoft.com/office/drawing/2014/main" id="{CAE2F22E-E959-9D41-B3B4-F58B2E074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1557"/>
              <a:ext cx="21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>
                  <a:solidFill>
                    <a:schemeClr val="tx2"/>
                  </a:solidFill>
                  <a:latin typeface="Book Antiqua" panose="02040602050305030304" pitchFamily="18" charset="0"/>
                </a:rPr>
                <a:t>$</a:t>
              </a:r>
            </a:p>
          </p:txBody>
        </p:sp>
      </p:grpSp>
      <p:sp>
        <p:nvSpPr>
          <p:cNvPr id="37913" name="Line 25">
            <a:extLst>
              <a:ext uri="{FF2B5EF4-FFF2-40B4-BE49-F238E27FC236}">
                <a16:creationId xmlns:a16="http://schemas.microsoft.com/office/drawing/2014/main" id="{A677793B-72D1-AD4C-94E7-FEBC32518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2971800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4" name="Rectangle 26">
            <a:extLst>
              <a:ext uri="{FF2B5EF4-FFF2-40B4-BE49-F238E27FC236}">
                <a16:creationId xmlns:a16="http://schemas.microsoft.com/office/drawing/2014/main" id="{D4FD0590-F8C8-3E40-8877-BDD4AD19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178175"/>
            <a:ext cx="8128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Field</a:t>
            </a:r>
          </a:p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Count</a:t>
            </a:r>
          </a:p>
        </p:txBody>
      </p:sp>
      <p:sp>
        <p:nvSpPr>
          <p:cNvPr id="37915" name="Rectangle 27">
            <a:extLst>
              <a:ext uri="{FF2B5EF4-FFF2-40B4-BE49-F238E27FC236}">
                <a16:creationId xmlns:a16="http://schemas.microsoft.com/office/drawing/2014/main" id="{68AE8843-1235-A44D-806C-2BA18139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2957513"/>
            <a:ext cx="50863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Fields Delimited by Special Symbols</a:t>
            </a:r>
          </a:p>
        </p:txBody>
      </p:sp>
      <p:sp>
        <p:nvSpPr>
          <p:cNvPr id="37916" name="Rectangle 28">
            <a:extLst>
              <a:ext uri="{FF2B5EF4-FFF2-40B4-BE49-F238E27FC236}">
                <a16:creationId xmlns:a16="http://schemas.microsoft.com/office/drawing/2014/main" id="{11FDFE96-45AF-8D4E-8EFD-CECE404A6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2036763"/>
            <a:ext cx="4518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       F2                   F3                    F4</a:t>
            </a:r>
          </a:p>
        </p:txBody>
      </p:sp>
      <p:sp>
        <p:nvSpPr>
          <p:cNvPr id="37917" name="Rectangle 29">
            <a:extLst>
              <a:ext uri="{FF2B5EF4-FFF2-40B4-BE49-F238E27FC236}">
                <a16:creationId xmlns:a16="http://schemas.microsoft.com/office/drawing/2014/main" id="{46FC0531-89FE-934D-8388-C39A27E6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3636963"/>
            <a:ext cx="33750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F1             F2             F3             F4</a:t>
            </a:r>
          </a:p>
        </p:txBody>
      </p:sp>
      <p:grpSp>
        <p:nvGrpSpPr>
          <p:cNvPr id="37927" name="Group 39">
            <a:extLst>
              <a:ext uri="{FF2B5EF4-FFF2-40B4-BE49-F238E27FC236}">
                <a16:creationId xmlns:a16="http://schemas.microsoft.com/office/drawing/2014/main" id="{8A5DDF49-2D5E-EA47-836C-0CC54F32B79D}"/>
              </a:ext>
            </a:extLst>
          </p:cNvPr>
          <p:cNvGrpSpPr>
            <a:grpSpLocks/>
          </p:cNvGrpSpPr>
          <p:nvPr/>
        </p:nvGrpSpPr>
        <p:grpSpPr bwMode="auto">
          <a:xfrm>
            <a:off x="1225550" y="3968750"/>
            <a:ext cx="5854700" cy="596900"/>
            <a:chOff x="772" y="2500"/>
            <a:chExt cx="3688" cy="376"/>
          </a:xfrm>
        </p:grpSpPr>
        <p:sp>
          <p:nvSpPr>
            <p:cNvPr id="37918" name="Rectangle 30">
              <a:extLst>
                <a:ext uri="{FF2B5EF4-FFF2-40B4-BE49-F238E27FC236}">
                  <a16:creationId xmlns:a16="http://schemas.microsoft.com/office/drawing/2014/main" id="{09794C85-DFAF-804F-9EF0-FBEF2F142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Rectangle 31">
              <a:extLst>
                <a:ext uri="{FF2B5EF4-FFF2-40B4-BE49-F238E27FC236}">
                  <a16:creationId xmlns:a16="http://schemas.microsoft.com/office/drawing/2014/main" id="{FDC971B4-7C08-654F-A62F-768A617E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Rectangle 32">
              <a:extLst>
                <a:ext uri="{FF2B5EF4-FFF2-40B4-BE49-F238E27FC236}">
                  <a16:creationId xmlns:a16="http://schemas.microsoft.com/office/drawing/2014/main" id="{A3638849-E366-9148-9851-4B8EE2E1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Rectangle 33">
              <a:extLst>
                <a:ext uri="{FF2B5EF4-FFF2-40B4-BE49-F238E27FC236}">
                  <a16:creationId xmlns:a16="http://schemas.microsoft.com/office/drawing/2014/main" id="{67803DA5-D5C0-B94F-AC22-7C21E790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Rectangle 34">
              <a:extLst>
                <a:ext uri="{FF2B5EF4-FFF2-40B4-BE49-F238E27FC236}">
                  <a16:creationId xmlns:a16="http://schemas.microsoft.com/office/drawing/2014/main" id="{EEFB88F6-978D-6244-9674-DD1B9A11E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Rectangle 35">
              <a:extLst>
                <a:ext uri="{FF2B5EF4-FFF2-40B4-BE49-F238E27FC236}">
                  <a16:creationId xmlns:a16="http://schemas.microsoft.com/office/drawing/2014/main" id="{7C6D66CE-4B75-6143-B6F6-4EE28C1D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Rectangle 36">
              <a:extLst>
                <a:ext uri="{FF2B5EF4-FFF2-40B4-BE49-F238E27FC236}">
                  <a16:creationId xmlns:a16="http://schemas.microsoft.com/office/drawing/2014/main" id="{A25DE463-51A4-7548-9CD4-820D5F07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Rectangle 37">
              <a:extLst>
                <a:ext uri="{FF2B5EF4-FFF2-40B4-BE49-F238E27FC236}">
                  <a16:creationId xmlns:a16="http://schemas.microsoft.com/office/drawing/2014/main" id="{1A1E69D6-02F4-FD4B-ADDF-D7D1ED0CE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6" name="Rectangle 38">
              <a:extLst>
                <a:ext uri="{FF2B5EF4-FFF2-40B4-BE49-F238E27FC236}">
                  <a16:creationId xmlns:a16="http://schemas.microsoft.com/office/drawing/2014/main" id="{DBFF3FB4-F265-E443-8A00-E70BFB82F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33" name="Group 45">
            <a:extLst>
              <a:ext uri="{FF2B5EF4-FFF2-40B4-BE49-F238E27FC236}">
                <a16:creationId xmlns:a16="http://schemas.microsoft.com/office/drawing/2014/main" id="{AD111F58-3ED0-7640-ADA4-ACF5795281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495800"/>
            <a:ext cx="5716588" cy="700088"/>
            <a:chOff x="864" y="2832"/>
            <a:chExt cx="3601" cy="441"/>
          </a:xfrm>
        </p:grpSpPr>
        <p:sp>
          <p:nvSpPr>
            <p:cNvPr id="37928" name="Freeform 40">
              <a:extLst>
                <a:ext uri="{FF2B5EF4-FFF2-40B4-BE49-F238E27FC236}">
                  <a16:creationId xmlns:a16="http://schemas.microsoft.com/office/drawing/2014/main" id="{F35C0524-E574-134B-BFE4-79985EF82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832"/>
              <a:ext cx="1105" cy="303"/>
            </a:xfrm>
            <a:custGeom>
              <a:avLst/>
              <a:gdLst>
                <a:gd name="T0" fmla="*/ 0 w 1105"/>
                <a:gd name="T1" fmla="*/ 0 h 303"/>
                <a:gd name="T2" fmla="*/ 15 w 1105"/>
                <a:gd name="T3" fmla="*/ 65 h 303"/>
                <a:gd name="T4" fmla="*/ 28 w 1105"/>
                <a:gd name="T5" fmla="*/ 115 h 303"/>
                <a:gd name="T6" fmla="*/ 40 w 1105"/>
                <a:gd name="T7" fmla="*/ 152 h 303"/>
                <a:gd name="T8" fmla="*/ 78 w 1105"/>
                <a:gd name="T9" fmla="*/ 190 h 303"/>
                <a:gd name="T10" fmla="*/ 115 w 1105"/>
                <a:gd name="T11" fmla="*/ 215 h 303"/>
                <a:gd name="T12" fmla="*/ 153 w 1105"/>
                <a:gd name="T13" fmla="*/ 227 h 303"/>
                <a:gd name="T14" fmla="*/ 190 w 1105"/>
                <a:gd name="T15" fmla="*/ 240 h 303"/>
                <a:gd name="T16" fmla="*/ 240 w 1105"/>
                <a:gd name="T17" fmla="*/ 240 h 303"/>
                <a:gd name="T18" fmla="*/ 278 w 1105"/>
                <a:gd name="T19" fmla="*/ 252 h 303"/>
                <a:gd name="T20" fmla="*/ 316 w 1105"/>
                <a:gd name="T21" fmla="*/ 265 h 303"/>
                <a:gd name="T22" fmla="*/ 353 w 1105"/>
                <a:gd name="T23" fmla="*/ 265 h 303"/>
                <a:gd name="T24" fmla="*/ 391 w 1105"/>
                <a:gd name="T25" fmla="*/ 277 h 303"/>
                <a:gd name="T26" fmla="*/ 441 w 1105"/>
                <a:gd name="T27" fmla="*/ 290 h 303"/>
                <a:gd name="T28" fmla="*/ 478 w 1105"/>
                <a:gd name="T29" fmla="*/ 290 h 303"/>
                <a:gd name="T30" fmla="*/ 516 w 1105"/>
                <a:gd name="T31" fmla="*/ 290 h 303"/>
                <a:gd name="T32" fmla="*/ 566 w 1105"/>
                <a:gd name="T33" fmla="*/ 302 h 303"/>
                <a:gd name="T34" fmla="*/ 603 w 1105"/>
                <a:gd name="T35" fmla="*/ 302 h 303"/>
                <a:gd name="T36" fmla="*/ 641 w 1105"/>
                <a:gd name="T37" fmla="*/ 302 h 303"/>
                <a:gd name="T38" fmla="*/ 678 w 1105"/>
                <a:gd name="T39" fmla="*/ 302 h 303"/>
                <a:gd name="T40" fmla="*/ 716 w 1105"/>
                <a:gd name="T41" fmla="*/ 302 h 303"/>
                <a:gd name="T42" fmla="*/ 753 w 1105"/>
                <a:gd name="T43" fmla="*/ 302 h 303"/>
                <a:gd name="T44" fmla="*/ 803 w 1105"/>
                <a:gd name="T45" fmla="*/ 290 h 303"/>
                <a:gd name="T46" fmla="*/ 841 w 1105"/>
                <a:gd name="T47" fmla="*/ 290 h 303"/>
                <a:gd name="T48" fmla="*/ 878 w 1105"/>
                <a:gd name="T49" fmla="*/ 277 h 303"/>
                <a:gd name="T50" fmla="*/ 916 w 1105"/>
                <a:gd name="T51" fmla="*/ 265 h 303"/>
                <a:gd name="T52" fmla="*/ 953 w 1105"/>
                <a:gd name="T53" fmla="*/ 252 h 303"/>
                <a:gd name="T54" fmla="*/ 991 w 1105"/>
                <a:gd name="T55" fmla="*/ 227 h 303"/>
                <a:gd name="T56" fmla="*/ 1028 w 1105"/>
                <a:gd name="T57" fmla="*/ 202 h 303"/>
                <a:gd name="T58" fmla="*/ 1053 w 1105"/>
                <a:gd name="T59" fmla="*/ 165 h 303"/>
                <a:gd name="T60" fmla="*/ 1078 w 1105"/>
                <a:gd name="T61" fmla="*/ 127 h 303"/>
                <a:gd name="T62" fmla="*/ 1103 w 1105"/>
                <a:gd name="T63" fmla="*/ 90 h 303"/>
                <a:gd name="T64" fmla="*/ 1104 w 1105"/>
                <a:gd name="T65" fmla="*/ 4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05" h="303">
                  <a:moveTo>
                    <a:pt x="0" y="0"/>
                  </a:moveTo>
                  <a:lnTo>
                    <a:pt x="15" y="65"/>
                  </a:lnTo>
                  <a:lnTo>
                    <a:pt x="28" y="115"/>
                  </a:lnTo>
                  <a:lnTo>
                    <a:pt x="40" y="152"/>
                  </a:lnTo>
                  <a:lnTo>
                    <a:pt x="78" y="190"/>
                  </a:lnTo>
                  <a:lnTo>
                    <a:pt x="115" y="215"/>
                  </a:lnTo>
                  <a:lnTo>
                    <a:pt x="153" y="227"/>
                  </a:lnTo>
                  <a:lnTo>
                    <a:pt x="190" y="240"/>
                  </a:lnTo>
                  <a:lnTo>
                    <a:pt x="240" y="240"/>
                  </a:lnTo>
                  <a:lnTo>
                    <a:pt x="278" y="252"/>
                  </a:lnTo>
                  <a:lnTo>
                    <a:pt x="316" y="265"/>
                  </a:lnTo>
                  <a:lnTo>
                    <a:pt x="353" y="265"/>
                  </a:lnTo>
                  <a:lnTo>
                    <a:pt x="391" y="277"/>
                  </a:lnTo>
                  <a:lnTo>
                    <a:pt x="441" y="290"/>
                  </a:lnTo>
                  <a:lnTo>
                    <a:pt x="478" y="290"/>
                  </a:lnTo>
                  <a:lnTo>
                    <a:pt x="516" y="290"/>
                  </a:lnTo>
                  <a:lnTo>
                    <a:pt x="566" y="302"/>
                  </a:lnTo>
                  <a:lnTo>
                    <a:pt x="603" y="302"/>
                  </a:lnTo>
                  <a:lnTo>
                    <a:pt x="641" y="302"/>
                  </a:lnTo>
                  <a:lnTo>
                    <a:pt x="678" y="302"/>
                  </a:lnTo>
                  <a:lnTo>
                    <a:pt x="716" y="302"/>
                  </a:lnTo>
                  <a:lnTo>
                    <a:pt x="753" y="302"/>
                  </a:lnTo>
                  <a:lnTo>
                    <a:pt x="803" y="290"/>
                  </a:lnTo>
                  <a:lnTo>
                    <a:pt x="841" y="290"/>
                  </a:lnTo>
                  <a:lnTo>
                    <a:pt x="878" y="277"/>
                  </a:lnTo>
                  <a:lnTo>
                    <a:pt x="916" y="265"/>
                  </a:lnTo>
                  <a:lnTo>
                    <a:pt x="953" y="252"/>
                  </a:lnTo>
                  <a:lnTo>
                    <a:pt x="991" y="227"/>
                  </a:lnTo>
                  <a:lnTo>
                    <a:pt x="1028" y="202"/>
                  </a:lnTo>
                  <a:lnTo>
                    <a:pt x="1053" y="165"/>
                  </a:lnTo>
                  <a:lnTo>
                    <a:pt x="1078" y="127"/>
                  </a:lnTo>
                  <a:lnTo>
                    <a:pt x="1103" y="90"/>
                  </a:lnTo>
                  <a:lnTo>
                    <a:pt x="1104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9" name="Freeform 41">
              <a:extLst>
                <a:ext uri="{FF2B5EF4-FFF2-40B4-BE49-F238E27FC236}">
                  <a16:creationId xmlns:a16="http://schemas.microsoft.com/office/drawing/2014/main" id="{3DC718DF-5FD2-2047-A2A1-AB0B8EA31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2832"/>
              <a:ext cx="1441" cy="341"/>
            </a:xfrm>
            <a:custGeom>
              <a:avLst/>
              <a:gdLst>
                <a:gd name="T0" fmla="*/ 0 w 1441"/>
                <a:gd name="T1" fmla="*/ 0 h 341"/>
                <a:gd name="T2" fmla="*/ 28 w 1441"/>
                <a:gd name="T3" fmla="*/ 65 h 341"/>
                <a:gd name="T4" fmla="*/ 53 w 1441"/>
                <a:gd name="T5" fmla="*/ 102 h 341"/>
                <a:gd name="T6" fmla="*/ 90 w 1441"/>
                <a:gd name="T7" fmla="*/ 127 h 341"/>
                <a:gd name="T8" fmla="*/ 128 w 1441"/>
                <a:gd name="T9" fmla="*/ 152 h 341"/>
                <a:gd name="T10" fmla="*/ 165 w 1441"/>
                <a:gd name="T11" fmla="*/ 177 h 341"/>
                <a:gd name="T12" fmla="*/ 228 w 1441"/>
                <a:gd name="T13" fmla="*/ 202 h 341"/>
                <a:gd name="T14" fmla="*/ 265 w 1441"/>
                <a:gd name="T15" fmla="*/ 227 h 341"/>
                <a:gd name="T16" fmla="*/ 315 w 1441"/>
                <a:gd name="T17" fmla="*/ 240 h 341"/>
                <a:gd name="T18" fmla="*/ 365 w 1441"/>
                <a:gd name="T19" fmla="*/ 265 h 341"/>
                <a:gd name="T20" fmla="*/ 415 w 1441"/>
                <a:gd name="T21" fmla="*/ 277 h 341"/>
                <a:gd name="T22" fmla="*/ 453 w 1441"/>
                <a:gd name="T23" fmla="*/ 302 h 341"/>
                <a:gd name="T24" fmla="*/ 503 w 1441"/>
                <a:gd name="T25" fmla="*/ 315 h 341"/>
                <a:gd name="T26" fmla="*/ 553 w 1441"/>
                <a:gd name="T27" fmla="*/ 327 h 341"/>
                <a:gd name="T28" fmla="*/ 603 w 1441"/>
                <a:gd name="T29" fmla="*/ 340 h 341"/>
                <a:gd name="T30" fmla="*/ 653 w 1441"/>
                <a:gd name="T31" fmla="*/ 340 h 341"/>
                <a:gd name="T32" fmla="*/ 690 w 1441"/>
                <a:gd name="T33" fmla="*/ 340 h 341"/>
                <a:gd name="T34" fmla="*/ 728 w 1441"/>
                <a:gd name="T35" fmla="*/ 340 h 341"/>
                <a:gd name="T36" fmla="*/ 778 w 1441"/>
                <a:gd name="T37" fmla="*/ 340 h 341"/>
                <a:gd name="T38" fmla="*/ 815 w 1441"/>
                <a:gd name="T39" fmla="*/ 340 h 341"/>
                <a:gd name="T40" fmla="*/ 865 w 1441"/>
                <a:gd name="T41" fmla="*/ 340 h 341"/>
                <a:gd name="T42" fmla="*/ 903 w 1441"/>
                <a:gd name="T43" fmla="*/ 340 h 341"/>
                <a:gd name="T44" fmla="*/ 940 w 1441"/>
                <a:gd name="T45" fmla="*/ 327 h 341"/>
                <a:gd name="T46" fmla="*/ 978 w 1441"/>
                <a:gd name="T47" fmla="*/ 315 h 341"/>
                <a:gd name="T48" fmla="*/ 1015 w 1441"/>
                <a:gd name="T49" fmla="*/ 302 h 341"/>
                <a:gd name="T50" fmla="*/ 1053 w 1441"/>
                <a:gd name="T51" fmla="*/ 290 h 341"/>
                <a:gd name="T52" fmla="*/ 1090 w 1441"/>
                <a:gd name="T53" fmla="*/ 277 h 341"/>
                <a:gd name="T54" fmla="*/ 1128 w 1441"/>
                <a:gd name="T55" fmla="*/ 265 h 341"/>
                <a:gd name="T56" fmla="*/ 1165 w 1441"/>
                <a:gd name="T57" fmla="*/ 252 h 341"/>
                <a:gd name="T58" fmla="*/ 1203 w 1441"/>
                <a:gd name="T59" fmla="*/ 227 h 341"/>
                <a:gd name="T60" fmla="*/ 1240 w 1441"/>
                <a:gd name="T61" fmla="*/ 215 h 341"/>
                <a:gd name="T62" fmla="*/ 1303 w 1441"/>
                <a:gd name="T63" fmla="*/ 190 h 341"/>
                <a:gd name="T64" fmla="*/ 1365 w 1441"/>
                <a:gd name="T65" fmla="*/ 177 h 341"/>
                <a:gd name="T66" fmla="*/ 1403 w 1441"/>
                <a:gd name="T67" fmla="*/ 165 h 341"/>
                <a:gd name="T68" fmla="*/ 1415 w 1441"/>
                <a:gd name="T69" fmla="*/ 127 h 341"/>
                <a:gd name="T70" fmla="*/ 1428 w 1441"/>
                <a:gd name="T71" fmla="*/ 90 h 341"/>
                <a:gd name="T72" fmla="*/ 1440 w 1441"/>
                <a:gd name="T73" fmla="*/ 48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41" h="341">
                  <a:moveTo>
                    <a:pt x="0" y="0"/>
                  </a:moveTo>
                  <a:lnTo>
                    <a:pt x="28" y="65"/>
                  </a:lnTo>
                  <a:lnTo>
                    <a:pt x="53" y="102"/>
                  </a:lnTo>
                  <a:lnTo>
                    <a:pt x="90" y="127"/>
                  </a:lnTo>
                  <a:lnTo>
                    <a:pt x="128" y="152"/>
                  </a:lnTo>
                  <a:lnTo>
                    <a:pt x="165" y="177"/>
                  </a:lnTo>
                  <a:lnTo>
                    <a:pt x="228" y="202"/>
                  </a:lnTo>
                  <a:lnTo>
                    <a:pt x="265" y="227"/>
                  </a:lnTo>
                  <a:lnTo>
                    <a:pt x="315" y="240"/>
                  </a:lnTo>
                  <a:lnTo>
                    <a:pt x="365" y="265"/>
                  </a:lnTo>
                  <a:lnTo>
                    <a:pt x="415" y="277"/>
                  </a:lnTo>
                  <a:lnTo>
                    <a:pt x="453" y="302"/>
                  </a:lnTo>
                  <a:lnTo>
                    <a:pt x="503" y="315"/>
                  </a:lnTo>
                  <a:lnTo>
                    <a:pt x="553" y="327"/>
                  </a:lnTo>
                  <a:lnTo>
                    <a:pt x="603" y="340"/>
                  </a:lnTo>
                  <a:lnTo>
                    <a:pt x="653" y="340"/>
                  </a:lnTo>
                  <a:lnTo>
                    <a:pt x="690" y="340"/>
                  </a:lnTo>
                  <a:lnTo>
                    <a:pt x="728" y="340"/>
                  </a:lnTo>
                  <a:lnTo>
                    <a:pt x="778" y="340"/>
                  </a:lnTo>
                  <a:lnTo>
                    <a:pt x="815" y="340"/>
                  </a:lnTo>
                  <a:lnTo>
                    <a:pt x="865" y="340"/>
                  </a:lnTo>
                  <a:lnTo>
                    <a:pt x="903" y="340"/>
                  </a:lnTo>
                  <a:lnTo>
                    <a:pt x="940" y="327"/>
                  </a:lnTo>
                  <a:lnTo>
                    <a:pt x="978" y="315"/>
                  </a:lnTo>
                  <a:lnTo>
                    <a:pt x="1015" y="302"/>
                  </a:lnTo>
                  <a:lnTo>
                    <a:pt x="1053" y="290"/>
                  </a:lnTo>
                  <a:lnTo>
                    <a:pt x="1090" y="277"/>
                  </a:lnTo>
                  <a:lnTo>
                    <a:pt x="1128" y="265"/>
                  </a:lnTo>
                  <a:lnTo>
                    <a:pt x="1165" y="252"/>
                  </a:lnTo>
                  <a:lnTo>
                    <a:pt x="1203" y="227"/>
                  </a:lnTo>
                  <a:lnTo>
                    <a:pt x="1240" y="215"/>
                  </a:lnTo>
                  <a:lnTo>
                    <a:pt x="1303" y="190"/>
                  </a:lnTo>
                  <a:lnTo>
                    <a:pt x="1365" y="177"/>
                  </a:lnTo>
                  <a:lnTo>
                    <a:pt x="1403" y="165"/>
                  </a:lnTo>
                  <a:lnTo>
                    <a:pt x="1415" y="127"/>
                  </a:lnTo>
                  <a:lnTo>
                    <a:pt x="1428" y="90"/>
                  </a:lnTo>
                  <a:lnTo>
                    <a:pt x="14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0" name="Freeform 42">
              <a:extLst>
                <a:ext uri="{FF2B5EF4-FFF2-40B4-BE49-F238E27FC236}">
                  <a16:creationId xmlns:a16="http://schemas.microsoft.com/office/drawing/2014/main" id="{5361B980-68C6-6649-9672-BE3CEEB4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832"/>
              <a:ext cx="1873" cy="441"/>
            </a:xfrm>
            <a:custGeom>
              <a:avLst/>
              <a:gdLst>
                <a:gd name="T0" fmla="*/ 0 w 1873"/>
                <a:gd name="T1" fmla="*/ 0 h 441"/>
                <a:gd name="T2" fmla="*/ 61 w 1873"/>
                <a:gd name="T3" fmla="*/ 15 h 441"/>
                <a:gd name="T4" fmla="*/ 111 w 1873"/>
                <a:gd name="T5" fmla="*/ 52 h 441"/>
                <a:gd name="T6" fmla="*/ 148 w 1873"/>
                <a:gd name="T7" fmla="*/ 77 h 441"/>
                <a:gd name="T8" fmla="*/ 186 w 1873"/>
                <a:gd name="T9" fmla="*/ 115 h 441"/>
                <a:gd name="T10" fmla="*/ 223 w 1873"/>
                <a:gd name="T11" fmla="*/ 152 h 441"/>
                <a:gd name="T12" fmla="*/ 261 w 1873"/>
                <a:gd name="T13" fmla="*/ 190 h 441"/>
                <a:gd name="T14" fmla="*/ 311 w 1873"/>
                <a:gd name="T15" fmla="*/ 240 h 441"/>
                <a:gd name="T16" fmla="*/ 348 w 1873"/>
                <a:gd name="T17" fmla="*/ 265 h 441"/>
                <a:gd name="T18" fmla="*/ 398 w 1873"/>
                <a:gd name="T19" fmla="*/ 302 h 441"/>
                <a:gd name="T20" fmla="*/ 436 w 1873"/>
                <a:gd name="T21" fmla="*/ 327 h 441"/>
                <a:gd name="T22" fmla="*/ 473 w 1873"/>
                <a:gd name="T23" fmla="*/ 352 h 441"/>
                <a:gd name="T24" fmla="*/ 511 w 1873"/>
                <a:gd name="T25" fmla="*/ 365 h 441"/>
                <a:gd name="T26" fmla="*/ 561 w 1873"/>
                <a:gd name="T27" fmla="*/ 390 h 441"/>
                <a:gd name="T28" fmla="*/ 611 w 1873"/>
                <a:gd name="T29" fmla="*/ 402 h 441"/>
                <a:gd name="T30" fmla="*/ 648 w 1873"/>
                <a:gd name="T31" fmla="*/ 415 h 441"/>
                <a:gd name="T32" fmla="*/ 686 w 1873"/>
                <a:gd name="T33" fmla="*/ 427 h 441"/>
                <a:gd name="T34" fmla="*/ 736 w 1873"/>
                <a:gd name="T35" fmla="*/ 440 h 441"/>
                <a:gd name="T36" fmla="*/ 786 w 1873"/>
                <a:gd name="T37" fmla="*/ 440 h 441"/>
                <a:gd name="T38" fmla="*/ 836 w 1873"/>
                <a:gd name="T39" fmla="*/ 440 h 441"/>
                <a:gd name="T40" fmla="*/ 886 w 1873"/>
                <a:gd name="T41" fmla="*/ 440 h 441"/>
                <a:gd name="T42" fmla="*/ 923 w 1873"/>
                <a:gd name="T43" fmla="*/ 440 h 441"/>
                <a:gd name="T44" fmla="*/ 961 w 1873"/>
                <a:gd name="T45" fmla="*/ 440 h 441"/>
                <a:gd name="T46" fmla="*/ 998 w 1873"/>
                <a:gd name="T47" fmla="*/ 440 h 441"/>
                <a:gd name="T48" fmla="*/ 1048 w 1873"/>
                <a:gd name="T49" fmla="*/ 427 h 441"/>
                <a:gd name="T50" fmla="*/ 1098 w 1873"/>
                <a:gd name="T51" fmla="*/ 427 h 441"/>
                <a:gd name="T52" fmla="*/ 1136 w 1873"/>
                <a:gd name="T53" fmla="*/ 427 h 441"/>
                <a:gd name="T54" fmla="*/ 1198 w 1873"/>
                <a:gd name="T55" fmla="*/ 415 h 441"/>
                <a:gd name="T56" fmla="*/ 1236 w 1873"/>
                <a:gd name="T57" fmla="*/ 415 h 441"/>
                <a:gd name="T58" fmla="*/ 1273 w 1873"/>
                <a:gd name="T59" fmla="*/ 415 h 441"/>
                <a:gd name="T60" fmla="*/ 1311 w 1873"/>
                <a:gd name="T61" fmla="*/ 402 h 441"/>
                <a:gd name="T62" fmla="*/ 1348 w 1873"/>
                <a:gd name="T63" fmla="*/ 402 h 441"/>
                <a:gd name="T64" fmla="*/ 1386 w 1873"/>
                <a:gd name="T65" fmla="*/ 402 h 441"/>
                <a:gd name="T66" fmla="*/ 1436 w 1873"/>
                <a:gd name="T67" fmla="*/ 390 h 441"/>
                <a:gd name="T68" fmla="*/ 1473 w 1873"/>
                <a:gd name="T69" fmla="*/ 377 h 441"/>
                <a:gd name="T70" fmla="*/ 1511 w 1873"/>
                <a:gd name="T71" fmla="*/ 365 h 441"/>
                <a:gd name="T72" fmla="*/ 1549 w 1873"/>
                <a:gd name="T73" fmla="*/ 352 h 441"/>
                <a:gd name="T74" fmla="*/ 1586 w 1873"/>
                <a:gd name="T75" fmla="*/ 340 h 441"/>
                <a:gd name="T76" fmla="*/ 1624 w 1873"/>
                <a:gd name="T77" fmla="*/ 315 h 441"/>
                <a:gd name="T78" fmla="*/ 1661 w 1873"/>
                <a:gd name="T79" fmla="*/ 302 h 441"/>
                <a:gd name="T80" fmla="*/ 1699 w 1873"/>
                <a:gd name="T81" fmla="*/ 265 h 441"/>
                <a:gd name="T82" fmla="*/ 1736 w 1873"/>
                <a:gd name="T83" fmla="*/ 240 h 441"/>
                <a:gd name="T84" fmla="*/ 1774 w 1873"/>
                <a:gd name="T85" fmla="*/ 215 h 441"/>
                <a:gd name="T86" fmla="*/ 1811 w 1873"/>
                <a:gd name="T87" fmla="*/ 190 h 441"/>
                <a:gd name="T88" fmla="*/ 1836 w 1873"/>
                <a:gd name="T89" fmla="*/ 152 h 441"/>
                <a:gd name="T90" fmla="*/ 1849 w 1873"/>
                <a:gd name="T91" fmla="*/ 115 h 441"/>
                <a:gd name="T92" fmla="*/ 1861 w 1873"/>
                <a:gd name="T93" fmla="*/ 77 h 441"/>
                <a:gd name="T94" fmla="*/ 1872 w 1873"/>
                <a:gd name="T95" fmla="*/ 48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73" h="441">
                  <a:moveTo>
                    <a:pt x="0" y="0"/>
                  </a:moveTo>
                  <a:lnTo>
                    <a:pt x="61" y="15"/>
                  </a:lnTo>
                  <a:lnTo>
                    <a:pt x="111" y="52"/>
                  </a:lnTo>
                  <a:lnTo>
                    <a:pt x="148" y="77"/>
                  </a:lnTo>
                  <a:lnTo>
                    <a:pt x="186" y="115"/>
                  </a:lnTo>
                  <a:lnTo>
                    <a:pt x="223" y="152"/>
                  </a:lnTo>
                  <a:lnTo>
                    <a:pt x="261" y="190"/>
                  </a:lnTo>
                  <a:lnTo>
                    <a:pt x="311" y="240"/>
                  </a:lnTo>
                  <a:lnTo>
                    <a:pt x="348" y="265"/>
                  </a:lnTo>
                  <a:lnTo>
                    <a:pt x="398" y="302"/>
                  </a:lnTo>
                  <a:lnTo>
                    <a:pt x="436" y="327"/>
                  </a:lnTo>
                  <a:lnTo>
                    <a:pt x="473" y="352"/>
                  </a:lnTo>
                  <a:lnTo>
                    <a:pt x="511" y="365"/>
                  </a:lnTo>
                  <a:lnTo>
                    <a:pt x="561" y="390"/>
                  </a:lnTo>
                  <a:lnTo>
                    <a:pt x="611" y="402"/>
                  </a:lnTo>
                  <a:lnTo>
                    <a:pt x="648" y="415"/>
                  </a:lnTo>
                  <a:lnTo>
                    <a:pt x="686" y="427"/>
                  </a:lnTo>
                  <a:lnTo>
                    <a:pt x="736" y="440"/>
                  </a:lnTo>
                  <a:lnTo>
                    <a:pt x="786" y="440"/>
                  </a:lnTo>
                  <a:lnTo>
                    <a:pt x="836" y="440"/>
                  </a:lnTo>
                  <a:lnTo>
                    <a:pt x="886" y="440"/>
                  </a:lnTo>
                  <a:lnTo>
                    <a:pt x="923" y="440"/>
                  </a:lnTo>
                  <a:lnTo>
                    <a:pt x="961" y="440"/>
                  </a:lnTo>
                  <a:lnTo>
                    <a:pt x="998" y="440"/>
                  </a:lnTo>
                  <a:lnTo>
                    <a:pt x="1048" y="427"/>
                  </a:lnTo>
                  <a:lnTo>
                    <a:pt x="1098" y="427"/>
                  </a:lnTo>
                  <a:lnTo>
                    <a:pt x="1136" y="427"/>
                  </a:lnTo>
                  <a:lnTo>
                    <a:pt x="1198" y="415"/>
                  </a:lnTo>
                  <a:lnTo>
                    <a:pt x="1236" y="415"/>
                  </a:lnTo>
                  <a:lnTo>
                    <a:pt x="1273" y="415"/>
                  </a:lnTo>
                  <a:lnTo>
                    <a:pt x="1311" y="402"/>
                  </a:lnTo>
                  <a:lnTo>
                    <a:pt x="1348" y="402"/>
                  </a:lnTo>
                  <a:lnTo>
                    <a:pt x="1386" y="402"/>
                  </a:lnTo>
                  <a:lnTo>
                    <a:pt x="1436" y="390"/>
                  </a:lnTo>
                  <a:lnTo>
                    <a:pt x="1473" y="377"/>
                  </a:lnTo>
                  <a:lnTo>
                    <a:pt x="1511" y="365"/>
                  </a:lnTo>
                  <a:lnTo>
                    <a:pt x="1549" y="352"/>
                  </a:lnTo>
                  <a:lnTo>
                    <a:pt x="1586" y="340"/>
                  </a:lnTo>
                  <a:lnTo>
                    <a:pt x="1624" y="315"/>
                  </a:lnTo>
                  <a:lnTo>
                    <a:pt x="1661" y="302"/>
                  </a:lnTo>
                  <a:lnTo>
                    <a:pt x="1699" y="265"/>
                  </a:lnTo>
                  <a:lnTo>
                    <a:pt x="1736" y="240"/>
                  </a:lnTo>
                  <a:lnTo>
                    <a:pt x="1774" y="215"/>
                  </a:lnTo>
                  <a:lnTo>
                    <a:pt x="1811" y="190"/>
                  </a:lnTo>
                  <a:lnTo>
                    <a:pt x="1836" y="152"/>
                  </a:lnTo>
                  <a:lnTo>
                    <a:pt x="1849" y="115"/>
                  </a:lnTo>
                  <a:lnTo>
                    <a:pt x="1861" y="77"/>
                  </a:lnTo>
                  <a:lnTo>
                    <a:pt x="1872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1" name="Freeform 43">
              <a:extLst>
                <a:ext uri="{FF2B5EF4-FFF2-40B4-BE49-F238E27FC236}">
                  <a16:creationId xmlns:a16="http://schemas.microsoft.com/office/drawing/2014/main" id="{1EAD2329-7165-6547-8736-46271C04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832"/>
              <a:ext cx="2209" cy="403"/>
            </a:xfrm>
            <a:custGeom>
              <a:avLst/>
              <a:gdLst>
                <a:gd name="T0" fmla="*/ 0 w 2209"/>
                <a:gd name="T1" fmla="*/ 0 h 403"/>
                <a:gd name="T2" fmla="*/ 10 w 2209"/>
                <a:gd name="T3" fmla="*/ 52 h 403"/>
                <a:gd name="T4" fmla="*/ 23 w 2209"/>
                <a:gd name="T5" fmla="*/ 90 h 403"/>
                <a:gd name="T6" fmla="*/ 35 w 2209"/>
                <a:gd name="T7" fmla="*/ 127 h 403"/>
                <a:gd name="T8" fmla="*/ 60 w 2209"/>
                <a:gd name="T9" fmla="*/ 165 h 403"/>
                <a:gd name="T10" fmla="*/ 98 w 2209"/>
                <a:gd name="T11" fmla="*/ 202 h 403"/>
                <a:gd name="T12" fmla="*/ 135 w 2209"/>
                <a:gd name="T13" fmla="*/ 227 h 403"/>
                <a:gd name="T14" fmla="*/ 173 w 2209"/>
                <a:gd name="T15" fmla="*/ 265 h 403"/>
                <a:gd name="T16" fmla="*/ 210 w 2209"/>
                <a:gd name="T17" fmla="*/ 290 h 403"/>
                <a:gd name="T18" fmla="*/ 248 w 2209"/>
                <a:gd name="T19" fmla="*/ 302 h 403"/>
                <a:gd name="T20" fmla="*/ 285 w 2209"/>
                <a:gd name="T21" fmla="*/ 327 h 403"/>
                <a:gd name="T22" fmla="*/ 323 w 2209"/>
                <a:gd name="T23" fmla="*/ 352 h 403"/>
                <a:gd name="T24" fmla="*/ 360 w 2209"/>
                <a:gd name="T25" fmla="*/ 365 h 403"/>
                <a:gd name="T26" fmla="*/ 398 w 2209"/>
                <a:gd name="T27" fmla="*/ 377 h 403"/>
                <a:gd name="T28" fmla="*/ 448 w 2209"/>
                <a:gd name="T29" fmla="*/ 377 h 403"/>
                <a:gd name="T30" fmla="*/ 485 w 2209"/>
                <a:gd name="T31" fmla="*/ 390 h 403"/>
                <a:gd name="T32" fmla="*/ 523 w 2209"/>
                <a:gd name="T33" fmla="*/ 390 h 403"/>
                <a:gd name="T34" fmla="*/ 585 w 2209"/>
                <a:gd name="T35" fmla="*/ 390 h 403"/>
                <a:gd name="T36" fmla="*/ 623 w 2209"/>
                <a:gd name="T37" fmla="*/ 390 h 403"/>
                <a:gd name="T38" fmla="*/ 673 w 2209"/>
                <a:gd name="T39" fmla="*/ 390 h 403"/>
                <a:gd name="T40" fmla="*/ 723 w 2209"/>
                <a:gd name="T41" fmla="*/ 402 h 403"/>
                <a:gd name="T42" fmla="*/ 760 w 2209"/>
                <a:gd name="T43" fmla="*/ 402 h 403"/>
                <a:gd name="T44" fmla="*/ 798 w 2209"/>
                <a:gd name="T45" fmla="*/ 402 h 403"/>
                <a:gd name="T46" fmla="*/ 835 w 2209"/>
                <a:gd name="T47" fmla="*/ 402 h 403"/>
                <a:gd name="T48" fmla="*/ 873 w 2209"/>
                <a:gd name="T49" fmla="*/ 402 h 403"/>
                <a:gd name="T50" fmla="*/ 910 w 2209"/>
                <a:gd name="T51" fmla="*/ 402 h 403"/>
                <a:gd name="T52" fmla="*/ 948 w 2209"/>
                <a:gd name="T53" fmla="*/ 402 h 403"/>
                <a:gd name="T54" fmla="*/ 985 w 2209"/>
                <a:gd name="T55" fmla="*/ 402 h 403"/>
                <a:gd name="T56" fmla="*/ 1035 w 2209"/>
                <a:gd name="T57" fmla="*/ 402 h 403"/>
                <a:gd name="T58" fmla="*/ 1085 w 2209"/>
                <a:gd name="T59" fmla="*/ 402 h 403"/>
                <a:gd name="T60" fmla="*/ 1123 w 2209"/>
                <a:gd name="T61" fmla="*/ 402 h 403"/>
                <a:gd name="T62" fmla="*/ 1160 w 2209"/>
                <a:gd name="T63" fmla="*/ 402 h 403"/>
                <a:gd name="T64" fmla="*/ 1210 w 2209"/>
                <a:gd name="T65" fmla="*/ 402 h 403"/>
                <a:gd name="T66" fmla="*/ 1261 w 2209"/>
                <a:gd name="T67" fmla="*/ 402 h 403"/>
                <a:gd name="T68" fmla="*/ 1298 w 2209"/>
                <a:gd name="T69" fmla="*/ 402 h 403"/>
                <a:gd name="T70" fmla="*/ 1336 w 2209"/>
                <a:gd name="T71" fmla="*/ 402 h 403"/>
                <a:gd name="T72" fmla="*/ 1373 w 2209"/>
                <a:gd name="T73" fmla="*/ 402 h 403"/>
                <a:gd name="T74" fmla="*/ 1423 w 2209"/>
                <a:gd name="T75" fmla="*/ 390 h 403"/>
                <a:gd name="T76" fmla="*/ 1473 w 2209"/>
                <a:gd name="T77" fmla="*/ 390 h 403"/>
                <a:gd name="T78" fmla="*/ 1511 w 2209"/>
                <a:gd name="T79" fmla="*/ 390 h 403"/>
                <a:gd name="T80" fmla="*/ 1561 w 2209"/>
                <a:gd name="T81" fmla="*/ 390 h 403"/>
                <a:gd name="T82" fmla="*/ 1598 w 2209"/>
                <a:gd name="T83" fmla="*/ 377 h 403"/>
                <a:gd name="T84" fmla="*/ 1648 w 2209"/>
                <a:gd name="T85" fmla="*/ 377 h 403"/>
                <a:gd name="T86" fmla="*/ 1686 w 2209"/>
                <a:gd name="T87" fmla="*/ 365 h 403"/>
                <a:gd name="T88" fmla="*/ 1723 w 2209"/>
                <a:gd name="T89" fmla="*/ 365 h 403"/>
                <a:gd name="T90" fmla="*/ 1761 w 2209"/>
                <a:gd name="T91" fmla="*/ 352 h 403"/>
                <a:gd name="T92" fmla="*/ 1811 w 2209"/>
                <a:gd name="T93" fmla="*/ 340 h 403"/>
                <a:gd name="T94" fmla="*/ 1861 w 2209"/>
                <a:gd name="T95" fmla="*/ 327 h 403"/>
                <a:gd name="T96" fmla="*/ 1898 w 2209"/>
                <a:gd name="T97" fmla="*/ 315 h 403"/>
                <a:gd name="T98" fmla="*/ 1936 w 2209"/>
                <a:gd name="T99" fmla="*/ 290 h 403"/>
                <a:gd name="T100" fmla="*/ 1973 w 2209"/>
                <a:gd name="T101" fmla="*/ 265 h 403"/>
                <a:gd name="T102" fmla="*/ 2011 w 2209"/>
                <a:gd name="T103" fmla="*/ 240 h 403"/>
                <a:gd name="T104" fmla="*/ 2048 w 2209"/>
                <a:gd name="T105" fmla="*/ 215 h 403"/>
                <a:gd name="T106" fmla="*/ 2086 w 2209"/>
                <a:gd name="T107" fmla="*/ 190 h 403"/>
                <a:gd name="T108" fmla="*/ 2123 w 2209"/>
                <a:gd name="T109" fmla="*/ 165 h 403"/>
                <a:gd name="T110" fmla="*/ 2161 w 2209"/>
                <a:gd name="T111" fmla="*/ 140 h 403"/>
                <a:gd name="T112" fmla="*/ 2186 w 2209"/>
                <a:gd name="T113" fmla="*/ 102 h 403"/>
                <a:gd name="T114" fmla="*/ 2198 w 2209"/>
                <a:gd name="T115" fmla="*/ 65 h 403"/>
                <a:gd name="T116" fmla="*/ 2208 w 2209"/>
                <a:gd name="T117" fmla="*/ 48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09" h="403">
                  <a:moveTo>
                    <a:pt x="0" y="0"/>
                  </a:moveTo>
                  <a:lnTo>
                    <a:pt x="10" y="52"/>
                  </a:lnTo>
                  <a:lnTo>
                    <a:pt x="23" y="90"/>
                  </a:lnTo>
                  <a:lnTo>
                    <a:pt x="35" y="127"/>
                  </a:lnTo>
                  <a:lnTo>
                    <a:pt x="60" y="165"/>
                  </a:lnTo>
                  <a:lnTo>
                    <a:pt x="98" y="202"/>
                  </a:lnTo>
                  <a:lnTo>
                    <a:pt x="135" y="227"/>
                  </a:lnTo>
                  <a:lnTo>
                    <a:pt x="173" y="265"/>
                  </a:lnTo>
                  <a:lnTo>
                    <a:pt x="210" y="290"/>
                  </a:lnTo>
                  <a:lnTo>
                    <a:pt x="248" y="302"/>
                  </a:lnTo>
                  <a:lnTo>
                    <a:pt x="285" y="327"/>
                  </a:lnTo>
                  <a:lnTo>
                    <a:pt x="323" y="352"/>
                  </a:lnTo>
                  <a:lnTo>
                    <a:pt x="360" y="365"/>
                  </a:lnTo>
                  <a:lnTo>
                    <a:pt x="398" y="377"/>
                  </a:lnTo>
                  <a:lnTo>
                    <a:pt x="448" y="377"/>
                  </a:lnTo>
                  <a:lnTo>
                    <a:pt x="485" y="390"/>
                  </a:lnTo>
                  <a:lnTo>
                    <a:pt x="523" y="390"/>
                  </a:lnTo>
                  <a:lnTo>
                    <a:pt x="585" y="390"/>
                  </a:lnTo>
                  <a:lnTo>
                    <a:pt x="623" y="390"/>
                  </a:lnTo>
                  <a:lnTo>
                    <a:pt x="673" y="390"/>
                  </a:lnTo>
                  <a:lnTo>
                    <a:pt x="723" y="402"/>
                  </a:lnTo>
                  <a:lnTo>
                    <a:pt x="760" y="402"/>
                  </a:lnTo>
                  <a:lnTo>
                    <a:pt x="798" y="402"/>
                  </a:lnTo>
                  <a:lnTo>
                    <a:pt x="835" y="402"/>
                  </a:lnTo>
                  <a:lnTo>
                    <a:pt x="873" y="402"/>
                  </a:lnTo>
                  <a:lnTo>
                    <a:pt x="910" y="402"/>
                  </a:lnTo>
                  <a:lnTo>
                    <a:pt x="948" y="402"/>
                  </a:lnTo>
                  <a:lnTo>
                    <a:pt x="985" y="402"/>
                  </a:lnTo>
                  <a:lnTo>
                    <a:pt x="1035" y="402"/>
                  </a:lnTo>
                  <a:lnTo>
                    <a:pt x="1085" y="402"/>
                  </a:lnTo>
                  <a:lnTo>
                    <a:pt x="1123" y="402"/>
                  </a:lnTo>
                  <a:lnTo>
                    <a:pt x="1160" y="402"/>
                  </a:lnTo>
                  <a:lnTo>
                    <a:pt x="1210" y="402"/>
                  </a:lnTo>
                  <a:lnTo>
                    <a:pt x="1261" y="402"/>
                  </a:lnTo>
                  <a:lnTo>
                    <a:pt x="1298" y="402"/>
                  </a:lnTo>
                  <a:lnTo>
                    <a:pt x="1336" y="402"/>
                  </a:lnTo>
                  <a:lnTo>
                    <a:pt x="1373" y="402"/>
                  </a:lnTo>
                  <a:lnTo>
                    <a:pt x="1423" y="390"/>
                  </a:lnTo>
                  <a:lnTo>
                    <a:pt x="1473" y="390"/>
                  </a:lnTo>
                  <a:lnTo>
                    <a:pt x="1511" y="390"/>
                  </a:lnTo>
                  <a:lnTo>
                    <a:pt x="1561" y="390"/>
                  </a:lnTo>
                  <a:lnTo>
                    <a:pt x="1598" y="377"/>
                  </a:lnTo>
                  <a:lnTo>
                    <a:pt x="1648" y="377"/>
                  </a:lnTo>
                  <a:lnTo>
                    <a:pt x="1686" y="365"/>
                  </a:lnTo>
                  <a:lnTo>
                    <a:pt x="1723" y="365"/>
                  </a:lnTo>
                  <a:lnTo>
                    <a:pt x="1761" y="352"/>
                  </a:lnTo>
                  <a:lnTo>
                    <a:pt x="1811" y="340"/>
                  </a:lnTo>
                  <a:lnTo>
                    <a:pt x="1861" y="327"/>
                  </a:lnTo>
                  <a:lnTo>
                    <a:pt x="1898" y="315"/>
                  </a:lnTo>
                  <a:lnTo>
                    <a:pt x="1936" y="290"/>
                  </a:lnTo>
                  <a:lnTo>
                    <a:pt x="1973" y="265"/>
                  </a:lnTo>
                  <a:lnTo>
                    <a:pt x="2011" y="240"/>
                  </a:lnTo>
                  <a:lnTo>
                    <a:pt x="2048" y="215"/>
                  </a:lnTo>
                  <a:lnTo>
                    <a:pt x="2086" y="190"/>
                  </a:lnTo>
                  <a:lnTo>
                    <a:pt x="2123" y="165"/>
                  </a:lnTo>
                  <a:lnTo>
                    <a:pt x="2161" y="140"/>
                  </a:lnTo>
                  <a:lnTo>
                    <a:pt x="2186" y="102"/>
                  </a:lnTo>
                  <a:lnTo>
                    <a:pt x="2198" y="65"/>
                  </a:lnTo>
                  <a:lnTo>
                    <a:pt x="2208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32" name="Freeform 44">
              <a:extLst>
                <a:ext uri="{FF2B5EF4-FFF2-40B4-BE49-F238E27FC236}">
                  <a16:creationId xmlns:a16="http://schemas.microsoft.com/office/drawing/2014/main" id="{665E2A80-EABB-914D-8BAE-938D5BC6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832"/>
              <a:ext cx="2641" cy="403"/>
            </a:xfrm>
            <a:custGeom>
              <a:avLst/>
              <a:gdLst>
                <a:gd name="T0" fmla="*/ 31 w 2641"/>
                <a:gd name="T1" fmla="*/ 52 h 403"/>
                <a:gd name="T2" fmla="*/ 81 w 2641"/>
                <a:gd name="T3" fmla="*/ 115 h 403"/>
                <a:gd name="T4" fmla="*/ 156 w 2641"/>
                <a:gd name="T5" fmla="*/ 152 h 403"/>
                <a:gd name="T6" fmla="*/ 231 w 2641"/>
                <a:gd name="T7" fmla="*/ 202 h 403"/>
                <a:gd name="T8" fmla="*/ 318 w 2641"/>
                <a:gd name="T9" fmla="*/ 240 h 403"/>
                <a:gd name="T10" fmla="*/ 393 w 2641"/>
                <a:gd name="T11" fmla="*/ 277 h 403"/>
                <a:gd name="T12" fmla="*/ 481 w 2641"/>
                <a:gd name="T13" fmla="*/ 315 h 403"/>
                <a:gd name="T14" fmla="*/ 568 w 2641"/>
                <a:gd name="T15" fmla="*/ 340 h 403"/>
                <a:gd name="T16" fmla="*/ 668 w 2641"/>
                <a:gd name="T17" fmla="*/ 365 h 403"/>
                <a:gd name="T18" fmla="*/ 756 w 2641"/>
                <a:gd name="T19" fmla="*/ 390 h 403"/>
                <a:gd name="T20" fmla="*/ 831 w 2641"/>
                <a:gd name="T21" fmla="*/ 390 h 403"/>
                <a:gd name="T22" fmla="*/ 906 w 2641"/>
                <a:gd name="T23" fmla="*/ 390 h 403"/>
                <a:gd name="T24" fmla="*/ 1006 w 2641"/>
                <a:gd name="T25" fmla="*/ 402 h 403"/>
                <a:gd name="T26" fmla="*/ 1094 w 2641"/>
                <a:gd name="T27" fmla="*/ 402 h 403"/>
                <a:gd name="T28" fmla="*/ 1194 w 2641"/>
                <a:gd name="T29" fmla="*/ 402 h 403"/>
                <a:gd name="T30" fmla="*/ 1269 w 2641"/>
                <a:gd name="T31" fmla="*/ 402 h 403"/>
                <a:gd name="T32" fmla="*/ 1356 w 2641"/>
                <a:gd name="T33" fmla="*/ 402 h 403"/>
                <a:gd name="T34" fmla="*/ 1444 w 2641"/>
                <a:gd name="T35" fmla="*/ 402 h 403"/>
                <a:gd name="T36" fmla="*/ 1531 w 2641"/>
                <a:gd name="T37" fmla="*/ 402 h 403"/>
                <a:gd name="T38" fmla="*/ 1619 w 2641"/>
                <a:gd name="T39" fmla="*/ 402 h 403"/>
                <a:gd name="T40" fmla="*/ 1706 w 2641"/>
                <a:gd name="T41" fmla="*/ 402 h 403"/>
                <a:gd name="T42" fmla="*/ 1781 w 2641"/>
                <a:gd name="T43" fmla="*/ 390 h 403"/>
                <a:gd name="T44" fmla="*/ 1856 w 2641"/>
                <a:gd name="T45" fmla="*/ 377 h 403"/>
                <a:gd name="T46" fmla="*/ 1944 w 2641"/>
                <a:gd name="T47" fmla="*/ 377 h 403"/>
                <a:gd name="T48" fmla="*/ 2031 w 2641"/>
                <a:gd name="T49" fmla="*/ 365 h 403"/>
                <a:gd name="T50" fmla="*/ 2106 w 2641"/>
                <a:gd name="T51" fmla="*/ 365 h 403"/>
                <a:gd name="T52" fmla="*/ 2181 w 2641"/>
                <a:gd name="T53" fmla="*/ 340 h 403"/>
                <a:gd name="T54" fmla="*/ 2269 w 2641"/>
                <a:gd name="T55" fmla="*/ 315 h 403"/>
                <a:gd name="T56" fmla="*/ 2344 w 2641"/>
                <a:gd name="T57" fmla="*/ 277 h 403"/>
                <a:gd name="T58" fmla="*/ 2419 w 2641"/>
                <a:gd name="T59" fmla="*/ 240 h 403"/>
                <a:gd name="T60" fmla="*/ 2494 w 2641"/>
                <a:gd name="T61" fmla="*/ 190 h 403"/>
                <a:gd name="T62" fmla="*/ 2569 w 2641"/>
                <a:gd name="T63" fmla="*/ 140 h 403"/>
                <a:gd name="T64" fmla="*/ 2631 w 2641"/>
                <a:gd name="T65" fmla="*/ 65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41" h="403">
                  <a:moveTo>
                    <a:pt x="0" y="0"/>
                  </a:moveTo>
                  <a:lnTo>
                    <a:pt x="31" y="52"/>
                  </a:lnTo>
                  <a:lnTo>
                    <a:pt x="43" y="90"/>
                  </a:lnTo>
                  <a:lnTo>
                    <a:pt x="81" y="115"/>
                  </a:lnTo>
                  <a:lnTo>
                    <a:pt x="118" y="140"/>
                  </a:lnTo>
                  <a:lnTo>
                    <a:pt x="156" y="152"/>
                  </a:lnTo>
                  <a:lnTo>
                    <a:pt x="193" y="177"/>
                  </a:lnTo>
                  <a:lnTo>
                    <a:pt x="231" y="202"/>
                  </a:lnTo>
                  <a:lnTo>
                    <a:pt x="281" y="227"/>
                  </a:lnTo>
                  <a:lnTo>
                    <a:pt x="318" y="240"/>
                  </a:lnTo>
                  <a:lnTo>
                    <a:pt x="356" y="252"/>
                  </a:lnTo>
                  <a:lnTo>
                    <a:pt x="393" y="277"/>
                  </a:lnTo>
                  <a:lnTo>
                    <a:pt x="443" y="302"/>
                  </a:lnTo>
                  <a:lnTo>
                    <a:pt x="481" y="315"/>
                  </a:lnTo>
                  <a:lnTo>
                    <a:pt x="518" y="327"/>
                  </a:lnTo>
                  <a:lnTo>
                    <a:pt x="568" y="340"/>
                  </a:lnTo>
                  <a:lnTo>
                    <a:pt x="618" y="352"/>
                  </a:lnTo>
                  <a:lnTo>
                    <a:pt x="668" y="365"/>
                  </a:lnTo>
                  <a:lnTo>
                    <a:pt x="718" y="377"/>
                  </a:lnTo>
                  <a:lnTo>
                    <a:pt x="756" y="390"/>
                  </a:lnTo>
                  <a:lnTo>
                    <a:pt x="793" y="390"/>
                  </a:lnTo>
                  <a:lnTo>
                    <a:pt x="831" y="390"/>
                  </a:lnTo>
                  <a:lnTo>
                    <a:pt x="868" y="390"/>
                  </a:lnTo>
                  <a:lnTo>
                    <a:pt x="906" y="390"/>
                  </a:lnTo>
                  <a:lnTo>
                    <a:pt x="956" y="402"/>
                  </a:lnTo>
                  <a:lnTo>
                    <a:pt x="1006" y="402"/>
                  </a:lnTo>
                  <a:lnTo>
                    <a:pt x="1056" y="402"/>
                  </a:lnTo>
                  <a:lnTo>
                    <a:pt x="1094" y="402"/>
                  </a:lnTo>
                  <a:lnTo>
                    <a:pt x="1144" y="402"/>
                  </a:lnTo>
                  <a:lnTo>
                    <a:pt x="1194" y="402"/>
                  </a:lnTo>
                  <a:lnTo>
                    <a:pt x="1231" y="402"/>
                  </a:lnTo>
                  <a:lnTo>
                    <a:pt x="1269" y="402"/>
                  </a:lnTo>
                  <a:lnTo>
                    <a:pt x="1319" y="402"/>
                  </a:lnTo>
                  <a:lnTo>
                    <a:pt x="1356" y="402"/>
                  </a:lnTo>
                  <a:lnTo>
                    <a:pt x="1394" y="402"/>
                  </a:lnTo>
                  <a:lnTo>
                    <a:pt x="1444" y="402"/>
                  </a:lnTo>
                  <a:lnTo>
                    <a:pt x="1481" y="402"/>
                  </a:lnTo>
                  <a:lnTo>
                    <a:pt x="1531" y="402"/>
                  </a:lnTo>
                  <a:lnTo>
                    <a:pt x="1581" y="402"/>
                  </a:lnTo>
                  <a:lnTo>
                    <a:pt x="1619" y="402"/>
                  </a:lnTo>
                  <a:lnTo>
                    <a:pt x="1656" y="402"/>
                  </a:lnTo>
                  <a:lnTo>
                    <a:pt x="1706" y="402"/>
                  </a:lnTo>
                  <a:lnTo>
                    <a:pt x="1744" y="390"/>
                  </a:lnTo>
                  <a:lnTo>
                    <a:pt x="1781" y="390"/>
                  </a:lnTo>
                  <a:lnTo>
                    <a:pt x="1819" y="390"/>
                  </a:lnTo>
                  <a:lnTo>
                    <a:pt x="1856" y="377"/>
                  </a:lnTo>
                  <a:lnTo>
                    <a:pt x="1894" y="377"/>
                  </a:lnTo>
                  <a:lnTo>
                    <a:pt x="1944" y="377"/>
                  </a:lnTo>
                  <a:lnTo>
                    <a:pt x="1994" y="377"/>
                  </a:lnTo>
                  <a:lnTo>
                    <a:pt x="2031" y="365"/>
                  </a:lnTo>
                  <a:lnTo>
                    <a:pt x="2069" y="365"/>
                  </a:lnTo>
                  <a:lnTo>
                    <a:pt x="2106" y="365"/>
                  </a:lnTo>
                  <a:lnTo>
                    <a:pt x="2144" y="352"/>
                  </a:lnTo>
                  <a:lnTo>
                    <a:pt x="2181" y="340"/>
                  </a:lnTo>
                  <a:lnTo>
                    <a:pt x="2219" y="327"/>
                  </a:lnTo>
                  <a:lnTo>
                    <a:pt x="2269" y="315"/>
                  </a:lnTo>
                  <a:lnTo>
                    <a:pt x="2306" y="302"/>
                  </a:lnTo>
                  <a:lnTo>
                    <a:pt x="2344" y="277"/>
                  </a:lnTo>
                  <a:lnTo>
                    <a:pt x="2381" y="252"/>
                  </a:lnTo>
                  <a:lnTo>
                    <a:pt x="2419" y="240"/>
                  </a:lnTo>
                  <a:lnTo>
                    <a:pt x="2456" y="227"/>
                  </a:lnTo>
                  <a:lnTo>
                    <a:pt x="2494" y="190"/>
                  </a:lnTo>
                  <a:lnTo>
                    <a:pt x="2531" y="165"/>
                  </a:lnTo>
                  <a:lnTo>
                    <a:pt x="2569" y="140"/>
                  </a:lnTo>
                  <a:lnTo>
                    <a:pt x="2606" y="102"/>
                  </a:lnTo>
                  <a:lnTo>
                    <a:pt x="2631" y="65"/>
                  </a:lnTo>
                  <a:lnTo>
                    <a:pt x="2640" y="4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34" name="Rectangle 46">
            <a:extLst>
              <a:ext uri="{FF2B5EF4-FFF2-40B4-BE49-F238E27FC236}">
                <a16:creationId xmlns:a16="http://schemas.microsoft.com/office/drawing/2014/main" id="{F9933C87-9A99-CA4A-9C4F-470C771D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5168900"/>
            <a:ext cx="31035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solidFill>
                  <a:schemeClr val="tx2"/>
                </a:solidFill>
                <a:latin typeface="Book Antiqua" panose="02040602050305030304" pitchFamily="18" charset="0"/>
              </a:rPr>
              <a:t>Array of Field Offsets</a:t>
            </a:r>
          </a:p>
        </p:txBody>
      </p:sp>
    </p:spTree>
    <p:extLst>
      <p:ext uri="{BB962C8B-B14F-4D97-AF65-F5344CB8AC3E}">
        <p14:creationId xmlns:p14="http://schemas.microsoft.com/office/powerpoint/2010/main" val="279100304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418D6F-C482-034B-A107-916F4771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50B1E2E-3506-B740-A24E-DB046493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BC97AA5C-227E-CC48-A634-05EA9B101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fixed length records</a:t>
            </a:r>
            <a:endParaRPr lang="en-US" altLang="en-US" sz="3600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A74FC941-B936-CA4A-AD8A-57CBFA2B4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5103813"/>
            <a:ext cx="7696200" cy="14478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id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&lt;page id, slot #&gt;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In first alternative, moving records for free space management changes rid; may not be acceptable.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2FE8A5A3-FCA7-8F4F-9FA7-C9BF8FEF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5DA6FFE-91A3-184D-8CFC-0AAA6FE91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9437C31A-E00E-704C-B48E-CEF7ECBC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21A9E83F-CAA9-F943-B110-3E9A84E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173499E-5700-3544-A822-07C11375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6800E32A-C9D1-324A-A6BB-85721EFB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206750"/>
            <a:ext cx="1739900" cy="520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6D4BAA20-F8E2-D445-BF63-333A5792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0889F895-EA82-E24A-9501-2A2FF382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8E5EF70B-CF08-D746-B884-136A69FB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7589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F1F02D8E-6530-C143-A2BE-C790CB72E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1987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A6661C1D-B970-3E4B-BB1A-DF920B82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>
            <a:extLst>
              <a:ext uri="{FF2B5EF4-FFF2-40B4-BE49-F238E27FC236}">
                <a16:creationId xmlns:a16="http://schemas.microsoft.com/office/drawing/2014/main" id="{36016DD9-2BB2-E148-81B6-1A97ACAB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4447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DF918ABA-501F-EF47-8333-26839EE7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781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>
            <a:extLst>
              <a:ext uri="{FF2B5EF4-FFF2-40B4-BE49-F238E27FC236}">
                <a16:creationId xmlns:a16="http://schemas.microsoft.com/office/drawing/2014/main" id="{72D95F26-DF98-8A46-B978-FE2D53E19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206750"/>
            <a:ext cx="17399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81F0CCF8-2ECC-1C47-9C55-1643C4E4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740150"/>
            <a:ext cx="1739900" cy="5207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5121BD7A-B7AA-F04C-960F-3603F6703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6FAECDC3-CF50-F340-852D-10FA96360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7ADB3182-904C-5E4D-9274-7006E6463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06A2D456-0BCE-1F40-B192-FB612B780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6CE6300C-4CAB-2A42-A780-B03DFE8E3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8B67235D-912D-5E43-904A-C670A4E56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3" name="Rectangle 27">
            <a:extLst>
              <a:ext uri="{FF2B5EF4-FFF2-40B4-BE49-F238E27FC236}">
                <a16:creationId xmlns:a16="http://schemas.microsoft.com/office/drawing/2014/main" id="{4AA2DEFB-1E86-DB4A-95BA-A0E2FAE9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64" name="Rectangle 28">
            <a:extLst>
              <a:ext uri="{FF2B5EF4-FFF2-40B4-BE49-F238E27FC236}">
                <a16:creationId xmlns:a16="http://schemas.microsoft.com/office/drawing/2014/main" id="{77803053-2CDC-E54C-8078-4B071A018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65" name="Rectangle 29">
            <a:extLst>
              <a:ext uri="{FF2B5EF4-FFF2-40B4-BE49-F238E27FC236}">
                <a16:creationId xmlns:a16="http://schemas.microsoft.com/office/drawing/2014/main" id="{5AAF0BC0-66C2-3344-A72C-C3852EE8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66" name="Rectangle 30">
            <a:extLst>
              <a:ext uri="{FF2B5EF4-FFF2-40B4-BE49-F238E27FC236}">
                <a16:creationId xmlns:a16="http://schemas.microsoft.com/office/drawing/2014/main" id="{C8C151B2-4564-BF4D-89B7-B3AE73CD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7" name="Rectangle 31">
            <a:extLst>
              <a:ext uri="{FF2B5EF4-FFF2-40B4-BE49-F238E27FC236}">
                <a16:creationId xmlns:a16="http://schemas.microsoft.com/office/drawing/2014/main" id="{DB3069FA-7C7B-4144-B8D6-81E96C49E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2378075"/>
            <a:ext cx="6254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800" b="1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68" name="Rectangle 32">
            <a:extLst>
              <a:ext uri="{FF2B5EF4-FFF2-40B4-BE49-F238E27FC236}">
                <a16:creationId xmlns:a16="http://schemas.microsoft.com/office/drawing/2014/main" id="{692978A7-DB97-654F-9447-BC7ED9BE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3863975"/>
            <a:ext cx="371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39969" name="Rectangle 33">
            <a:extLst>
              <a:ext uri="{FF2B5EF4-FFF2-40B4-BE49-F238E27FC236}">
                <a16:creationId xmlns:a16="http://schemas.microsoft.com/office/drawing/2014/main" id="{B8C281FE-3A07-5043-B4A4-247308161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865563"/>
            <a:ext cx="3968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M</a:t>
            </a:r>
          </a:p>
        </p:txBody>
      </p:sp>
      <p:sp>
        <p:nvSpPr>
          <p:cNvPr id="39970" name="Rectangle 34">
            <a:extLst>
              <a:ext uri="{FF2B5EF4-FFF2-40B4-BE49-F238E27FC236}">
                <a16:creationId xmlns:a16="http://schemas.microsoft.com/office/drawing/2014/main" id="{BB2D2F52-74B7-EA46-B353-82B4E60DC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71" name="Rectangle 35">
            <a:extLst>
              <a:ext uri="{FF2B5EF4-FFF2-40B4-BE49-F238E27FC236}">
                <a16:creationId xmlns:a16="http://schemas.microsoft.com/office/drawing/2014/main" id="{9EEC88B5-8A7C-FC41-B35D-926CEF46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3867150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0</a:t>
            </a:r>
          </a:p>
        </p:txBody>
      </p:sp>
      <p:sp>
        <p:nvSpPr>
          <p:cNvPr id="39972" name="Rectangle 36">
            <a:extLst>
              <a:ext uri="{FF2B5EF4-FFF2-40B4-BE49-F238E27FC236}">
                <a16:creationId xmlns:a16="http://schemas.microsoft.com/office/drawing/2014/main" id="{0D910510-BA9D-114B-970A-90EA9CA3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3863975"/>
            <a:ext cx="4667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. . .</a:t>
            </a:r>
          </a:p>
        </p:txBody>
      </p:sp>
      <p:sp>
        <p:nvSpPr>
          <p:cNvPr id="39973" name="Rectangle 37">
            <a:extLst>
              <a:ext uri="{FF2B5EF4-FFF2-40B4-BE49-F238E27FC236}">
                <a16:creationId xmlns:a16="http://schemas.microsoft.com/office/drawing/2014/main" id="{7EF73556-0463-F249-9D63-6C0F1542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996" y="4246563"/>
            <a:ext cx="14827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dirty="0">
                <a:solidFill>
                  <a:schemeClr val="tx2"/>
                </a:solidFill>
                <a:latin typeface="Book Antiqua" panose="02040602050305030304" pitchFamily="18" charset="0"/>
              </a:rPr>
              <a:t>M  ...    3  2  1</a:t>
            </a:r>
          </a:p>
        </p:txBody>
      </p:sp>
      <p:sp>
        <p:nvSpPr>
          <p:cNvPr id="39974" name="Rectangle 38">
            <a:extLst>
              <a:ext uri="{FF2B5EF4-FFF2-40B4-BE49-F238E27FC236}">
                <a16:creationId xmlns:a16="http://schemas.microsoft.com/office/drawing/2014/main" id="{0C259172-ADC4-164D-9815-D5C4FA4E8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4549775"/>
            <a:ext cx="11414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PACKED</a:t>
            </a:r>
          </a:p>
        </p:txBody>
      </p:sp>
      <p:sp>
        <p:nvSpPr>
          <p:cNvPr id="39975" name="Rectangle 39">
            <a:extLst>
              <a:ext uri="{FF2B5EF4-FFF2-40B4-BE49-F238E27FC236}">
                <a16:creationId xmlns:a16="http://schemas.microsoft.com/office/drawing/2014/main" id="{2D98BEED-C3CA-7B42-B87D-30DE2F6EA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4625975"/>
            <a:ext cx="2513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UNPACKED, BITMAP</a:t>
            </a:r>
          </a:p>
        </p:txBody>
      </p:sp>
      <p:sp>
        <p:nvSpPr>
          <p:cNvPr id="39976" name="Rectangle 40">
            <a:extLst>
              <a:ext uri="{FF2B5EF4-FFF2-40B4-BE49-F238E27FC236}">
                <a16:creationId xmlns:a16="http://schemas.microsoft.com/office/drawing/2014/main" id="{F7564C28-CE7B-204C-A8F1-A5065E9F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7303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1</a:t>
            </a:r>
          </a:p>
        </p:txBody>
      </p:sp>
      <p:sp>
        <p:nvSpPr>
          <p:cNvPr id="39977" name="Rectangle 41">
            <a:extLst>
              <a:ext uri="{FF2B5EF4-FFF2-40B4-BE49-F238E27FC236}">
                <a16:creationId xmlns:a16="http://schemas.microsoft.com/office/drawing/2014/main" id="{2492B160-2269-3445-A89E-799A0F03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1958975"/>
            <a:ext cx="7381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2</a:t>
            </a:r>
          </a:p>
        </p:txBody>
      </p:sp>
      <p:sp>
        <p:nvSpPr>
          <p:cNvPr id="39978" name="Rectangle 42">
            <a:extLst>
              <a:ext uri="{FF2B5EF4-FFF2-40B4-BE49-F238E27FC236}">
                <a16:creationId xmlns:a16="http://schemas.microsoft.com/office/drawing/2014/main" id="{CE20E743-7906-CC42-9FBD-6F8E720A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2949575"/>
            <a:ext cx="8143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N</a:t>
            </a:r>
          </a:p>
        </p:txBody>
      </p:sp>
      <p:sp>
        <p:nvSpPr>
          <p:cNvPr id="39979" name="Rectangle 43">
            <a:extLst>
              <a:ext uri="{FF2B5EF4-FFF2-40B4-BE49-F238E27FC236}">
                <a16:creationId xmlns:a16="http://schemas.microsoft.com/office/drawing/2014/main" id="{EB3B8D27-6BB7-6244-BDC5-B8D019021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216150"/>
            <a:ext cx="1739900" cy="215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0" name="Rectangle 44">
            <a:extLst>
              <a:ext uri="{FF2B5EF4-FFF2-40B4-BE49-F238E27FC236}">
                <a16:creationId xmlns:a16="http://schemas.microsoft.com/office/drawing/2014/main" id="{7D9B5CC5-CDEB-0541-83AB-CB086C4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339975"/>
            <a:ext cx="7635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</a:t>
            </a:r>
          </a:p>
          <a:p>
            <a:r>
              <a:rPr lang="en-US" altLang="en-US" sz="1800"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39981" name="Freeform 45">
            <a:extLst>
              <a:ext uri="{FF2B5EF4-FFF2-40B4-BE49-F238E27FC236}">
                <a16:creationId xmlns:a16="http://schemas.microsoft.com/office/drawing/2014/main" id="{587FE62C-A9C9-E84F-98F0-71AEAB61B8D7}"/>
              </a:ext>
            </a:extLst>
          </p:cNvPr>
          <p:cNvSpPr>
            <a:spLocks/>
          </p:cNvSpPr>
          <p:nvPr/>
        </p:nvSpPr>
        <p:spPr bwMode="auto">
          <a:xfrm>
            <a:off x="3962400" y="2438400"/>
            <a:ext cx="1068388" cy="131763"/>
          </a:xfrm>
          <a:custGeom>
            <a:avLst/>
            <a:gdLst>
              <a:gd name="T0" fmla="*/ 0 w 673"/>
              <a:gd name="T1" fmla="*/ 48 h 83"/>
              <a:gd name="T2" fmla="*/ 59 w 673"/>
              <a:gd name="T3" fmla="*/ 20 h 83"/>
              <a:gd name="T4" fmla="*/ 96 w 673"/>
              <a:gd name="T5" fmla="*/ 7 h 83"/>
              <a:gd name="T6" fmla="*/ 134 w 673"/>
              <a:gd name="T7" fmla="*/ 7 h 83"/>
              <a:gd name="T8" fmla="*/ 171 w 673"/>
              <a:gd name="T9" fmla="*/ 20 h 83"/>
              <a:gd name="T10" fmla="*/ 209 w 673"/>
              <a:gd name="T11" fmla="*/ 45 h 83"/>
              <a:gd name="T12" fmla="*/ 246 w 673"/>
              <a:gd name="T13" fmla="*/ 57 h 83"/>
              <a:gd name="T14" fmla="*/ 296 w 673"/>
              <a:gd name="T15" fmla="*/ 82 h 83"/>
              <a:gd name="T16" fmla="*/ 334 w 673"/>
              <a:gd name="T17" fmla="*/ 82 h 83"/>
              <a:gd name="T18" fmla="*/ 371 w 673"/>
              <a:gd name="T19" fmla="*/ 82 h 83"/>
              <a:gd name="T20" fmla="*/ 397 w 673"/>
              <a:gd name="T21" fmla="*/ 82 h 83"/>
              <a:gd name="T22" fmla="*/ 434 w 673"/>
              <a:gd name="T23" fmla="*/ 82 h 83"/>
              <a:gd name="T24" fmla="*/ 472 w 673"/>
              <a:gd name="T25" fmla="*/ 82 h 83"/>
              <a:gd name="T26" fmla="*/ 522 w 673"/>
              <a:gd name="T27" fmla="*/ 70 h 83"/>
              <a:gd name="T28" fmla="*/ 559 w 673"/>
              <a:gd name="T29" fmla="*/ 70 h 83"/>
              <a:gd name="T30" fmla="*/ 597 w 673"/>
              <a:gd name="T31" fmla="*/ 57 h 83"/>
              <a:gd name="T32" fmla="*/ 634 w 673"/>
              <a:gd name="T33" fmla="*/ 32 h 83"/>
              <a:gd name="T34" fmla="*/ 672 w 673"/>
              <a:gd name="T35" fmla="*/ 7 h 83"/>
              <a:gd name="T36" fmla="*/ 672 w 673"/>
              <a:gd name="T37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73" h="83">
                <a:moveTo>
                  <a:pt x="0" y="48"/>
                </a:moveTo>
                <a:lnTo>
                  <a:pt x="59" y="20"/>
                </a:lnTo>
                <a:lnTo>
                  <a:pt x="96" y="7"/>
                </a:lnTo>
                <a:lnTo>
                  <a:pt x="134" y="7"/>
                </a:lnTo>
                <a:lnTo>
                  <a:pt x="171" y="20"/>
                </a:lnTo>
                <a:lnTo>
                  <a:pt x="209" y="45"/>
                </a:lnTo>
                <a:lnTo>
                  <a:pt x="246" y="57"/>
                </a:lnTo>
                <a:lnTo>
                  <a:pt x="296" y="82"/>
                </a:lnTo>
                <a:lnTo>
                  <a:pt x="334" y="82"/>
                </a:lnTo>
                <a:lnTo>
                  <a:pt x="371" y="82"/>
                </a:lnTo>
                <a:lnTo>
                  <a:pt x="397" y="82"/>
                </a:lnTo>
                <a:lnTo>
                  <a:pt x="434" y="82"/>
                </a:lnTo>
                <a:lnTo>
                  <a:pt x="472" y="82"/>
                </a:lnTo>
                <a:lnTo>
                  <a:pt x="522" y="70"/>
                </a:lnTo>
                <a:lnTo>
                  <a:pt x="559" y="70"/>
                </a:lnTo>
                <a:lnTo>
                  <a:pt x="597" y="57"/>
                </a:lnTo>
                <a:lnTo>
                  <a:pt x="634" y="32"/>
                </a:lnTo>
                <a:lnTo>
                  <a:pt x="672" y="7"/>
                </a:lnTo>
                <a:lnTo>
                  <a:pt x="672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2" name="Freeform 46">
            <a:extLst>
              <a:ext uri="{FF2B5EF4-FFF2-40B4-BE49-F238E27FC236}">
                <a16:creationId xmlns:a16="http://schemas.microsoft.com/office/drawing/2014/main" id="{A95A6AE7-A3F9-CD43-8841-AA8611AA1867}"/>
              </a:ext>
            </a:extLst>
          </p:cNvPr>
          <p:cNvSpPr>
            <a:spLocks/>
          </p:cNvSpPr>
          <p:nvPr/>
        </p:nvSpPr>
        <p:spPr bwMode="auto">
          <a:xfrm>
            <a:off x="3886200" y="2895600"/>
            <a:ext cx="1144588" cy="458788"/>
          </a:xfrm>
          <a:custGeom>
            <a:avLst/>
            <a:gdLst>
              <a:gd name="T0" fmla="*/ 0 w 721"/>
              <a:gd name="T1" fmla="*/ 0 h 289"/>
              <a:gd name="T2" fmla="*/ 7 w 721"/>
              <a:gd name="T3" fmla="*/ 38 h 289"/>
              <a:gd name="T4" fmla="*/ 19 w 721"/>
              <a:gd name="T5" fmla="*/ 62 h 289"/>
              <a:gd name="T6" fmla="*/ 44 w 721"/>
              <a:gd name="T7" fmla="*/ 88 h 289"/>
              <a:gd name="T8" fmla="*/ 57 w 721"/>
              <a:gd name="T9" fmla="*/ 112 h 289"/>
              <a:gd name="T10" fmla="*/ 69 w 721"/>
              <a:gd name="T11" fmla="*/ 137 h 289"/>
              <a:gd name="T12" fmla="*/ 82 w 721"/>
              <a:gd name="T13" fmla="*/ 162 h 289"/>
              <a:gd name="T14" fmla="*/ 107 w 721"/>
              <a:gd name="T15" fmla="*/ 187 h 289"/>
              <a:gd name="T16" fmla="*/ 144 w 721"/>
              <a:gd name="T17" fmla="*/ 212 h 289"/>
              <a:gd name="T18" fmla="*/ 182 w 721"/>
              <a:gd name="T19" fmla="*/ 220 h 289"/>
              <a:gd name="T20" fmla="*/ 219 w 721"/>
              <a:gd name="T21" fmla="*/ 237 h 289"/>
              <a:gd name="T22" fmla="*/ 257 w 721"/>
              <a:gd name="T23" fmla="*/ 246 h 289"/>
              <a:gd name="T24" fmla="*/ 294 w 721"/>
              <a:gd name="T25" fmla="*/ 246 h 289"/>
              <a:gd name="T26" fmla="*/ 332 w 721"/>
              <a:gd name="T27" fmla="*/ 254 h 289"/>
              <a:gd name="T28" fmla="*/ 369 w 721"/>
              <a:gd name="T29" fmla="*/ 254 h 289"/>
              <a:gd name="T30" fmla="*/ 407 w 721"/>
              <a:gd name="T31" fmla="*/ 254 h 289"/>
              <a:gd name="T32" fmla="*/ 445 w 721"/>
              <a:gd name="T33" fmla="*/ 254 h 289"/>
              <a:gd name="T34" fmla="*/ 482 w 721"/>
              <a:gd name="T35" fmla="*/ 254 h 289"/>
              <a:gd name="T36" fmla="*/ 520 w 721"/>
              <a:gd name="T37" fmla="*/ 262 h 289"/>
              <a:gd name="T38" fmla="*/ 557 w 721"/>
              <a:gd name="T39" fmla="*/ 262 h 289"/>
              <a:gd name="T40" fmla="*/ 595 w 721"/>
              <a:gd name="T41" fmla="*/ 270 h 289"/>
              <a:gd name="T42" fmla="*/ 632 w 721"/>
              <a:gd name="T43" fmla="*/ 279 h 289"/>
              <a:gd name="T44" fmla="*/ 670 w 721"/>
              <a:gd name="T45" fmla="*/ 279 h 289"/>
              <a:gd name="T46" fmla="*/ 707 w 721"/>
              <a:gd name="T47" fmla="*/ 279 h 289"/>
              <a:gd name="T48" fmla="*/ 720 w 721"/>
              <a:gd name="T49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21" h="289">
                <a:moveTo>
                  <a:pt x="0" y="0"/>
                </a:moveTo>
                <a:lnTo>
                  <a:pt x="7" y="38"/>
                </a:lnTo>
                <a:lnTo>
                  <a:pt x="19" y="62"/>
                </a:lnTo>
                <a:lnTo>
                  <a:pt x="44" y="88"/>
                </a:lnTo>
                <a:lnTo>
                  <a:pt x="57" y="112"/>
                </a:lnTo>
                <a:lnTo>
                  <a:pt x="69" y="137"/>
                </a:lnTo>
                <a:lnTo>
                  <a:pt x="82" y="162"/>
                </a:lnTo>
                <a:lnTo>
                  <a:pt x="107" y="187"/>
                </a:lnTo>
                <a:lnTo>
                  <a:pt x="144" y="212"/>
                </a:lnTo>
                <a:lnTo>
                  <a:pt x="182" y="220"/>
                </a:lnTo>
                <a:lnTo>
                  <a:pt x="219" y="237"/>
                </a:lnTo>
                <a:lnTo>
                  <a:pt x="257" y="246"/>
                </a:lnTo>
                <a:lnTo>
                  <a:pt x="294" y="246"/>
                </a:lnTo>
                <a:lnTo>
                  <a:pt x="332" y="254"/>
                </a:lnTo>
                <a:lnTo>
                  <a:pt x="369" y="254"/>
                </a:lnTo>
                <a:lnTo>
                  <a:pt x="407" y="254"/>
                </a:lnTo>
                <a:lnTo>
                  <a:pt x="445" y="254"/>
                </a:lnTo>
                <a:lnTo>
                  <a:pt x="482" y="254"/>
                </a:lnTo>
                <a:lnTo>
                  <a:pt x="520" y="262"/>
                </a:lnTo>
                <a:lnTo>
                  <a:pt x="557" y="262"/>
                </a:lnTo>
                <a:lnTo>
                  <a:pt x="595" y="270"/>
                </a:lnTo>
                <a:lnTo>
                  <a:pt x="632" y="279"/>
                </a:lnTo>
                <a:lnTo>
                  <a:pt x="670" y="279"/>
                </a:lnTo>
                <a:lnTo>
                  <a:pt x="707" y="279"/>
                </a:lnTo>
                <a:lnTo>
                  <a:pt x="72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Freeform 47">
            <a:extLst>
              <a:ext uri="{FF2B5EF4-FFF2-40B4-BE49-F238E27FC236}">
                <a16:creationId xmlns:a16="http://schemas.microsoft.com/office/drawing/2014/main" id="{36135C7F-2E8E-A14A-929B-47604DA85CCE}"/>
              </a:ext>
            </a:extLst>
          </p:cNvPr>
          <p:cNvSpPr>
            <a:spLocks/>
          </p:cNvSpPr>
          <p:nvPr/>
        </p:nvSpPr>
        <p:spPr bwMode="auto">
          <a:xfrm>
            <a:off x="3124200" y="2971800"/>
            <a:ext cx="458788" cy="471488"/>
          </a:xfrm>
          <a:custGeom>
            <a:avLst/>
            <a:gdLst>
              <a:gd name="T0" fmla="*/ 288 w 289"/>
              <a:gd name="T1" fmla="*/ 0 h 297"/>
              <a:gd name="T2" fmla="*/ 262 w 289"/>
              <a:gd name="T3" fmla="*/ 71 h 297"/>
              <a:gd name="T4" fmla="*/ 249 w 289"/>
              <a:gd name="T5" fmla="*/ 108 h 297"/>
              <a:gd name="T6" fmla="*/ 237 w 289"/>
              <a:gd name="T7" fmla="*/ 146 h 297"/>
              <a:gd name="T8" fmla="*/ 224 w 289"/>
              <a:gd name="T9" fmla="*/ 183 h 297"/>
              <a:gd name="T10" fmla="*/ 199 w 289"/>
              <a:gd name="T11" fmla="*/ 221 h 297"/>
              <a:gd name="T12" fmla="*/ 162 w 289"/>
              <a:gd name="T13" fmla="*/ 246 h 297"/>
              <a:gd name="T14" fmla="*/ 124 w 289"/>
              <a:gd name="T15" fmla="*/ 271 h 297"/>
              <a:gd name="T16" fmla="*/ 87 w 289"/>
              <a:gd name="T17" fmla="*/ 283 h 297"/>
              <a:gd name="T18" fmla="*/ 49 w 289"/>
              <a:gd name="T19" fmla="*/ 296 h 297"/>
              <a:gd name="T20" fmla="*/ 12 w 289"/>
              <a:gd name="T21" fmla="*/ 296 h 297"/>
              <a:gd name="T22" fmla="*/ 0 w 289"/>
              <a:gd name="T23" fmla="*/ 288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97">
                <a:moveTo>
                  <a:pt x="288" y="0"/>
                </a:moveTo>
                <a:lnTo>
                  <a:pt x="262" y="71"/>
                </a:lnTo>
                <a:lnTo>
                  <a:pt x="249" y="108"/>
                </a:lnTo>
                <a:lnTo>
                  <a:pt x="237" y="146"/>
                </a:lnTo>
                <a:lnTo>
                  <a:pt x="224" y="183"/>
                </a:lnTo>
                <a:lnTo>
                  <a:pt x="199" y="221"/>
                </a:lnTo>
                <a:lnTo>
                  <a:pt x="162" y="246"/>
                </a:lnTo>
                <a:lnTo>
                  <a:pt x="124" y="271"/>
                </a:lnTo>
                <a:lnTo>
                  <a:pt x="87" y="283"/>
                </a:lnTo>
                <a:lnTo>
                  <a:pt x="49" y="296"/>
                </a:lnTo>
                <a:lnTo>
                  <a:pt x="12" y="296"/>
                </a:lnTo>
                <a:lnTo>
                  <a:pt x="0" y="2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Rectangle 48">
            <a:extLst>
              <a:ext uri="{FF2B5EF4-FFF2-40B4-BE49-F238E27FC236}">
                <a16:creationId xmlns:a16="http://schemas.microsoft.com/office/drawing/2014/main" id="{F9A3A3B2-82A0-4C4E-B15D-1FC7E37E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3511550"/>
            <a:ext cx="1739900" cy="215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85" name="Rectangle 49">
            <a:extLst>
              <a:ext uri="{FF2B5EF4-FFF2-40B4-BE49-F238E27FC236}">
                <a16:creationId xmlns:a16="http://schemas.microsoft.com/office/drawing/2014/main" id="{5362ABD2-6C71-1544-8910-C243D09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3482975"/>
            <a:ext cx="8397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Slot M</a:t>
            </a:r>
          </a:p>
        </p:txBody>
      </p:sp>
      <p:sp>
        <p:nvSpPr>
          <p:cNvPr id="39986" name="Rectangle 50">
            <a:extLst>
              <a:ext uri="{FF2B5EF4-FFF2-40B4-BE49-F238E27FC236}">
                <a16:creationId xmlns:a16="http://schemas.microsoft.com/office/drawing/2014/main" id="{83C490AD-CF0C-A649-8956-7F1E7765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7" name="Rectangle 51">
            <a:extLst>
              <a:ext uri="{FF2B5EF4-FFF2-40B4-BE49-F238E27FC236}">
                <a16:creationId xmlns:a16="http://schemas.microsoft.com/office/drawing/2014/main" id="{19FF4611-86F3-0440-8CD4-A801F426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38655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</a:t>
            </a:r>
          </a:p>
        </p:txBody>
      </p:sp>
      <p:sp>
        <p:nvSpPr>
          <p:cNvPr id="39988" name="Rectangle 52">
            <a:extLst>
              <a:ext uri="{FF2B5EF4-FFF2-40B4-BE49-F238E27FC236}">
                <a16:creationId xmlns:a16="http://schemas.microsoft.com/office/drawing/2014/main" id="{E1217A0D-2530-E146-B7A3-E7465BD06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4321175"/>
            <a:ext cx="11922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 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records</a:t>
            </a:r>
          </a:p>
        </p:txBody>
      </p:sp>
      <p:sp>
        <p:nvSpPr>
          <p:cNvPr id="39989" name="Freeform 53">
            <a:extLst>
              <a:ext uri="{FF2B5EF4-FFF2-40B4-BE49-F238E27FC236}">
                <a16:creationId xmlns:a16="http://schemas.microsoft.com/office/drawing/2014/main" id="{DA1A35AB-4CA4-2A4A-9608-F47F9253D757}"/>
              </a:ext>
            </a:extLst>
          </p:cNvPr>
          <p:cNvSpPr>
            <a:spLocks/>
          </p:cNvSpPr>
          <p:nvPr/>
        </p:nvSpPr>
        <p:spPr bwMode="auto">
          <a:xfrm>
            <a:off x="2971800" y="3962400"/>
            <a:ext cx="396875" cy="458788"/>
          </a:xfrm>
          <a:custGeom>
            <a:avLst/>
            <a:gdLst>
              <a:gd name="T0" fmla="*/ 240 w 250"/>
              <a:gd name="T1" fmla="*/ 288 h 289"/>
              <a:gd name="T2" fmla="*/ 249 w 250"/>
              <a:gd name="T3" fmla="*/ 234 h 289"/>
              <a:gd name="T4" fmla="*/ 249 w 250"/>
              <a:gd name="T5" fmla="*/ 197 h 289"/>
              <a:gd name="T6" fmla="*/ 249 w 250"/>
              <a:gd name="T7" fmla="*/ 147 h 289"/>
              <a:gd name="T8" fmla="*/ 237 w 250"/>
              <a:gd name="T9" fmla="*/ 109 h 289"/>
              <a:gd name="T10" fmla="*/ 199 w 250"/>
              <a:gd name="T11" fmla="*/ 84 h 289"/>
              <a:gd name="T12" fmla="*/ 162 w 250"/>
              <a:gd name="T13" fmla="*/ 59 h 289"/>
              <a:gd name="T14" fmla="*/ 124 w 250"/>
              <a:gd name="T15" fmla="*/ 47 h 289"/>
              <a:gd name="T16" fmla="*/ 87 w 250"/>
              <a:gd name="T17" fmla="*/ 34 h 289"/>
              <a:gd name="T18" fmla="*/ 49 w 250"/>
              <a:gd name="T19" fmla="*/ 34 h 289"/>
              <a:gd name="T20" fmla="*/ 12 w 250"/>
              <a:gd name="T21" fmla="*/ 34 h 289"/>
              <a:gd name="T22" fmla="*/ 0 w 250"/>
              <a:gd name="T2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0" h="289">
                <a:moveTo>
                  <a:pt x="240" y="288"/>
                </a:moveTo>
                <a:lnTo>
                  <a:pt x="249" y="234"/>
                </a:lnTo>
                <a:lnTo>
                  <a:pt x="249" y="197"/>
                </a:lnTo>
                <a:lnTo>
                  <a:pt x="249" y="147"/>
                </a:lnTo>
                <a:lnTo>
                  <a:pt x="237" y="109"/>
                </a:lnTo>
                <a:lnTo>
                  <a:pt x="199" y="84"/>
                </a:lnTo>
                <a:lnTo>
                  <a:pt x="162" y="59"/>
                </a:lnTo>
                <a:lnTo>
                  <a:pt x="124" y="47"/>
                </a:lnTo>
                <a:lnTo>
                  <a:pt x="87" y="34"/>
                </a:lnTo>
                <a:lnTo>
                  <a:pt x="49" y="34"/>
                </a:lnTo>
                <a:lnTo>
                  <a:pt x="12" y="34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Rectangle 54">
            <a:extLst>
              <a:ext uri="{FF2B5EF4-FFF2-40B4-BE49-F238E27FC236}">
                <a16:creationId xmlns:a16="http://schemas.microsoft.com/office/drawing/2014/main" id="{0CA8D2BA-FFB2-BA43-B13D-53398C1E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4321175"/>
            <a:ext cx="9794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number</a:t>
            </a:r>
          </a:p>
          <a:p>
            <a:r>
              <a:rPr lang="en-US" altLang="en-US" sz="1800">
                <a:solidFill>
                  <a:srgbClr val="0000FF"/>
                </a:solidFill>
                <a:latin typeface="Book Antiqua" panose="02040602050305030304" pitchFamily="18" charset="0"/>
              </a:rPr>
              <a:t>of slots</a:t>
            </a:r>
          </a:p>
        </p:txBody>
      </p:sp>
      <p:sp>
        <p:nvSpPr>
          <p:cNvPr id="39991" name="Freeform 55">
            <a:extLst>
              <a:ext uri="{FF2B5EF4-FFF2-40B4-BE49-F238E27FC236}">
                <a16:creationId xmlns:a16="http://schemas.microsoft.com/office/drawing/2014/main" id="{BCBC3E7F-B74F-194C-ABA0-E8272D3F524B}"/>
              </a:ext>
            </a:extLst>
          </p:cNvPr>
          <p:cNvSpPr>
            <a:spLocks/>
          </p:cNvSpPr>
          <p:nvPr/>
        </p:nvSpPr>
        <p:spPr bwMode="auto">
          <a:xfrm>
            <a:off x="6781800" y="4038600"/>
            <a:ext cx="687388" cy="382588"/>
          </a:xfrm>
          <a:custGeom>
            <a:avLst/>
            <a:gdLst>
              <a:gd name="T0" fmla="*/ 432 w 433"/>
              <a:gd name="T1" fmla="*/ 240 h 241"/>
              <a:gd name="T2" fmla="*/ 409 w 433"/>
              <a:gd name="T3" fmla="*/ 186 h 241"/>
              <a:gd name="T4" fmla="*/ 371 w 433"/>
              <a:gd name="T5" fmla="*/ 149 h 241"/>
              <a:gd name="T6" fmla="*/ 333 w 433"/>
              <a:gd name="T7" fmla="*/ 111 h 241"/>
              <a:gd name="T8" fmla="*/ 296 w 433"/>
              <a:gd name="T9" fmla="*/ 86 h 241"/>
              <a:gd name="T10" fmla="*/ 258 w 433"/>
              <a:gd name="T11" fmla="*/ 61 h 241"/>
              <a:gd name="T12" fmla="*/ 221 w 433"/>
              <a:gd name="T13" fmla="*/ 49 h 241"/>
              <a:gd name="T14" fmla="*/ 183 w 433"/>
              <a:gd name="T15" fmla="*/ 36 h 241"/>
              <a:gd name="T16" fmla="*/ 146 w 433"/>
              <a:gd name="T17" fmla="*/ 24 h 241"/>
              <a:gd name="T18" fmla="*/ 108 w 433"/>
              <a:gd name="T19" fmla="*/ 24 h 241"/>
              <a:gd name="T20" fmla="*/ 71 w 433"/>
              <a:gd name="T21" fmla="*/ 11 h 241"/>
              <a:gd name="T22" fmla="*/ 33 w 433"/>
              <a:gd name="T23" fmla="*/ 11 h 241"/>
              <a:gd name="T24" fmla="*/ 0 w 433"/>
              <a:gd name="T25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3" h="241">
                <a:moveTo>
                  <a:pt x="432" y="240"/>
                </a:moveTo>
                <a:lnTo>
                  <a:pt x="409" y="186"/>
                </a:lnTo>
                <a:lnTo>
                  <a:pt x="371" y="149"/>
                </a:lnTo>
                <a:lnTo>
                  <a:pt x="333" y="111"/>
                </a:lnTo>
                <a:lnTo>
                  <a:pt x="296" y="86"/>
                </a:lnTo>
                <a:lnTo>
                  <a:pt x="258" y="61"/>
                </a:lnTo>
                <a:lnTo>
                  <a:pt x="221" y="49"/>
                </a:lnTo>
                <a:lnTo>
                  <a:pt x="183" y="36"/>
                </a:lnTo>
                <a:lnTo>
                  <a:pt x="146" y="24"/>
                </a:lnTo>
                <a:lnTo>
                  <a:pt x="108" y="24"/>
                </a:lnTo>
                <a:lnTo>
                  <a:pt x="71" y="11"/>
                </a:lnTo>
                <a:lnTo>
                  <a:pt x="33" y="11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FF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25451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7F2FB9E-5FE7-7744-9CBB-170AE551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D6DD1B-3F11-EA43-A56E-E5E3CA67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2732AD15-1BC8-804C-8732-DEA8F3484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Page formats: variable length records</a:t>
            </a:r>
            <a:endParaRPr lang="en-US" altLang="en-US" sz="3600" dirty="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4AD01C9D-374B-6247-BCE7-0B5BC0815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7696200" cy="1066800"/>
          </a:xfrm>
          <a:noFill/>
          <a:ln/>
        </p:spPr>
        <p:txBody>
          <a:bodyPr>
            <a:normAutofit/>
          </a:bodyPr>
          <a:lstStyle/>
          <a:p>
            <a:pPr>
              <a:buFont typeface="Monotype Sorts" pitchFamily="2" charset="2"/>
              <a:buChar char="*"/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move records on page without changing rid; so, attractive for fixed-length records too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D9DAC980-7FEF-4047-BCA9-04BEB2C6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533525"/>
            <a:ext cx="7061200" cy="30257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9268683B-EA46-1A49-8FDA-CEB6BE48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1704975"/>
            <a:ext cx="7937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Page i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91CE38AD-0DEC-9B4D-8A38-14FB82A8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1798638"/>
            <a:ext cx="19685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38F58ADD-4CCC-9747-9BAE-B8D7720A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2476500"/>
            <a:ext cx="1663700" cy="258763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30B7C6FA-B59D-D54E-8E50-35E12A12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951163"/>
            <a:ext cx="2501900" cy="258762"/>
          </a:xfrm>
          <a:prstGeom prst="rect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1FB3D883-7D51-5D41-B2D3-39C26DBB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3290888"/>
            <a:ext cx="7073900" cy="1274762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C55569FC-A1BC-7248-9882-525E0C74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1501775"/>
            <a:ext cx="12588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(i,N)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DAAD6CB9-6FB8-0A4A-B812-D1B3EB91F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2181225"/>
            <a:ext cx="1182688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(i,2)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0D117420-1E9F-7643-8705-D6E9E4B6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2655888"/>
            <a:ext cx="11826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Rid = (i,1)</a:t>
            </a:r>
          </a:p>
        </p:txBody>
      </p:sp>
      <p:sp useBgFill="1">
        <p:nvSpPr>
          <p:cNvPr id="41999" name="Rectangle 15">
            <a:extLst>
              <a:ext uri="{FF2B5EF4-FFF2-40B4-BE49-F238E27FC236}">
                <a16:creationId xmlns:a16="http://schemas.microsoft.com/office/drawing/2014/main" id="{078AAC2B-83B0-1A4B-B6AF-59F07E35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0" name="Rectangle 16">
            <a:extLst>
              <a:ext uri="{FF2B5EF4-FFF2-40B4-BE49-F238E27FC236}">
                <a16:creationId xmlns:a16="http://schemas.microsoft.com/office/drawing/2014/main" id="{2164E664-EE38-BD49-86B2-BF35687B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1" name="Rectangle 17">
            <a:extLst>
              <a:ext uri="{FF2B5EF4-FFF2-40B4-BE49-F238E27FC236}">
                <a16:creationId xmlns:a16="http://schemas.microsoft.com/office/drawing/2014/main" id="{EDA9A7CC-6D55-B641-B41E-B1FD18104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4171950"/>
            <a:ext cx="5207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2" name="Rectangle 18">
            <a:extLst>
              <a:ext uri="{FF2B5EF4-FFF2-40B4-BE49-F238E27FC236}">
                <a16:creationId xmlns:a16="http://schemas.microsoft.com/office/drawing/2014/main" id="{ACF0EADD-2A31-5F4E-BB99-8AB345384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3" name="Rectangle 19">
            <a:extLst>
              <a:ext uri="{FF2B5EF4-FFF2-40B4-BE49-F238E27FC236}">
                <a16:creationId xmlns:a16="http://schemas.microsoft.com/office/drawing/2014/main" id="{A02795CE-BC92-E846-9F8D-60C1CCDB9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4171950"/>
            <a:ext cx="11303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42004" name="Rectangle 20">
            <a:extLst>
              <a:ext uri="{FF2B5EF4-FFF2-40B4-BE49-F238E27FC236}">
                <a16:creationId xmlns:a16="http://schemas.microsoft.com/office/drawing/2014/main" id="{18BDF6A6-80E5-3745-930D-044D393A7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171950"/>
            <a:ext cx="596900" cy="393700"/>
          </a:xfrm>
          <a:prstGeom prst="rect">
            <a:avLst/>
          </a:prstGeom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>
            <a:extLst>
              <a:ext uri="{FF2B5EF4-FFF2-40B4-BE49-F238E27FC236}">
                <a16:creationId xmlns:a16="http://schemas.microsoft.com/office/drawing/2014/main" id="{DD77DB8A-F221-164D-B323-9264F98D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913" y="4244975"/>
            <a:ext cx="836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Pointer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to start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of free</a:t>
            </a:r>
          </a:p>
          <a:p>
            <a:r>
              <a:rPr lang="en-US" altLang="en-US" sz="1600">
                <a:solidFill>
                  <a:srgbClr val="063DE8"/>
                </a:solidFill>
                <a:latin typeface="Book Antiqua" panose="02040602050305030304" pitchFamily="18" charset="0"/>
              </a:rPr>
              <a:t>space</a:t>
            </a:r>
          </a:p>
        </p:txBody>
      </p:sp>
      <p:sp>
        <p:nvSpPr>
          <p:cNvPr id="42006" name="Rectangle 22">
            <a:extLst>
              <a:ext uri="{FF2B5EF4-FFF2-40B4-BE49-F238E27FC236}">
                <a16:creationId xmlns:a16="http://schemas.microsoft.com/office/drawing/2014/main" id="{DC186DAA-01CC-954B-AC57-72137540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5159375"/>
            <a:ext cx="17129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400">
                <a:solidFill>
                  <a:srgbClr val="CF0E30"/>
                </a:solidFill>
                <a:latin typeface="Book Antiqua" panose="02040602050305030304" pitchFamily="18" charset="0"/>
              </a:rPr>
              <a:t>SLOT DIRECTORY</a:t>
            </a:r>
          </a:p>
        </p:txBody>
      </p: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9329DE6B-1D0C-AE42-A060-59285235099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800600"/>
            <a:ext cx="2895600" cy="304800"/>
            <a:chOff x="2544" y="3024"/>
            <a:chExt cx="1824" cy="192"/>
          </a:xfrm>
        </p:grpSpPr>
        <p:sp>
          <p:nvSpPr>
            <p:cNvPr id="42007" name="Line 23">
              <a:extLst>
                <a:ext uri="{FF2B5EF4-FFF2-40B4-BE49-F238E27FC236}">
                  <a16:creationId xmlns:a16="http://schemas.microsoft.com/office/drawing/2014/main" id="{40D874EB-F591-1C4F-A4B4-6175E4705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24"/>
              <a:ext cx="384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24">
              <a:extLst>
                <a:ext uri="{FF2B5EF4-FFF2-40B4-BE49-F238E27FC236}">
                  <a16:creationId xmlns:a16="http://schemas.microsoft.com/office/drawing/2014/main" id="{ED753A5C-E6F9-564D-B547-D1B81C03E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1104" cy="0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9" name="Line 25">
              <a:extLst>
                <a:ext uri="{FF2B5EF4-FFF2-40B4-BE49-F238E27FC236}">
                  <a16:creationId xmlns:a16="http://schemas.microsoft.com/office/drawing/2014/main" id="{8AF7D3A4-03D7-3D47-A719-09254BF66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24"/>
              <a:ext cx="336" cy="192"/>
            </a:xfrm>
            <a:prstGeom prst="line">
              <a:avLst/>
            </a:prstGeom>
            <a:noFill/>
            <a:ln w="12700">
              <a:solidFill>
                <a:srgbClr val="CF0E3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11" name="Rectangle 27">
            <a:extLst>
              <a:ext uri="{FF2B5EF4-FFF2-40B4-BE49-F238E27FC236}">
                <a16:creationId xmlns:a16="http://schemas.microsoft.com/office/drawing/2014/main" id="{5F058657-BA97-5F4C-B999-CCD65B13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551363"/>
            <a:ext cx="27146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accent2"/>
                </a:solidFill>
                <a:latin typeface="Book Antiqua" panose="02040602050305030304" pitchFamily="18" charset="0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           . . .            2         1</a:t>
            </a:r>
          </a:p>
        </p:txBody>
      </p:sp>
      <p:sp>
        <p:nvSpPr>
          <p:cNvPr id="42012" name="Freeform 28">
            <a:extLst>
              <a:ext uri="{FF2B5EF4-FFF2-40B4-BE49-F238E27FC236}">
                <a16:creationId xmlns:a16="http://schemas.microsoft.com/office/drawing/2014/main" id="{339EFE39-8058-4C48-ACD3-F264EE6BE7BB}"/>
              </a:ext>
            </a:extLst>
          </p:cNvPr>
          <p:cNvSpPr>
            <a:spLocks/>
          </p:cNvSpPr>
          <p:nvPr/>
        </p:nvSpPr>
        <p:spPr bwMode="auto">
          <a:xfrm>
            <a:off x="4910138" y="3124200"/>
            <a:ext cx="1568450" cy="1220788"/>
          </a:xfrm>
          <a:custGeom>
            <a:avLst/>
            <a:gdLst>
              <a:gd name="T0" fmla="*/ 987 w 988"/>
              <a:gd name="T1" fmla="*/ 768 h 769"/>
              <a:gd name="T2" fmla="*/ 970 w 988"/>
              <a:gd name="T3" fmla="*/ 709 h 769"/>
              <a:gd name="T4" fmla="*/ 948 w 988"/>
              <a:gd name="T5" fmla="*/ 662 h 769"/>
              <a:gd name="T6" fmla="*/ 916 w 988"/>
              <a:gd name="T7" fmla="*/ 627 h 769"/>
              <a:gd name="T8" fmla="*/ 883 w 988"/>
              <a:gd name="T9" fmla="*/ 604 h 769"/>
              <a:gd name="T10" fmla="*/ 850 w 988"/>
              <a:gd name="T11" fmla="*/ 592 h 769"/>
              <a:gd name="T12" fmla="*/ 817 w 988"/>
              <a:gd name="T13" fmla="*/ 580 h 769"/>
              <a:gd name="T14" fmla="*/ 785 w 988"/>
              <a:gd name="T15" fmla="*/ 568 h 769"/>
              <a:gd name="T16" fmla="*/ 741 w 988"/>
              <a:gd name="T17" fmla="*/ 568 h 769"/>
              <a:gd name="T18" fmla="*/ 686 w 988"/>
              <a:gd name="T19" fmla="*/ 557 h 769"/>
              <a:gd name="T20" fmla="*/ 654 w 988"/>
              <a:gd name="T21" fmla="*/ 544 h 769"/>
              <a:gd name="T22" fmla="*/ 599 w 988"/>
              <a:gd name="T23" fmla="*/ 521 h 769"/>
              <a:gd name="T24" fmla="*/ 555 w 988"/>
              <a:gd name="T25" fmla="*/ 510 h 769"/>
              <a:gd name="T26" fmla="*/ 501 w 988"/>
              <a:gd name="T27" fmla="*/ 486 h 769"/>
              <a:gd name="T28" fmla="*/ 436 w 988"/>
              <a:gd name="T29" fmla="*/ 450 h 769"/>
              <a:gd name="T30" fmla="*/ 392 w 988"/>
              <a:gd name="T31" fmla="*/ 427 h 769"/>
              <a:gd name="T32" fmla="*/ 349 w 988"/>
              <a:gd name="T33" fmla="*/ 416 h 769"/>
              <a:gd name="T34" fmla="*/ 305 w 988"/>
              <a:gd name="T35" fmla="*/ 392 h 769"/>
              <a:gd name="T36" fmla="*/ 261 w 988"/>
              <a:gd name="T37" fmla="*/ 368 h 769"/>
              <a:gd name="T38" fmla="*/ 218 w 988"/>
              <a:gd name="T39" fmla="*/ 333 h 769"/>
              <a:gd name="T40" fmla="*/ 185 w 988"/>
              <a:gd name="T41" fmla="*/ 309 h 769"/>
              <a:gd name="T42" fmla="*/ 152 w 988"/>
              <a:gd name="T43" fmla="*/ 286 h 769"/>
              <a:gd name="T44" fmla="*/ 119 w 988"/>
              <a:gd name="T45" fmla="*/ 274 h 769"/>
              <a:gd name="T46" fmla="*/ 87 w 988"/>
              <a:gd name="T47" fmla="*/ 251 h 769"/>
              <a:gd name="T48" fmla="*/ 54 w 988"/>
              <a:gd name="T49" fmla="*/ 239 h 769"/>
              <a:gd name="T50" fmla="*/ 21 w 988"/>
              <a:gd name="T51" fmla="*/ 204 h 769"/>
              <a:gd name="T52" fmla="*/ 0 w 988"/>
              <a:gd name="T53" fmla="*/ 169 h 769"/>
              <a:gd name="T54" fmla="*/ 0 w 988"/>
              <a:gd name="T55" fmla="*/ 133 h 769"/>
              <a:gd name="T56" fmla="*/ 0 w 988"/>
              <a:gd name="T57" fmla="*/ 98 h 769"/>
              <a:gd name="T58" fmla="*/ 10 w 988"/>
              <a:gd name="T59" fmla="*/ 63 h 769"/>
              <a:gd name="T60" fmla="*/ 32 w 988"/>
              <a:gd name="T61" fmla="*/ 28 h 769"/>
              <a:gd name="T62" fmla="*/ 65 w 988"/>
              <a:gd name="T63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88" h="769">
                <a:moveTo>
                  <a:pt x="987" y="768"/>
                </a:moveTo>
                <a:lnTo>
                  <a:pt x="970" y="709"/>
                </a:lnTo>
                <a:lnTo>
                  <a:pt x="948" y="662"/>
                </a:lnTo>
                <a:lnTo>
                  <a:pt x="916" y="627"/>
                </a:lnTo>
                <a:lnTo>
                  <a:pt x="883" y="604"/>
                </a:lnTo>
                <a:lnTo>
                  <a:pt x="850" y="592"/>
                </a:lnTo>
                <a:lnTo>
                  <a:pt x="817" y="580"/>
                </a:lnTo>
                <a:lnTo>
                  <a:pt x="785" y="568"/>
                </a:lnTo>
                <a:lnTo>
                  <a:pt x="741" y="568"/>
                </a:lnTo>
                <a:lnTo>
                  <a:pt x="686" y="557"/>
                </a:lnTo>
                <a:lnTo>
                  <a:pt x="654" y="544"/>
                </a:lnTo>
                <a:lnTo>
                  <a:pt x="599" y="521"/>
                </a:lnTo>
                <a:lnTo>
                  <a:pt x="555" y="510"/>
                </a:lnTo>
                <a:lnTo>
                  <a:pt x="501" y="486"/>
                </a:lnTo>
                <a:lnTo>
                  <a:pt x="436" y="450"/>
                </a:lnTo>
                <a:lnTo>
                  <a:pt x="392" y="427"/>
                </a:lnTo>
                <a:lnTo>
                  <a:pt x="349" y="416"/>
                </a:lnTo>
                <a:lnTo>
                  <a:pt x="305" y="392"/>
                </a:lnTo>
                <a:lnTo>
                  <a:pt x="261" y="368"/>
                </a:lnTo>
                <a:lnTo>
                  <a:pt x="218" y="333"/>
                </a:lnTo>
                <a:lnTo>
                  <a:pt x="185" y="309"/>
                </a:lnTo>
                <a:lnTo>
                  <a:pt x="152" y="286"/>
                </a:lnTo>
                <a:lnTo>
                  <a:pt x="119" y="274"/>
                </a:lnTo>
                <a:lnTo>
                  <a:pt x="87" y="251"/>
                </a:lnTo>
                <a:lnTo>
                  <a:pt x="54" y="239"/>
                </a:lnTo>
                <a:lnTo>
                  <a:pt x="21" y="204"/>
                </a:lnTo>
                <a:lnTo>
                  <a:pt x="0" y="169"/>
                </a:lnTo>
                <a:lnTo>
                  <a:pt x="0" y="133"/>
                </a:lnTo>
                <a:lnTo>
                  <a:pt x="0" y="98"/>
                </a:lnTo>
                <a:lnTo>
                  <a:pt x="10" y="63"/>
                </a:lnTo>
                <a:lnTo>
                  <a:pt x="32" y="28"/>
                </a:lnTo>
                <a:lnTo>
                  <a:pt x="65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Freeform 29">
            <a:extLst>
              <a:ext uri="{FF2B5EF4-FFF2-40B4-BE49-F238E27FC236}">
                <a16:creationId xmlns:a16="http://schemas.microsoft.com/office/drawing/2014/main" id="{89A06F0B-5803-D542-A182-23370EF6D93C}"/>
              </a:ext>
            </a:extLst>
          </p:cNvPr>
          <p:cNvSpPr>
            <a:spLocks/>
          </p:cNvSpPr>
          <p:nvPr/>
        </p:nvSpPr>
        <p:spPr bwMode="auto">
          <a:xfrm>
            <a:off x="3360738" y="2667000"/>
            <a:ext cx="2508250" cy="1677988"/>
          </a:xfrm>
          <a:custGeom>
            <a:avLst/>
            <a:gdLst>
              <a:gd name="T0" fmla="*/ 1579 w 1580"/>
              <a:gd name="T1" fmla="*/ 1056 h 1057"/>
              <a:gd name="T2" fmla="*/ 1524 w 1580"/>
              <a:gd name="T3" fmla="*/ 1009 h 1057"/>
              <a:gd name="T4" fmla="*/ 1490 w 1580"/>
              <a:gd name="T5" fmla="*/ 972 h 1057"/>
              <a:gd name="T6" fmla="*/ 1455 w 1580"/>
              <a:gd name="T7" fmla="*/ 948 h 1057"/>
              <a:gd name="T8" fmla="*/ 1421 w 1580"/>
              <a:gd name="T9" fmla="*/ 913 h 1057"/>
              <a:gd name="T10" fmla="*/ 1375 w 1580"/>
              <a:gd name="T11" fmla="*/ 889 h 1057"/>
              <a:gd name="T12" fmla="*/ 1329 w 1580"/>
              <a:gd name="T13" fmla="*/ 865 h 1057"/>
              <a:gd name="T14" fmla="*/ 1294 w 1580"/>
              <a:gd name="T15" fmla="*/ 865 h 1057"/>
              <a:gd name="T16" fmla="*/ 1261 w 1580"/>
              <a:gd name="T17" fmla="*/ 853 h 1057"/>
              <a:gd name="T18" fmla="*/ 1226 w 1580"/>
              <a:gd name="T19" fmla="*/ 841 h 1057"/>
              <a:gd name="T20" fmla="*/ 1192 w 1580"/>
              <a:gd name="T21" fmla="*/ 829 h 1057"/>
              <a:gd name="T22" fmla="*/ 1157 w 1580"/>
              <a:gd name="T23" fmla="*/ 829 h 1057"/>
              <a:gd name="T24" fmla="*/ 1123 w 1580"/>
              <a:gd name="T25" fmla="*/ 817 h 1057"/>
              <a:gd name="T26" fmla="*/ 1077 w 1580"/>
              <a:gd name="T27" fmla="*/ 793 h 1057"/>
              <a:gd name="T28" fmla="*/ 1042 w 1580"/>
              <a:gd name="T29" fmla="*/ 781 h 1057"/>
              <a:gd name="T30" fmla="*/ 986 w 1580"/>
              <a:gd name="T31" fmla="*/ 757 h 1057"/>
              <a:gd name="T32" fmla="*/ 940 w 1580"/>
              <a:gd name="T33" fmla="*/ 746 h 1057"/>
              <a:gd name="T34" fmla="*/ 894 w 1580"/>
              <a:gd name="T35" fmla="*/ 722 h 1057"/>
              <a:gd name="T36" fmla="*/ 859 w 1580"/>
              <a:gd name="T37" fmla="*/ 698 h 1057"/>
              <a:gd name="T38" fmla="*/ 802 w 1580"/>
              <a:gd name="T39" fmla="*/ 674 h 1057"/>
              <a:gd name="T40" fmla="*/ 745 w 1580"/>
              <a:gd name="T41" fmla="*/ 638 h 1057"/>
              <a:gd name="T42" fmla="*/ 711 w 1580"/>
              <a:gd name="T43" fmla="*/ 626 h 1057"/>
              <a:gd name="T44" fmla="*/ 687 w 1580"/>
              <a:gd name="T45" fmla="*/ 614 h 1057"/>
              <a:gd name="T46" fmla="*/ 630 w 1580"/>
              <a:gd name="T47" fmla="*/ 590 h 1057"/>
              <a:gd name="T48" fmla="*/ 595 w 1580"/>
              <a:gd name="T49" fmla="*/ 566 h 1057"/>
              <a:gd name="T50" fmla="*/ 561 w 1580"/>
              <a:gd name="T51" fmla="*/ 554 h 1057"/>
              <a:gd name="T52" fmla="*/ 526 w 1580"/>
              <a:gd name="T53" fmla="*/ 530 h 1057"/>
              <a:gd name="T54" fmla="*/ 470 w 1580"/>
              <a:gd name="T55" fmla="*/ 506 h 1057"/>
              <a:gd name="T56" fmla="*/ 424 w 1580"/>
              <a:gd name="T57" fmla="*/ 494 h 1057"/>
              <a:gd name="T58" fmla="*/ 389 w 1580"/>
              <a:gd name="T59" fmla="*/ 483 h 1057"/>
              <a:gd name="T60" fmla="*/ 343 w 1580"/>
              <a:gd name="T61" fmla="*/ 459 h 1057"/>
              <a:gd name="T62" fmla="*/ 309 w 1580"/>
              <a:gd name="T63" fmla="*/ 447 h 1057"/>
              <a:gd name="T64" fmla="*/ 274 w 1580"/>
              <a:gd name="T65" fmla="*/ 423 h 1057"/>
              <a:gd name="T66" fmla="*/ 229 w 1580"/>
              <a:gd name="T67" fmla="*/ 411 h 1057"/>
              <a:gd name="T68" fmla="*/ 195 w 1580"/>
              <a:gd name="T69" fmla="*/ 387 h 1057"/>
              <a:gd name="T70" fmla="*/ 160 w 1580"/>
              <a:gd name="T71" fmla="*/ 375 h 1057"/>
              <a:gd name="T72" fmla="*/ 126 w 1580"/>
              <a:gd name="T73" fmla="*/ 352 h 1057"/>
              <a:gd name="T74" fmla="*/ 80 w 1580"/>
              <a:gd name="T75" fmla="*/ 304 h 1057"/>
              <a:gd name="T76" fmla="*/ 45 w 1580"/>
              <a:gd name="T77" fmla="*/ 291 h 1057"/>
              <a:gd name="T78" fmla="*/ 22 w 1580"/>
              <a:gd name="T79" fmla="*/ 256 h 1057"/>
              <a:gd name="T80" fmla="*/ 11 w 1580"/>
              <a:gd name="T81" fmla="*/ 220 h 1057"/>
              <a:gd name="T82" fmla="*/ 0 w 1580"/>
              <a:gd name="T83" fmla="*/ 184 h 1057"/>
              <a:gd name="T84" fmla="*/ 0 w 1580"/>
              <a:gd name="T85" fmla="*/ 148 h 1057"/>
              <a:gd name="T86" fmla="*/ 11 w 1580"/>
              <a:gd name="T87" fmla="*/ 112 h 1057"/>
              <a:gd name="T88" fmla="*/ 22 w 1580"/>
              <a:gd name="T89" fmla="*/ 76 h 1057"/>
              <a:gd name="T90" fmla="*/ 57 w 1580"/>
              <a:gd name="T91" fmla="*/ 52 h 1057"/>
              <a:gd name="T92" fmla="*/ 91 w 1580"/>
              <a:gd name="T93" fmla="*/ 28 h 1057"/>
              <a:gd name="T94" fmla="*/ 126 w 1580"/>
              <a:gd name="T95" fmla="*/ 4 h 1057"/>
              <a:gd name="T96" fmla="*/ 127 w 1580"/>
              <a:gd name="T97" fmla="*/ 0 h 1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80" h="1057">
                <a:moveTo>
                  <a:pt x="1579" y="1056"/>
                </a:moveTo>
                <a:lnTo>
                  <a:pt x="1524" y="1009"/>
                </a:lnTo>
                <a:lnTo>
                  <a:pt x="1490" y="972"/>
                </a:lnTo>
                <a:lnTo>
                  <a:pt x="1455" y="948"/>
                </a:lnTo>
                <a:lnTo>
                  <a:pt x="1421" y="913"/>
                </a:lnTo>
                <a:lnTo>
                  <a:pt x="1375" y="889"/>
                </a:lnTo>
                <a:lnTo>
                  <a:pt x="1329" y="865"/>
                </a:lnTo>
                <a:lnTo>
                  <a:pt x="1294" y="865"/>
                </a:lnTo>
                <a:lnTo>
                  <a:pt x="1261" y="853"/>
                </a:lnTo>
                <a:lnTo>
                  <a:pt x="1226" y="841"/>
                </a:lnTo>
                <a:lnTo>
                  <a:pt x="1192" y="829"/>
                </a:lnTo>
                <a:lnTo>
                  <a:pt x="1157" y="829"/>
                </a:lnTo>
                <a:lnTo>
                  <a:pt x="1123" y="817"/>
                </a:lnTo>
                <a:lnTo>
                  <a:pt x="1077" y="793"/>
                </a:lnTo>
                <a:lnTo>
                  <a:pt x="1042" y="781"/>
                </a:lnTo>
                <a:lnTo>
                  <a:pt x="986" y="757"/>
                </a:lnTo>
                <a:lnTo>
                  <a:pt x="940" y="746"/>
                </a:lnTo>
                <a:lnTo>
                  <a:pt x="894" y="722"/>
                </a:lnTo>
                <a:lnTo>
                  <a:pt x="859" y="698"/>
                </a:lnTo>
                <a:lnTo>
                  <a:pt x="802" y="674"/>
                </a:lnTo>
                <a:lnTo>
                  <a:pt x="745" y="638"/>
                </a:lnTo>
                <a:lnTo>
                  <a:pt x="711" y="626"/>
                </a:lnTo>
                <a:lnTo>
                  <a:pt x="687" y="614"/>
                </a:lnTo>
                <a:lnTo>
                  <a:pt x="630" y="590"/>
                </a:lnTo>
                <a:lnTo>
                  <a:pt x="595" y="566"/>
                </a:lnTo>
                <a:lnTo>
                  <a:pt x="561" y="554"/>
                </a:lnTo>
                <a:lnTo>
                  <a:pt x="526" y="530"/>
                </a:lnTo>
                <a:lnTo>
                  <a:pt x="470" y="506"/>
                </a:lnTo>
                <a:lnTo>
                  <a:pt x="424" y="494"/>
                </a:lnTo>
                <a:lnTo>
                  <a:pt x="389" y="483"/>
                </a:lnTo>
                <a:lnTo>
                  <a:pt x="343" y="459"/>
                </a:lnTo>
                <a:lnTo>
                  <a:pt x="309" y="447"/>
                </a:lnTo>
                <a:lnTo>
                  <a:pt x="274" y="423"/>
                </a:lnTo>
                <a:lnTo>
                  <a:pt x="229" y="411"/>
                </a:lnTo>
                <a:lnTo>
                  <a:pt x="195" y="387"/>
                </a:lnTo>
                <a:lnTo>
                  <a:pt x="160" y="375"/>
                </a:lnTo>
                <a:lnTo>
                  <a:pt x="126" y="352"/>
                </a:lnTo>
                <a:lnTo>
                  <a:pt x="80" y="304"/>
                </a:lnTo>
                <a:lnTo>
                  <a:pt x="45" y="291"/>
                </a:lnTo>
                <a:lnTo>
                  <a:pt x="22" y="256"/>
                </a:lnTo>
                <a:lnTo>
                  <a:pt x="11" y="220"/>
                </a:lnTo>
                <a:lnTo>
                  <a:pt x="0" y="184"/>
                </a:lnTo>
                <a:lnTo>
                  <a:pt x="0" y="148"/>
                </a:lnTo>
                <a:lnTo>
                  <a:pt x="11" y="112"/>
                </a:lnTo>
                <a:lnTo>
                  <a:pt x="22" y="76"/>
                </a:lnTo>
                <a:lnTo>
                  <a:pt x="57" y="52"/>
                </a:lnTo>
                <a:lnTo>
                  <a:pt x="91" y="28"/>
                </a:lnTo>
                <a:lnTo>
                  <a:pt x="126" y="4"/>
                </a:lnTo>
                <a:lnTo>
                  <a:pt x="127" y="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Freeform 30">
            <a:extLst>
              <a:ext uri="{FF2B5EF4-FFF2-40B4-BE49-F238E27FC236}">
                <a16:creationId xmlns:a16="http://schemas.microsoft.com/office/drawing/2014/main" id="{F8611023-0AA6-1F4E-A3A7-BEADEF73F078}"/>
              </a:ext>
            </a:extLst>
          </p:cNvPr>
          <p:cNvSpPr>
            <a:spLocks/>
          </p:cNvSpPr>
          <p:nvPr/>
        </p:nvSpPr>
        <p:spPr bwMode="auto">
          <a:xfrm>
            <a:off x="1196975" y="2020888"/>
            <a:ext cx="2919413" cy="2324100"/>
          </a:xfrm>
          <a:custGeom>
            <a:avLst/>
            <a:gdLst>
              <a:gd name="T0" fmla="*/ 1838 w 1839"/>
              <a:gd name="T1" fmla="*/ 1463 h 1464"/>
              <a:gd name="T2" fmla="*/ 1809 w 1839"/>
              <a:gd name="T3" fmla="*/ 1399 h 1464"/>
              <a:gd name="T4" fmla="*/ 1774 w 1839"/>
              <a:gd name="T5" fmla="*/ 1349 h 1464"/>
              <a:gd name="T6" fmla="*/ 1739 w 1839"/>
              <a:gd name="T7" fmla="*/ 1324 h 1464"/>
              <a:gd name="T8" fmla="*/ 1716 w 1839"/>
              <a:gd name="T9" fmla="*/ 1287 h 1464"/>
              <a:gd name="T10" fmla="*/ 1646 w 1839"/>
              <a:gd name="T11" fmla="*/ 1237 h 1464"/>
              <a:gd name="T12" fmla="*/ 1611 w 1839"/>
              <a:gd name="T13" fmla="*/ 1212 h 1464"/>
              <a:gd name="T14" fmla="*/ 1565 w 1839"/>
              <a:gd name="T15" fmla="*/ 1187 h 1464"/>
              <a:gd name="T16" fmla="*/ 1531 w 1839"/>
              <a:gd name="T17" fmla="*/ 1162 h 1464"/>
              <a:gd name="T18" fmla="*/ 1495 w 1839"/>
              <a:gd name="T19" fmla="*/ 1137 h 1464"/>
              <a:gd name="T20" fmla="*/ 1461 w 1839"/>
              <a:gd name="T21" fmla="*/ 1124 h 1464"/>
              <a:gd name="T22" fmla="*/ 1426 w 1839"/>
              <a:gd name="T23" fmla="*/ 1099 h 1464"/>
              <a:gd name="T24" fmla="*/ 1391 w 1839"/>
              <a:gd name="T25" fmla="*/ 1087 h 1464"/>
              <a:gd name="T26" fmla="*/ 1345 w 1839"/>
              <a:gd name="T27" fmla="*/ 1074 h 1464"/>
              <a:gd name="T28" fmla="*/ 1310 w 1839"/>
              <a:gd name="T29" fmla="*/ 1062 h 1464"/>
              <a:gd name="T30" fmla="*/ 1263 w 1839"/>
              <a:gd name="T31" fmla="*/ 1037 h 1464"/>
              <a:gd name="T32" fmla="*/ 1217 w 1839"/>
              <a:gd name="T33" fmla="*/ 1024 h 1464"/>
              <a:gd name="T34" fmla="*/ 1183 w 1839"/>
              <a:gd name="T35" fmla="*/ 1012 h 1464"/>
              <a:gd name="T36" fmla="*/ 1136 w 1839"/>
              <a:gd name="T37" fmla="*/ 987 h 1464"/>
              <a:gd name="T38" fmla="*/ 1090 w 1839"/>
              <a:gd name="T39" fmla="*/ 962 h 1464"/>
              <a:gd name="T40" fmla="*/ 1055 w 1839"/>
              <a:gd name="T41" fmla="*/ 949 h 1464"/>
              <a:gd name="T42" fmla="*/ 1021 w 1839"/>
              <a:gd name="T43" fmla="*/ 924 h 1464"/>
              <a:gd name="T44" fmla="*/ 985 w 1839"/>
              <a:gd name="T45" fmla="*/ 912 h 1464"/>
              <a:gd name="T46" fmla="*/ 939 w 1839"/>
              <a:gd name="T47" fmla="*/ 899 h 1464"/>
              <a:gd name="T48" fmla="*/ 893 w 1839"/>
              <a:gd name="T49" fmla="*/ 875 h 1464"/>
              <a:gd name="T50" fmla="*/ 846 w 1839"/>
              <a:gd name="T51" fmla="*/ 837 h 1464"/>
              <a:gd name="T52" fmla="*/ 800 w 1839"/>
              <a:gd name="T53" fmla="*/ 812 h 1464"/>
              <a:gd name="T54" fmla="*/ 753 w 1839"/>
              <a:gd name="T55" fmla="*/ 787 h 1464"/>
              <a:gd name="T56" fmla="*/ 719 w 1839"/>
              <a:gd name="T57" fmla="*/ 775 h 1464"/>
              <a:gd name="T58" fmla="*/ 661 w 1839"/>
              <a:gd name="T59" fmla="*/ 737 h 1464"/>
              <a:gd name="T60" fmla="*/ 626 w 1839"/>
              <a:gd name="T61" fmla="*/ 712 h 1464"/>
              <a:gd name="T62" fmla="*/ 580 w 1839"/>
              <a:gd name="T63" fmla="*/ 687 h 1464"/>
              <a:gd name="T64" fmla="*/ 534 w 1839"/>
              <a:gd name="T65" fmla="*/ 662 h 1464"/>
              <a:gd name="T66" fmla="*/ 498 w 1839"/>
              <a:gd name="T67" fmla="*/ 637 h 1464"/>
              <a:gd name="T68" fmla="*/ 452 w 1839"/>
              <a:gd name="T69" fmla="*/ 612 h 1464"/>
              <a:gd name="T70" fmla="*/ 406 w 1839"/>
              <a:gd name="T71" fmla="*/ 575 h 1464"/>
              <a:gd name="T72" fmla="*/ 359 w 1839"/>
              <a:gd name="T73" fmla="*/ 537 h 1464"/>
              <a:gd name="T74" fmla="*/ 313 w 1839"/>
              <a:gd name="T75" fmla="*/ 512 h 1464"/>
              <a:gd name="T76" fmla="*/ 255 w 1839"/>
              <a:gd name="T77" fmla="*/ 462 h 1464"/>
              <a:gd name="T78" fmla="*/ 208 w 1839"/>
              <a:gd name="T79" fmla="*/ 425 h 1464"/>
              <a:gd name="T80" fmla="*/ 174 w 1839"/>
              <a:gd name="T81" fmla="*/ 375 h 1464"/>
              <a:gd name="T82" fmla="*/ 127 w 1839"/>
              <a:gd name="T83" fmla="*/ 325 h 1464"/>
              <a:gd name="T84" fmla="*/ 92 w 1839"/>
              <a:gd name="T85" fmla="*/ 275 h 1464"/>
              <a:gd name="T86" fmla="*/ 58 w 1839"/>
              <a:gd name="T87" fmla="*/ 225 h 1464"/>
              <a:gd name="T88" fmla="*/ 35 w 1839"/>
              <a:gd name="T89" fmla="*/ 187 h 1464"/>
              <a:gd name="T90" fmla="*/ 12 w 1839"/>
              <a:gd name="T91" fmla="*/ 137 h 1464"/>
              <a:gd name="T92" fmla="*/ 0 w 1839"/>
              <a:gd name="T93" fmla="*/ 100 h 1464"/>
              <a:gd name="T94" fmla="*/ 0 w 1839"/>
              <a:gd name="T95" fmla="*/ 62 h 1464"/>
              <a:gd name="T96" fmla="*/ 35 w 1839"/>
              <a:gd name="T97" fmla="*/ 37 h 1464"/>
              <a:gd name="T98" fmla="*/ 69 w 1839"/>
              <a:gd name="T99" fmla="*/ 25 h 1464"/>
              <a:gd name="T100" fmla="*/ 104 w 1839"/>
              <a:gd name="T101" fmla="*/ 0 h 1464"/>
              <a:gd name="T102" fmla="*/ 102 w 1839"/>
              <a:gd name="T103" fmla="*/ 23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39" h="1464">
                <a:moveTo>
                  <a:pt x="1838" y="1463"/>
                </a:moveTo>
                <a:lnTo>
                  <a:pt x="1809" y="1399"/>
                </a:lnTo>
                <a:lnTo>
                  <a:pt x="1774" y="1349"/>
                </a:lnTo>
                <a:lnTo>
                  <a:pt x="1739" y="1324"/>
                </a:lnTo>
                <a:lnTo>
                  <a:pt x="1716" y="1287"/>
                </a:lnTo>
                <a:lnTo>
                  <a:pt x="1646" y="1237"/>
                </a:lnTo>
                <a:lnTo>
                  <a:pt x="1611" y="1212"/>
                </a:lnTo>
                <a:lnTo>
                  <a:pt x="1565" y="1187"/>
                </a:lnTo>
                <a:lnTo>
                  <a:pt x="1531" y="1162"/>
                </a:lnTo>
                <a:lnTo>
                  <a:pt x="1495" y="1137"/>
                </a:lnTo>
                <a:lnTo>
                  <a:pt x="1461" y="1124"/>
                </a:lnTo>
                <a:lnTo>
                  <a:pt x="1426" y="1099"/>
                </a:lnTo>
                <a:lnTo>
                  <a:pt x="1391" y="1087"/>
                </a:lnTo>
                <a:lnTo>
                  <a:pt x="1345" y="1074"/>
                </a:lnTo>
                <a:lnTo>
                  <a:pt x="1310" y="1062"/>
                </a:lnTo>
                <a:lnTo>
                  <a:pt x="1263" y="1037"/>
                </a:lnTo>
                <a:lnTo>
                  <a:pt x="1217" y="1024"/>
                </a:lnTo>
                <a:lnTo>
                  <a:pt x="1183" y="1012"/>
                </a:lnTo>
                <a:lnTo>
                  <a:pt x="1136" y="987"/>
                </a:lnTo>
                <a:lnTo>
                  <a:pt x="1090" y="962"/>
                </a:lnTo>
                <a:lnTo>
                  <a:pt x="1055" y="949"/>
                </a:lnTo>
                <a:lnTo>
                  <a:pt x="1021" y="924"/>
                </a:lnTo>
                <a:lnTo>
                  <a:pt x="985" y="912"/>
                </a:lnTo>
                <a:lnTo>
                  <a:pt x="939" y="899"/>
                </a:lnTo>
                <a:lnTo>
                  <a:pt x="893" y="875"/>
                </a:lnTo>
                <a:lnTo>
                  <a:pt x="846" y="837"/>
                </a:lnTo>
                <a:lnTo>
                  <a:pt x="800" y="812"/>
                </a:lnTo>
                <a:lnTo>
                  <a:pt x="753" y="787"/>
                </a:lnTo>
                <a:lnTo>
                  <a:pt x="719" y="775"/>
                </a:lnTo>
                <a:lnTo>
                  <a:pt x="661" y="737"/>
                </a:lnTo>
                <a:lnTo>
                  <a:pt x="626" y="712"/>
                </a:lnTo>
                <a:lnTo>
                  <a:pt x="580" y="687"/>
                </a:lnTo>
                <a:lnTo>
                  <a:pt x="534" y="662"/>
                </a:lnTo>
                <a:lnTo>
                  <a:pt x="498" y="637"/>
                </a:lnTo>
                <a:lnTo>
                  <a:pt x="452" y="612"/>
                </a:lnTo>
                <a:lnTo>
                  <a:pt x="406" y="575"/>
                </a:lnTo>
                <a:lnTo>
                  <a:pt x="359" y="537"/>
                </a:lnTo>
                <a:lnTo>
                  <a:pt x="313" y="512"/>
                </a:lnTo>
                <a:lnTo>
                  <a:pt x="255" y="462"/>
                </a:lnTo>
                <a:lnTo>
                  <a:pt x="208" y="425"/>
                </a:lnTo>
                <a:lnTo>
                  <a:pt x="174" y="375"/>
                </a:lnTo>
                <a:lnTo>
                  <a:pt x="127" y="325"/>
                </a:lnTo>
                <a:lnTo>
                  <a:pt x="92" y="275"/>
                </a:lnTo>
                <a:lnTo>
                  <a:pt x="58" y="225"/>
                </a:lnTo>
                <a:lnTo>
                  <a:pt x="35" y="187"/>
                </a:lnTo>
                <a:lnTo>
                  <a:pt x="12" y="137"/>
                </a:lnTo>
                <a:lnTo>
                  <a:pt x="0" y="100"/>
                </a:lnTo>
                <a:lnTo>
                  <a:pt x="0" y="62"/>
                </a:lnTo>
                <a:lnTo>
                  <a:pt x="35" y="37"/>
                </a:lnTo>
                <a:lnTo>
                  <a:pt x="69" y="25"/>
                </a:lnTo>
                <a:lnTo>
                  <a:pt x="104" y="0"/>
                </a:lnTo>
                <a:lnTo>
                  <a:pt x="102" y="2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1">
            <a:extLst>
              <a:ext uri="{FF2B5EF4-FFF2-40B4-BE49-F238E27FC236}">
                <a16:creationId xmlns:a16="http://schemas.microsoft.com/office/drawing/2014/main" id="{9C6834CE-21F0-8246-9B29-8651F35E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20</a:t>
            </a:r>
          </a:p>
        </p:txBody>
      </p:sp>
      <p:sp>
        <p:nvSpPr>
          <p:cNvPr id="42016" name="Rectangle 32">
            <a:extLst>
              <a:ext uri="{FF2B5EF4-FFF2-40B4-BE49-F238E27FC236}">
                <a16:creationId xmlns:a16="http://schemas.microsoft.com/office/drawing/2014/main" id="{1282B8CF-AB19-2A4F-9F4B-FF8EDB593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16</a:t>
            </a:r>
          </a:p>
        </p:txBody>
      </p:sp>
      <p:sp>
        <p:nvSpPr>
          <p:cNvPr id="42017" name="Rectangle 33">
            <a:extLst>
              <a:ext uri="{FF2B5EF4-FFF2-40B4-BE49-F238E27FC236}">
                <a16:creationId xmlns:a16="http://schemas.microsoft.com/office/drawing/2014/main" id="{D7B01FAC-7D81-804A-8FAF-E72A4CD5E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246563"/>
            <a:ext cx="409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24</a:t>
            </a:r>
          </a:p>
        </p:txBody>
      </p:sp>
      <p:sp>
        <p:nvSpPr>
          <p:cNvPr id="42018" name="Arc 34">
            <a:extLst>
              <a:ext uri="{FF2B5EF4-FFF2-40B4-BE49-F238E27FC236}">
                <a16:creationId xmlns:a16="http://schemas.microsoft.com/office/drawing/2014/main" id="{53665971-4EB8-3146-985C-B7657AECA008}"/>
              </a:ext>
            </a:extLst>
          </p:cNvPr>
          <p:cNvSpPr>
            <a:spLocks/>
          </p:cNvSpPr>
          <p:nvPr/>
        </p:nvSpPr>
        <p:spPr bwMode="auto">
          <a:xfrm>
            <a:off x="688975" y="3279775"/>
            <a:ext cx="304800" cy="304800"/>
          </a:xfrm>
          <a:custGeom>
            <a:avLst/>
            <a:gdLst>
              <a:gd name="G0" fmla="+- 21597 0 0"/>
              <a:gd name="G1" fmla="+- 21600 0 0"/>
              <a:gd name="G2" fmla="+- 21600 0 0"/>
              <a:gd name="T0" fmla="*/ 0 w 21597"/>
              <a:gd name="T1" fmla="*/ 21263 h 21600"/>
              <a:gd name="T2" fmla="*/ 21485 w 21597"/>
              <a:gd name="T3" fmla="*/ 0 h 21600"/>
              <a:gd name="T4" fmla="*/ 21597 w 2159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7" h="21600" fill="none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</a:path>
              <a:path w="21597" h="21600" stroke="0" extrusionOk="0">
                <a:moveTo>
                  <a:pt x="-1" y="21262"/>
                </a:moveTo>
                <a:cubicBezTo>
                  <a:pt x="183" y="9510"/>
                  <a:pt x="9730" y="61"/>
                  <a:pt x="21485" y="0"/>
                </a:cubicBezTo>
                <a:lnTo>
                  <a:pt x="21597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Arc 35">
            <a:extLst>
              <a:ext uri="{FF2B5EF4-FFF2-40B4-BE49-F238E27FC236}">
                <a16:creationId xmlns:a16="http://schemas.microsoft.com/office/drawing/2014/main" id="{0C3F830F-0667-D345-8A85-B7EDDDF74871}"/>
              </a:ext>
            </a:extLst>
          </p:cNvPr>
          <p:cNvSpPr>
            <a:spLocks/>
          </p:cNvSpPr>
          <p:nvPr/>
        </p:nvSpPr>
        <p:spPr bwMode="auto">
          <a:xfrm>
            <a:off x="685800" y="3584575"/>
            <a:ext cx="7086600" cy="8382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19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</a:path>
              <a:path w="21600" h="21600" stroke="0" extrusionOk="0">
                <a:moveTo>
                  <a:pt x="18" y="0"/>
                </a:moveTo>
                <a:cubicBezTo>
                  <a:pt x="11940" y="10"/>
                  <a:pt x="21600" y="9678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063DE8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371C0D0E-7E54-7E41-AEB3-E42B8F9E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4222750"/>
            <a:ext cx="3921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42021" name="Rectangle 37">
            <a:extLst>
              <a:ext uri="{FF2B5EF4-FFF2-40B4-BE49-F238E27FC236}">
                <a16:creationId xmlns:a16="http://schemas.microsoft.com/office/drawing/2014/main" id="{1354A75C-1567-2A44-8F6E-7AFF41A77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13" y="4603750"/>
            <a:ext cx="9096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rgbClr val="CF0E30"/>
                </a:solidFill>
                <a:latin typeface="Book Antiqua" panose="02040602050305030304" pitchFamily="18" charset="0"/>
              </a:rPr>
              <a:t># slots</a:t>
            </a:r>
          </a:p>
        </p:txBody>
      </p:sp>
    </p:spTree>
    <p:extLst>
      <p:ext uri="{BB962C8B-B14F-4D97-AF65-F5344CB8AC3E}">
        <p14:creationId xmlns:p14="http://schemas.microsoft.com/office/powerpoint/2010/main" val="387049547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  <a:t>DB systems separate logical &amp; physical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Users write queries in declarative languages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SQL, …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Users </a:t>
            </a:r>
            <a:r>
              <a:rPr lang="en-US"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do not 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need to know DB system internals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how system stores data or processes queries.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Called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i="1" dirty="0">
                <a:solidFill>
                  <a:srgbClr val="000090"/>
                </a:solidFill>
                <a:latin typeface="Times New Roman"/>
                <a:cs typeface="Times New Roman"/>
              </a:rPr>
              <a:t>physical data independence</a:t>
            </a:r>
            <a:endParaRPr lang="en-US" sz="2800" b="1" i="1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easy-to-use systems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portable queries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(most) SQL queries work over all DB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40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EC78AA6-2514-6248-ABA6-8017BD549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0673BEA-FAD8-C84F-B43D-F0DBEDCB2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CC3375F-4679-C243-93F0-995FDACA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3097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Files of records</a:t>
            </a:r>
            <a:endParaRPr lang="en-US" altLang="en-US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311A21F-E5A4-7643-96AF-216F16642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is OK when doing I/O, but higher levels of system operate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of records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collection of pages, each containing a collection of records. Supports: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insert/delete/modify record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particular record (specified using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all records (possibly with some conditions on the records to be retrieved)</a:t>
            </a:r>
          </a:p>
        </p:txBody>
      </p:sp>
    </p:spTree>
    <p:extLst>
      <p:ext uri="{BB962C8B-B14F-4D97-AF65-F5344CB8AC3E}">
        <p14:creationId xmlns:p14="http://schemas.microsoft.com/office/powerpoint/2010/main" val="323642622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Buffer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5D54E09-1261-344B-87EC-E341C9B68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0F76906-92D5-A44D-9225-51E2E69C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0F44010-1CC3-D442-BA46-CC24875E2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141244"/>
            <a:ext cx="8229600" cy="1090658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management</a:t>
            </a:r>
            <a:endParaRPr lang="en-US" altLang="en-US" dirty="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AE8FBEC-4A42-5840-930C-D976B2A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5486400"/>
            <a:ext cx="7772400" cy="609600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must be in RAM for DBMS to operate on it!</a:t>
            </a:r>
          </a:p>
          <a:p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&lt;frame#,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pageid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pairs is maintained.</a:t>
            </a:r>
          </a:p>
        </p:txBody>
      </p:sp>
      <p:grpSp>
        <p:nvGrpSpPr>
          <p:cNvPr id="25617" name="Group 17">
            <a:extLst>
              <a:ext uri="{FF2B5EF4-FFF2-40B4-BE49-F238E27FC236}">
                <a16:creationId xmlns:a16="http://schemas.microsoft.com/office/drawing/2014/main" id="{E0959074-06E4-6242-9FC3-685F648D37EB}"/>
              </a:ext>
            </a:extLst>
          </p:cNvPr>
          <p:cNvGrpSpPr>
            <a:grpSpLocks/>
          </p:cNvGrpSpPr>
          <p:nvPr/>
        </p:nvGrpSpPr>
        <p:grpSpPr bwMode="auto">
          <a:xfrm>
            <a:off x="2536825" y="2409825"/>
            <a:ext cx="4230688" cy="1720850"/>
            <a:chOff x="1598" y="1518"/>
            <a:chExt cx="2665" cy="1084"/>
          </a:xfrm>
        </p:grpSpPr>
        <p:sp>
          <p:nvSpPr>
            <p:cNvPr id="25606" name="Rectangle 6">
              <a:extLst>
                <a:ext uri="{FF2B5EF4-FFF2-40B4-BE49-F238E27FC236}">
                  <a16:creationId xmlns:a16="http://schemas.microsoft.com/office/drawing/2014/main" id="{30C0FED0-38B9-A14A-93D5-AAB5316F6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1526"/>
              <a:ext cx="2649" cy="1068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>
              <a:extLst>
                <a:ext uri="{FF2B5EF4-FFF2-40B4-BE49-F238E27FC236}">
                  <a16:creationId xmlns:a16="http://schemas.microsoft.com/office/drawing/2014/main" id="{4646C5C7-D8FA-9147-ADA2-ED533893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181ACE5E-30DB-AC41-A3BD-C35B34408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" y="1522"/>
              <a:ext cx="430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7E721428-1F37-1244-A4CD-1287DD5F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A0E6417D-71F6-474E-99F1-3D97AE5EE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522"/>
              <a:ext cx="428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CC780F9F-BB02-324E-9672-20B618679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522"/>
              <a:ext cx="429" cy="10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6E259679-6C62-9C45-BAE3-6D6E3B0B3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186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13">
              <a:extLst>
                <a:ext uri="{FF2B5EF4-FFF2-40B4-BE49-F238E27FC236}">
                  <a16:creationId xmlns:a16="http://schemas.microsoft.com/office/drawing/2014/main" id="{E47703CA-B0BA-CC44-A902-9509AF282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" y="2255"/>
              <a:ext cx="26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Rectangle 14">
              <a:extLst>
                <a:ext uri="{FF2B5EF4-FFF2-40B4-BE49-F238E27FC236}">
                  <a16:creationId xmlns:a16="http://schemas.microsoft.com/office/drawing/2014/main" id="{3F10A859-E082-8D48-ACF7-BA2206E2F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518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381C427D-7B0B-6144-88A3-94A0DE880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518"/>
              <a:ext cx="437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Rectangle 16">
              <a:extLst>
                <a:ext uri="{FF2B5EF4-FFF2-40B4-BE49-F238E27FC236}">
                  <a16:creationId xmlns:a16="http://schemas.microsoft.com/office/drawing/2014/main" id="{0CF4BB00-5C49-144A-A952-79930EFE5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2255"/>
              <a:ext cx="436" cy="34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4" name="Group 24">
            <a:extLst>
              <a:ext uri="{FF2B5EF4-FFF2-40B4-BE49-F238E27FC236}">
                <a16:creationId xmlns:a16="http://schemas.microsoft.com/office/drawing/2014/main" id="{E01EF108-F737-4748-B786-CD9916623B05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708525"/>
            <a:ext cx="1317625" cy="688975"/>
            <a:chOff x="2472" y="2966"/>
            <a:chExt cx="830" cy="434"/>
          </a:xfrm>
        </p:grpSpPr>
        <p:grpSp>
          <p:nvGrpSpPr>
            <p:cNvPr id="25622" name="Group 22">
              <a:extLst>
                <a:ext uri="{FF2B5EF4-FFF2-40B4-BE49-F238E27FC236}">
                  <a16:creationId xmlns:a16="http://schemas.microsoft.com/office/drawing/2014/main" id="{CCB16B18-3693-8140-B7A9-5374D585B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2" y="2966"/>
              <a:ext cx="830" cy="434"/>
              <a:chOff x="2472" y="2966"/>
              <a:chExt cx="830" cy="434"/>
            </a:xfrm>
          </p:grpSpPr>
          <p:sp>
            <p:nvSpPr>
              <p:cNvPr id="25618" name="Oval 18">
                <a:extLst>
                  <a:ext uri="{FF2B5EF4-FFF2-40B4-BE49-F238E27FC236}">
                    <a16:creationId xmlns:a16="http://schemas.microsoft.com/office/drawing/2014/main" id="{F632BB6D-42BA-0741-BA11-1E0DEE5C0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2966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Oval 19">
                <a:extLst>
                  <a:ext uri="{FF2B5EF4-FFF2-40B4-BE49-F238E27FC236}">
                    <a16:creationId xmlns:a16="http://schemas.microsoft.com/office/drawing/2014/main" id="{67E2DCDD-A53E-AE48-A421-757B6E79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0" y="3303"/>
                <a:ext cx="814" cy="97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0" name="Line 20">
                <a:extLst>
                  <a:ext uri="{FF2B5EF4-FFF2-40B4-BE49-F238E27FC236}">
                    <a16:creationId xmlns:a16="http://schemas.microsoft.com/office/drawing/2014/main" id="{50BA2892-A331-F845-B4B8-EBABB0174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">
                <a:extLst>
                  <a:ext uri="{FF2B5EF4-FFF2-40B4-BE49-F238E27FC236}">
                    <a16:creationId xmlns:a16="http://schemas.microsoft.com/office/drawing/2014/main" id="{6459A49C-04F9-C34E-923D-9CB671C43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2" y="3015"/>
                <a:ext cx="0" cy="337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23" name="Rectangle 23">
              <a:extLst>
                <a:ext uri="{FF2B5EF4-FFF2-40B4-BE49-F238E27FC236}">
                  <a16:creationId xmlns:a16="http://schemas.microsoft.com/office/drawing/2014/main" id="{779CAB1E-86CC-F44C-A264-E7F68AEB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034"/>
              <a:ext cx="40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en-US">
                  <a:latin typeface="Book Antiqua" panose="02040602050305030304" pitchFamily="18" charset="0"/>
                </a:rPr>
                <a:t>DB</a:t>
              </a:r>
            </a:p>
          </p:txBody>
        </p:sp>
      </p:grpSp>
      <p:sp>
        <p:nvSpPr>
          <p:cNvPr id="25625" name="Line 25">
            <a:extLst>
              <a:ext uri="{FF2B5EF4-FFF2-40B4-BE49-F238E27FC236}">
                <a16:creationId xmlns:a16="http://schemas.microsoft.com/office/drawing/2014/main" id="{6E6DEF96-5E50-DC46-AC69-E7362E453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4481513"/>
            <a:ext cx="2981325" cy="0"/>
          </a:xfrm>
          <a:prstGeom prst="line">
            <a:avLst/>
          </a:prstGeom>
          <a:noFill/>
          <a:ln w="12700">
            <a:solidFill>
              <a:srgbClr val="B760F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Rectangle 26">
            <a:extLst>
              <a:ext uri="{FF2B5EF4-FFF2-40B4-BE49-F238E27FC236}">
                <a16:creationId xmlns:a16="http://schemas.microsoft.com/office/drawing/2014/main" id="{DC71A6EB-DD28-7941-AD0C-C513DB6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4105275"/>
            <a:ext cx="20288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MAIN MEMORY</a:t>
            </a:r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132B266B-FD19-B14D-AD51-ACC44382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4603750"/>
            <a:ext cx="777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 b="1">
                <a:latin typeface="Book Antiqua" panose="02040602050305030304" pitchFamily="18" charset="0"/>
              </a:rPr>
              <a:t>DISK</a:t>
            </a:r>
          </a:p>
        </p:txBody>
      </p:sp>
      <p:sp>
        <p:nvSpPr>
          <p:cNvPr id="25628" name="Freeform 28">
            <a:extLst>
              <a:ext uri="{FF2B5EF4-FFF2-40B4-BE49-F238E27FC236}">
                <a16:creationId xmlns:a16="http://schemas.microsoft.com/office/drawing/2014/main" id="{33B0600C-EBC5-7A4C-A616-C65A19C986B1}"/>
              </a:ext>
            </a:extLst>
          </p:cNvPr>
          <p:cNvSpPr>
            <a:spLocks/>
          </p:cNvSpPr>
          <p:nvPr/>
        </p:nvSpPr>
        <p:spPr bwMode="auto">
          <a:xfrm>
            <a:off x="1462088" y="2584450"/>
            <a:ext cx="1041400" cy="301625"/>
          </a:xfrm>
          <a:custGeom>
            <a:avLst/>
            <a:gdLst>
              <a:gd name="T0" fmla="*/ 0 w 656"/>
              <a:gd name="T1" fmla="*/ 189 h 190"/>
              <a:gd name="T2" fmla="*/ 3 w 656"/>
              <a:gd name="T3" fmla="*/ 155 h 190"/>
              <a:gd name="T4" fmla="*/ 16 w 656"/>
              <a:gd name="T5" fmla="*/ 135 h 190"/>
              <a:gd name="T6" fmla="*/ 23 w 656"/>
              <a:gd name="T7" fmla="*/ 114 h 190"/>
              <a:gd name="T8" fmla="*/ 50 w 656"/>
              <a:gd name="T9" fmla="*/ 81 h 190"/>
              <a:gd name="T10" fmla="*/ 71 w 656"/>
              <a:gd name="T11" fmla="*/ 54 h 190"/>
              <a:gd name="T12" fmla="*/ 98 w 656"/>
              <a:gd name="T13" fmla="*/ 33 h 190"/>
              <a:gd name="T14" fmla="*/ 126 w 656"/>
              <a:gd name="T15" fmla="*/ 6 h 190"/>
              <a:gd name="T16" fmla="*/ 146 w 656"/>
              <a:gd name="T17" fmla="*/ 0 h 190"/>
              <a:gd name="T18" fmla="*/ 166 w 656"/>
              <a:gd name="T19" fmla="*/ 0 h 190"/>
              <a:gd name="T20" fmla="*/ 186 w 656"/>
              <a:gd name="T21" fmla="*/ 6 h 190"/>
              <a:gd name="T22" fmla="*/ 207 w 656"/>
              <a:gd name="T23" fmla="*/ 20 h 190"/>
              <a:gd name="T24" fmla="*/ 227 w 656"/>
              <a:gd name="T25" fmla="*/ 33 h 190"/>
              <a:gd name="T26" fmla="*/ 248 w 656"/>
              <a:gd name="T27" fmla="*/ 54 h 190"/>
              <a:gd name="T28" fmla="*/ 268 w 656"/>
              <a:gd name="T29" fmla="*/ 68 h 190"/>
              <a:gd name="T30" fmla="*/ 289 w 656"/>
              <a:gd name="T31" fmla="*/ 87 h 190"/>
              <a:gd name="T32" fmla="*/ 317 w 656"/>
              <a:gd name="T33" fmla="*/ 101 h 190"/>
              <a:gd name="T34" fmla="*/ 344 w 656"/>
              <a:gd name="T35" fmla="*/ 114 h 190"/>
              <a:gd name="T36" fmla="*/ 364 w 656"/>
              <a:gd name="T37" fmla="*/ 114 h 190"/>
              <a:gd name="T38" fmla="*/ 391 w 656"/>
              <a:gd name="T39" fmla="*/ 114 h 190"/>
              <a:gd name="T40" fmla="*/ 412 w 656"/>
              <a:gd name="T41" fmla="*/ 114 h 190"/>
              <a:gd name="T42" fmla="*/ 439 w 656"/>
              <a:gd name="T43" fmla="*/ 114 h 190"/>
              <a:gd name="T44" fmla="*/ 467 w 656"/>
              <a:gd name="T45" fmla="*/ 114 h 190"/>
              <a:gd name="T46" fmla="*/ 494 w 656"/>
              <a:gd name="T47" fmla="*/ 108 h 190"/>
              <a:gd name="T48" fmla="*/ 514 w 656"/>
              <a:gd name="T49" fmla="*/ 101 h 190"/>
              <a:gd name="T50" fmla="*/ 549 w 656"/>
              <a:gd name="T51" fmla="*/ 95 h 190"/>
              <a:gd name="T52" fmla="*/ 576 w 656"/>
              <a:gd name="T53" fmla="*/ 81 h 190"/>
              <a:gd name="T54" fmla="*/ 596 w 656"/>
              <a:gd name="T55" fmla="*/ 68 h 190"/>
              <a:gd name="T56" fmla="*/ 617 w 656"/>
              <a:gd name="T57" fmla="*/ 54 h 190"/>
              <a:gd name="T58" fmla="*/ 637 w 656"/>
              <a:gd name="T59" fmla="*/ 41 h 190"/>
              <a:gd name="T60" fmla="*/ 655 w 656"/>
              <a:gd name="T61" fmla="*/ 1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6" h="190">
                <a:moveTo>
                  <a:pt x="0" y="189"/>
                </a:moveTo>
                <a:lnTo>
                  <a:pt x="3" y="155"/>
                </a:lnTo>
                <a:lnTo>
                  <a:pt x="16" y="135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6" y="6"/>
                </a:lnTo>
                <a:lnTo>
                  <a:pt x="146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8"/>
                </a:lnTo>
                <a:lnTo>
                  <a:pt x="289" y="87"/>
                </a:lnTo>
                <a:lnTo>
                  <a:pt x="317" y="101"/>
                </a:lnTo>
                <a:lnTo>
                  <a:pt x="344" y="114"/>
                </a:lnTo>
                <a:lnTo>
                  <a:pt x="364" y="114"/>
                </a:lnTo>
                <a:lnTo>
                  <a:pt x="391" y="114"/>
                </a:lnTo>
                <a:lnTo>
                  <a:pt x="412" y="114"/>
                </a:lnTo>
                <a:lnTo>
                  <a:pt x="439" y="114"/>
                </a:lnTo>
                <a:lnTo>
                  <a:pt x="467" y="114"/>
                </a:lnTo>
                <a:lnTo>
                  <a:pt x="494" y="108"/>
                </a:lnTo>
                <a:lnTo>
                  <a:pt x="514" y="101"/>
                </a:lnTo>
                <a:lnTo>
                  <a:pt x="549" y="95"/>
                </a:lnTo>
                <a:lnTo>
                  <a:pt x="576" y="81"/>
                </a:lnTo>
                <a:lnTo>
                  <a:pt x="596" y="68"/>
                </a:lnTo>
                <a:lnTo>
                  <a:pt x="617" y="54"/>
                </a:lnTo>
                <a:lnTo>
                  <a:pt x="637" y="41"/>
                </a:lnTo>
                <a:lnTo>
                  <a:pt x="655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5BECC22A-EE36-D74E-A5D3-762568D9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862263"/>
            <a:ext cx="1157288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disk page</a:t>
            </a:r>
          </a:p>
        </p:txBody>
      </p:sp>
      <p:sp>
        <p:nvSpPr>
          <p:cNvPr id="25630" name="Freeform 30">
            <a:extLst>
              <a:ext uri="{FF2B5EF4-FFF2-40B4-BE49-F238E27FC236}">
                <a16:creationId xmlns:a16="http://schemas.microsoft.com/office/drawing/2014/main" id="{8FA31644-2BAC-1D48-85A0-221E7F359340}"/>
              </a:ext>
            </a:extLst>
          </p:cNvPr>
          <p:cNvSpPr>
            <a:spLocks/>
          </p:cNvSpPr>
          <p:nvPr/>
        </p:nvSpPr>
        <p:spPr bwMode="auto">
          <a:xfrm>
            <a:off x="1704975" y="3281363"/>
            <a:ext cx="1039813" cy="300037"/>
          </a:xfrm>
          <a:custGeom>
            <a:avLst/>
            <a:gdLst>
              <a:gd name="T0" fmla="*/ 0 w 655"/>
              <a:gd name="T1" fmla="*/ 188 h 189"/>
              <a:gd name="T2" fmla="*/ 3 w 655"/>
              <a:gd name="T3" fmla="*/ 154 h 189"/>
              <a:gd name="T4" fmla="*/ 16 w 655"/>
              <a:gd name="T5" fmla="*/ 134 h 189"/>
              <a:gd name="T6" fmla="*/ 23 w 655"/>
              <a:gd name="T7" fmla="*/ 114 h 189"/>
              <a:gd name="T8" fmla="*/ 50 w 655"/>
              <a:gd name="T9" fmla="*/ 81 h 189"/>
              <a:gd name="T10" fmla="*/ 71 w 655"/>
              <a:gd name="T11" fmla="*/ 54 h 189"/>
              <a:gd name="T12" fmla="*/ 98 w 655"/>
              <a:gd name="T13" fmla="*/ 33 h 189"/>
              <a:gd name="T14" fmla="*/ 125 w 655"/>
              <a:gd name="T15" fmla="*/ 6 h 189"/>
              <a:gd name="T16" fmla="*/ 145 w 655"/>
              <a:gd name="T17" fmla="*/ 0 h 189"/>
              <a:gd name="T18" fmla="*/ 166 w 655"/>
              <a:gd name="T19" fmla="*/ 0 h 189"/>
              <a:gd name="T20" fmla="*/ 186 w 655"/>
              <a:gd name="T21" fmla="*/ 6 h 189"/>
              <a:gd name="T22" fmla="*/ 207 w 655"/>
              <a:gd name="T23" fmla="*/ 20 h 189"/>
              <a:gd name="T24" fmla="*/ 227 w 655"/>
              <a:gd name="T25" fmla="*/ 33 h 189"/>
              <a:gd name="T26" fmla="*/ 248 w 655"/>
              <a:gd name="T27" fmla="*/ 54 h 189"/>
              <a:gd name="T28" fmla="*/ 268 w 655"/>
              <a:gd name="T29" fmla="*/ 67 h 189"/>
              <a:gd name="T30" fmla="*/ 289 w 655"/>
              <a:gd name="T31" fmla="*/ 87 h 189"/>
              <a:gd name="T32" fmla="*/ 316 w 655"/>
              <a:gd name="T33" fmla="*/ 100 h 189"/>
              <a:gd name="T34" fmla="*/ 343 w 655"/>
              <a:gd name="T35" fmla="*/ 114 h 189"/>
              <a:gd name="T36" fmla="*/ 363 w 655"/>
              <a:gd name="T37" fmla="*/ 114 h 189"/>
              <a:gd name="T38" fmla="*/ 391 w 655"/>
              <a:gd name="T39" fmla="*/ 114 h 189"/>
              <a:gd name="T40" fmla="*/ 411 w 655"/>
              <a:gd name="T41" fmla="*/ 114 h 189"/>
              <a:gd name="T42" fmla="*/ 439 w 655"/>
              <a:gd name="T43" fmla="*/ 114 h 189"/>
              <a:gd name="T44" fmla="*/ 466 w 655"/>
              <a:gd name="T45" fmla="*/ 114 h 189"/>
              <a:gd name="T46" fmla="*/ 493 w 655"/>
              <a:gd name="T47" fmla="*/ 107 h 189"/>
              <a:gd name="T48" fmla="*/ 513 w 655"/>
              <a:gd name="T49" fmla="*/ 100 h 189"/>
              <a:gd name="T50" fmla="*/ 548 w 655"/>
              <a:gd name="T51" fmla="*/ 94 h 189"/>
              <a:gd name="T52" fmla="*/ 575 w 655"/>
              <a:gd name="T53" fmla="*/ 81 h 189"/>
              <a:gd name="T54" fmla="*/ 595 w 655"/>
              <a:gd name="T55" fmla="*/ 67 h 189"/>
              <a:gd name="T56" fmla="*/ 616 w 655"/>
              <a:gd name="T57" fmla="*/ 54 h 189"/>
              <a:gd name="T58" fmla="*/ 636 w 655"/>
              <a:gd name="T59" fmla="*/ 40 h 189"/>
              <a:gd name="T60" fmla="*/ 654 w 655"/>
              <a:gd name="T61" fmla="*/ 16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55" h="189">
                <a:moveTo>
                  <a:pt x="0" y="188"/>
                </a:moveTo>
                <a:lnTo>
                  <a:pt x="3" y="154"/>
                </a:lnTo>
                <a:lnTo>
                  <a:pt x="16" y="134"/>
                </a:lnTo>
                <a:lnTo>
                  <a:pt x="23" y="114"/>
                </a:lnTo>
                <a:lnTo>
                  <a:pt x="50" y="81"/>
                </a:lnTo>
                <a:lnTo>
                  <a:pt x="71" y="54"/>
                </a:lnTo>
                <a:lnTo>
                  <a:pt x="98" y="33"/>
                </a:lnTo>
                <a:lnTo>
                  <a:pt x="125" y="6"/>
                </a:lnTo>
                <a:lnTo>
                  <a:pt x="145" y="0"/>
                </a:lnTo>
                <a:lnTo>
                  <a:pt x="166" y="0"/>
                </a:lnTo>
                <a:lnTo>
                  <a:pt x="186" y="6"/>
                </a:lnTo>
                <a:lnTo>
                  <a:pt x="207" y="20"/>
                </a:lnTo>
                <a:lnTo>
                  <a:pt x="227" y="33"/>
                </a:lnTo>
                <a:lnTo>
                  <a:pt x="248" y="54"/>
                </a:lnTo>
                <a:lnTo>
                  <a:pt x="268" y="67"/>
                </a:lnTo>
                <a:lnTo>
                  <a:pt x="289" y="87"/>
                </a:lnTo>
                <a:lnTo>
                  <a:pt x="316" y="100"/>
                </a:lnTo>
                <a:lnTo>
                  <a:pt x="343" y="114"/>
                </a:lnTo>
                <a:lnTo>
                  <a:pt x="363" y="114"/>
                </a:lnTo>
                <a:lnTo>
                  <a:pt x="391" y="114"/>
                </a:lnTo>
                <a:lnTo>
                  <a:pt x="411" y="114"/>
                </a:lnTo>
                <a:lnTo>
                  <a:pt x="439" y="114"/>
                </a:lnTo>
                <a:lnTo>
                  <a:pt x="466" y="114"/>
                </a:lnTo>
                <a:lnTo>
                  <a:pt x="493" y="107"/>
                </a:lnTo>
                <a:lnTo>
                  <a:pt x="513" y="100"/>
                </a:lnTo>
                <a:lnTo>
                  <a:pt x="548" y="94"/>
                </a:lnTo>
                <a:lnTo>
                  <a:pt x="575" y="81"/>
                </a:lnTo>
                <a:lnTo>
                  <a:pt x="595" y="67"/>
                </a:lnTo>
                <a:lnTo>
                  <a:pt x="616" y="54"/>
                </a:lnTo>
                <a:lnTo>
                  <a:pt x="636" y="40"/>
                </a:lnTo>
                <a:lnTo>
                  <a:pt x="654" y="1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2FF39E58-C0A3-9145-B7EA-4E677CAB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5" y="3556000"/>
            <a:ext cx="12160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free frame</a:t>
            </a:r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8CD4E438-D460-E34B-999F-391E5461A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17922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Rectangle 33">
            <a:extLst>
              <a:ext uri="{FF2B5EF4-FFF2-40B4-BE49-F238E27FC236}">
                <a16:creationId xmlns:a16="http://schemas.microsoft.com/office/drawing/2014/main" id="{148A6DC5-FEC5-E74D-93A2-0954E25C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54138"/>
            <a:ext cx="48275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dirty="0">
                <a:solidFill>
                  <a:schemeClr val="folHlink"/>
                </a:solidFill>
                <a:latin typeface="Book Antiqua" panose="02040602050305030304" pitchFamily="18" charset="0"/>
              </a:rPr>
              <a:t>Page Requests from Higher Levels</a:t>
            </a:r>
          </a:p>
        </p:txBody>
      </p:sp>
      <p:sp>
        <p:nvSpPr>
          <p:cNvPr id="25634" name="Rectangle 34">
            <a:extLst>
              <a:ext uri="{FF2B5EF4-FFF2-40B4-BE49-F238E27FC236}">
                <a16:creationId xmlns:a16="http://schemas.microsoft.com/office/drawing/2014/main" id="{28CB39F0-B1FD-474F-953F-00A8E59E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0" y="2112963"/>
            <a:ext cx="1739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latin typeface="Book Antiqua" panose="02040602050305030304" pitchFamily="18" charset="0"/>
              </a:rPr>
              <a:t>BUFFER POOL</a:t>
            </a:r>
          </a:p>
        </p:txBody>
      </p:sp>
      <p:sp>
        <p:nvSpPr>
          <p:cNvPr id="25635" name="Freeform 35">
            <a:extLst>
              <a:ext uri="{FF2B5EF4-FFF2-40B4-BE49-F238E27FC236}">
                <a16:creationId xmlns:a16="http://schemas.microsoft.com/office/drawing/2014/main" id="{8F3618CB-2B4B-754F-B799-301BE1C33DAA}"/>
              </a:ext>
            </a:extLst>
          </p:cNvPr>
          <p:cNvSpPr>
            <a:spLocks/>
          </p:cNvSpPr>
          <p:nvPr/>
        </p:nvSpPr>
        <p:spPr bwMode="auto">
          <a:xfrm>
            <a:off x="4770438" y="4419600"/>
            <a:ext cx="1022350" cy="153988"/>
          </a:xfrm>
          <a:custGeom>
            <a:avLst/>
            <a:gdLst>
              <a:gd name="T0" fmla="*/ 643 w 644"/>
              <a:gd name="T1" fmla="*/ 96 h 97"/>
              <a:gd name="T2" fmla="*/ 640 w 644"/>
              <a:gd name="T3" fmla="*/ 79 h 97"/>
              <a:gd name="T4" fmla="*/ 627 w 644"/>
              <a:gd name="T5" fmla="*/ 69 h 97"/>
              <a:gd name="T6" fmla="*/ 621 w 644"/>
              <a:gd name="T7" fmla="*/ 58 h 97"/>
              <a:gd name="T8" fmla="*/ 594 w 644"/>
              <a:gd name="T9" fmla="*/ 41 h 97"/>
              <a:gd name="T10" fmla="*/ 573 w 644"/>
              <a:gd name="T11" fmla="*/ 27 h 97"/>
              <a:gd name="T12" fmla="*/ 547 w 644"/>
              <a:gd name="T13" fmla="*/ 17 h 97"/>
              <a:gd name="T14" fmla="*/ 520 w 644"/>
              <a:gd name="T15" fmla="*/ 3 h 97"/>
              <a:gd name="T16" fmla="*/ 500 w 644"/>
              <a:gd name="T17" fmla="*/ 0 h 97"/>
              <a:gd name="T18" fmla="*/ 480 w 644"/>
              <a:gd name="T19" fmla="*/ 0 h 97"/>
              <a:gd name="T20" fmla="*/ 460 w 644"/>
              <a:gd name="T21" fmla="*/ 3 h 97"/>
              <a:gd name="T22" fmla="*/ 439 w 644"/>
              <a:gd name="T23" fmla="*/ 10 h 97"/>
              <a:gd name="T24" fmla="*/ 420 w 644"/>
              <a:gd name="T25" fmla="*/ 17 h 97"/>
              <a:gd name="T26" fmla="*/ 399 w 644"/>
              <a:gd name="T27" fmla="*/ 27 h 97"/>
              <a:gd name="T28" fmla="*/ 380 w 644"/>
              <a:gd name="T29" fmla="*/ 34 h 97"/>
              <a:gd name="T30" fmla="*/ 359 w 644"/>
              <a:gd name="T31" fmla="*/ 44 h 97"/>
              <a:gd name="T32" fmla="*/ 332 w 644"/>
              <a:gd name="T33" fmla="*/ 51 h 97"/>
              <a:gd name="T34" fmla="*/ 305 w 644"/>
              <a:gd name="T35" fmla="*/ 58 h 97"/>
              <a:gd name="T36" fmla="*/ 286 w 644"/>
              <a:gd name="T37" fmla="*/ 58 h 97"/>
              <a:gd name="T38" fmla="*/ 259 w 644"/>
              <a:gd name="T39" fmla="*/ 58 h 97"/>
              <a:gd name="T40" fmla="*/ 238 w 644"/>
              <a:gd name="T41" fmla="*/ 58 h 97"/>
              <a:gd name="T42" fmla="*/ 212 w 644"/>
              <a:gd name="T43" fmla="*/ 58 h 97"/>
              <a:gd name="T44" fmla="*/ 185 w 644"/>
              <a:gd name="T45" fmla="*/ 58 h 97"/>
              <a:gd name="T46" fmla="*/ 158 w 644"/>
              <a:gd name="T47" fmla="*/ 55 h 97"/>
              <a:gd name="T48" fmla="*/ 138 w 644"/>
              <a:gd name="T49" fmla="*/ 51 h 97"/>
              <a:gd name="T50" fmla="*/ 104 w 644"/>
              <a:gd name="T51" fmla="*/ 48 h 97"/>
              <a:gd name="T52" fmla="*/ 78 w 644"/>
              <a:gd name="T53" fmla="*/ 41 h 97"/>
              <a:gd name="T54" fmla="*/ 58 w 644"/>
              <a:gd name="T55" fmla="*/ 34 h 97"/>
              <a:gd name="T56" fmla="*/ 38 w 644"/>
              <a:gd name="T57" fmla="*/ 27 h 97"/>
              <a:gd name="T58" fmla="*/ 18 w 644"/>
              <a:gd name="T59" fmla="*/ 21 h 97"/>
              <a:gd name="T60" fmla="*/ 0 w 644"/>
              <a:gd name="T61" fmla="*/ 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44" h="97">
                <a:moveTo>
                  <a:pt x="643" y="96"/>
                </a:moveTo>
                <a:lnTo>
                  <a:pt x="640" y="79"/>
                </a:lnTo>
                <a:lnTo>
                  <a:pt x="627" y="69"/>
                </a:lnTo>
                <a:lnTo>
                  <a:pt x="621" y="58"/>
                </a:lnTo>
                <a:lnTo>
                  <a:pt x="594" y="41"/>
                </a:lnTo>
                <a:lnTo>
                  <a:pt x="573" y="27"/>
                </a:lnTo>
                <a:lnTo>
                  <a:pt x="547" y="17"/>
                </a:lnTo>
                <a:lnTo>
                  <a:pt x="520" y="3"/>
                </a:lnTo>
                <a:lnTo>
                  <a:pt x="500" y="0"/>
                </a:lnTo>
                <a:lnTo>
                  <a:pt x="480" y="0"/>
                </a:lnTo>
                <a:lnTo>
                  <a:pt x="460" y="3"/>
                </a:lnTo>
                <a:lnTo>
                  <a:pt x="439" y="10"/>
                </a:lnTo>
                <a:lnTo>
                  <a:pt x="420" y="17"/>
                </a:lnTo>
                <a:lnTo>
                  <a:pt x="399" y="27"/>
                </a:lnTo>
                <a:lnTo>
                  <a:pt x="380" y="34"/>
                </a:lnTo>
                <a:lnTo>
                  <a:pt x="359" y="44"/>
                </a:lnTo>
                <a:lnTo>
                  <a:pt x="332" y="51"/>
                </a:lnTo>
                <a:lnTo>
                  <a:pt x="305" y="58"/>
                </a:lnTo>
                <a:lnTo>
                  <a:pt x="286" y="58"/>
                </a:lnTo>
                <a:lnTo>
                  <a:pt x="259" y="58"/>
                </a:lnTo>
                <a:lnTo>
                  <a:pt x="238" y="58"/>
                </a:lnTo>
                <a:lnTo>
                  <a:pt x="212" y="58"/>
                </a:lnTo>
                <a:lnTo>
                  <a:pt x="185" y="58"/>
                </a:lnTo>
                <a:lnTo>
                  <a:pt x="158" y="55"/>
                </a:lnTo>
                <a:lnTo>
                  <a:pt x="138" y="51"/>
                </a:lnTo>
                <a:lnTo>
                  <a:pt x="104" y="48"/>
                </a:lnTo>
                <a:lnTo>
                  <a:pt x="78" y="41"/>
                </a:lnTo>
                <a:lnTo>
                  <a:pt x="58" y="34"/>
                </a:lnTo>
                <a:lnTo>
                  <a:pt x="38" y="27"/>
                </a:lnTo>
                <a:lnTo>
                  <a:pt x="18" y="21"/>
                </a:lnTo>
                <a:lnTo>
                  <a:pt x="0" y="8"/>
                </a:lnTo>
              </a:path>
            </a:pathLst>
          </a:custGeom>
          <a:noFill/>
          <a:ln w="12700" cap="rnd" cmpd="sng">
            <a:solidFill>
              <a:schemeClr val="folHlink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BD7461F5-F33B-6847-AF2E-93EAD6EBC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4659313"/>
            <a:ext cx="2871788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choice of frame dictated</a:t>
            </a:r>
          </a:p>
          <a:p>
            <a:r>
              <a:rPr lang="en-US" altLang="en-US" sz="2000">
                <a:solidFill>
                  <a:schemeClr val="folHlink"/>
                </a:solidFill>
                <a:latin typeface="Book Antiqua" panose="02040602050305030304" pitchFamily="18" charset="0"/>
              </a:rPr>
              <a:t>by </a:t>
            </a:r>
            <a:r>
              <a:rPr lang="en-US" altLang="en-US" sz="2000" b="1">
                <a:solidFill>
                  <a:schemeClr val="folHlink"/>
                </a:solidFill>
                <a:latin typeface="Book Antiqua" panose="02040602050305030304" pitchFamily="18" charset="0"/>
              </a:rPr>
              <a:t>replacement policy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5242AAB6-1E39-684E-A578-117F777F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154488"/>
            <a:ext cx="0" cy="5492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123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5594984-21EF-A64E-A598-45E0F7A8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AC69FC-FC97-7E4D-9D4A-9E855C97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8185B983-3125-FE41-8827-F5EE8CDB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3" y="152400"/>
            <a:ext cx="8229600" cy="11430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When a page is requested </a:t>
            </a:r>
            <a:r>
              <a:rPr lang="en-US" altLang="en-US" dirty="0"/>
              <a:t>...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B3A0EB52-C506-7F4D-AC93-E968E08EC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6781800" cy="31242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requested page is not in pool: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frame for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frame is dirty, write it to disk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requested page into chosen frame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and return its address.  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88FB263-A395-2749-90B7-BA083B14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86288"/>
            <a:ext cx="1213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8764C691-FBB1-5947-B9E3-88C2FA3A6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4331494"/>
            <a:ext cx="7962694" cy="103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*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requests can be predicted (e.g., sequential scans)</a:t>
            </a:r>
          </a:p>
          <a:p>
            <a:pPr>
              <a:spcBef>
                <a:spcPct val="20000"/>
              </a:spcBef>
            </a:pP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pages can be </a:t>
            </a:r>
            <a:r>
              <a:rPr lang="en-US" altLang="en-US" sz="28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pre-fetched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pages at a time!</a:t>
            </a:r>
          </a:p>
        </p:txBody>
      </p:sp>
    </p:spTree>
    <p:extLst>
      <p:ext uri="{BB962C8B-B14F-4D97-AF65-F5344CB8AC3E}">
        <p14:creationId xmlns:p14="http://schemas.microsoft.com/office/powerpoint/2010/main" val="2407123676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3454675-3B1A-F64A-96F0-2530B0C5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45635A6-8462-A340-AF82-04A47AD7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FE6E1FD1-82E8-4A4D-BA97-BAA727663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More on buffer management</a:t>
            </a:r>
            <a:endParaRPr lang="en-US" altLang="en-US" dirty="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9A6802C-8ECF-9245-AA93-38E1AE4EF8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Requestor of page must unpin it, and indicate whether page has been modified: </a:t>
            </a:r>
          </a:p>
          <a:p>
            <a:pPr lvl="1">
              <a:buSzPct val="75000"/>
            </a:pP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used for this.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in pool may be requested many times, 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  A page is a candidate for replacement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count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</a:p>
        </p:txBody>
      </p:sp>
    </p:spTree>
    <p:extLst>
      <p:ext uri="{BB962C8B-B14F-4D97-AF65-F5344CB8AC3E}">
        <p14:creationId xmlns:p14="http://schemas.microsoft.com/office/powerpoint/2010/main" val="1807695683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035D4ED-2E94-CE46-8E43-6D81E51A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5B3B7F6-31D6-044E-9CC1-583F7D5B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43FEF28-9F13-4A49-8F00-8B594150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Buffer replacement policy</a:t>
            </a:r>
            <a:endParaRPr lang="en-US" altLang="en-US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B8D97C56-1DD4-C24B-A971-14DB222C4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1300766"/>
            <a:ext cx="8403465" cy="5061397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is chosen for replacement by a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policy:</a:t>
            </a: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Least-recently-used (LRU), Clock, MRU etc.</a:t>
            </a:r>
          </a:p>
          <a:p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can have big impact on # of I/O’s; depends on the </a:t>
            </a:r>
            <a:r>
              <a:rPr lang="en-US" altLang="en-US" sz="3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pattern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30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flooding</a:t>
            </a:r>
            <a:r>
              <a:rPr lang="en-US" altLang="en-US" sz="3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caused by LRU + repeated sequential scans.</a:t>
            </a:r>
          </a:p>
          <a:p>
            <a:pPr lvl="1">
              <a:buSzPct val="75000"/>
            </a:pP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buffer frames &lt; # pages in file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each page request causes an I/O.  MRU much better in this situation (but not in all situations, of course).</a:t>
            </a:r>
          </a:p>
        </p:txBody>
      </p:sp>
    </p:spTree>
    <p:extLst>
      <p:ext uri="{BB962C8B-B14F-4D97-AF65-F5344CB8AC3E}">
        <p14:creationId xmlns:p14="http://schemas.microsoft.com/office/powerpoint/2010/main" val="218137529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209962"/>
            <a:ext cx="8730532" cy="955359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  <a:t>But we need to know system internal </a:t>
            </a:r>
            <a:b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</a:br>
            <a: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  <a:t>when working with large data!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487055"/>
            <a:ext cx="8730532" cy="52344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To ensure queries run efficiently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tune the DB system, define new data structures, …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To learn how to develop our own data systems</a:t>
            </a:r>
            <a:endParaRPr lang="en-US" sz="2800" b="1" i="1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Current systems </a:t>
            </a:r>
            <a:r>
              <a:rPr lang="en-US"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do not</a:t>
            </a:r>
            <a:r>
              <a:rPr lang="en-US" sz="2600" dirty="0">
                <a:latin typeface="Times New Roman"/>
                <a:cs typeface="Times New Roman"/>
              </a:rPr>
              <a:t> support all types of data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e.g., audio/video data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Current systems </a:t>
            </a:r>
            <a:r>
              <a:rPr lang="en-US"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do not</a:t>
            </a:r>
            <a:r>
              <a:rPr lang="en-US" sz="2600" dirty="0">
                <a:latin typeface="Times New Roman"/>
                <a:cs typeface="Times New Roman"/>
              </a:rPr>
              <a:t> support all functionalities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e.g., advanced reasoning/ML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Current systems </a:t>
            </a:r>
            <a:r>
              <a:rPr lang="en-US" sz="2600" i="1" dirty="0">
                <a:solidFill>
                  <a:srgbClr val="C00000"/>
                </a:solidFill>
                <a:latin typeface="Times New Roman"/>
                <a:cs typeface="Times New Roman"/>
              </a:rPr>
              <a:t>do not</a:t>
            </a:r>
            <a:r>
              <a:rPr lang="en-US" sz="2600" dirty="0">
                <a:latin typeface="Times New Roman"/>
                <a:cs typeface="Times New Roman"/>
              </a:rPr>
              <a:t> support all hardware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e.g., data on mobile devices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…</a:t>
            </a:r>
          </a:p>
          <a:p>
            <a:r>
              <a:rPr lang="en-US" sz="2800" dirty="0">
                <a:latin typeface="Times New Roman"/>
                <a:cs typeface="Times New Roman"/>
              </a:rPr>
              <a:t>We discuss system internals in the next seven weeks.</a:t>
            </a:r>
          </a:p>
          <a:p>
            <a:pPr lvl="1"/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846B1-DB54-E846-924F-7724E8D5DE66}" type="slidenum">
              <a:rPr lang="en-US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1006594" name="Rectangle 2"/>
          <p:cNvSpPr>
            <a:spLocks noChangeArrowheads="1"/>
          </p:cNvSpPr>
          <p:nvPr/>
        </p:nvSpPr>
        <p:spPr bwMode="auto">
          <a:xfrm>
            <a:off x="4352925" y="4129089"/>
            <a:ext cx="3362390" cy="137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216"/>
            <a:ext cx="8229600" cy="88018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DB System Internal</a:t>
            </a:r>
          </a:p>
        </p:txBody>
      </p:sp>
      <p:sp>
        <p:nvSpPr>
          <p:cNvPr id="1006596" name="Text Box 4"/>
          <p:cNvSpPr txBox="1">
            <a:spLocks noChangeArrowheads="1"/>
          </p:cNvSpPr>
          <p:nvPr/>
        </p:nvSpPr>
        <p:spPr bwMode="auto">
          <a:xfrm>
            <a:off x="1489075" y="3595688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Executor</a:t>
            </a:r>
          </a:p>
        </p:txBody>
      </p:sp>
      <p:sp>
        <p:nvSpPr>
          <p:cNvPr id="1006597" name="Text Box 5"/>
          <p:cNvSpPr txBox="1">
            <a:spLocks noChangeArrowheads="1"/>
          </p:cNvSpPr>
          <p:nvPr/>
        </p:nvSpPr>
        <p:spPr bwMode="auto">
          <a:xfrm>
            <a:off x="1489075" y="472281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Buffer Manager</a:t>
            </a:r>
          </a:p>
        </p:txBody>
      </p:sp>
      <p:sp>
        <p:nvSpPr>
          <p:cNvPr id="1006598" name="Text Box 6"/>
          <p:cNvSpPr txBox="1">
            <a:spLocks noChangeArrowheads="1"/>
          </p:cNvSpPr>
          <p:nvPr/>
        </p:nvSpPr>
        <p:spPr bwMode="auto">
          <a:xfrm>
            <a:off x="1489075" y="52879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Storage Manager</a:t>
            </a:r>
          </a:p>
        </p:txBody>
      </p:sp>
      <p:sp>
        <p:nvSpPr>
          <p:cNvPr id="1006599" name="AutoShape 7"/>
          <p:cNvSpPr>
            <a:spLocks noChangeArrowheads="1"/>
          </p:cNvSpPr>
          <p:nvPr/>
        </p:nvSpPr>
        <p:spPr bwMode="auto">
          <a:xfrm>
            <a:off x="1600200" y="5880100"/>
            <a:ext cx="2286000" cy="584200"/>
          </a:xfrm>
          <a:prstGeom prst="can">
            <a:avLst>
              <a:gd name="adj" fmla="val 25000"/>
            </a:avLst>
          </a:prstGeom>
          <a:solidFill>
            <a:srgbClr val="9900CC"/>
          </a:solidFill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Storage</a:t>
            </a:r>
          </a:p>
        </p:txBody>
      </p:sp>
      <p:sp>
        <p:nvSpPr>
          <p:cNvPr id="1006600" name="Text Box 8"/>
          <p:cNvSpPr txBox="1">
            <a:spLocks noChangeArrowheads="1"/>
          </p:cNvSpPr>
          <p:nvPr/>
        </p:nvSpPr>
        <p:spPr bwMode="auto">
          <a:xfrm>
            <a:off x="4490988" y="1894185"/>
            <a:ext cx="21431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Transaction Manager</a:t>
            </a:r>
          </a:p>
        </p:txBody>
      </p:sp>
      <p:sp>
        <p:nvSpPr>
          <p:cNvPr id="1006601" name="Text Box 9"/>
          <p:cNvSpPr txBox="1">
            <a:spLocks noChangeArrowheads="1"/>
          </p:cNvSpPr>
          <p:nvPr/>
        </p:nvSpPr>
        <p:spPr bwMode="auto">
          <a:xfrm>
            <a:off x="6138985" y="2959100"/>
            <a:ext cx="1260475" cy="650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Logging &amp; </a:t>
            </a:r>
          </a:p>
          <a:p>
            <a:r>
              <a:rPr lang="en-US" sz="1800">
                <a:latin typeface="Times New Roman" charset="0"/>
              </a:rPr>
              <a:t>Recovery</a:t>
            </a:r>
          </a:p>
        </p:txBody>
      </p:sp>
      <p:sp>
        <p:nvSpPr>
          <p:cNvPr id="1006602" name="Text Box 10"/>
          <p:cNvSpPr txBox="1">
            <a:spLocks noChangeArrowheads="1"/>
          </p:cNvSpPr>
          <p:nvPr/>
        </p:nvSpPr>
        <p:spPr bwMode="auto">
          <a:xfrm>
            <a:off x="4477333" y="3063875"/>
            <a:ext cx="1533525" cy="3762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Times New Roman" charset="0"/>
              </a:rPr>
              <a:t>Lock Manager</a:t>
            </a:r>
          </a:p>
        </p:txBody>
      </p:sp>
      <p:sp>
        <p:nvSpPr>
          <p:cNvPr id="1006603" name="Oval 11"/>
          <p:cNvSpPr>
            <a:spLocks noChangeArrowheads="1"/>
          </p:cNvSpPr>
          <p:nvPr/>
        </p:nvSpPr>
        <p:spPr bwMode="auto">
          <a:xfrm>
            <a:off x="4660553" y="4419600"/>
            <a:ext cx="1206500" cy="650875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>
                <a:latin typeface="Times New Roman" charset="0"/>
              </a:rPr>
              <a:t>Buffers</a:t>
            </a:r>
          </a:p>
        </p:txBody>
      </p:sp>
      <p:sp>
        <p:nvSpPr>
          <p:cNvPr id="1006604" name="Oval 12"/>
          <p:cNvSpPr>
            <a:spLocks noChangeArrowheads="1"/>
          </p:cNvSpPr>
          <p:nvPr/>
        </p:nvSpPr>
        <p:spPr bwMode="auto">
          <a:xfrm>
            <a:off x="6205785" y="4273877"/>
            <a:ext cx="1509530" cy="761674"/>
          </a:xfrm>
          <a:prstGeom prst="ellipse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Times New Roman" charset="0"/>
              </a:rPr>
              <a:t>Lock Tables</a:t>
            </a:r>
          </a:p>
        </p:txBody>
      </p:sp>
      <p:sp>
        <p:nvSpPr>
          <p:cNvPr id="1006605" name="Text Box 13"/>
          <p:cNvSpPr txBox="1">
            <a:spLocks noChangeArrowheads="1"/>
          </p:cNvSpPr>
          <p:nvPr/>
        </p:nvSpPr>
        <p:spPr bwMode="auto">
          <a:xfrm>
            <a:off x="5765340" y="50419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charset="0"/>
              </a:rPr>
              <a:t>Main Memory</a:t>
            </a:r>
          </a:p>
        </p:txBody>
      </p:sp>
      <p:sp>
        <p:nvSpPr>
          <p:cNvPr id="1006606" name="Text Box 14"/>
          <p:cNvSpPr txBox="1">
            <a:spLocks noChangeArrowheads="1"/>
          </p:cNvSpPr>
          <p:nvPr/>
        </p:nvSpPr>
        <p:spPr bwMode="auto">
          <a:xfrm>
            <a:off x="1691903" y="969020"/>
            <a:ext cx="4643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User/Web Forms/Applications/DBA</a:t>
            </a:r>
          </a:p>
        </p:txBody>
      </p:sp>
      <p:sp>
        <p:nvSpPr>
          <p:cNvPr id="1006607" name="Line 15"/>
          <p:cNvSpPr>
            <a:spLocks noChangeShapeType="1"/>
          </p:cNvSpPr>
          <p:nvPr/>
        </p:nvSpPr>
        <p:spPr bwMode="auto">
          <a:xfrm flipV="1">
            <a:off x="217488" y="170338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8" name="Line 16"/>
          <p:cNvSpPr>
            <a:spLocks noChangeShapeType="1"/>
          </p:cNvSpPr>
          <p:nvPr/>
        </p:nvSpPr>
        <p:spPr bwMode="auto">
          <a:xfrm flipV="1">
            <a:off x="217488" y="5811838"/>
            <a:ext cx="8737600" cy="9525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09" name="Line 17"/>
          <p:cNvSpPr>
            <a:spLocks noChangeShapeType="1"/>
          </p:cNvSpPr>
          <p:nvPr/>
        </p:nvSpPr>
        <p:spPr bwMode="auto">
          <a:xfrm>
            <a:off x="2657475" y="1373188"/>
            <a:ext cx="0" cy="509587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0" name="Text Box 18"/>
          <p:cNvSpPr txBox="1">
            <a:spLocks noChangeArrowheads="1"/>
          </p:cNvSpPr>
          <p:nvPr/>
        </p:nvSpPr>
        <p:spPr bwMode="auto">
          <a:xfrm>
            <a:off x="2695575" y="1366838"/>
            <a:ext cx="70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Times New Roman" charset="0"/>
              </a:rPr>
              <a:t>query</a:t>
            </a:r>
          </a:p>
        </p:txBody>
      </p:sp>
      <p:sp>
        <p:nvSpPr>
          <p:cNvPr id="1006611" name="Line 19"/>
          <p:cNvSpPr>
            <a:spLocks noChangeShapeType="1"/>
          </p:cNvSpPr>
          <p:nvPr/>
        </p:nvSpPr>
        <p:spPr bwMode="auto">
          <a:xfrm>
            <a:off x="5416190" y="1384300"/>
            <a:ext cx="0" cy="50958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6612" name="Text Box 20"/>
          <p:cNvSpPr txBox="1">
            <a:spLocks noChangeArrowheads="1"/>
          </p:cNvSpPr>
          <p:nvPr/>
        </p:nvSpPr>
        <p:spPr bwMode="auto">
          <a:xfrm>
            <a:off x="5454290" y="1377950"/>
            <a:ext cx="32303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Times New Roman" charset="0"/>
              </a:rPr>
              <a:t>t</a:t>
            </a:r>
            <a:r>
              <a:rPr lang="en-US" sz="1800" dirty="0">
                <a:latin typeface="Times New Roman" charset="0"/>
              </a:rPr>
              <a:t>ransaction (sequence of queries)</a:t>
            </a:r>
          </a:p>
        </p:txBody>
      </p:sp>
      <p:sp>
        <p:nvSpPr>
          <p:cNvPr id="1006613" name="Text Box 21"/>
          <p:cNvSpPr txBox="1">
            <a:spLocks noChangeArrowheads="1"/>
          </p:cNvSpPr>
          <p:nvPr/>
        </p:nvSpPr>
        <p:spPr bwMode="auto">
          <a:xfrm>
            <a:off x="1511300" y="3032125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Optimizer</a:t>
            </a:r>
          </a:p>
        </p:txBody>
      </p:sp>
      <p:sp>
        <p:nvSpPr>
          <p:cNvPr id="1006614" name="Text Box 22"/>
          <p:cNvSpPr txBox="1">
            <a:spLocks noChangeArrowheads="1"/>
          </p:cNvSpPr>
          <p:nvPr/>
        </p:nvSpPr>
        <p:spPr bwMode="auto">
          <a:xfrm>
            <a:off x="1511300" y="2468563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Rewriter</a:t>
            </a:r>
          </a:p>
        </p:txBody>
      </p:sp>
      <p:sp>
        <p:nvSpPr>
          <p:cNvPr id="1006615" name="Text Box 23"/>
          <p:cNvSpPr txBox="1">
            <a:spLocks noChangeArrowheads="1"/>
          </p:cNvSpPr>
          <p:nvPr/>
        </p:nvSpPr>
        <p:spPr bwMode="auto">
          <a:xfrm>
            <a:off x="1511300" y="190500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1800" dirty="0">
                <a:latin typeface="Times New Roman" charset="0"/>
              </a:rPr>
              <a:t>Query Parser</a:t>
            </a:r>
          </a:p>
        </p:txBody>
      </p:sp>
      <p:sp>
        <p:nvSpPr>
          <p:cNvPr id="1006616" name="Text Box 24"/>
          <p:cNvSpPr txBox="1">
            <a:spLocks noChangeArrowheads="1"/>
          </p:cNvSpPr>
          <p:nvPr/>
        </p:nvSpPr>
        <p:spPr bwMode="auto">
          <a:xfrm>
            <a:off x="1489075" y="4159250"/>
            <a:ext cx="2286000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1800">
                <a:latin typeface="Times New Roman" charset="0"/>
              </a:rPr>
              <a:t>Files &amp; Access Methods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187940" y="1840309"/>
            <a:ext cx="1742221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charset="0"/>
              </a:rPr>
              <a:t>Process manager</a:t>
            </a:r>
          </a:p>
        </p:txBody>
      </p:sp>
    </p:spTree>
    <p:extLst>
      <p:ext uri="{BB962C8B-B14F-4D97-AF65-F5344CB8AC3E}">
        <p14:creationId xmlns:p14="http://schemas.microsoft.com/office/powerpoint/2010/main" val="3504681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External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Memory/storage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913080" cy="5603875"/>
          </a:xfrm>
        </p:spPr>
        <p:txBody>
          <a:bodyPr>
            <a:normAutofit lnSpcReduction="10000"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CPU memory/ cache memory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integrated into the CPU chip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very fast access ~ TB/ sec.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volatile; expensive; small =&gt; ~ KB</a:t>
            </a:r>
          </a:p>
          <a:p>
            <a:r>
              <a:rPr lang="en-US" sz="3000" dirty="0">
                <a:latin typeface="Times New Roman"/>
                <a:cs typeface="Times New Roman"/>
              </a:rPr>
              <a:t>Main memory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endParaRPr lang="en-US" altLang="en-US" sz="30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fast access ~ 10 Gb/ sec.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volatile; expensive; medium =&gt; ~ GB - TB 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/>
                <a:cs typeface="Times New Roman"/>
              </a:rPr>
              <a:t>External storage (HDD, … ) </a:t>
            </a:r>
          </a:p>
          <a:p>
            <a:pPr lvl="1"/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durability; cheap=&gt; high capacity ~ TB – PB</a:t>
            </a:r>
          </a:p>
          <a:p>
            <a:pPr lvl="2"/>
            <a:r>
              <a:rPr lang="en-US" sz="2200" dirty="0">
                <a:latin typeface="Times New Roman"/>
                <a:cs typeface="Times New Roman"/>
              </a:rPr>
              <a:t>needed for large data! 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access is orders of magnitude slower than others</a:t>
            </a:r>
          </a:p>
          <a:p>
            <a:pPr lvl="2"/>
            <a:r>
              <a:rPr lang="en-US" sz="2200" b="1" dirty="0">
                <a:solidFill>
                  <a:srgbClr val="C00000"/>
                </a:solidFill>
                <a:latin typeface="Times New Roman"/>
                <a:cs typeface="Times New Roman"/>
              </a:rPr>
              <a:t>~ tens of millisecond</a:t>
            </a:r>
          </a:p>
          <a:p>
            <a:pPr marL="914400" lvl="2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4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4A7255D-8211-1948-A454-B2BB7F65F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472FA4-80C8-3245-9491-C1D384C71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D8C850-9032-0348-B1D2-519F0109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763" y="122239"/>
            <a:ext cx="7772400" cy="1104900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Components of a disk</a:t>
            </a:r>
            <a:endParaRPr lang="en-US" altLang="en-US" dirty="0"/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id="{CD8C5D44-C14E-1F4D-8DCC-A3699E666662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1792288"/>
            <a:ext cx="3149600" cy="1801812"/>
            <a:chOff x="2998" y="1129"/>
            <a:chExt cx="1984" cy="1135"/>
          </a:xfrm>
        </p:grpSpPr>
        <p:sp>
          <p:nvSpPr>
            <p:cNvPr id="11269" name="Freeform 5">
              <a:extLst>
                <a:ext uri="{FF2B5EF4-FFF2-40B4-BE49-F238E27FC236}">
                  <a16:creationId xmlns:a16="http://schemas.microsoft.com/office/drawing/2014/main" id="{C3CC8AC8-5990-C34D-AD0E-BE5120E8D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49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0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0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0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0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0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0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0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0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" name="Freeform 6">
              <a:extLst>
                <a:ext uri="{FF2B5EF4-FFF2-40B4-BE49-F238E27FC236}">
                  <a16:creationId xmlns:a16="http://schemas.microsoft.com/office/drawing/2014/main" id="{8A5CEBBA-D0FA-4F46-8D74-46508B7EA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1129"/>
              <a:ext cx="1984" cy="765"/>
            </a:xfrm>
            <a:custGeom>
              <a:avLst/>
              <a:gdLst>
                <a:gd name="T0" fmla="*/ 0 w 1984"/>
                <a:gd name="T1" fmla="*/ 386 h 765"/>
                <a:gd name="T2" fmla="*/ 16 w 1984"/>
                <a:gd name="T3" fmla="*/ 321 h 765"/>
                <a:gd name="T4" fmla="*/ 57 w 1984"/>
                <a:gd name="T5" fmla="*/ 255 h 765"/>
                <a:gd name="T6" fmla="*/ 131 w 1984"/>
                <a:gd name="T7" fmla="*/ 197 h 765"/>
                <a:gd name="T8" fmla="*/ 230 w 1984"/>
                <a:gd name="T9" fmla="*/ 140 h 765"/>
                <a:gd name="T10" fmla="*/ 353 w 1984"/>
                <a:gd name="T11" fmla="*/ 91 h 765"/>
                <a:gd name="T12" fmla="*/ 493 w 1984"/>
                <a:gd name="T13" fmla="*/ 58 h 765"/>
                <a:gd name="T14" fmla="*/ 650 w 1984"/>
                <a:gd name="T15" fmla="*/ 25 h 765"/>
                <a:gd name="T16" fmla="*/ 814 w 1984"/>
                <a:gd name="T17" fmla="*/ 8 h 765"/>
                <a:gd name="T18" fmla="*/ 987 w 1984"/>
                <a:gd name="T19" fmla="*/ 0 h 765"/>
                <a:gd name="T20" fmla="*/ 1160 w 1984"/>
                <a:gd name="T21" fmla="*/ 8 h 765"/>
                <a:gd name="T22" fmla="*/ 1333 w 1984"/>
                <a:gd name="T23" fmla="*/ 25 h 765"/>
                <a:gd name="T24" fmla="*/ 1489 w 1984"/>
                <a:gd name="T25" fmla="*/ 58 h 765"/>
                <a:gd name="T26" fmla="*/ 1629 w 1984"/>
                <a:gd name="T27" fmla="*/ 91 h 765"/>
                <a:gd name="T28" fmla="*/ 1753 w 1984"/>
                <a:gd name="T29" fmla="*/ 140 h 765"/>
                <a:gd name="T30" fmla="*/ 1852 w 1984"/>
                <a:gd name="T31" fmla="*/ 197 h 765"/>
                <a:gd name="T32" fmla="*/ 1926 w 1984"/>
                <a:gd name="T33" fmla="*/ 255 h 765"/>
                <a:gd name="T34" fmla="*/ 1967 w 1984"/>
                <a:gd name="T35" fmla="*/ 321 h 765"/>
                <a:gd name="T36" fmla="*/ 1983 w 1984"/>
                <a:gd name="T37" fmla="*/ 386 h 765"/>
                <a:gd name="T38" fmla="*/ 1967 w 1984"/>
                <a:gd name="T39" fmla="*/ 452 h 765"/>
                <a:gd name="T40" fmla="*/ 1926 w 1984"/>
                <a:gd name="T41" fmla="*/ 518 h 765"/>
                <a:gd name="T42" fmla="*/ 1852 w 1984"/>
                <a:gd name="T43" fmla="*/ 575 h 765"/>
                <a:gd name="T44" fmla="*/ 1753 w 1984"/>
                <a:gd name="T45" fmla="*/ 633 h 765"/>
                <a:gd name="T46" fmla="*/ 1629 w 1984"/>
                <a:gd name="T47" fmla="*/ 674 h 765"/>
                <a:gd name="T48" fmla="*/ 1489 w 1984"/>
                <a:gd name="T49" fmla="*/ 715 h 765"/>
                <a:gd name="T50" fmla="*/ 1333 w 1984"/>
                <a:gd name="T51" fmla="*/ 740 h 765"/>
                <a:gd name="T52" fmla="*/ 1160 w 1984"/>
                <a:gd name="T53" fmla="*/ 764 h 765"/>
                <a:gd name="T54" fmla="*/ 987 w 1984"/>
                <a:gd name="T55" fmla="*/ 764 h 765"/>
                <a:gd name="T56" fmla="*/ 814 w 1984"/>
                <a:gd name="T57" fmla="*/ 764 h 765"/>
                <a:gd name="T58" fmla="*/ 650 w 1984"/>
                <a:gd name="T59" fmla="*/ 740 h 765"/>
                <a:gd name="T60" fmla="*/ 493 w 1984"/>
                <a:gd name="T61" fmla="*/ 715 h 765"/>
                <a:gd name="T62" fmla="*/ 353 w 1984"/>
                <a:gd name="T63" fmla="*/ 674 h 765"/>
                <a:gd name="T64" fmla="*/ 230 w 1984"/>
                <a:gd name="T65" fmla="*/ 633 h 765"/>
                <a:gd name="T66" fmla="*/ 131 w 1984"/>
                <a:gd name="T67" fmla="*/ 575 h 765"/>
                <a:gd name="T68" fmla="*/ 57 w 1984"/>
                <a:gd name="T69" fmla="*/ 518 h 765"/>
                <a:gd name="T70" fmla="*/ 16 w 1984"/>
                <a:gd name="T71" fmla="*/ 452 h 765"/>
                <a:gd name="T72" fmla="*/ 0 w 1984"/>
                <a:gd name="T73" fmla="*/ 386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84" h="765">
                  <a:moveTo>
                    <a:pt x="0" y="386"/>
                  </a:moveTo>
                  <a:lnTo>
                    <a:pt x="16" y="321"/>
                  </a:lnTo>
                  <a:lnTo>
                    <a:pt x="57" y="255"/>
                  </a:lnTo>
                  <a:lnTo>
                    <a:pt x="131" y="197"/>
                  </a:lnTo>
                  <a:lnTo>
                    <a:pt x="230" y="140"/>
                  </a:lnTo>
                  <a:lnTo>
                    <a:pt x="353" y="91"/>
                  </a:lnTo>
                  <a:lnTo>
                    <a:pt x="493" y="58"/>
                  </a:lnTo>
                  <a:lnTo>
                    <a:pt x="650" y="25"/>
                  </a:lnTo>
                  <a:lnTo>
                    <a:pt x="814" y="8"/>
                  </a:lnTo>
                  <a:lnTo>
                    <a:pt x="987" y="0"/>
                  </a:lnTo>
                  <a:lnTo>
                    <a:pt x="1160" y="8"/>
                  </a:lnTo>
                  <a:lnTo>
                    <a:pt x="1333" y="25"/>
                  </a:lnTo>
                  <a:lnTo>
                    <a:pt x="1489" y="58"/>
                  </a:lnTo>
                  <a:lnTo>
                    <a:pt x="1629" y="91"/>
                  </a:lnTo>
                  <a:lnTo>
                    <a:pt x="1753" y="140"/>
                  </a:lnTo>
                  <a:lnTo>
                    <a:pt x="1852" y="197"/>
                  </a:lnTo>
                  <a:lnTo>
                    <a:pt x="1926" y="255"/>
                  </a:lnTo>
                  <a:lnTo>
                    <a:pt x="1967" y="321"/>
                  </a:lnTo>
                  <a:lnTo>
                    <a:pt x="1983" y="386"/>
                  </a:lnTo>
                  <a:lnTo>
                    <a:pt x="1967" y="452"/>
                  </a:lnTo>
                  <a:lnTo>
                    <a:pt x="1926" y="518"/>
                  </a:lnTo>
                  <a:lnTo>
                    <a:pt x="1852" y="575"/>
                  </a:lnTo>
                  <a:lnTo>
                    <a:pt x="1753" y="633"/>
                  </a:lnTo>
                  <a:lnTo>
                    <a:pt x="1629" y="674"/>
                  </a:lnTo>
                  <a:lnTo>
                    <a:pt x="1489" y="715"/>
                  </a:lnTo>
                  <a:lnTo>
                    <a:pt x="1333" y="740"/>
                  </a:lnTo>
                  <a:lnTo>
                    <a:pt x="1160" y="764"/>
                  </a:lnTo>
                  <a:lnTo>
                    <a:pt x="987" y="764"/>
                  </a:lnTo>
                  <a:lnTo>
                    <a:pt x="814" y="764"/>
                  </a:lnTo>
                  <a:lnTo>
                    <a:pt x="650" y="740"/>
                  </a:lnTo>
                  <a:lnTo>
                    <a:pt x="493" y="715"/>
                  </a:lnTo>
                  <a:lnTo>
                    <a:pt x="353" y="674"/>
                  </a:lnTo>
                  <a:lnTo>
                    <a:pt x="230" y="633"/>
                  </a:lnTo>
                  <a:lnTo>
                    <a:pt x="131" y="575"/>
                  </a:lnTo>
                  <a:lnTo>
                    <a:pt x="57" y="518"/>
                  </a:lnTo>
                  <a:lnTo>
                    <a:pt x="16" y="452"/>
                  </a:lnTo>
                  <a:lnTo>
                    <a:pt x="0" y="386"/>
                  </a:lnTo>
                </a:path>
              </a:pathLst>
            </a:custGeom>
            <a:solidFill>
              <a:srgbClr val="000000"/>
            </a:solidFill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91" name="Group 27">
            <a:extLst>
              <a:ext uri="{FF2B5EF4-FFF2-40B4-BE49-F238E27FC236}">
                <a16:creationId xmlns:a16="http://schemas.microsoft.com/office/drawing/2014/main" id="{061ADBC9-15D1-A540-A136-F0CB1CE934AA}"/>
              </a:ext>
            </a:extLst>
          </p:cNvPr>
          <p:cNvGrpSpPr>
            <a:grpSpLocks/>
          </p:cNvGrpSpPr>
          <p:nvPr/>
        </p:nvGrpSpPr>
        <p:grpSpPr bwMode="auto">
          <a:xfrm>
            <a:off x="4732338" y="1062038"/>
            <a:ext cx="3176587" cy="4594225"/>
            <a:chOff x="2981" y="669"/>
            <a:chExt cx="2001" cy="2894"/>
          </a:xfrm>
        </p:grpSpPr>
        <p:grpSp>
          <p:nvGrpSpPr>
            <p:cNvPr id="11281" name="Group 17">
              <a:extLst>
                <a:ext uri="{FF2B5EF4-FFF2-40B4-BE49-F238E27FC236}">
                  <a16:creationId xmlns:a16="http://schemas.microsoft.com/office/drawing/2014/main" id="{15F3419F-FA98-5E47-9E0A-D4D2F59F4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1096"/>
              <a:ext cx="2001" cy="2467"/>
              <a:chOff x="2981" y="1096"/>
              <a:chExt cx="2001" cy="2467"/>
            </a:xfrm>
          </p:grpSpPr>
          <p:grpSp>
            <p:nvGrpSpPr>
              <p:cNvPr id="11275" name="Group 11">
                <a:extLst>
                  <a:ext uri="{FF2B5EF4-FFF2-40B4-BE49-F238E27FC236}">
                    <a16:creationId xmlns:a16="http://schemas.microsoft.com/office/drawing/2014/main" id="{83678981-5C1B-CD43-813C-5973A96A65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466"/>
                <a:ext cx="1984" cy="765"/>
                <a:chOff x="2998" y="1466"/>
                <a:chExt cx="1984" cy="765"/>
              </a:xfrm>
            </p:grpSpPr>
            <p:sp>
              <p:nvSpPr>
                <p:cNvPr id="11272" name="Freeform 8">
                  <a:extLst>
                    <a:ext uri="{FF2B5EF4-FFF2-40B4-BE49-F238E27FC236}">
                      <a16:creationId xmlns:a16="http://schemas.microsoft.com/office/drawing/2014/main" id="{08821AC2-714C-5B4B-933F-8BB6D12D9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466"/>
                  <a:ext cx="1984" cy="765"/>
                </a:xfrm>
                <a:custGeom>
                  <a:avLst/>
                  <a:gdLst>
                    <a:gd name="T0" fmla="*/ 0 w 1984"/>
                    <a:gd name="T1" fmla="*/ 378 h 765"/>
                    <a:gd name="T2" fmla="*/ 16 w 1984"/>
                    <a:gd name="T3" fmla="*/ 312 h 765"/>
                    <a:gd name="T4" fmla="*/ 57 w 1984"/>
                    <a:gd name="T5" fmla="*/ 247 h 765"/>
                    <a:gd name="T6" fmla="*/ 131 w 1984"/>
                    <a:gd name="T7" fmla="*/ 189 h 765"/>
                    <a:gd name="T8" fmla="*/ 230 w 1984"/>
                    <a:gd name="T9" fmla="*/ 132 h 765"/>
                    <a:gd name="T10" fmla="*/ 353 w 1984"/>
                    <a:gd name="T11" fmla="*/ 91 h 765"/>
                    <a:gd name="T12" fmla="*/ 493 w 1984"/>
                    <a:gd name="T13" fmla="*/ 49 h 765"/>
                    <a:gd name="T14" fmla="*/ 650 w 1984"/>
                    <a:gd name="T15" fmla="*/ 25 h 765"/>
                    <a:gd name="T16" fmla="*/ 814 w 1984"/>
                    <a:gd name="T17" fmla="*/ 0 h 765"/>
                    <a:gd name="T18" fmla="*/ 987 w 1984"/>
                    <a:gd name="T19" fmla="*/ 0 h 765"/>
                    <a:gd name="T20" fmla="*/ 1160 w 1984"/>
                    <a:gd name="T21" fmla="*/ 0 h 765"/>
                    <a:gd name="T22" fmla="*/ 1333 w 1984"/>
                    <a:gd name="T23" fmla="*/ 25 h 765"/>
                    <a:gd name="T24" fmla="*/ 1489 w 1984"/>
                    <a:gd name="T25" fmla="*/ 49 h 765"/>
                    <a:gd name="T26" fmla="*/ 1629 w 1984"/>
                    <a:gd name="T27" fmla="*/ 91 h 765"/>
                    <a:gd name="T28" fmla="*/ 1753 w 1984"/>
                    <a:gd name="T29" fmla="*/ 132 h 765"/>
                    <a:gd name="T30" fmla="*/ 1852 w 1984"/>
                    <a:gd name="T31" fmla="*/ 189 h 765"/>
                    <a:gd name="T32" fmla="*/ 1926 w 1984"/>
                    <a:gd name="T33" fmla="*/ 247 h 765"/>
                    <a:gd name="T34" fmla="*/ 1967 w 1984"/>
                    <a:gd name="T35" fmla="*/ 312 h 765"/>
                    <a:gd name="T36" fmla="*/ 1983 w 1984"/>
                    <a:gd name="T37" fmla="*/ 378 h 765"/>
                    <a:gd name="T38" fmla="*/ 1967 w 1984"/>
                    <a:gd name="T39" fmla="*/ 444 h 765"/>
                    <a:gd name="T40" fmla="*/ 1926 w 1984"/>
                    <a:gd name="T41" fmla="*/ 510 h 765"/>
                    <a:gd name="T42" fmla="*/ 1852 w 1984"/>
                    <a:gd name="T43" fmla="*/ 567 h 765"/>
                    <a:gd name="T44" fmla="*/ 1753 w 1984"/>
                    <a:gd name="T45" fmla="*/ 625 h 765"/>
                    <a:gd name="T46" fmla="*/ 1629 w 1984"/>
                    <a:gd name="T47" fmla="*/ 674 h 765"/>
                    <a:gd name="T48" fmla="*/ 1489 w 1984"/>
                    <a:gd name="T49" fmla="*/ 707 h 765"/>
                    <a:gd name="T50" fmla="*/ 1333 w 1984"/>
                    <a:gd name="T51" fmla="*/ 740 h 765"/>
                    <a:gd name="T52" fmla="*/ 1160 w 1984"/>
                    <a:gd name="T53" fmla="*/ 756 h 765"/>
                    <a:gd name="T54" fmla="*/ 987 w 1984"/>
                    <a:gd name="T55" fmla="*/ 764 h 765"/>
                    <a:gd name="T56" fmla="*/ 814 w 1984"/>
                    <a:gd name="T57" fmla="*/ 756 h 765"/>
                    <a:gd name="T58" fmla="*/ 650 w 1984"/>
                    <a:gd name="T59" fmla="*/ 740 h 765"/>
                    <a:gd name="T60" fmla="*/ 493 w 1984"/>
                    <a:gd name="T61" fmla="*/ 707 h 765"/>
                    <a:gd name="T62" fmla="*/ 353 w 1984"/>
                    <a:gd name="T63" fmla="*/ 674 h 765"/>
                    <a:gd name="T64" fmla="*/ 230 w 1984"/>
                    <a:gd name="T65" fmla="*/ 625 h 765"/>
                    <a:gd name="T66" fmla="*/ 131 w 1984"/>
                    <a:gd name="T67" fmla="*/ 567 h 765"/>
                    <a:gd name="T68" fmla="*/ 57 w 1984"/>
                    <a:gd name="T69" fmla="*/ 510 h 765"/>
                    <a:gd name="T70" fmla="*/ 16 w 1984"/>
                    <a:gd name="T71" fmla="*/ 444 h 765"/>
                    <a:gd name="T72" fmla="*/ 0 w 1984"/>
                    <a:gd name="T73" fmla="*/ 378 h 7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5">
                      <a:moveTo>
                        <a:pt x="0" y="378"/>
                      </a:moveTo>
                      <a:lnTo>
                        <a:pt x="16" y="312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49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49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2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4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3" name="Freeform 9">
                  <a:extLst>
                    <a:ext uri="{FF2B5EF4-FFF2-40B4-BE49-F238E27FC236}">
                      <a16:creationId xmlns:a16="http://schemas.microsoft.com/office/drawing/2014/main" id="{FB2B6FC5-9967-2E4B-8779-A2A71DBB1D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524"/>
                  <a:ext cx="1853" cy="650"/>
                </a:xfrm>
                <a:custGeom>
                  <a:avLst/>
                  <a:gdLst>
                    <a:gd name="T0" fmla="*/ 0 w 1853"/>
                    <a:gd name="T1" fmla="*/ 328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6 h 650"/>
                    <a:gd name="T10" fmla="*/ 371 w 1853"/>
                    <a:gd name="T11" fmla="*/ 65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5 h 650"/>
                    <a:gd name="T26" fmla="*/ 1613 w 1853"/>
                    <a:gd name="T27" fmla="*/ 106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8 h 650"/>
                    <a:gd name="T36" fmla="*/ 1836 w 1853"/>
                    <a:gd name="T37" fmla="*/ 386 h 650"/>
                    <a:gd name="T38" fmla="*/ 1795 w 1853"/>
                    <a:gd name="T39" fmla="*/ 443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3 h 650"/>
                    <a:gd name="T66" fmla="*/ 17 w 1853"/>
                    <a:gd name="T67" fmla="*/ 386 h 650"/>
                    <a:gd name="T68" fmla="*/ 0 w 1853"/>
                    <a:gd name="T69" fmla="*/ 328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8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6"/>
                      </a:lnTo>
                      <a:lnTo>
                        <a:pt x="371" y="65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5"/>
                      </a:lnTo>
                      <a:lnTo>
                        <a:pt x="1613" y="106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8"/>
                      </a:lnTo>
                      <a:lnTo>
                        <a:pt x="1836" y="386"/>
                      </a:lnTo>
                      <a:lnTo>
                        <a:pt x="1795" y="443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3"/>
                      </a:lnTo>
                      <a:lnTo>
                        <a:pt x="17" y="386"/>
                      </a:lnTo>
                      <a:lnTo>
                        <a:pt x="0" y="32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4" name="Freeform 10">
                  <a:extLst>
                    <a:ext uri="{FF2B5EF4-FFF2-40B4-BE49-F238E27FC236}">
                      <a16:creationId xmlns:a16="http://schemas.microsoft.com/office/drawing/2014/main" id="{79DAC51C-EE22-0848-9208-270AD9500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589"/>
                  <a:ext cx="1672" cy="494"/>
                </a:xfrm>
                <a:custGeom>
                  <a:avLst/>
                  <a:gdLst>
                    <a:gd name="T0" fmla="*/ 0 w 1672"/>
                    <a:gd name="T1" fmla="*/ 247 h 494"/>
                    <a:gd name="T2" fmla="*/ 16 w 1672"/>
                    <a:gd name="T3" fmla="*/ 198 h 494"/>
                    <a:gd name="T4" fmla="*/ 66 w 1672"/>
                    <a:gd name="T5" fmla="*/ 148 h 494"/>
                    <a:gd name="T6" fmla="*/ 148 w 1672"/>
                    <a:gd name="T7" fmla="*/ 107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7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7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7 h 494"/>
                    <a:gd name="T28" fmla="*/ 1605 w 1672"/>
                    <a:gd name="T29" fmla="*/ 148 h 494"/>
                    <a:gd name="T30" fmla="*/ 1654 w 1672"/>
                    <a:gd name="T31" fmla="*/ 198 h 494"/>
                    <a:gd name="T32" fmla="*/ 1671 w 1672"/>
                    <a:gd name="T33" fmla="*/ 247 h 494"/>
                    <a:gd name="T34" fmla="*/ 1654 w 1672"/>
                    <a:gd name="T35" fmla="*/ 296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7 h 494"/>
                    <a:gd name="T46" fmla="*/ 996 w 1672"/>
                    <a:gd name="T47" fmla="*/ 485 h 494"/>
                    <a:gd name="T48" fmla="*/ 839 w 1672"/>
                    <a:gd name="T49" fmla="*/ 493 h 494"/>
                    <a:gd name="T50" fmla="*/ 675 w 1672"/>
                    <a:gd name="T51" fmla="*/ 485 h 494"/>
                    <a:gd name="T52" fmla="*/ 518 w 1672"/>
                    <a:gd name="T53" fmla="*/ 477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6 h 494"/>
                    <a:gd name="T64" fmla="*/ 0 w 1672"/>
                    <a:gd name="T65" fmla="*/ 247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7"/>
                      </a:moveTo>
                      <a:lnTo>
                        <a:pt x="16" y="198"/>
                      </a:lnTo>
                      <a:lnTo>
                        <a:pt x="66" y="148"/>
                      </a:lnTo>
                      <a:lnTo>
                        <a:pt x="148" y="107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7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7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7"/>
                      </a:lnTo>
                      <a:lnTo>
                        <a:pt x="1605" y="148"/>
                      </a:lnTo>
                      <a:lnTo>
                        <a:pt x="1654" y="198"/>
                      </a:lnTo>
                      <a:lnTo>
                        <a:pt x="1671" y="247"/>
                      </a:lnTo>
                      <a:lnTo>
                        <a:pt x="1654" y="296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7"/>
                      </a:lnTo>
                      <a:lnTo>
                        <a:pt x="996" y="485"/>
                      </a:lnTo>
                      <a:lnTo>
                        <a:pt x="839" y="493"/>
                      </a:lnTo>
                      <a:lnTo>
                        <a:pt x="675" y="485"/>
                      </a:lnTo>
                      <a:lnTo>
                        <a:pt x="518" y="477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6"/>
                      </a:lnTo>
                      <a:lnTo>
                        <a:pt x="0" y="24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279" name="Group 15">
                <a:extLst>
                  <a:ext uri="{FF2B5EF4-FFF2-40B4-BE49-F238E27FC236}">
                    <a16:creationId xmlns:a16="http://schemas.microsoft.com/office/drawing/2014/main" id="{515167E7-D59D-8D43-8358-877407BEE9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8" y="1096"/>
                <a:ext cx="1984" cy="766"/>
                <a:chOff x="2998" y="1096"/>
                <a:chExt cx="1984" cy="766"/>
              </a:xfrm>
            </p:grpSpPr>
            <p:sp>
              <p:nvSpPr>
                <p:cNvPr id="11276" name="Freeform 12">
                  <a:extLst>
                    <a:ext uri="{FF2B5EF4-FFF2-40B4-BE49-F238E27FC236}">
                      <a16:creationId xmlns:a16="http://schemas.microsoft.com/office/drawing/2014/main" id="{6F7D4E6E-DBEF-994B-81E9-1557064A62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8" y="1096"/>
                  <a:ext cx="1984" cy="766"/>
                </a:xfrm>
                <a:custGeom>
                  <a:avLst/>
                  <a:gdLst>
                    <a:gd name="T0" fmla="*/ 0 w 1984"/>
                    <a:gd name="T1" fmla="*/ 378 h 766"/>
                    <a:gd name="T2" fmla="*/ 16 w 1984"/>
                    <a:gd name="T3" fmla="*/ 313 h 766"/>
                    <a:gd name="T4" fmla="*/ 57 w 1984"/>
                    <a:gd name="T5" fmla="*/ 247 h 766"/>
                    <a:gd name="T6" fmla="*/ 131 w 1984"/>
                    <a:gd name="T7" fmla="*/ 189 h 766"/>
                    <a:gd name="T8" fmla="*/ 230 w 1984"/>
                    <a:gd name="T9" fmla="*/ 132 h 766"/>
                    <a:gd name="T10" fmla="*/ 353 w 1984"/>
                    <a:gd name="T11" fmla="*/ 91 h 766"/>
                    <a:gd name="T12" fmla="*/ 493 w 1984"/>
                    <a:gd name="T13" fmla="*/ 50 h 766"/>
                    <a:gd name="T14" fmla="*/ 650 w 1984"/>
                    <a:gd name="T15" fmla="*/ 25 h 766"/>
                    <a:gd name="T16" fmla="*/ 814 w 1984"/>
                    <a:gd name="T17" fmla="*/ 0 h 766"/>
                    <a:gd name="T18" fmla="*/ 987 w 1984"/>
                    <a:gd name="T19" fmla="*/ 0 h 766"/>
                    <a:gd name="T20" fmla="*/ 1160 w 1984"/>
                    <a:gd name="T21" fmla="*/ 0 h 766"/>
                    <a:gd name="T22" fmla="*/ 1333 w 1984"/>
                    <a:gd name="T23" fmla="*/ 25 h 766"/>
                    <a:gd name="T24" fmla="*/ 1489 w 1984"/>
                    <a:gd name="T25" fmla="*/ 50 h 766"/>
                    <a:gd name="T26" fmla="*/ 1629 w 1984"/>
                    <a:gd name="T27" fmla="*/ 91 h 766"/>
                    <a:gd name="T28" fmla="*/ 1753 w 1984"/>
                    <a:gd name="T29" fmla="*/ 132 h 766"/>
                    <a:gd name="T30" fmla="*/ 1852 w 1984"/>
                    <a:gd name="T31" fmla="*/ 189 h 766"/>
                    <a:gd name="T32" fmla="*/ 1926 w 1984"/>
                    <a:gd name="T33" fmla="*/ 247 h 766"/>
                    <a:gd name="T34" fmla="*/ 1967 w 1984"/>
                    <a:gd name="T35" fmla="*/ 313 h 766"/>
                    <a:gd name="T36" fmla="*/ 1983 w 1984"/>
                    <a:gd name="T37" fmla="*/ 378 h 766"/>
                    <a:gd name="T38" fmla="*/ 1967 w 1984"/>
                    <a:gd name="T39" fmla="*/ 444 h 766"/>
                    <a:gd name="T40" fmla="*/ 1926 w 1984"/>
                    <a:gd name="T41" fmla="*/ 510 h 766"/>
                    <a:gd name="T42" fmla="*/ 1852 w 1984"/>
                    <a:gd name="T43" fmla="*/ 567 h 766"/>
                    <a:gd name="T44" fmla="*/ 1753 w 1984"/>
                    <a:gd name="T45" fmla="*/ 625 h 766"/>
                    <a:gd name="T46" fmla="*/ 1629 w 1984"/>
                    <a:gd name="T47" fmla="*/ 674 h 766"/>
                    <a:gd name="T48" fmla="*/ 1489 w 1984"/>
                    <a:gd name="T49" fmla="*/ 707 h 766"/>
                    <a:gd name="T50" fmla="*/ 1333 w 1984"/>
                    <a:gd name="T51" fmla="*/ 740 h 766"/>
                    <a:gd name="T52" fmla="*/ 1160 w 1984"/>
                    <a:gd name="T53" fmla="*/ 756 h 766"/>
                    <a:gd name="T54" fmla="*/ 987 w 1984"/>
                    <a:gd name="T55" fmla="*/ 765 h 766"/>
                    <a:gd name="T56" fmla="*/ 814 w 1984"/>
                    <a:gd name="T57" fmla="*/ 756 h 766"/>
                    <a:gd name="T58" fmla="*/ 650 w 1984"/>
                    <a:gd name="T59" fmla="*/ 740 h 766"/>
                    <a:gd name="T60" fmla="*/ 493 w 1984"/>
                    <a:gd name="T61" fmla="*/ 707 h 766"/>
                    <a:gd name="T62" fmla="*/ 353 w 1984"/>
                    <a:gd name="T63" fmla="*/ 674 h 766"/>
                    <a:gd name="T64" fmla="*/ 230 w 1984"/>
                    <a:gd name="T65" fmla="*/ 625 h 766"/>
                    <a:gd name="T66" fmla="*/ 131 w 1984"/>
                    <a:gd name="T67" fmla="*/ 567 h 766"/>
                    <a:gd name="T68" fmla="*/ 57 w 1984"/>
                    <a:gd name="T69" fmla="*/ 510 h 766"/>
                    <a:gd name="T70" fmla="*/ 16 w 1984"/>
                    <a:gd name="T71" fmla="*/ 444 h 766"/>
                    <a:gd name="T72" fmla="*/ 0 w 1984"/>
                    <a:gd name="T73" fmla="*/ 378 h 7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984" h="766">
                      <a:moveTo>
                        <a:pt x="0" y="378"/>
                      </a:moveTo>
                      <a:lnTo>
                        <a:pt x="16" y="313"/>
                      </a:lnTo>
                      <a:lnTo>
                        <a:pt x="57" y="247"/>
                      </a:lnTo>
                      <a:lnTo>
                        <a:pt x="131" y="189"/>
                      </a:lnTo>
                      <a:lnTo>
                        <a:pt x="230" y="132"/>
                      </a:lnTo>
                      <a:lnTo>
                        <a:pt x="353" y="91"/>
                      </a:lnTo>
                      <a:lnTo>
                        <a:pt x="493" y="50"/>
                      </a:lnTo>
                      <a:lnTo>
                        <a:pt x="650" y="25"/>
                      </a:lnTo>
                      <a:lnTo>
                        <a:pt x="814" y="0"/>
                      </a:lnTo>
                      <a:lnTo>
                        <a:pt x="987" y="0"/>
                      </a:lnTo>
                      <a:lnTo>
                        <a:pt x="1160" y="0"/>
                      </a:lnTo>
                      <a:lnTo>
                        <a:pt x="1333" y="25"/>
                      </a:lnTo>
                      <a:lnTo>
                        <a:pt x="1489" y="50"/>
                      </a:lnTo>
                      <a:lnTo>
                        <a:pt x="1629" y="91"/>
                      </a:lnTo>
                      <a:lnTo>
                        <a:pt x="1753" y="132"/>
                      </a:lnTo>
                      <a:lnTo>
                        <a:pt x="1852" y="189"/>
                      </a:lnTo>
                      <a:lnTo>
                        <a:pt x="1926" y="247"/>
                      </a:lnTo>
                      <a:lnTo>
                        <a:pt x="1967" y="313"/>
                      </a:lnTo>
                      <a:lnTo>
                        <a:pt x="1983" y="378"/>
                      </a:lnTo>
                      <a:lnTo>
                        <a:pt x="1967" y="444"/>
                      </a:lnTo>
                      <a:lnTo>
                        <a:pt x="1926" y="510"/>
                      </a:lnTo>
                      <a:lnTo>
                        <a:pt x="1852" y="567"/>
                      </a:lnTo>
                      <a:lnTo>
                        <a:pt x="1753" y="625"/>
                      </a:lnTo>
                      <a:lnTo>
                        <a:pt x="1629" y="674"/>
                      </a:lnTo>
                      <a:lnTo>
                        <a:pt x="1489" y="707"/>
                      </a:lnTo>
                      <a:lnTo>
                        <a:pt x="1333" y="740"/>
                      </a:lnTo>
                      <a:lnTo>
                        <a:pt x="1160" y="756"/>
                      </a:lnTo>
                      <a:lnTo>
                        <a:pt x="987" y="765"/>
                      </a:lnTo>
                      <a:lnTo>
                        <a:pt x="814" y="756"/>
                      </a:lnTo>
                      <a:lnTo>
                        <a:pt x="650" y="740"/>
                      </a:lnTo>
                      <a:lnTo>
                        <a:pt x="493" y="707"/>
                      </a:lnTo>
                      <a:lnTo>
                        <a:pt x="353" y="674"/>
                      </a:lnTo>
                      <a:lnTo>
                        <a:pt x="230" y="625"/>
                      </a:lnTo>
                      <a:lnTo>
                        <a:pt x="131" y="567"/>
                      </a:lnTo>
                      <a:lnTo>
                        <a:pt x="57" y="510"/>
                      </a:lnTo>
                      <a:lnTo>
                        <a:pt x="16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7" name="Freeform 13">
                  <a:extLst>
                    <a:ext uri="{FF2B5EF4-FFF2-40B4-BE49-F238E27FC236}">
                      <a16:creationId xmlns:a16="http://schemas.microsoft.com/office/drawing/2014/main" id="{3B4F9B7A-93CD-384D-A225-4B24913467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5" y="1154"/>
                  <a:ext cx="1853" cy="650"/>
                </a:xfrm>
                <a:custGeom>
                  <a:avLst/>
                  <a:gdLst>
                    <a:gd name="T0" fmla="*/ 0 w 1853"/>
                    <a:gd name="T1" fmla="*/ 329 h 650"/>
                    <a:gd name="T2" fmla="*/ 17 w 1853"/>
                    <a:gd name="T3" fmla="*/ 263 h 650"/>
                    <a:gd name="T4" fmla="*/ 66 w 1853"/>
                    <a:gd name="T5" fmla="*/ 205 h 650"/>
                    <a:gd name="T6" fmla="*/ 140 w 1853"/>
                    <a:gd name="T7" fmla="*/ 156 h 650"/>
                    <a:gd name="T8" fmla="*/ 247 w 1853"/>
                    <a:gd name="T9" fmla="*/ 107 h 650"/>
                    <a:gd name="T10" fmla="*/ 371 w 1853"/>
                    <a:gd name="T11" fmla="*/ 66 h 650"/>
                    <a:gd name="T12" fmla="*/ 519 w 1853"/>
                    <a:gd name="T13" fmla="*/ 33 h 650"/>
                    <a:gd name="T14" fmla="*/ 675 w 1853"/>
                    <a:gd name="T15" fmla="*/ 16 h 650"/>
                    <a:gd name="T16" fmla="*/ 840 w 1853"/>
                    <a:gd name="T17" fmla="*/ 0 h 650"/>
                    <a:gd name="T18" fmla="*/ 1013 w 1853"/>
                    <a:gd name="T19" fmla="*/ 0 h 650"/>
                    <a:gd name="T20" fmla="*/ 1177 w 1853"/>
                    <a:gd name="T21" fmla="*/ 16 h 650"/>
                    <a:gd name="T22" fmla="*/ 1342 w 1853"/>
                    <a:gd name="T23" fmla="*/ 33 h 650"/>
                    <a:gd name="T24" fmla="*/ 1482 w 1853"/>
                    <a:gd name="T25" fmla="*/ 66 h 650"/>
                    <a:gd name="T26" fmla="*/ 1613 w 1853"/>
                    <a:gd name="T27" fmla="*/ 107 h 650"/>
                    <a:gd name="T28" fmla="*/ 1712 w 1853"/>
                    <a:gd name="T29" fmla="*/ 156 h 650"/>
                    <a:gd name="T30" fmla="*/ 1795 w 1853"/>
                    <a:gd name="T31" fmla="*/ 205 h 650"/>
                    <a:gd name="T32" fmla="*/ 1836 w 1853"/>
                    <a:gd name="T33" fmla="*/ 263 h 650"/>
                    <a:gd name="T34" fmla="*/ 1852 w 1853"/>
                    <a:gd name="T35" fmla="*/ 329 h 650"/>
                    <a:gd name="T36" fmla="*/ 1836 w 1853"/>
                    <a:gd name="T37" fmla="*/ 386 h 650"/>
                    <a:gd name="T38" fmla="*/ 1795 w 1853"/>
                    <a:gd name="T39" fmla="*/ 444 h 650"/>
                    <a:gd name="T40" fmla="*/ 1712 w 1853"/>
                    <a:gd name="T41" fmla="*/ 493 h 650"/>
                    <a:gd name="T42" fmla="*/ 1613 w 1853"/>
                    <a:gd name="T43" fmla="*/ 542 h 650"/>
                    <a:gd name="T44" fmla="*/ 1482 w 1853"/>
                    <a:gd name="T45" fmla="*/ 583 h 650"/>
                    <a:gd name="T46" fmla="*/ 1342 w 1853"/>
                    <a:gd name="T47" fmla="*/ 616 h 650"/>
                    <a:gd name="T48" fmla="*/ 1177 w 1853"/>
                    <a:gd name="T49" fmla="*/ 641 h 650"/>
                    <a:gd name="T50" fmla="*/ 1013 w 1853"/>
                    <a:gd name="T51" fmla="*/ 649 h 650"/>
                    <a:gd name="T52" fmla="*/ 840 w 1853"/>
                    <a:gd name="T53" fmla="*/ 649 h 650"/>
                    <a:gd name="T54" fmla="*/ 675 w 1853"/>
                    <a:gd name="T55" fmla="*/ 641 h 650"/>
                    <a:gd name="T56" fmla="*/ 519 w 1853"/>
                    <a:gd name="T57" fmla="*/ 616 h 650"/>
                    <a:gd name="T58" fmla="*/ 371 w 1853"/>
                    <a:gd name="T59" fmla="*/ 583 h 650"/>
                    <a:gd name="T60" fmla="*/ 247 w 1853"/>
                    <a:gd name="T61" fmla="*/ 542 h 650"/>
                    <a:gd name="T62" fmla="*/ 140 w 1853"/>
                    <a:gd name="T63" fmla="*/ 493 h 650"/>
                    <a:gd name="T64" fmla="*/ 66 w 1853"/>
                    <a:gd name="T65" fmla="*/ 444 h 650"/>
                    <a:gd name="T66" fmla="*/ 17 w 1853"/>
                    <a:gd name="T67" fmla="*/ 386 h 650"/>
                    <a:gd name="T68" fmla="*/ 0 w 1853"/>
                    <a:gd name="T69" fmla="*/ 329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853" h="650">
                      <a:moveTo>
                        <a:pt x="0" y="329"/>
                      </a:moveTo>
                      <a:lnTo>
                        <a:pt x="17" y="263"/>
                      </a:lnTo>
                      <a:lnTo>
                        <a:pt x="66" y="205"/>
                      </a:lnTo>
                      <a:lnTo>
                        <a:pt x="140" y="156"/>
                      </a:lnTo>
                      <a:lnTo>
                        <a:pt x="247" y="107"/>
                      </a:lnTo>
                      <a:lnTo>
                        <a:pt x="371" y="66"/>
                      </a:lnTo>
                      <a:lnTo>
                        <a:pt x="519" y="33"/>
                      </a:lnTo>
                      <a:lnTo>
                        <a:pt x="675" y="16"/>
                      </a:lnTo>
                      <a:lnTo>
                        <a:pt x="840" y="0"/>
                      </a:lnTo>
                      <a:lnTo>
                        <a:pt x="1013" y="0"/>
                      </a:lnTo>
                      <a:lnTo>
                        <a:pt x="1177" y="16"/>
                      </a:lnTo>
                      <a:lnTo>
                        <a:pt x="1342" y="33"/>
                      </a:lnTo>
                      <a:lnTo>
                        <a:pt x="1482" y="66"/>
                      </a:lnTo>
                      <a:lnTo>
                        <a:pt x="1613" y="107"/>
                      </a:lnTo>
                      <a:lnTo>
                        <a:pt x="1712" y="156"/>
                      </a:lnTo>
                      <a:lnTo>
                        <a:pt x="1795" y="205"/>
                      </a:lnTo>
                      <a:lnTo>
                        <a:pt x="1836" y="263"/>
                      </a:lnTo>
                      <a:lnTo>
                        <a:pt x="1852" y="329"/>
                      </a:lnTo>
                      <a:lnTo>
                        <a:pt x="1836" y="386"/>
                      </a:lnTo>
                      <a:lnTo>
                        <a:pt x="1795" y="444"/>
                      </a:lnTo>
                      <a:lnTo>
                        <a:pt x="1712" y="493"/>
                      </a:lnTo>
                      <a:lnTo>
                        <a:pt x="1613" y="542"/>
                      </a:lnTo>
                      <a:lnTo>
                        <a:pt x="1482" y="583"/>
                      </a:lnTo>
                      <a:lnTo>
                        <a:pt x="1342" y="616"/>
                      </a:lnTo>
                      <a:lnTo>
                        <a:pt x="1177" y="641"/>
                      </a:lnTo>
                      <a:lnTo>
                        <a:pt x="1013" y="649"/>
                      </a:lnTo>
                      <a:lnTo>
                        <a:pt x="840" y="649"/>
                      </a:lnTo>
                      <a:lnTo>
                        <a:pt x="675" y="641"/>
                      </a:lnTo>
                      <a:lnTo>
                        <a:pt x="519" y="616"/>
                      </a:lnTo>
                      <a:lnTo>
                        <a:pt x="371" y="583"/>
                      </a:lnTo>
                      <a:lnTo>
                        <a:pt x="247" y="542"/>
                      </a:lnTo>
                      <a:lnTo>
                        <a:pt x="140" y="493"/>
                      </a:lnTo>
                      <a:lnTo>
                        <a:pt x="66" y="444"/>
                      </a:lnTo>
                      <a:lnTo>
                        <a:pt x="17" y="386"/>
                      </a:lnTo>
                      <a:lnTo>
                        <a:pt x="0" y="32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8" name="Freeform 14">
                  <a:extLst>
                    <a:ext uri="{FF2B5EF4-FFF2-40B4-BE49-F238E27FC236}">
                      <a16:creationId xmlns:a16="http://schemas.microsoft.com/office/drawing/2014/main" id="{CE1C5CF3-1E18-D841-B262-671906C97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6" y="1220"/>
                  <a:ext cx="1672" cy="494"/>
                </a:xfrm>
                <a:custGeom>
                  <a:avLst/>
                  <a:gdLst>
                    <a:gd name="T0" fmla="*/ 0 w 1672"/>
                    <a:gd name="T1" fmla="*/ 246 h 494"/>
                    <a:gd name="T2" fmla="*/ 16 w 1672"/>
                    <a:gd name="T3" fmla="*/ 197 h 494"/>
                    <a:gd name="T4" fmla="*/ 66 w 1672"/>
                    <a:gd name="T5" fmla="*/ 147 h 494"/>
                    <a:gd name="T6" fmla="*/ 148 w 1672"/>
                    <a:gd name="T7" fmla="*/ 106 h 494"/>
                    <a:gd name="T8" fmla="*/ 247 w 1672"/>
                    <a:gd name="T9" fmla="*/ 74 h 494"/>
                    <a:gd name="T10" fmla="*/ 370 w 1672"/>
                    <a:gd name="T11" fmla="*/ 41 h 494"/>
                    <a:gd name="T12" fmla="*/ 518 w 1672"/>
                    <a:gd name="T13" fmla="*/ 16 h 494"/>
                    <a:gd name="T14" fmla="*/ 675 w 1672"/>
                    <a:gd name="T15" fmla="*/ 0 h 494"/>
                    <a:gd name="T16" fmla="*/ 839 w 1672"/>
                    <a:gd name="T17" fmla="*/ 0 h 494"/>
                    <a:gd name="T18" fmla="*/ 996 w 1672"/>
                    <a:gd name="T19" fmla="*/ 0 h 494"/>
                    <a:gd name="T20" fmla="*/ 1152 w 1672"/>
                    <a:gd name="T21" fmla="*/ 16 h 494"/>
                    <a:gd name="T22" fmla="*/ 1300 w 1672"/>
                    <a:gd name="T23" fmla="*/ 41 h 494"/>
                    <a:gd name="T24" fmla="*/ 1424 w 1672"/>
                    <a:gd name="T25" fmla="*/ 74 h 494"/>
                    <a:gd name="T26" fmla="*/ 1531 w 1672"/>
                    <a:gd name="T27" fmla="*/ 106 h 494"/>
                    <a:gd name="T28" fmla="*/ 1605 w 1672"/>
                    <a:gd name="T29" fmla="*/ 147 h 494"/>
                    <a:gd name="T30" fmla="*/ 1654 w 1672"/>
                    <a:gd name="T31" fmla="*/ 197 h 494"/>
                    <a:gd name="T32" fmla="*/ 1671 w 1672"/>
                    <a:gd name="T33" fmla="*/ 246 h 494"/>
                    <a:gd name="T34" fmla="*/ 1654 w 1672"/>
                    <a:gd name="T35" fmla="*/ 295 h 494"/>
                    <a:gd name="T36" fmla="*/ 1605 w 1672"/>
                    <a:gd name="T37" fmla="*/ 337 h 494"/>
                    <a:gd name="T38" fmla="*/ 1531 w 1672"/>
                    <a:gd name="T39" fmla="*/ 378 h 494"/>
                    <a:gd name="T40" fmla="*/ 1424 w 1672"/>
                    <a:gd name="T41" fmla="*/ 419 h 494"/>
                    <a:gd name="T42" fmla="*/ 1300 w 1672"/>
                    <a:gd name="T43" fmla="*/ 452 h 494"/>
                    <a:gd name="T44" fmla="*/ 1152 w 1672"/>
                    <a:gd name="T45" fmla="*/ 476 h 494"/>
                    <a:gd name="T46" fmla="*/ 996 w 1672"/>
                    <a:gd name="T47" fmla="*/ 484 h 494"/>
                    <a:gd name="T48" fmla="*/ 839 w 1672"/>
                    <a:gd name="T49" fmla="*/ 493 h 494"/>
                    <a:gd name="T50" fmla="*/ 675 w 1672"/>
                    <a:gd name="T51" fmla="*/ 484 h 494"/>
                    <a:gd name="T52" fmla="*/ 518 w 1672"/>
                    <a:gd name="T53" fmla="*/ 476 h 494"/>
                    <a:gd name="T54" fmla="*/ 370 w 1672"/>
                    <a:gd name="T55" fmla="*/ 452 h 494"/>
                    <a:gd name="T56" fmla="*/ 247 w 1672"/>
                    <a:gd name="T57" fmla="*/ 419 h 494"/>
                    <a:gd name="T58" fmla="*/ 148 w 1672"/>
                    <a:gd name="T59" fmla="*/ 378 h 494"/>
                    <a:gd name="T60" fmla="*/ 66 w 1672"/>
                    <a:gd name="T61" fmla="*/ 337 h 494"/>
                    <a:gd name="T62" fmla="*/ 16 w 1672"/>
                    <a:gd name="T63" fmla="*/ 295 h 494"/>
                    <a:gd name="T64" fmla="*/ 0 w 1672"/>
                    <a:gd name="T65" fmla="*/ 24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6" y="197"/>
                      </a:lnTo>
                      <a:lnTo>
                        <a:pt x="66" y="147"/>
                      </a:lnTo>
                      <a:lnTo>
                        <a:pt x="148" y="106"/>
                      </a:lnTo>
                      <a:lnTo>
                        <a:pt x="247" y="74"/>
                      </a:lnTo>
                      <a:lnTo>
                        <a:pt x="370" y="41"/>
                      </a:lnTo>
                      <a:lnTo>
                        <a:pt x="518" y="16"/>
                      </a:lnTo>
                      <a:lnTo>
                        <a:pt x="675" y="0"/>
                      </a:lnTo>
                      <a:lnTo>
                        <a:pt x="839" y="0"/>
                      </a:lnTo>
                      <a:lnTo>
                        <a:pt x="996" y="0"/>
                      </a:lnTo>
                      <a:lnTo>
                        <a:pt x="1152" y="16"/>
                      </a:lnTo>
                      <a:lnTo>
                        <a:pt x="1300" y="41"/>
                      </a:lnTo>
                      <a:lnTo>
                        <a:pt x="1424" y="74"/>
                      </a:lnTo>
                      <a:lnTo>
                        <a:pt x="1531" y="106"/>
                      </a:lnTo>
                      <a:lnTo>
                        <a:pt x="1605" y="147"/>
                      </a:lnTo>
                      <a:lnTo>
                        <a:pt x="1654" y="197"/>
                      </a:lnTo>
                      <a:lnTo>
                        <a:pt x="1671" y="246"/>
                      </a:lnTo>
                      <a:lnTo>
                        <a:pt x="1654" y="295"/>
                      </a:lnTo>
                      <a:lnTo>
                        <a:pt x="1605" y="337"/>
                      </a:lnTo>
                      <a:lnTo>
                        <a:pt x="1531" y="378"/>
                      </a:lnTo>
                      <a:lnTo>
                        <a:pt x="1424" y="419"/>
                      </a:lnTo>
                      <a:lnTo>
                        <a:pt x="1300" y="452"/>
                      </a:lnTo>
                      <a:lnTo>
                        <a:pt x="1152" y="476"/>
                      </a:lnTo>
                      <a:lnTo>
                        <a:pt x="996" y="484"/>
                      </a:lnTo>
                      <a:lnTo>
                        <a:pt x="839" y="493"/>
                      </a:lnTo>
                      <a:lnTo>
                        <a:pt x="675" y="484"/>
                      </a:lnTo>
                      <a:lnTo>
                        <a:pt x="518" y="476"/>
                      </a:lnTo>
                      <a:lnTo>
                        <a:pt x="370" y="452"/>
                      </a:lnTo>
                      <a:lnTo>
                        <a:pt x="247" y="419"/>
                      </a:lnTo>
                      <a:lnTo>
                        <a:pt x="148" y="378"/>
                      </a:lnTo>
                      <a:lnTo>
                        <a:pt x="66" y="337"/>
                      </a:lnTo>
                      <a:lnTo>
                        <a:pt x="16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280" name="Freeform 16">
                <a:extLst>
                  <a:ext uri="{FF2B5EF4-FFF2-40B4-BE49-F238E27FC236}">
                    <a16:creationId xmlns:a16="http://schemas.microsoft.com/office/drawing/2014/main" id="{051BBE28-F58F-A442-9A84-5AAEFB01A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97"/>
                <a:ext cx="1993" cy="766"/>
              </a:xfrm>
              <a:custGeom>
                <a:avLst/>
                <a:gdLst>
                  <a:gd name="T0" fmla="*/ 0 w 1993"/>
                  <a:gd name="T1" fmla="*/ 378 h 766"/>
                  <a:gd name="T2" fmla="*/ 17 w 1993"/>
                  <a:gd name="T3" fmla="*/ 313 h 766"/>
                  <a:gd name="T4" fmla="*/ 66 w 1993"/>
                  <a:gd name="T5" fmla="*/ 247 h 766"/>
                  <a:gd name="T6" fmla="*/ 132 w 1993"/>
                  <a:gd name="T7" fmla="*/ 189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0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0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89 h 766"/>
                  <a:gd name="T32" fmla="*/ 1926 w 1993"/>
                  <a:gd name="T33" fmla="*/ 247 h 766"/>
                  <a:gd name="T34" fmla="*/ 1976 w 1993"/>
                  <a:gd name="T35" fmla="*/ 313 h 766"/>
                  <a:gd name="T36" fmla="*/ 1992 w 1993"/>
                  <a:gd name="T37" fmla="*/ 378 h 766"/>
                  <a:gd name="T38" fmla="*/ 1976 w 1993"/>
                  <a:gd name="T39" fmla="*/ 444 h 766"/>
                  <a:gd name="T40" fmla="*/ 1926 w 1993"/>
                  <a:gd name="T41" fmla="*/ 510 h 766"/>
                  <a:gd name="T42" fmla="*/ 1860 w 1993"/>
                  <a:gd name="T43" fmla="*/ 576 h 766"/>
                  <a:gd name="T44" fmla="*/ 1753 w 1993"/>
                  <a:gd name="T45" fmla="*/ 625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25 h 766"/>
                  <a:gd name="T66" fmla="*/ 132 w 1993"/>
                  <a:gd name="T67" fmla="*/ 576 h 766"/>
                  <a:gd name="T68" fmla="*/ 66 w 1993"/>
                  <a:gd name="T69" fmla="*/ 510 h 766"/>
                  <a:gd name="T70" fmla="*/ 17 w 1993"/>
                  <a:gd name="T71" fmla="*/ 444 h 766"/>
                  <a:gd name="T72" fmla="*/ 0 w 1993"/>
                  <a:gd name="T73" fmla="*/ 378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78"/>
                    </a:moveTo>
                    <a:lnTo>
                      <a:pt x="17" y="313"/>
                    </a:lnTo>
                    <a:lnTo>
                      <a:pt x="66" y="247"/>
                    </a:lnTo>
                    <a:lnTo>
                      <a:pt x="132" y="189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0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0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89"/>
                    </a:lnTo>
                    <a:lnTo>
                      <a:pt x="1926" y="247"/>
                    </a:lnTo>
                    <a:lnTo>
                      <a:pt x="1976" y="313"/>
                    </a:lnTo>
                    <a:lnTo>
                      <a:pt x="1992" y="378"/>
                    </a:lnTo>
                    <a:lnTo>
                      <a:pt x="1976" y="444"/>
                    </a:lnTo>
                    <a:lnTo>
                      <a:pt x="1926" y="510"/>
                    </a:lnTo>
                    <a:lnTo>
                      <a:pt x="1860" y="576"/>
                    </a:lnTo>
                    <a:lnTo>
                      <a:pt x="1753" y="625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25"/>
                    </a:lnTo>
                    <a:lnTo>
                      <a:pt x="132" y="576"/>
                    </a:lnTo>
                    <a:lnTo>
                      <a:pt x="66" y="510"/>
                    </a:lnTo>
                    <a:lnTo>
                      <a:pt x="17" y="444"/>
                    </a:lnTo>
                    <a:lnTo>
                      <a:pt x="0" y="378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85" name="Group 21">
              <a:extLst>
                <a:ext uri="{FF2B5EF4-FFF2-40B4-BE49-F238E27FC236}">
                  <a16:creationId xmlns:a16="http://schemas.microsoft.com/office/drawing/2014/main" id="{5572D09A-7294-6C47-A646-A2D3BEBA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1" y="2756"/>
              <a:ext cx="1993" cy="766"/>
              <a:chOff x="2981" y="2756"/>
              <a:chExt cx="1993" cy="766"/>
            </a:xfrm>
          </p:grpSpPr>
          <p:sp>
            <p:nvSpPr>
              <p:cNvPr id="11282" name="Freeform 18">
                <a:extLst>
                  <a:ext uri="{FF2B5EF4-FFF2-40B4-BE49-F238E27FC236}">
                    <a16:creationId xmlns:a16="http://schemas.microsoft.com/office/drawing/2014/main" id="{C8AB7779-762F-2243-BAAF-834D46AFF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756"/>
                <a:ext cx="1993" cy="766"/>
              </a:xfrm>
              <a:custGeom>
                <a:avLst/>
                <a:gdLst>
                  <a:gd name="T0" fmla="*/ 0 w 1993"/>
                  <a:gd name="T1" fmla="*/ 387 h 766"/>
                  <a:gd name="T2" fmla="*/ 17 w 1993"/>
                  <a:gd name="T3" fmla="*/ 321 h 766"/>
                  <a:gd name="T4" fmla="*/ 66 w 1993"/>
                  <a:gd name="T5" fmla="*/ 255 h 766"/>
                  <a:gd name="T6" fmla="*/ 132 w 1993"/>
                  <a:gd name="T7" fmla="*/ 198 h 766"/>
                  <a:gd name="T8" fmla="*/ 239 w 1993"/>
                  <a:gd name="T9" fmla="*/ 140 h 766"/>
                  <a:gd name="T10" fmla="*/ 354 w 1993"/>
                  <a:gd name="T11" fmla="*/ 91 h 766"/>
                  <a:gd name="T12" fmla="*/ 502 w 1993"/>
                  <a:gd name="T13" fmla="*/ 58 h 766"/>
                  <a:gd name="T14" fmla="*/ 659 w 1993"/>
                  <a:gd name="T15" fmla="*/ 25 h 766"/>
                  <a:gd name="T16" fmla="*/ 823 w 1993"/>
                  <a:gd name="T17" fmla="*/ 9 h 766"/>
                  <a:gd name="T18" fmla="*/ 996 w 1993"/>
                  <a:gd name="T19" fmla="*/ 0 h 766"/>
                  <a:gd name="T20" fmla="*/ 1169 w 1993"/>
                  <a:gd name="T21" fmla="*/ 9 h 766"/>
                  <a:gd name="T22" fmla="*/ 1334 w 1993"/>
                  <a:gd name="T23" fmla="*/ 25 h 766"/>
                  <a:gd name="T24" fmla="*/ 1490 w 1993"/>
                  <a:gd name="T25" fmla="*/ 58 h 766"/>
                  <a:gd name="T26" fmla="*/ 1638 w 1993"/>
                  <a:gd name="T27" fmla="*/ 91 h 766"/>
                  <a:gd name="T28" fmla="*/ 1753 w 1993"/>
                  <a:gd name="T29" fmla="*/ 140 h 766"/>
                  <a:gd name="T30" fmla="*/ 1860 w 1993"/>
                  <a:gd name="T31" fmla="*/ 198 h 766"/>
                  <a:gd name="T32" fmla="*/ 1926 w 1993"/>
                  <a:gd name="T33" fmla="*/ 255 h 766"/>
                  <a:gd name="T34" fmla="*/ 1976 w 1993"/>
                  <a:gd name="T35" fmla="*/ 321 h 766"/>
                  <a:gd name="T36" fmla="*/ 1992 w 1993"/>
                  <a:gd name="T37" fmla="*/ 387 h 766"/>
                  <a:gd name="T38" fmla="*/ 1976 w 1993"/>
                  <a:gd name="T39" fmla="*/ 452 h 766"/>
                  <a:gd name="T40" fmla="*/ 1926 w 1993"/>
                  <a:gd name="T41" fmla="*/ 518 h 766"/>
                  <a:gd name="T42" fmla="*/ 1860 w 1993"/>
                  <a:gd name="T43" fmla="*/ 576 h 766"/>
                  <a:gd name="T44" fmla="*/ 1753 w 1993"/>
                  <a:gd name="T45" fmla="*/ 633 h 766"/>
                  <a:gd name="T46" fmla="*/ 1638 w 1993"/>
                  <a:gd name="T47" fmla="*/ 674 h 766"/>
                  <a:gd name="T48" fmla="*/ 1490 w 1993"/>
                  <a:gd name="T49" fmla="*/ 715 h 766"/>
                  <a:gd name="T50" fmla="*/ 1334 w 1993"/>
                  <a:gd name="T51" fmla="*/ 740 h 766"/>
                  <a:gd name="T52" fmla="*/ 1169 w 1993"/>
                  <a:gd name="T53" fmla="*/ 756 h 766"/>
                  <a:gd name="T54" fmla="*/ 996 w 1993"/>
                  <a:gd name="T55" fmla="*/ 765 h 766"/>
                  <a:gd name="T56" fmla="*/ 823 w 1993"/>
                  <a:gd name="T57" fmla="*/ 756 h 766"/>
                  <a:gd name="T58" fmla="*/ 659 w 1993"/>
                  <a:gd name="T59" fmla="*/ 740 h 766"/>
                  <a:gd name="T60" fmla="*/ 502 w 1993"/>
                  <a:gd name="T61" fmla="*/ 715 h 766"/>
                  <a:gd name="T62" fmla="*/ 354 w 1993"/>
                  <a:gd name="T63" fmla="*/ 674 h 766"/>
                  <a:gd name="T64" fmla="*/ 239 w 1993"/>
                  <a:gd name="T65" fmla="*/ 633 h 766"/>
                  <a:gd name="T66" fmla="*/ 132 w 1993"/>
                  <a:gd name="T67" fmla="*/ 576 h 766"/>
                  <a:gd name="T68" fmla="*/ 66 w 1993"/>
                  <a:gd name="T69" fmla="*/ 518 h 766"/>
                  <a:gd name="T70" fmla="*/ 17 w 1993"/>
                  <a:gd name="T71" fmla="*/ 452 h 766"/>
                  <a:gd name="T72" fmla="*/ 0 w 1993"/>
                  <a:gd name="T73" fmla="*/ 387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3" h="766">
                    <a:moveTo>
                      <a:pt x="0" y="387"/>
                    </a:moveTo>
                    <a:lnTo>
                      <a:pt x="17" y="321"/>
                    </a:lnTo>
                    <a:lnTo>
                      <a:pt x="66" y="255"/>
                    </a:lnTo>
                    <a:lnTo>
                      <a:pt x="132" y="198"/>
                    </a:lnTo>
                    <a:lnTo>
                      <a:pt x="239" y="140"/>
                    </a:lnTo>
                    <a:lnTo>
                      <a:pt x="354" y="91"/>
                    </a:lnTo>
                    <a:lnTo>
                      <a:pt x="502" y="58"/>
                    </a:lnTo>
                    <a:lnTo>
                      <a:pt x="659" y="25"/>
                    </a:lnTo>
                    <a:lnTo>
                      <a:pt x="823" y="9"/>
                    </a:lnTo>
                    <a:lnTo>
                      <a:pt x="996" y="0"/>
                    </a:lnTo>
                    <a:lnTo>
                      <a:pt x="1169" y="9"/>
                    </a:lnTo>
                    <a:lnTo>
                      <a:pt x="1334" y="25"/>
                    </a:lnTo>
                    <a:lnTo>
                      <a:pt x="1490" y="58"/>
                    </a:lnTo>
                    <a:lnTo>
                      <a:pt x="1638" y="91"/>
                    </a:lnTo>
                    <a:lnTo>
                      <a:pt x="1753" y="140"/>
                    </a:lnTo>
                    <a:lnTo>
                      <a:pt x="1860" y="198"/>
                    </a:lnTo>
                    <a:lnTo>
                      <a:pt x="1926" y="255"/>
                    </a:lnTo>
                    <a:lnTo>
                      <a:pt x="1976" y="321"/>
                    </a:lnTo>
                    <a:lnTo>
                      <a:pt x="1992" y="387"/>
                    </a:lnTo>
                    <a:lnTo>
                      <a:pt x="1976" y="452"/>
                    </a:lnTo>
                    <a:lnTo>
                      <a:pt x="1926" y="518"/>
                    </a:lnTo>
                    <a:lnTo>
                      <a:pt x="1860" y="576"/>
                    </a:lnTo>
                    <a:lnTo>
                      <a:pt x="1753" y="633"/>
                    </a:lnTo>
                    <a:lnTo>
                      <a:pt x="1638" y="674"/>
                    </a:lnTo>
                    <a:lnTo>
                      <a:pt x="1490" y="715"/>
                    </a:lnTo>
                    <a:lnTo>
                      <a:pt x="1334" y="740"/>
                    </a:lnTo>
                    <a:lnTo>
                      <a:pt x="1169" y="756"/>
                    </a:lnTo>
                    <a:lnTo>
                      <a:pt x="996" y="765"/>
                    </a:lnTo>
                    <a:lnTo>
                      <a:pt x="823" y="756"/>
                    </a:lnTo>
                    <a:lnTo>
                      <a:pt x="659" y="740"/>
                    </a:lnTo>
                    <a:lnTo>
                      <a:pt x="502" y="715"/>
                    </a:lnTo>
                    <a:lnTo>
                      <a:pt x="354" y="674"/>
                    </a:lnTo>
                    <a:lnTo>
                      <a:pt x="239" y="633"/>
                    </a:lnTo>
                    <a:lnTo>
                      <a:pt x="132" y="576"/>
                    </a:lnTo>
                    <a:lnTo>
                      <a:pt x="66" y="518"/>
                    </a:lnTo>
                    <a:lnTo>
                      <a:pt x="17" y="452"/>
                    </a:lnTo>
                    <a:lnTo>
                      <a:pt x="0" y="387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3" name="Freeform 19">
                <a:extLst>
                  <a:ext uri="{FF2B5EF4-FFF2-40B4-BE49-F238E27FC236}">
                    <a16:creationId xmlns:a16="http://schemas.microsoft.com/office/drawing/2014/main" id="{3DEF6A19-58A8-294F-A1BD-EE50EB930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7" y="2822"/>
                <a:ext cx="1853" cy="642"/>
              </a:xfrm>
              <a:custGeom>
                <a:avLst/>
                <a:gdLst>
                  <a:gd name="T0" fmla="*/ 0 w 1853"/>
                  <a:gd name="T1" fmla="*/ 321 h 642"/>
                  <a:gd name="T2" fmla="*/ 16 w 1853"/>
                  <a:gd name="T3" fmla="*/ 263 h 642"/>
                  <a:gd name="T4" fmla="*/ 58 w 1853"/>
                  <a:gd name="T5" fmla="*/ 206 h 642"/>
                  <a:gd name="T6" fmla="*/ 140 w 1853"/>
                  <a:gd name="T7" fmla="*/ 148 h 642"/>
                  <a:gd name="T8" fmla="*/ 239 w 1853"/>
                  <a:gd name="T9" fmla="*/ 107 h 642"/>
                  <a:gd name="T10" fmla="*/ 362 w 1853"/>
                  <a:gd name="T11" fmla="*/ 66 h 642"/>
                  <a:gd name="T12" fmla="*/ 510 w 1853"/>
                  <a:gd name="T13" fmla="*/ 33 h 642"/>
                  <a:gd name="T14" fmla="*/ 667 w 1853"/>
                  <a:gd name="T15" fmla="*/ 8 h 642"/>
                  <a:gd name="T16" fmla="*/ 840 w 1853"/>
                  <a:gd name="T17" fmla="*/ 0 h 642"/>
                  <a:gd name="T18" fmla="*/ 1012 w 1853"/>
                  <a:gd name="T19" fmla="*/ 0 h 642"/>
                  <a:gd name="T20" fmla="*/ 1177 w 1853"/>
                  <a:gd name="T21" fmla="*/ 8 h 642"/>
                  <a:gd name="T22" fmla="*/ 1333 w 1853"/>
                  <a:gd name="T23" fmla="*/ 33 h 642"/>
                  <a:gd name="T24" fmla="*/ 1482 w 1853"/>
                  <a:gd name="T25" fmla="*/ 66 h 642"/>
                  <a:gd name="T26" fmla="*/ 1605 w 1853"/>
                  <a:gd name="T27" fmla="*/ 107 h 642"/>
                  <a:gd name="T28" fmla="*/ 1712 w 1853"/>
                  <a:gd name="T29" fmla="*/ 148 h 642"/>
                  <a:gd name="T30" fmla="*/ 1786 w 1853"/>
                  <a:gd name="T31" fmla="*/ 206 h 642"/>
                  <a:gd name="T32" fmla="*/ 1835 w 1853"/>
                  <a:gd name="T33" fmla="*/ 263 h 642"/>
                  <a:gd name="T34" fmla="*/ 1852 w 1853"/>
                  <a:gd name="T35" fmla="*/ 321 h 642"/>
                  <a:gd name="T36" fmla="*/ 1835 w 1853"/>
                  <a:gd name="T37" fmla="*/ 378 h 642"/>
                  <a:gd name="T38" fmla="*/ 1786 w 1853"/>
                  <a:gd name="T39" fmla="*/ 436 h 642"/>
                  <a:gd name="T40" fmla="*/ 1712 w 1853"/>
                  <a:gd name="T41" fmla="*/ 493 h 642"/>
                  <a:gd name="T42" fmla="*/ 1605 w 1853"/>
                  <a:gd name="T43" fmla="*/ 542 h 642"/>
                  <a:gd name="T44" fmla="*/ 1482 w 1853"/>
                  <a:gd name="T45" fmla="*/ 584 h 642"/>
                  <a:gd name="T46" fmla="*/ 1333 w 1853"/>
                  <a:gd name="T47" fmla="*/ 608 h 642"/>
                  <a:gd name="T48" fmla="*/ 1177 w 1853"/>
                  <a:gd name="T49" fmla="*/ 633 h 642"/>
                  <a:gd name="T50" fmla="*/ 1012 w 1853"/>
                  <a:gd name="T51" fmla="*/ 641 h 642"/>
                  <a:gd name="T52" fmla="*/ 840 w 1853"/>
                  <a:gd name="T53" fmla="*/ 641 h 642"/>
                  <a:gd name="T54" fmla="*/ 667 w 1853"/>
                  <a:gd name="T55" fmla="*/ 633 h 642"/>
                  <a:gd name="T56" fmla="*/ 510 w 1853"/>
                  <a:gd name="T57" fmla="*/ 608 h 642"/>
                  <a:gd name="T58" fmla="*/ 362 w 1853"/>
                  <a:gd name="T59" fmla="*/ 584 h 642"/>
                  <a:gd name="T60" fmla="*/ 239 w 1853"/>
                  <a:gd name="T61" fmla="*/ 542 h 642"/>
                  <a:gd name="T62" fmla="*/ 140 w 1853"/>
                  <a:gd name="T63" fmla="*/ 493 h 642"/>
                  <a:gd name="T64" fmla="*/ 58 w 1853"/>
                  <a:gd name="T65" fmla="*/ 436 h 642"/>
                  <a:gd name="T66" fmla="*/ 16 w 1853"/>
                  <a:gd name="T67" fmla="*/ 378 h 642"/>
                  <a:gd name="T68" fmla="*/ 0 w 1853"/>
                  <a:gd name="T69" fmla="*/ 321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53" h="642">
                    <a:moveTo>
                      <a:pt x="0" y="321"/>
                    </a:moveTo>
                    <a:lnTo>
                      <a:pt x="16" y="263"/>
                    </a:lnTo>
                    <a:lnTo>
                      <a:pt x="58" y="206"/>
                    </a:lnTo>
                    <a:lnTo>
                      <a:pt x="140" y="148"/>
                    </a:lnTo>
                    <a:lnTo>
                      <a:pt x="239" y="107"/>
                    </a:lnTo>
                    <a:lnTo>
                      <a:pt x="362" y="66"/>
                    </a:lnTo>
                    <a:lnTo>
                      <a:pt x="510" y="33"/>
                    </a:lnTo>
                    <a:lnTo>
                      <a:pt x="667" y="8"/>
                    </a:lnTo>
                    <a:lnTo>
                      <a:pt x="840" y="0"/>
                    </a:lnTo>
                    <a:lnTo>
                      <a:pt x="1012" y="0"/>
                    </a:lnTo>
                    <a:lnTo>
                      <a:pt x="1177" y="8"/>
                    </a:lnTo>
                    <a:lnTo>
                      <a:pt x="1333" y="33"/>
                    </a:lnTo>
                    <a:lnTo>
                      <a:pt x="1482" y="66"/>
                    </a:lnTo>
                    <a:lnTo>
                      <a:pt x="1605" y="107"/>
                    </a:lnTo>
                    <a:lnTo>
                      <a:pt x="1712" y="148"/>
                    </a:lnTo>
                    <a:lnTo>
                      <a:pt x="1786" y="206"/>
                    </a:lnTo>
                    <a:lnTo>
                      <a:pt x="1835" y="263"/>
                    </a:lnTo>
                    <a:lnTo>
                      <a:pt x="1852" y="321"/>
                    </a:lnTo>
                    <a:lnTo>
                      <a:pt x="1835" y="378"/>
                    </a:lnTo>
                    <a:lnTo>
                      <a:pt x="1786" y="436"/>
                    </a:lnTo>
                    <a:lnTo>
                      <a:pt x="1712" y="493"/>
                    </a:lnTo>
                    <a:lnTo>
                      <a:pt x="1605" y="542"/>
                    </a:lnTo>
                    <a:lnTo>
                      <a:pt x="1482" y="584"/>
                    </a:lnTo>
                    <a:lnTo>
                      <a:pt x="1333" y="608"/>
                    </a:lnTo>
                    <a:lnTo>
                      <a:pt x="1177" y="633"/>
                    </a:lnTo>
                    <a:lnTo>
                      <a:pt x="1012" y="641"/>
                    </a:lnTo>
                    <a:lnTo>
                      <a:pt x="840" y="641"/>
                    </a:lnTo>
                    <a:lnTo>
                      <a:pt x="667" y="633"/>
                    </a:lnTo>
                    <a:lnTo>
                      <a:pt x="510" y="608"/>
                    </a:lnTo>
                    <a:lnTo>
                      <a:pt x="362" y="584"/>
                    </a:lnTo>
                    <a:lnTo>
                      <a:pt x="239" y="542"/>
                    </a:lnTo>
                    <a:lnTo>
                      <a:pt x="140" y="493"/>
                    </a:lnTo>
                    <a:lnTo>
                      <a:pt x="58" y="436"/>
                    </a:lnTo>
                    <a:lnTo>
                      <a:pt x="16" y="378"/>
                    </a:lnTo>
                    <a:lnTo>
                      <a:pt x="0" y="32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Freeform 20">
                <a:extLst>
                  <a:ext uri="{FF2B5EF4-FFF2-40B4-BE49-F238E27FC236}">
                    <a16:creationId xmlns:a16="http://schemas.microsoft.com/office/drawing/2014/main" id="{2E5E93FB-4F75-5745-92F6-79DF29AB9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7" y="2880"/>
                <a:ext cx="1672" cy="494"/>
              </a:xfrm>
              <a:custGeom>
                <a:avLst/>
                <a:gdLst>
                  <a:gd name="T0" fmla="*/ 0 w 1672"/>
                  <a:gd name="T1" fmla="*/ 246 h 494"/>
                  <a:gd name="T2" fmla="*/ 17 w 1672"/>
                  <a:gd name="T3" fmla="*/ 197 h 494"/>
                  <a:gd name="T4" fmla="*/ 66 w 1672"/>
                  <a:gd name="T5" fmla="*/ 156 h 494"/>
                  <a:gd name="T6" fmla="*/ 140 w 1672"/>
                  <a:gd name="T7" fmla="*/ 115 h 494"/>
                  <a:gd name="T8" fmla="*/ 247 w 1672"/>
                  <a:gd name="T9" fmla="*/ 74 h 494"/>
                  <a:gd name="T10" fmla="*/ 371 w 1672"/>
                  <a:gd name="T11" fmla="*/ 41 h 494"/>
                  <a:gd name="T12" fmla="*/ 519 w 1672"/>
                  <a:gd name="T13" fmla="*/ 24 h 494"/>
                  <a:gd name="T14" fmla="*/ 675 w 1672"/>
                  <a:gd name="T15" fmla="*/ 8 h 494"/>
                  <a:gd name="T16" fmla="*/ 832 w 1672"/>
                  <a:gd name="T17" fmla="*/ 0 h 494"/>
                  <a:gd name="T18" fmla="*/ 996 w 1672"/>
                  <a:gd name="T19" fmla="*/ 8 h 494"/>
                  <a:gd name="T20" fmla="*/ 1153 w 1672"/>
                  <a:gd name="T21" fmla="*/ 24 h 494"/>
                  <a:gd name="T22" fmla="*/ 1301 w 1672"/>
                  <a:gd name="T23" fmla="*/ 41 h 494"/>
                  <a:gd name="T24" fmla="*/ 1424 w 1672"/>
                  <a:gd name="T25" fmla="*/ 74 h 494"/>
                  <a:gd name="T26" fmla="*/ 1523 w 1672"/>
                  <a:gd name="T27" fmla="*/ 115 h 494"/>
                  <a:gd name="T28" fmla="*/ 1606 w 1672"/>
                  <a:gd name="T29" fmla="*/ 156 h 494"/>
                  <a:gd name="T30" fmla="*/ 1655 w 1672"/>
                  <a:gd name="T31" fmla="*/ 197 h 494"/>
                  <a:gd name="T32" fmla="*/ 1671 w 1672"/>
                  <a:gd name="T33" fmla="*/ 246 h 494"/>
                  <a:gd name="T34" fmla="*/ 1655 w 1672"/>
                  <a:gd name="T35" fmla="*/ 295 h 494"/>
                  <a:gd name="T36" fmla="*/ 1606 w 1672"/>
                  <a:gd name="T37" fmla="*/ 345 h 494"/>
                  <a:gd name="T38" fmla="*/ 1523 w 1672"/>
                  <a:gd name="T39" fmla="*/ 386 h 494"/>
                  <a:gd name="T40" fmla="*/ 1424 w 1672"/>
                  <a:gd name="T41" fmla="*/ 427 h 494"/>
                  <a:gd name="T42" fmla="*/ 1301 w 1672"/>
                  <a:gd name="T43" fmla="*/ 452 h 494"/>
                  <a:gd name="T44" fmla="*/ 1153 w 1672"/>
                  <a:gd name="T45" fmla="*/ 476 h 494"/>
                  <a:gd name="T46" fmla="*/ 996 w 1672"/>
                  <a:gd name="T47" fmla="*/ 493 h 494"/>
                  <a:gd name="T48" fmla="*/ 832 w 1672"/>
                  <a:gd name="T49" fmla="*/ 493 h 494"/>
                  <a:gd name="T50" fmla="*/ 675 w 1672"/>
                  <a:gd name="T51" fmla="*/ 493 h 494"/>
                  <a:gd name="T52" fmla="*/ 519 w 1672"/>
                  <a:gd name="T53" fmla="*/ 476 h 494"/>
                  <a:gd name="T54" fmla="*/ 371 w 1672"/>
                  <a:gd name="T55" fmla="*/ 452 h 494"/>
                  <a:gd name="T56" fmla="*/ 247 w 1672"/>
                  <a:gd name="T57" fmla="*/ 427 h 494"/>
                  <a:gd name="T58" fmla="*/ 140 w 1672"/>
                  <a:gd name="T59" fmla="*/ 386 h 494"/>
                  <a:gd name="T60" fmla="*/ 66 w 1672"/>
                  <a:gd name="T61" fmla="*/ 345 h 494"/>
                  <a:gd name="T62" fmla="*/ 17 w 1672"/>
                  <a:gd name="T63" fmla="*/ 295 h 494"/>
                  <a:gd name="T64" fmla="*/ 0 w 1672"/>
                  <a:gd name="T65" fmla="*/ 24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72" h="494">
                    <a:moveTo>
                      <a:pt x="0" y="246"/>
                    </a:moveTo>
                    <a:lnTo>
                      <a:pt x="17" y="197"/>
                    </a:lnTo>
                    <a:lnTo>
                      <a:pt x="66" y="156"/>
                    </a:lnTo>
                    <a:lnTo>
                      <a:pt x="140" y="115"/>
                    </a:lnTo>
                    <a:lnTo>
                      <a:pt x="247" y="74"/>
                    </a:lnTo>
                    <a:lnTo>
                      <a:pt x="371" y="41"/>
                    </a:lnTo>
                    <a:lnTo>
                      <a:pt x="519" y="24"/>
                    </a:lnTo>
                    <a:lnTo>
                      <a:pt x="675" y="8"/>
                    </a:lnTo>
                    <a:lnTo>
                      <a:pt x="832" y="0"/>
                    </a:lnTo>
                    <a:lnTo>
                      <a:pt x="996" y="8"/>
                    </a:lnTo>
                    <a:lnTo>
                      <a:pt x="1153" y="24"/>
                    </a:lnTo>
                    <a:lnTo>
                      <a:pt x="1301" y="41"/>
                    </a:lnTo>
                    <a:lnTo>
                      <a:pt x="1424" y="74"/>
                    </a:lnTo>
                    <a:lnTo>
                      <a:pt x="1523" y="115"/>
                    </a:lnTo>
                    <a:lnTo>
                      <a:pt x="1606" y="156"/>
                    </a:lnTo>
                    <a:lnTo>
                      <a:pt x="1655" y="197"/>
                    </a:lnTo>
                    <a:lnTo>
                      <a:pt x="1671" y="246"/>
                    </a:lnTo>
                    <a:lnTo>
                      <a:pt x="1655" y="295"/>
                    </a:lnTo>
                    <a:lnTo>
                      <a:pt x="1606" y="345"/>
                    </a:lnTo>
                    <a:lnTo>
                      <a:pt x="1523" y="386"/>
                    </a:lnTo>
                    <a:lnTo>
                      <a:pt x="1424" y="427"/>
                    </a:lnTo>
                    <a:lnTo>
                      <a:pt x="1301" y="452"/>
                    </a:lnTo>
                    <a:lnTo>
                      <a:pt x="1153" y="476"/>
                    </a:lnTo>
                    <a:lnTo>
                      <a:pt x="996" y="493"/>
                    </a:lnTo>
                    <a:lnTo>
                      <a:pt x="832" y="493"/>
                    </a:lnTo>
                    <a:lnTo>
                      <a:pt x="675" y="493"/>
                    </a:lnTo>
                    <a:lnTo>
                      <a:pt x="519" y="476"/>
                    </a:lnTo>
                    <a:lnTo>
                      <a:pt x="371" y="452"/>
                    </a:lnTo>
                    <a:lnTo>
                      <a:pt x="247" y="427"/>
                    </a:lnTo>
                    <a:lnTo>
                      <a:pt x="140" y="386"/>
                    </a:lnTo>
                    <a:lnTo>
                      <a:pt x="66" y="345"/>
                    </a:lnTo>
                    <a:lnTo>
                      <a:pt x="17" y="295"/>
                    </a:lnTo>
                    <a:lnTo>
                      <a:pt x="0" y="24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F52DCEC4-D5D9-764F-A76E-E9D95EDFD0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8" y="669"/>
              <a:ext cx="429" cy="2516"/>
              <a:chOff x="3788" y="669"/>
              <a:chExt cx="429" cy="2516"/>
            </a:xfrm>
          </p:grpSpPr>
          <p:sp>
            <p:nvSpPr>
              <p:cNvPr id="11286" name="Freeform 22">
                <a:extLst>
                  <a:ext uri="{FF2B5EF4-FFF2-40B4-BE49-F238E27FC236}">
                    <a16:creationId xmlns:a16="http://schemas.microsoft.com/office/drawing/2014/main" id="{27A6886B-AC79-4445-9EB6-7AEB7C68D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784"/>
                <a:ext cx="248" cy="741"/>
              </a:xfrm>
              <a:custGeom>
                <a:avLst/>
                <a:gdLst>
                  <a:gd name="T0" fmla="*/ 247 w 248"/>
                  <a:gd name="T1" fmla="*/ 649 h 741"/>
                  <a:gd name="T2" fmla="*/ 247 w 248"/>
                  <a:gd name="T3" fmla="*/ 0 h 741"/>
                  <a:gd name="T4" fmla="*/ 0 w 248"/>
                  <a:gd name="T5" fmla="*/ 0 h 741"/>
                  <a:gd name="T6" fmla="*/ 0 w 248"/>
                  <a:gd name="T7" fmla="*/ 649 h 741"/>
                  <a:gd name="T8" fmla="*/ 0 w 248"/>
                  <a:gd name="T9" fmla="*/ 657 h 741"/>
                  <a:gd name="T10" fmla="*/ 17 w 248"/>
                  <a:gd name="T11" fmla="*/ 699 h 741"/>
                  <a:gd name="T12" fmla="*/ 50 w 248"/>
                  <a:gd name="T13" fmla="*/ 723 h 741"/>
                  <a:gd name="T14" fmla="*/ 99 w 248"/>
                  <a:gd name="T15" fmla="*/ 740 h 741"/>
                  <a:gd name="T16" fmla="*/ 157 w 248"/>
                  <a:gd name="T17" fmla="*/ 740 h 741"/>
                  <a:gd name="T18" fmla="*/ 206 w 248"/>
                  <a:gd name="T19" fmla="*/ 723 h 741"/>
                  <a:gd name="T20" fmla="*/ 239 w 248"/>
                  <a:gd name="T21" fmla="*/ 699 h 741"/>
                  <a:gd name="T22" fmla="*/ 247 w 248"/>
                  <a:gd name="T23" fmla="*/ 657 h 741"/>
                  <a:gd name="T24" fmla="*/ 247 w 248"/>
                  <a:gd name="T25" fmla="*/ 649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741">
                    <a:moveTo>
                      <a:pt x="247" y="649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649"/>
                    </a:lnTo>
                    <a:lnTo>
                      <a:pt x="0" y="657"/>
                    </a:lnTo>
                    <a:lnTo>
                      <a:pt x="17" y="699"/>
                    </a:lnTo>
                    <a:lnTo>
                      <a:pt x="50" y="723"/>
                    </a:lnTo>
                    <a:lnTo>
                      <a:pt x="99" y="740"/>
                    </a:lnTo>
                    <a:lnTo>
                      <a:pt x="157" y="740"/>
                    </a:lnTo>
                    <a:lnTo>
                      <a:pt x="206" y="723"/>
                    </a:lnTo>
                    <a:lnTo>
                      <a:pt x="239" y="699"/>
                    </a:lnTo>
                    <a:lnTo>
                      <a:pt x="247" y="657"/>
                    </a:lnTo>
                    <a:lnTo>
                      <a:pt x="247" y="649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7" name="Freeform 23">
                <a:extLst>
                  <a:ext uri="{FF2B5EF4-FFF2-40B4-BE49-F238E27FC236}">
                    <a16:creationId xmlns:a16="http://schemas.microsoft.com/office/drawing/2014/main" id="{FC3E9360-48E1-DD4B-A2B2-31910CADF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669"/>
                <a:ext cx="248" cy="157"/>
              </a:xfrm>
              <a:custGeom>
                <a:avLst/>
                <a:gdLst>
                  <a:gd name="T0" fmla="*/ 0 w 248"/>
                  <a:gd name="T1" fmla="*/ 74 h 157"/>
                  <a:gd name="T2" fmla="*/ 17 w 248"/>
                  <a:gd name="T3" fmla="*/ 41 h 157"/>
                  <a:gd name="T4" fmla="*/ 50 w 248"/>
                  <a:gd name="T5" fmla="*/ 8 h 157"/>
                  <a:gd name="T6" fmla="*/ 99 w 248"/>
                  <a:gd name="T7" fmla="*/ 0 h 157"/>
                  <a:gd name="T8" fmla="*/ 157 w 248"/>
                  <a:gd name="T9" fmla="*/ 0 h 157"/>
                  <a:gd name="T10" fmla="*/ 206 w 248"/>
                  <a:gd name="T11" fmla="*/ 8 h 157"/>
                  <a:gd name="T12" fmla="*/ 239 w 248"/>
                  <a:gd name="T13" fmla="*/ 41 h 157"/>
                  <a:gd name="T14" fmla="*/ 247 w 248"/>
                  <a:gd name="T15" fmla="*/ 74 h 157"/>
                  <a:gd name="T16" fmla="*/ 239 w 248"/>
                  <a:gd name="T17" fmla="*/ 115 h 157"/>
                  <a:gd name="T18" fmla="*/ 206 w 248"/>
                  <a:gd name="T19" fmla="*/ 140 h 157"/>
                  <a:gd name="T20" fmla="*/ 157 w 248"/>
                  <a:gd name="T21" fmla="*/ 156 h 157"/>
                  <a:gd name="T22" fmla="*/ 99 w 248"/>
                  <a:gd name="T23" fmla="*/ 156 h 157"/>
                  <a:gd name="T24" fmla="*/ 50 w 248"/>
                  <a:gd name="T25" fmla="*/ 140 h 157"/>
                  <a:gd name="T26" fmla="*/ 17 w 248"/>
                  <a:gd name="T27" fmla="*/ 115 h 157"/>
                  <a:gd name="T28" fmla="*/ 0 w 248"/>
                  <a:gd name="T29" fmla="*/ 74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8" h="157">
                    <a:moveTo>
                      <a:pt x="0" y="74"/>
                    </a:moveTo>
                    <a:lnTo>
                      <a:pt x="17" y="41"/>
                    </a:lnTo>
                    <a:lnTo>
                      <a:pt x="50" y="8"/>
                    </a:lnTo>
                    <a:lnTo>
                      <a:pt x="99" y="0"/>
                    </a:lnTo>
                    <a:lnTo>
                      <a:pt x="157" y="0"/>
                    </a:lnTo>
                    <a:lnTo>
                      <a:pt x="206" y="8"/>
                    </a:lnTo>
                    <a:lnTo>
                      <a:pt x="239" y="41"/>
                    </a:lnTo>
                    <a:lnTo>
                      <a:pt x="247" y="74"/>
                    </a:lnTo>
                    <a:lnTo>
                      <a:pt x="239" y="115"/>
                    </a:lnTo>
                    <a:lnTo>
                      <a:pt x="206" y="140"/>
                    </a:lnTo>
                    <a:lnTo>
                      <a:pt x="157" y="156"/>
                    </a:lnTo>
                    <a:lnTo>
                      <a:pt x="99" y="156"/>
                    </a:lnTo>
                    <a:lnTo>
                      <a:pt x="50" y="140"/>
                    </a:lnTo>
                    <a:lnTo>
                      <a:pt x="17" y="115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8" name="Freeform 24">
                <a:extLst>
                  <a:ext uri="{FF2B5EF4-FFF2-40B4-BE49-F238E27FC236}">
                    <a16:creationId xmlns:a16="http://schemas.microsoft.com/office/drawing/2014/main" id="{8B87D973-929D-CA40-912F-A072D8CF4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5" y="2263"/>
                <a:ext cx="248" cy="922"/>
              </a:xfrm>
              <a:custGeom>
                <a:avLst/>
                <a:gdLst>
                  <a:gd name="T0" fmla="*/ 247 w 248"/>
                  <a:gd name="T1" fmla="*/ 814 h 922"/>
                  <a:gd name="T2" fmla="*/ 247 w 248"/>
                  <a:gd name="T3" fmla="*/ 0 h 922"/>
                  <a:gd name="T4" fmla="*/ 0 w 248"/>
                  <a:gd name="T5" fmla="*/ 0 h 922"/>
                  <a:gd name="T6" fmla="*/ 0 w 248"/>
                  <a:gd name="T7" fmla="*/ 814 h 922"/>
                  <a:gd name="T8" fmla="*/ 0 w 248"/>
                  <a:gd name="T9" fmla="*/ 822 h 922"/>
                  <a:gd name="T10" fmla="*/ 17 w 248"/>
                  <a:gd name="T11" fmla="*/ 871 h 922"/>
                  <a:gd name="T12" fmla="*/ 50 w 248"/>
                  <a:gd name="T13" fmla="*/ 904 h 922"/>
                  <a:gd name="T14" fmla="*/ 99 w 248"/>
                  <a:gd name="T15" fmla="*/ 921 h 922"/>
                  <a:gd name="T16" fmla="*/ 157 w 248"/>
                  <a:gd name="T17" fmla="*/ 921 h 922"/>
                  <a:gd name="T18" fmla="*/ 206 w 248"/>
                  <a:gd name="T19" fmla="*/ 904 h 922"/>
                  <a:gd name="T20" fmla="*/ 239 w 248"/>
                  <a:gd name="T21" fmla="*/ 871 h 922"/>
                  <a:gd name="T22" fmla="*/ 247 w 248"/>
                  <a:gd name="T23" fmla="*/ 822 h 922"/>
                  <a:gd name="T24" fmla="*/ 247 w 248"/>
                  <a:gd name="T25" fmla="*/ 814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8" h="922">
                    <a:moveTo>
                      <a:pt x="247" y="814"/>
                    </a:moveTo>
                    <a:lnTo>
                      <a:pt x="247" y="0"/>
                    </a:lnTo>
                    <a:lnTo>
                      <a:pt x="0" y="0"/>
                    </a:lnTo>
                    <a:lnTo>
                      <a:pt x="0" y="814"/>
                    </a:lnTo>
                    <a:lnTo>
                      <a:pt x="0" y="822"/>
                    </a:lnTo>
                    <a:lnTo>
                      <a:pt x="17" y="871"/>
                    </a:lnTo>
                    <a:lnTo>
                      <a:pt x="50" y="904"/>
                    </a:lnTo>
                    <a:lnTo>
                      <a:pt x="99" y="921"/>
                    </a:lnTo>
                    <a:lnTo>
                      <a:pt x="157" y="921"/>
                    </a:lnTo>
                    <a:lnTo>
                      <a:pt x="206" y="904"/>
                    </a:lnTo>
                    <a:lnTo>
                      <a:pt x="239" y="871"/>
                    </a:lnTo>
                    <a:lnTo>
                      <a:pt x="247" y="822"/>
                    </a:lnTo>
                    <a:lnTo>
                      <a:pt x="247" y="814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9" name="Freeform 25">
                <a:extLst>
                  <a:ext uri="{FF2B5EF4-FFF2-40B4-BE49-F238E27FC236}">
                    <a16:creationId xmlns:a16="http://schemas.microsoft.com/office/drawing/2014/main" id="{96CD6DA1-7D98-9449-9E92-038483C7D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850"/>
                <a:ext cx="429" cy="247"/>
              </a:xfrm>
              <a:custGeom>
                <a:avLst/>
                <a:gdLst>
                  <a:gd name="T0" fmla="*/ 57 w 429"/>
                  <a:gd name="T1" fmla="*/ 0 h 247"/>
                  <a:gd name="T2" fmla="*/ 16 w 429"/>
                  <a:gd name="T3" fmla="*/ 49 h 247"/>
                  <a:gd name="T4" fmla="*/ 0 w 429"/>
                  <a:gd name="T5" fmla="*/ 98 h 247"/>
                  <a:gd name="T6" fmla="*/ 16 w 429"/>
                  <a:gd name="T7" fmla="*/ 156 h 247"/>
                  <a:gd name="T8" fmla="*/ 66 w 429"/>
                  <a:gd name="T9" fmla="*/ 205 h 247"/>
                  <a:gd name="T10" fmla="*/ 131 w 429"/>
                  <a:gd name="T11" fmla="*/ 230 h 247"/>
                  <a:gd name="T12" fmla="*/ 214 w 429"/>
                  <a:gd name="T13" fmla="*/ 246 h 247"/>
                  <a:gd name="T14" fmla="*/ 296 w 429"/>
                  <a:gd name="T15" fmla="*/ 230 h 247"/>
                  <a:gd name="T16" fmla="*/ 362 w 429"/>
                  <a:gd name="T17" fmla="*/ 205 h 247"/>
                  <a:gd name="T18" fmla="*/ 411 w 429"/>
                  <a:gd name="T19" fmla="*/ 156 h 247"/>
                  <a:gd name="T20" fmla="*/ 428 w 429"/>
                  <a:gd name="T21" fmla="*/ 98 h 247"/>
                  <a:gd name="T22" fmla="*/ 411 w 429"/>
                  <a:gd name="T23" fmla="*/ 4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9" h="247">
                    <a:moveTo>
                      <a:pt x="57" y="0"/>
                    </a:moveTo>
                    <a:lnTo>
                      <a:pt x="16" y="49"/>
                    </a:lnTo>
                    <a:lnTo>
                      <a:pt x="0" y="98"/>
                    </a:lnTo>
                    <a:lnTo>
                      <a:pt x="16" y="156"/>
                    </a:lnTo>
                    <a:lnTo>
                      <a:pt x="66" y="205"/>
                    </a:lnTo>
                    <a:lnTo>
                      <a:pt x="131" y="230"/>
                    </a:lnTo>
                    <a:lnTo>
                      <a:pt x="214" y="246"/>
                    </a:lnTo>
                    <a:lnTo>
                      <a:pt x="296" y="230"/>
                    </a:lnTo>
                    <a:lnTo>
                      <a:pt x="362" y="205"/>
                    </a:lnTo>
                    <a:lnTo>
                      <a:pt x="411" y="156"/>
                    </a:lnTo>
                    <a:lnTo>
                      <a:pt x="428" y="98"/>
                    </a:lnTo>
                    <a:lnTo>
                      <a:pt x="411" y="49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92" name="Freeform 28">
            <a:extLst>
              <a:ext uri="{FF2B5EF4-FFF2-40B4-BE49-F238E27FC236}">
                <a16:creationId xmlns:a16="http://schemas.microsoft.com/office/drawing/2014/main" id="{50CEB801-E51F-604D-8B7D-04BDA1FCB06F}"/>
              </a:ext>
            </a:extLst>
          </p:cNvPr>
          <p:cNvSpPr>
            <a:spLocks/>
          </p:cNvSpPr>
          <p:nvPr/>
        </p:nvSpPr>
        <p:spPr bwMode="auto">
          <a:xfrm>
            <a:off x="6600825" y="1349375"/>
            <a:ext cx="171450" cy="171450"/>
          </a:xfrm>
          <a:custGeom>
            <a:avLst/>
            <a:gdLst>
              <a:gd name="T0" fmla="*/ 25 w 108"/>
              <a:gd name="T1" fmla="*/ 107 h 108"/>
              <a:gd name="T2" fmla="*/ 0 w 108"/>
              <a:gd name="T3" fmla="*/ 0 h 108"/>
              <a:gd name="T4" fmla="*/ 107 w 108"/>
              <a:gd name="T5" fmla="*/ 41 h 108"/>
              <a:gd name="T6" fmla="*/ 25 w 108"/>
              <a:gd name="T7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08">
                <a:moveTo>
                  <a:pt x="25" y="107"/>
                </a:moveTo>
                <a:lnTo>
                  <a:pt x="0" y="0"/>
                </a:lnTo>
                <a:lnTo>
                  <a:pt x="107" y="41"/>
                </a:lnTo>
                <a:lnTo>
                  <a:pt x="25" y="107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3" name="Line 29">
            <a:extLst>
              <a:ext uri="{FF2B5EF4-FFF2-40B4-BE49-F238E27FC236}">
                <a16:creationId xmlns:a16="http://schemas.microsoft.com/office/drawing/2014/main" id="{DAB5FE1C-0B1B-C541-832B-75329A00D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327275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" name="Line 30">
            <a:extLst>
              <a:ext uri="{FF2B5EF4-FFF2-40B4-BE49-F238E27FC236}">
                <a16:creationId xmlns:a16="http://schemas.microsoft.com/office/drawing/2014/main" id="{92C7C464-D5C6-2140-860A-9B67D6555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2940050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id="{6385B289-C481-FA4D-8750-81FF13006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5027613"/>
            <a:ext cx="78422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6" name="Line 32">
            <a:extLst>
              <a:ext uri="{FF2B5EF4-FFF2-40B4-BE49-F238E27FC236}">
                <a16:creationId xmlns:a16="http://schemas.microsoft.com/office/drawing/2014/main" id="{81595600-47E2-E64E-AD82-EBB95C824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4963" y="3502025"/>
            <a:ext cx="0" cy="15652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7" name="Line 33">
            <a:extLst>
              <a:ext uri="{FF2B5EF4-FFF2-40B4-BE49-F238E27FC236}">
                <a16:creationId xmlns:a16="http://schemas.microsoft.com/office/drawing/2014/main" id="{46FCB3A6-A025-2D43-A6A3-0860429E2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4963" y="2327275"/>
            <a:ext cx="0" cy="11747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8" name="Freeform 34">
            <a:extLst>
              <a:ext uri="{FF2B5EF4-FFF2-40B4-BE49-F238E27FC236}">
                <a16:creationId xmlns:a16="http://schemas.microsoft.com/office/drawing/2014/main" id="{EF0625B2-9F39-9E42-9472-4304AAECEF1A}"/>
              </a:ext>
            </a:extLst>
          </p:cNvPr>
          <p:cNvSpPr>
            <a:spLocks/>
          </p:cNvSpPr>
          <p:nvPr/>
        </p:nvSpPr>
        <p:spPr bwMode="auto">
          <a:xfrm>
            <a:off x="4929188" y="4989513"/>
            <a:ext cx="157162" cy="79375"/>
          </a:xfrm>
          <a:custGeom>
            <a:avLst/>
            <a:gdLst>
              <a:gd name="T0" fmla="*/ 0 w 99"/>
              <a:gd name="T1" fmla="*/ 49 h 50"/>
              <a:gd name="T2" fmla="*/ 98 w 99"/>
              <a:gd name="T3" fmla="*/ 49 h 50"/>
              <a:gd name="T4" fmla="*/ 98 w 99"/>
              <a:gd name="T5" fmla="*/ 0 h 50"/>
              <a:gd name="T6" fmla="*/ 0 w 99"/>
              <a:gd name="T7" fmla="*/ 0 h 50"/>
              <a:gd name="T8" fmla="*/ 0 w 99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50">
                <a:moveTo>
                  <a:pt x="0" y="49"/>
                </a:moveTo>
                <a:lnTo>
                  <a:pt x="98" y="49"/>
                </a:lnTo>
                <a:lnTo>
                  <a:pt x="98" y="0"/>
                </a:lnTo>
                <a:lnTo>
                  <a:pt x="0" y="0"/>
                </a:lnTo>
                <a:lnTo>
                  <a:pt x="0" y="49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9" name="Freeform 35">
            <a:extLst>
              <a:ext uri="{FF2B5EF4-FFF2-40B4-BE49-F238E27FC236}">
                <a16:creationId xmlns:a16="http://schemas.microsoft.com/office/drawing/2014/main" id="{F95CFC72-BC75-5C44-98E9-60920BF5E834}"/>
              </a:ext>
            </a:extLst>
          </p:cNvPr>
          <p:cNvSpPr>
            <a:spLocks/>
          </p:cNvSpPr>
          <p:nvPr/>
        </p:nvSpPr>
        <p:spPr bwMode="auto">
          <a:xfrm>
            <a:off x="4929188" y="2287588"/>
            <a:ext cx="157162" cy="68262"/>
          </a:xfrm>
          <a:custGeom>
            <a:avLst/>
            <a:gdLst>
              <a:gd name="T0" fmla="*/ 0 w 99"/>
              <a:gd name="T1" fmla="*/ 42 h 43"/>
              <a:gd name="T2" fmla="*/ 98 w 99"/>
              <a:gd name="T3" fmla="*/ 42 h 43"/>
              <a:gd name="T4" fmla="*/ 98 w 99"/>
              <a:gd name="T5" fmla="*/ 0 h 43"/>
              <a:gd name="T6" fmla="*/ 0 w 99"/>
              <a:gd name="T7" fmla="*/ 0 h 43"/>
              <a:gd name="T8" fmla="*/ 0 w 99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3">
                <a:moveTo>
                  <a:pt x="0" y="42"/>
                </a:moveTo>
                <a:lnTo>
                  <a:pt x="98" y="42"/>
                </a:lnTo>
                <a:lnTo>
                  <a:pt x="98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0" name="Freeform 36">
            <a:extLst>
              <a:ext uri="{FF2B5EF4-FFF2-40B4-BE49-F238E27FC236}">
                <a16:creationId xmlns:a16="http://schemas.microsoft.com/office/drawing/2014/main" id="{01FEB759-F266-744F-8A95-C1FAE5C9BEAF}"/>
              </a:ext>
            </a:extLst>
          </p:cNvPr>
          <p:cNvSpPr>
            <a:spLocks/>
          </p:cNvSpPr>
          <p:nvPr/>
        </p:nvSpPr>
        <p:spPr bwMode="auto">
          <a:xfrm>
            <a:off x="4929188" y="2914650"/>
            <a:ext cx="157162" cy="66675"/>
          </a:xfrm>
          <a:custGeom>
            <a:avLst/>
            <a:gdLst>
              <a:gd name="T0" fmla="*/ 0 w 99"/>
              <a:gd name="T1" fmla="*/ 41 h 42"/>
              <a:gd name="T2" fmla="*/ 98 w 99"/>
              <a:gd name="T3" fmla="*/ 41 h 42"/>
              <a:gd name="T4" fmla="*/ 98 w 99"/>
              <a:gd name="T5" fmla="*/ 0 h 42"/>
              <a:gd name="T6" fmla="*/ 0 w 99"/>
              <a:gd name="T7" fmla="*/ 0 h 42"/>
              <a:gd name="T8" fmla="*/ 0 w 99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" h="42">
                <a:moveTo>
                  <a:pt x="0" y="41"/>
                </a:moveTo>
                <a:lnTo>
                  <a:pt x="98" y="41"/>
                </a:lnTo>
                <a:lnTo>
                  <a:pt x="98" y="0"/>
                </a:lnTo>
                <a:lnTo>
                  <a:pt x="0" y="0"/>
                </a:lnTo>
                <a:lnTo>
                  <a:pt x="0" y="41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1" name="Rectangle 37">
            <a:extLst>
              <a:ext uri="{FF2B5EF4-FFF2-40B4-BE49-F238E27FC236}">
                <a16:creationId xmlns:a16="http://schemas.microsoft.com/office/drawing/2014/main" id="{045CBD1A-136A-494C-A200-7778DE17B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3783013"/>
            <a:ext cx="82708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Platters</a:t>
            </a:r>
          </a:p>
        </p:txBody>
      </p:sp>
      <p:sp>
        <p:nvSpPr>
          <p:cNvPr id="11302" name="Line 38">
            <a:extLst>
              <a:ext uri="{FF2B5EF4-FFF2-40B4-BE49-F238E27FC236}">
                <a16:creationId xmlns:a16="http://schemas.microsoft.com/office/drawing/2014/main" id="{A90DD250-97B8-FF4E-A6EF-9E3B8A8BE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2388" y="3305175"/>
            <a:ext cx="392112" cy="484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3" name="Line 39">
            <a:extLst>
              <a:ext uri="{FF2B5EF4-FFF2-40B4-BE49-F238E27FC236}">
                <a16:creationId xmlns:a16="http://schemas.microsoft.com/office/drawing/2014/main" id="{7B3E3868-2547-5F4F-AFAA-75C2DB9B2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4084638"/>
            <a:ext cx="392113" cy="585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4" name="Rectangle 40">
            <a:extLst>
              <a:ext uri="{FF2B5EF4-FFF2-40B4-BE49-F238E27FC236}">
                <a16:creationId xmlns:a16="http://schemas.microsoft.com/office/drawing/2014/main" id="{DB308541-8646-114C-BF2F-0759CCAE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662113"/>
            <a:ext cx="4107729" cy="791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platters spin (say, 90rps).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  <p:sp>
        <p:nvSpPr>
          <p:cNvPr id="11305" name="Rectangle 41">
            <a:extLst>
              <a:ext uri="{FF2B5EF4-FFF2-40B4-BE49-F238E27FC236}">
                <a16:creationId xmlns:a16="http://schemas.microsoft.com/office/drawing/2014/main" id="{7BEE958C-59BA-4C4E-844B-712A5E55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225" y="1055688"/>
            <a:ext cx="81597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Spindle</a:t>
            </a:r>
          </a:p>
        </p:txBody>
      </p:sp>
      <p:sp>
        <p:nvSpPr>
          <p:cNvPr id="11306" name="Freeform 42">
            <a:extLst>
              <a:ext uri="{FF2B5EF4-FFF2-40B4-BE49-F238E27FC236}">
                <a16:creationId xmlns:a16="http://schemas.microsoft.com/office/drawing/2014/main" id="{141DFD57-A8E0-434A-9F53-2E3CB20968B5}"/>
              </a:ext>
            </a:extLst>
          </p:cNvPr>
          <p:cNvSpPr>
            <a:spLocks/>
          </p:cNvSpPr>
          <p:nvPr/>
        </p:nvSpPr>
        <p:spPr bwMode="auto">
          <a:xfrm>
            <a:off x="6497638" y="1189038"/>
            <a:ext cx="695325" cy="117475"/>
          </a:xfrm>
          <a:custGeom>
            <a:avLst/>
            <a:gdLst>
              <a:gd name="T0" fmla="*/ 437 w 438"/>
              <a:gd name="T1" fmla="*/ 8 h 74"/>
              <a:gd name="T2" fmla="*/ 288 w 438"/>
              <a:gd name="T3" fmla="*/ 0 h 74"/>
              <a:gd name="T4" fmla="*/ 140 w 438"/>
              <a:gd name="T5" fmla="*/ 24 h 74"/>
              <a:gd name="T6" fmla="*/ 0 w 438"/>
              <a:gd name="T7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8" h="74">
                <a:moveTo>
                  <a:pt x="437" y="8"/>
                </a:moveTo>
                <a:lnTo>
                  <a:pt x="288" y="0"/>
                </a:lnTo>
                <a:lnTo>
                  <a:pt x="140" y="24"/>
                </a:lnTo>
                <a:lnTo>
                  <a:pt x="0" y="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07" name="Rectangle 43">
            <a:extLst>
              <a:ext uri="{FF2B5EF4-FFF2-40B4-BE49-F238E27FC236}">
                <a16:creationId xmlns:a16="http://schemas.microsoft.com/office/drawing/2014/main" id="{8516943E-4399-1142-8C98-CA8D4899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176317"/>
            <a:ext cx="4124325" cy="2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 assembly is moved in or out to position a head on a desired track. Tracks under heads make a 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(imaginary!).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08" name="Rectangle 44">
            <a:extLst>
              <a:ext uri="{FF2B5EF4-FFF2-40B4-BE49-F238E27FC236}">
                <a16:creationId xmlns:a16="http://schemas.microsoft.com/office/drawing/2014/main" id="{47478E64-6855-804F-A505-357A94B1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1371600"/>
            <a:ext cx="1028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Disk head</a:t>
            </a:r>
          </a:p>
        </p:txBody>
      </p:sp>
      <p:grpSp>
        <p:nvGrpSpPr>
          <p:cNvPr id="11311" name="Group 47">
            <a:extLst>
              <a:ext uri="{FF2B5EF4-FFF2-40B4-BE49-F238E27FC236}">
                <a16:creationId xmlns:a16="http://schemas.microsoft.com/office/drawing/2014/main" id="{15D6124B-352F-D644-BF99-10C871C7EC21}"/>
              </a:ext>
            </a:extLst>
          </p:cNvPr>
          <p:cNvGrpSpPr>
            <a:grpSpLocks/>
          </p:cNvGrpSpPr>
          <p:nvPr/>
        </p:nvGrpSpPr>
        <p:grpSpPr bwMode="auto">
          <a:xfrm>
            <a:off x="4443413" y="3713163"/>
            <a:ext cx="1473200" cy="517525"/>
            <a:chOff x="2799" y="2339"/>
            <a:chExt cx="928" cy="326"/>
          </a:xfrm>
        </p:grpSpPr>
        <p:sp>
          <p:nvSpPr>
            <p:cNvPr id="11309" name="Freeform 45">
              <a:extLst>
                <a:ext uri="{FF2B5EF4-FFF2-40B4-BE49-F238E27FC236}">
                  <a16:creationId xmlns:a16="http://schemas.microsoft.com/office/drawing/2014/main" id="{19A8F5C0-B288-7A49-B07B-D5A578831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1" y="2339"/>
              <a:ext cx="865" cy="124"/>
            </a:xfrm>
            <a:custGeom>
              <a:avLst/>
              <a:gdLst>
                <a:gd name="T0" fmla="*/ 0 w 865"/>
                <a:gd name="T1" fmla="*/ 65 h 124"/>
                <a:gd name="T2" fmla="*/ 41 w 865"/>
                <a:gd name="T3" fmla="*/ 0 h 124"/>
                <a:gd name="T4" fmla="*/ 41 w 865"/>
                <a:gd name="T5" fmla="*/ 41 h 124"/>
                <a:gd name="T6" fmla="*/ 831 w 865"/>
                <a:gd name="T7" fmla="*/ 41 h 124"/>
                <a:gd name="T8" fmla="*/ 831 w 865"/>
                <a:gd name="T9" fmla="*/ 0 h 124"/>
                <a:gd name="T10" fmla="*/ 864 w 865"/>
                <a:gd name="T11" fmla="*/ 65 h 124"/>
                <a:gd name="T12" fmla="*/ 831 w 865"/>
                <a:gd name="T13" fmla="*/ 123 h 124"/>
                <a:gd name="T14" fmla="*/ 831 w 865"/>
                <a:gd name="T15" fmla="*/ 82 h 124"/>
                <a:gd name="T16" fmla="*/ 41 w 865"/>
                <a:gd name="T17" fmla="*/ 82 h 124"/>
                <a:gd name="T18" fmla="*/ 41 w 865"/>
                <a:gd name="T19" fmla="*/ 123 h 124"/>
                <a:gd name="T20" fmla="*/ 0 w 865"/>
                <a:gd name="T21" fmla="*/ 6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5" h="124">
                  <a:moveTo>
                    <a:pt x="0" y="65"/>
                  </a:moveTo>
                  <a:lnTo>
                    <a:pt x="41" y="0"/>
                  </a:lnTo>
                  <a:lnTo>
                    <a:pt x="41" y="41"/>
                  </a:lnTo>
                  <a:lnTo>
                    <a:pt x="831" y="41"/>
                  </a:lnTo>
                  <a:lnTo>
                    <a:pt x="831" y="0"/>
                  </a:lnTo>
                  <a:lnTo>
                    <a:pt x="864" y="65"/>
                  </a:lnTo>
                  <a:lnTo>
                    <a:pt x="831" y="123"/>
                  </a:lnTo>
                  <a:lnTo>
                    <a:pt x="831" y="82"/>
                  </a:lnTo>
                  <a:lnTo>
                    <a:pt x="41" y="82"/>
                  </a:lnTo>
                  <a:lnTo>
                    <a:pt x="41" y="123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46">
              <a:extLst>
                <a:ext uri="{FF2B5EF4-FFF2-40B4-BE49-F238E27FC236}">
                  <a16:creationId xmlns:a16="http://schemas.microsoft.com/office/drawing/2014/main" id="{53D75F7D-5A7E-2D4F-AA83-9BA0111BC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465"/>
              <a:ext cx="928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movement</a:t>
              </a:r>
            </a:p>
          </p:txBody>
        </p:sp>
      </p:grpSp>
      <p:grpSp>
        <p:nvGrpSpPr>
          <p:cNvPr id="11314" name="Group 50">
            <a:extLst>
              <a:ext uri="{FF2B5EF4-FFF2-40B4-BE49-F238E27FC236}">
                <a16:creationId xmlns:a16="http://schemas.microsoft.com/office/drawing/2014/main" id="{4E1A837C-43CE-2A42-9663-E4DF0AC0DFC4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4675188"/>
            <a:ext cx="1387475" cy="795337"/>
            <a:chOff x="2070" y="2945"/>
            <a:chExt cx="874" cy="501"/>
          </a:xfrm>
        </p:grpSpPr>
        <p:sp>
          <p:nvSpPr>
            <p:cNvPr id="11312" name="Rectangle 48">
              <a:extLst>
                <a:ext uri="{FF2B5EF4-FFF2-40B4-BE49-F238E27FC236}">
                  <a16:creationId xmlns:a16="http://schemas.microsoft.com/office/drawing/2014/main" id="{E6ED5296-7FC0-A946-91CB-A6B89AE0B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3246"/>
              <a:ext cx="87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Arm assembly</a:t>
              </a:r>
            </a:p>
          </p:txBody>
        </p:sp>
        <p:sp>
          <p:nvSpPr>
            <p:cNvPr id="11313" name="Freeform 49">
              <a:extLst>
                <a:ext uri="{FF2B5EF4-FFF2-40B4-BE49-F238E27FC236}">
                  <a16:creationId xmlns:a16="http://schemas.microsoft.com/office/drawing/2014/main" id="{A44785BD-5B15-A743-8A8B-5E4EC5513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" y="2945"/>
              <a:ext cx="256" cy="305"/>
            </a:xfrm>
            <a:custGeom>
              <a:avLst/>
              <a:gdLst>
                <a:gd name="T0" fmla="*/ 8 w 256"/>
                <a:gd name="T1" fmla="*/ 304 h 305"/>
                <a:gd name="T2" fmla="*/ 0 w 256"/>
                <a:gd name="T3" fmla="*/ 230 h 305"/>
                <a:gd name="T4" fmla="*/ 16 w 256"/>
                <a:gd name="T5" fmla="*/ 156 h 305"/>
                <a:gd name="T6" fmla="*/ 57 w 256"/>
                <a:gd name="T7" fmla="*/ 91 h 305"/>
                <a:gd name="T8" fmla="*/ 115 w 256"/>
                <a:gd name="T9" fmla="*/ 41 h 305"/>
                <a:gd name="T10" fmla="*/ 181 w 256"/>
                <a:gd name="T11" fmla="*/ 9 h 305"/>
                <a:gd name="T12" fmla="*/ 255 w 256"/>
                <a:gd name="T13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6" h="305">
                  <a:moveTo>
                    <a:pt x="8" y="304"/>
                  </a:moveTo>
                  <a:lnTo>
                    <a:pt x="0" y="230"/>
                  </a:lnTo>
                  <a:lnTo>
                    <a:pt x="16" y="156"/>
                  </a:lnTo>
                  <a:lnTo>
                    <a:pt x="57" y="91"/>
                  </a:lnTo>
                  <a:lnTo>
                    <a:pt x="115" y="41"/>
                  </a:lnTo>
                  <a:lnTo>
                    <a:pt x="181" y="9"/>
                  </a:lnTo>
                  <a:lnTo>
                    <a:pt x="25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15" name="Freeform 51">
            <a:extLst>
              <a:ext uri="{FF2B5EF4-FFF2-40B4-BE49-F238E27FC236}">
                <a16:creationId xmlns:a16="http://schemas.microsoft.com/office/drawing/2014/main" id="{CF167E9B-6685-8949-A64D-F40A5990F5DA}"/>
              </a:ext>
            </a:extLst>
          </p:cNvPr>
          <p:cNvSpPr>
            <a:spLocks/>
          </p:cNvSpPr>
          <p:nvPr/>
        </p:nvSpPr>
        <p:spPr bwMode="auto">
          <a:xfrm>
            <a:off x="4733925" y="1597025"/>
            <a:ext cx="288925" cy="731838"/>
          </a:xfrm>
          <a:custGeom>
            <a:avLst/>
            <a:gdLst>
              <a:gd name="T0" fmla="*/ 0 w 182"/>
              <a:gd name="T1" fmla="*/ 0 h 461"/>
              <a:gd name="T2" fmla="*/ 82 w 182"/>
              <a:gd name="T3" fmla="*/ 66 h 461"/>
              <a:gd name="T4" fmla="*/ 140 w 182"/>
              <a:gd name="T5" fmla="*/ 156 h 461"/>
              <a:gd name="T6" fmla="*/ 173 w 182"/>
              <a:gd name="T7" fmla="*/ 255 h 461"/>
              <a:gd name="T8" fmla="*/ 181 w 182"/>
              <a:gd name="T9" fmla="*/ 353 h 461"/>
              <a:gd name="T10" fmla="*/ 165 w 182"/>
              <a:gd name="T11" fmla="*/ 460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461">
                <a:moveTo>
                  <a:pt x="0" y="0"/>
                </a:moveTo>
                <a:lnTo>
                  <a:pt x="82" y="66"/>
                </a:lnTo>
                <a:lnTo>
                  <a:pt x="140" y="156"/>
                </a:lnTo>
                <a:lnTo>
                  <a:pt x="173" y="255"/>
                </a:lnTo>
                <a:lnTo>
                  <a:pt x="181" y="353"/>
                </a:lnTo>
                <a:lnTo>
                  <a:pt x="165" y="46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6" name="Rectangle 52">
            <a:extLst>
              <a:ext uri="{FF2B5EF4-FFF2-40B4-BE49-F238E27FC236}">
                <a16:creationId xmlns:a16="http://schemas.microsoft.com/office/drawing/2014/main" id="{558806C4-DB97-8044-A855-4990420C7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239058"/>
            <a:ext cx="3225800" cy="164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head reads/writes at any one time.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21" name="Group 57">
            <a:extLst>
              <a:ext uri="{FF2B5EF4-FFF2-40B4-BE49-F238E27FC236}">
                <a16:creationId xmlns:a16="http://schemas.microsoft.com/office/drawing/2014/main" id="{7A04EC19-DE44-7644-BE30-BE4DF22AE138}"/>
              </a:ext>
            </a:extLst>
          </p:cNvPr>
          <p:cNvGrpSpPr>
            <a:grpSpLocks/>
          </p:cNvGrpSpPr>
          <p:nvPr/>
        </p:nvGrpSpPr>
        <p:grpSpPr bwMode="auto">
          <a:xfrm>
            <a:off x="7226300" y="1262063"/>
            <a:ext cx="1289050" cy="790575"/>
            <a:chOff x="4552" y="795"/>
            <a:chExt cx="812" cy="498"/>
          </a:xfrm>
        </p:grpSpPr>
        <p:sp>
          <p:nvSpPr>
            <p:cNvPr id="11317" name="Freeform 53">
              <a:extLst>
                <a:ext uri="{FF2B5EF4-FFF2-40B4-BE49-F238E27FC236}">
                  <a16:creationId xmlns:a16="http://schemas.microsoft.com/office/drawing/2014/main" id="{560231E7-3141-9B4D-B4DE-06D7B7EB9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988"/>
              <a:ext cx="372" cy="305"/>
            </a:xfrm>
            <a:custGeom>
              <a:avLst/>
              <a:gdLst>
                <a:gd name="T0" fmla="*/ 371 w 372"/>
                <a:gd name="T1" fmla="*/ 0 h 305"/>
                <a:gd name="T2" fmla="*/ 255 w 372"/>
                <a:gd name="T3" fmla="*/ 33 h 305"/>
                <a:gd name="T4" fmla="*/ 148 w 372"/>
                <a:gd name="T5" fmla="*/ 107 h 305"/>
                <a:gd name="T6" fmla="*/ 58 w 372"/>
                <a:gd name="T7" fmla="*/ 197 h 305"/>
                <a:gd name="T8" fmla="*/ 0 w 372"/>
                <a:gd name="T9" fmla="*/ 30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2" h="305">
                  <a:moveTo>
                    <a:pt x="371" y="0"/>
                  </a:moveTo>
                  <a:lnTo>
                    <a:pt x="255" y="33"/>
                  </a:lnTo>
                  <a:lnTo>
                    <a:pt x="148" y="107"/>
                  </a:lnTo>
                  <a:lnTo>
                    <a:pt x="58" y="197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320" name="Group 56">
              <a:extLst>
                <a:ext uri="{FF2B5EF4-FFF2-40B4-BE49-F238E27FC236}">
                  <a16:creationId xmlns:a16="http://schemas.microsoft.com/office/drawing/2014/main" id="{66D31195-F279-6A43-9C1A-E8FF2B872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795"/>
              <a:ext cx="812" cy="441"/>
              <a:chOff x="4552" y="795"/>
              <a:chExt cx="812" cy="441"/>
            </a:xfrm>
          </p:grpSpPr>
          <p:sp>
            <p:nvSpPr>
              <p:cNvPr id="11318" name="Rectangle 54">
                <a:extLst>
                  <a:ext uri="{FF2B5EF4-FFF2-40B4-BE49-F238E27FC236}">
                    <a16:creationId xmlns:a16="http://schemas.microsoft.com/office/drawing/2014/main" id="{96F9D997-0EFF-3E4C-9ED4-7C945C02E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0" y="795"/>
                <a:ext cx="474" cy="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Tracks</a:t>
                </a:r>
              </a:p>
            </p:txBody>
          </p:sp>
          <p:sp>
            <p:nvSpPr>
              <p:cNvPr id="11319" name="Freeform 55">
                <a:extLst>
                  <a:ext uri="{FF2B5EF4-FFF2-40B4-BE49-F238E27FC236}">
                    <a16:creationId xmlns:a16="http://schemas.microsoft.com/office/drawing/2014/main" id="{70A74DC5-3937-E347-9F0E-535FE3300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2" y="988"/>
                <a:ext cx="305" cy="248"/>
              </a:xfrm>
              <a:custGeom>
                <a:avLst/>
                <a:gdLst>
                  <a:gd name="T0" fmla="*/ 304 w 305"/>
                  <a:gd name="T1" fmla="*/ 0 h 248"/>
                  <a:gd name="T2" fmla="*/ 222 w 305"/>
                  <a:gd name="T3" fmla="*/ 0 h 248"/>
                  <a:gd name="T4" fmla="*/ 139 w 305"/>
                  <a:gd name="T5" fmla="*/ 33 h 248"/>
                  <a:gd name="T6" fmla="*/ 74 w 305"/>
                  <a:gd name="T7" fmla="*/ 90 h 248"/>
                  <a:gd name="T8" fmla="*/ 24 w 305"/>
                  <a:gd name="T9" fmla="*/ 164 h 248"/>
                  <a:gd name="T10" fmla="*/ 0 w 305"/>
                  <a:gd name="T11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5" h="248">
                    <a:moveTo>
                      <a:pt x="304" y="0"/>
                    </a:moveTo>
                    <a:lnTo>
                      <a:pt x="222" y="0"/>
                    </a:lnTo>
                    <a:lnTo>
                      <a:pt x="139" y="33"/>
                    </a:lnTo>
                    <a:lnTo>
                      <a:pt x="74" y="90"/>
                    </a:lnTo>
                    <a:lnTo>
                      <a:pt x="24" y="164"/>
                    </a:lnTo>
                    <a:lnTo>
                      <a:pt x="0" y="247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22" name="Freeform 58">
            <a:extLst>
              <a:ext uri="{FF2B5EF4-FFF2-40B4-BE49-F238E27FC236}">
                <a16:creationId xmlns:a16="http://schemas.microsoft.com/office/drawing/2014/main" id="{049ED1A4-95CA-EE4A-9109-294848C5C613}"/>
              </a:ext>
            </a:extLst>
          </p:cNvPr>
          <p:cNvSpPr>
            <a:spLocks/>
          </p:cNvSpPr>
          <p:nvPr/>
        </p:nvSpPr>
        <p:spPr bwMode="auto">
          <a:xfrm>
            <a:off x="7750175" y="2132013"/>
            <a:ext cx="174625" cy="444500"/>
          </a:xfrm>
          <a:custGeom>
            <a:avLst/>
            <a:gdLst>
              <a:gd name="T0" fmla="*/ 0 w 110"/>
              <a:gd name="T1" fmla="*/ 279 h 280"/>
              <a:gd name="T2" fmla="*/ 64 w 110"/>
              <a:gd name="T3" fmla="*/ 238 h 280"/>
              <a:gd name="T4" fmla="*/ 100 w 110"/>
              <a:gd name="T5" fmla="*/ 181 h 280"/>
              <a:gd name="T6" fmla="*/ 109 w 110"/>
              <a:gd name="T7" fmla="*/ 115 h 280"/>
              <a:gd name="T8" fmla="*/ 81 w 110"/>
              <a:gd name="T9" fmla="*/ 49 h 280"/>
              <a:gd name="T10" fmla="*/ 28 w 110"/>
              <a:gd name="T11" fmla="*/ 0 h 280"/>
              <a:gd name="T12" fmla="*/ 55 w 110"/>
              <a:gd name="T13" fmla="*/ 33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0" h="280">
                <a:moveTo>
                  <a:pt x="0" y="279"/>
                </a:moveTo>
                <a:lnTo>
                  <a:pt x="64" y="238"/>
                </a:lnTo>
                <a:lnTo>
                  <a:pt x="100" y="181"/>
                </a:lnTo>
                <a:lnTo>
                  <a:pt x="109" y="115"/>
                </a:lnTo>
                <a:lnTo>
                  <a:pt x="81" y="49"/>
                </a:lnTo>
                <a:lnTo>
                  <a:pt x="28" y="0"/>
                </a:lnTo>
                <a:lnTo>
                  <a:pt x="55" y="33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3" name="Rectangle 59">
            <a:extLst>
              <a:ext uri="{FF2B5EF4-FFF2-40B4-BE49-F238E27FC236}">
                <a16:creationId xmlns:a16="http://schemas.microsoft.com/office/drawing/2014/main" id="{F33CC963-E206-2C45-885B-55E5C596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152650"/>
            <a:ext cx="7318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Sector</a:t>
            </a:r>
          </a:p>
        </p:txBody>
      </p:sp>
      <p:sp>
        <p:nvSpPr>
          <p:cNvPr id="11324" name="Freeform 60">
            <a:extLst>
              <a:ext uri="{FF2B5EF4-FFF2-40B4-BE49-F238E27FC236}">
                <a16:creationId xmlns:a16="http://schemas.microsoft.com/office/drawing/2014/main" id="{031EEFD8-0A53-1946-81D7-34938F9AA25B}"/>
              </a:ext>
            </a:extLst>
          </p:cNvPr>
          <p:cNvSpPr>
            <a:spLocks/>
          </p:cNvSpPr>
          <p:nvPr/>
        </p:nvSpPr>
        <p:spPr bwMode="auto">
          <a:xfrm>
            <a:off x="6497638" y="2132013"/>
            <a:ext cx="1471612" cy="484187"/>
          </a:xfrm>
          <a:custGeom>
            <a:avLst/>
            <a:gdLst>
              <a:gd name="T0" fmla="*/ 890 w 927"/>
              <a:gd name="T1" fmla="*/ 304 h 305"/>
              <a:gd name="T2" fmla="*/ 0 w 927"/>
              <a:gd name="T3" fmla="*/ 123 h 305"/>
              <a:gd name="T4" fmla="*/ 926 w 927"/>
              <a:gd name="T5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7" h="305">
                <a:moveTo>
                  <a:pt x="890" y="304"/>
                </a:moveTo>
                <a:lnTo>
                  <a:pt x="0" y="123"/>
                </a:lnTo>
                <a:lnTo>
                  <a:pt x="926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5" name="Freeform 61">
            <a:extLst>
              <a:ext uri="{FF2B5EF4-FFF2-40B4-BE49-F238E27FC236}">
                <a16:creationId xmlns:a16="http://schemas.microsoft.com/office/drawing/2014/main" id="{1DFEBEE3-03DE-4141-8AB5-2341B0226847}"/>
              </a:ext>
            </a:extLst>
          </p:cNvPr>
          <p:cNvSpPr>
            <a:spLocks/>
          </p:cNvSpPr>
          <p:nvPr/>
        </p:nvSpPr>
        <p:spPr bwMode="auto">
          <a:xfrm>
            <a:off x="7923213" y="2079625"/>
            <a:ext cx="520700" cy="276225"/>
          </a:xfrm>
          <a:custGeom>
            <a:avLst/>
            <a:gdLst>
              <a:gd name="T0" fmla="*/ 327 w 328"/>
              <a:gd name="T1" fmla="*/ 33 h 174"/>
              <a:gd name="T2" fmla="*/ 264 w 328"/>
              <a:gd name="T3" fmla="*/ 0 h 174"/>
              <a:gd name="T4" fmla="*/ 191 w 328"/>
              <a:gd name="T5" fmla="*/ 0 h 174"/>
              <a:gd name="T6" fmla="*/ 118 w 328"/>
              <a:gd name="T7" fmla="*/ 16 h 174"/>
              <a:gd name="T8" fmla="*/ 64 w 328"/>
              <a:gd name="T9" fmla="*/ 49 h 174"/>
              <a:gd name="T10" fmla="*/ 19 w 328"/>
              <a:gd name="T11" fmla="*/ 107 h 174"/>
              <a:gd name="T12" fmla="*/ 0 w 328"/>
              <a:gd name="T13" fmla="*/ 173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74">
                <a:moveTo>
                  <a:pt x="327" y="33"/>
                </a:moveTo>
                <a:lnTo>
                  <a:pt x="264" y="0"/>
                </a:lnTo>
                <a:lnTo>
                  <a:pt x="191" y="0"/>
                </a:lnTo>
                <a:lnTo>
                  <a:pt x="118" y="16"/>
                </a:lnTo>
                <a:lnTo>
                  <a:pt x="64" y="49"/>
                </a:lnTo>
                <a:lnTo>
                  <a:pt x="19" y="107"/>
                </a:lnTo>
                <a:lnTo>
                  <a:pt x="0" y="1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26" name="Rectangle 62">
            <a:extLst>
              <a:ext uri="{FF2B5EF4-FFF2-40B4-BE49-F238E27FC236}">
                <a16:creationId xmlns:a16="http://schemas.microsoft.com/office/drawing/2014/main" id="{D13D4F96-1B76-464B-A83E-B96BA387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" y="5635333"/>
            <a:ext cx="6849485" cy="86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and retrieved in </a:t>
            </a:r>
            <a:r>
              <a:rPr lang="en-US" sz="2400" dirty="0">
                <a:solidFill>
                  <a:srgbClr val="000090"/>
                </a:solidFill>
                <a:latin typeface="Times New Roman"/>
                <a:cs typeface="Times New Roman"/>
              </a:rPr>
              <a:t>pages (blocks)</a:t>
            </a:r>
            <a:endParaRPr lang="en-US" altLang="en-US" sz="2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90"/>
                </a:solidFill>
                <a:latin typeface="Times New Roman"/>
                <a:cs typeface="Times New Roman"/>
              </a:rPr>
              <a:t>page size</a:t>
            </a:r>
            <a:r>
              <a:rPr lang="en-US" alt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multiple of </a:t>
            </a:r>
            <a:r>
              <a:rPr lang="en-US" altLang="en-US" sz="2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 size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 by OS).</a:t>
            </a:r>
          </a:p>
        </p:txBody>
      </p:sp>
    </p:spTree>
    <p:extLst>
      <p:ext uri="{BB962C8B-B14F-4D97-AF65-F5344CB8AC3E}">
        <p14:creationId xmlns:p14="http://schemas.microsoft.com/office/powerpoint/2010/main" val="110945802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Accessing a page on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Seek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time for the head to get to the desired track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~ 4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r>
              <a:rPr lang="en-US" sz="2400" dirty="0">
                <a:latin typeface="Times New Roman"/>
                <a:cs typeface="Times New Roman"/>
              </a:rPr>
              <a:t>  - 15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Rotational latency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time for the head to get to the right sector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~ 2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r>
              <a:rPr lang="en-US" sz="2400" dirty="0">
                <a:latin typeface="Times New Roman"/>
                <a:cs typeface="Times New Roman"/>
              </a:rPr>
              <a:t> – 7 </a:t>
            </a:r>
            <a:r>
              <a:rPr lang="en-US" sz="2400" dirty="0" err="1">
                <a:latin typeface="Times New Roman"/>
                <a:cs typeface="Times New Roman"/>
              </a:rPr>
              <a:t>ms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Transfer time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transferring data to main memory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~ 1000 Mb/ sec</a:t>
            </a:r>
            <a:br>
              <a:rPr lang="en-US" sz="2600" dirty="0">
                <a:latin typeface="Times New Roman"/>
                <a:cs typeface="Times New Roman"/>
              </a:rPr>
            </a:br>
            <a:endParaRPr lang="en-US" altLang="en-US" dirty="0">
              <a:solidFill>
                <a:srgbClr val="CF0E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 time + rotational latency dominate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0" y="43708"/>
            <a:ext cx="8730532" cy="95535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Slow access in external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17600"/>
            <a:ext cx="8730532" cy="56038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external storage (I/O access)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significantly longer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CPU or memory access</a:t>
            </a:r>
            <a:endParaRPr lang="en-US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#I/O access dominates the time of querying data</a:t>
            </a:r>
          </a:p>
          <a:p>
            <a:pPr lvl="1"/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the #memory access or #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opposed to in-memory algorithms</a:t>
            </a:r>
          </a:p>
          <a:p>
            <a:pPr lvl="2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Systems aim at speeding up/ reducing I/O access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10177</TotalTime>
  <Words>1590</Words>
  <Application>Microsoft Macintosh PowerPoint</Application>
  <PresentationFormat>On-screen Show (4:3)</PresentationFormat>
  <Paragraphs>301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Book Antiqua</vt:lpstr>
      <vt:lpstr>Calibri</vt:lpstr>
      <vt:lpstr>Courier New</vt:lpstr>
      <vt:lpstr>Monotype Sorts</vt:lpstr>
      <vt:lpstr>Times New Roman</vt:lpstr>
      <vt:lpstr>Wingdings</vt:lpstr>
      <vt:lpstr>Office Theme</vt:lpstr>
      <vt:lpstr>CS 440  Database Management Systems</vt:lpstr>
      <vt:lpstr>DB systems separate logical &amp; physical levels</vt:lpstr>
      <vt:lpstr>But we need to know system internal  when working with large data!</vt:lpstr>
      <vt:lpstr>DB System Internal</vt:lpstr>
      <vt:lpstr>External Storage</vt:lpstr>
      <vt:lpstr>Memory/storage hierarchy</vt:lpstr>
      <vt:lpstr>Components of a disk</vt:lpstr>
      <vt:lpstr>Accessing a page on disk</vt:lpstr>
      <vt:lpstr>Slow access in external storage</vt:lpstr>
      <vt:lpstr>Sequential access on external storage</vt:lpstr>
      <vt:lpstr>Example (in C/ C++)</vt:lpstr>
      <vt:lpstr>Random access</vt:lpstr>
      <vt:lpstr>Speed up querying  large data</vt:lpstr>
      <vt:lpstr>Storage Management</vt:lpstr>
      <vt:lpstr>Storage management</vt:lpstr>
      <vt:lpstr>Record formats: fixed length</vt:lpstr>
      <vt:lpstr>Record formats: variable length</vt:lpstr>
      <vt:lpstr>Page formats: fixed length records</vt:lpstr>
      <vt:lpstr>Page formats: variable length records</vt:lpstr>
      <vt:lpstr>Files of records</vt:lpstr>
      <vt:lpstr>Buffer Management</vt:lpstr>
      <vt:lpstr>Buffer management</vt:lpstr>
      <vt:lpstr>When a page is requested ...</vt:lpstr>
      <vt:lpstr>More on buffer management</vt:lpstr>
      <vt:lpstr>Buffer replacement policy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Rahmaniheris, Maryam</cp:lastModifiedBy>
  <cp:revision>1478</cp:revision>
  <dcterms:created xsi:type="dcterms:W3CDTF">2013-01-08T05:44:03Z</dcterms:created>
  <dcterms:modified xsi:type="dcterms:W3CDTF">2024-01-18T03:35:38Z</dcterms:modified>
</cp:coreProperties>
</file>