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76" r:id="rId3"/>
    <p:sldId id="494" r:id="rId4"/>
    <p:sldId id="493" r:id="rId5"/>
    <p:sldId id="496" r:id="rId6"/>
    <p:sldId id="495" r:id="rId7"/>
    <p:sldId id="497" r:id="rId8"/>
    <p:sldId id="417" r:id="rId9"/>
    <p:sldId id="427" r:id="rId10"/>
    <p:sldId id="418" r:id="rId11"/>
    <p:sldId id="429" r:id="rId12"/>
    <p:sldId id="419" r:id="rId13"/>
    <p:sldId id="421" r:id="rId14"/>
    <p:sldId id="422" r:id="rId15"/>
    <p:sldId id="423" r:id="rId16"/>
    <p:sldId id="424" r:id="rId17"/>
    <p:sldId id="430" r:id="rId18"/>
    <p:sldId id="425" r:id="rId19"/>
    <p:sldId id="426" r:id="rId20"/>
    <p:sldId id="428" r:id="rId21"/>
    <p:sldId id="509" r:id="rId22"/>
    <p:sldId id="498" r:id="rId23"/>
    <p:sldId id="505" r:id="rId24"/>
    <p:sldId id="506" r:id="rId25"/>
    <p:sldId id="507" r:id="rId26"/>
    <p:sldId id="508" r:id="rId27"/>
    <p:sldId id="504" r:id="rId28"/>
    <p:sldId id="510" r:id="rId29"/>
    <p:sldId id="511" r:id="rId30"/>
    <p:sldId id="503" r:id="rId31"/>
    <p:sldId id="432" r:id="rId32"/>
    <p:sldId id="501" r:id="rId33"/>
    <p:sldId id="433" r:id="rId34"/>
    <p:sldId id="434" r:id="rId35"/>
    <p:sldId id="435" r:id="rId36"/>
    <p:sldId id="436" r:id="rId37"/>
    <p:sldId id="502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8" r:id="rId48"/>
    <p:sldId id="500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1311"/>
  </p:normalViewPr>
  <p:slideViewPr>
    <p:cSldViewPr snapToGrid="0" snapToObjects="1">
      <p:cViewPr varScale="1">
        <p:scale>
          <a:sx n="119" d="100"/>
          <a:sy n="119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8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2FE8946-32A4-EB43-AB91-009A2A9E6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DABAF6E-B904-1D48-81E8-4CAA55EDE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9761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67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the root is filled, we split the root and create a new root with one key for the tree. This is why the root does not follow the minimum d keys restriction.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the root is filled, we split the root and create a new root with one key for the tree. This is why the root does not follow the minimum d keys restriction.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CS 440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file vs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/>
                <a:cs typeface="Times New Roman"/>
              </a:rPr>
              <a:t>Data file </a:t>
            </a:r>
            <a:r>
              <a:rPr lang="en-US" dirty="0">
                <a:latin typeface="Times New Roman"/>
                <a:cs typeface="Times New Roman"/>
              </a:rPr>
              <a:t>stores the relation. </a:t>
            </a:r>
          </a:p>
          <a:p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Index file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stores the index data structure.</a:t>
            </a:r>
            <a:endParaRPr lang="en-US" b="1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Normally, one data file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multiple index files</a:t>
            </a:r>
            <a:r>
              <a:rPr lang="en-US" dirty="0">
                <a:latin typeface="Times New Roman"/>
                <a:cs typeface="Times New Roman"/>
              </a:rPr>
              <a:t>.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access using different attributes =&gt; multiple 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3"/>
          <p:cNvSpPr>
            <a:spLocks noChangeShapeType="1"/>
          </p:cNvSpPr>
          <p:nvPr/>
        </p:nvSpPr>
        <p:spPr bwMode="auto">
          <a:xfrm>
            <a:off x="24384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4"/>
          <p:cNvSpPr>
            <a:spLocks noChangeShapeType="1"/>
          </p:cNvSpPr>
          <p:nvPr/>
        </p:nvSpPr>
        <p:spPr bwMode="auto">
          <a:xfrm>
            <a:off x="2362200" y="37338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>
            <a:off x="2438400" y="39624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6"/>
          <p:cNvSpPr>
            <a:spLocks noChangeShapeType="1"/>
          </p:cNvSpPr>
          <p:nvPr/>
        </p:nvSpPr>
        <p:spPr bwMode="auto">
          <a:xfrm>
            <a:off x="2438400" y="44958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7"/>
          <p:cNvSpPr>
            <a:spLocks noChangeShapeType="1"/>
          </p:cNvSpPr>
          <p:nvPr/>
        </p:nvSpPr>
        <p:spPr bwMode="auto">
          <a:xfrm>
            <a:off x="2438400" y="46482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1321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 File 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441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Index File</a:t>
            </a:r>
          </a:p>
        </p:txBody>
      </p:sp>
    </p:spTree>
    <p:extLst>
      <p:ext uri="{BB962C8B-B14F-4D97-AF65-F5344CB8AC3E}">
        <p14:creationId xmlns:p14="http://schemas.microsoft.com/office/powerpoint/2010/main" val="297918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file vs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Index file is </a:t>
            </a:r>
            <a:r>
              <a:rPr lang="en-US" i="1" dirty="0">
                <a:latin typeface="Times New Roman"/>
                <a:cs typeface="Times New Roman"/>
              </a:rPr>
              <a:t>smaller than </a:t>
            </a:r>
            <a:r>
              <a:rPr lang="en-US" dirty="0">
                <a:latin typeface="Times New Roman"/>
                <a:cs typeface="Times New Roman"/>
              </a:rPr>
              <a:t>the data file. </a:t>
            </a:r>
          </a:p>
          <a:p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Ideally, index file should fit in main memory.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We can find addresses of tuples/pages fast (no I/O).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We can maintain index sorted efficiently (no I/O).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3"/>
          <p:cNvSpPr>
            <a:spLocks noChangeShapeType="1"/>
          </p:cNvSpPr>
          <p:nvPr/>
        </p:nvSpPr>
        <p:spPr bwMode="auto">
          <a:xfrm>
            <a:off x="24384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4"/>
          <p:cNvSpPr>
            <a:spLocks noChangeShapeType="1"/>
          </p:cNvSpPr>
          <p:nvPr/>
        </p:nvSpPr>
        <p:spPr bwMode="auto">
          <a:xfrm>
            <a:off x="2362200" y="37338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>
            <a:off x="2438400" y="39624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6"/>
          <p:cNvSpPr>
            <a:spLocks noChangeShapeType="1"/>
          </p:cNvSpPr>
          <p:nvPr/>
        </p:nvSpPr>
        <p:spPr bwMode="auto">
          <a:xfrm>
            <a:off x="2438400" y="44958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7"/>
          <p:cNvSpPr>
            <a:spLocks noChangeShapeType="1"/>
          </p:cNvSpPr>
          <p:nvPr/>
        </p:nvSpPr>
        <p:spPr bwMode="auto">
          <a:xfrm>
            <a:off x="2438400" y="46482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1321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 File 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441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Index File</a:t>
            </a:r>
          </a:p>
        </p:txBody>
      </p:sp>
    </p:spTree>
    <p:extLst>
      <p:ext uri="{BB962C8B-B14F-4D97-AF65-F5344CB8AC3E}">
        <p14:creationId xmlns:p14="http://schemas.microsoft.com/office/powerpoint/2010/main" val="196892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categorizations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Clustered</a:t>
            </a:r>
            <a:r>
              <a:rPr lang="en-US" sz="2800" dirty="0">
                <a:latin typeface="Times New Roman"/>
                <a:cs typeface="Times New Roman"/>
              </a:rPr>
              <a:t> vs. </a:t>
            </a:r>
            <a:r>
              <a:rPr lang="en-US" sz="2800" dirty="0" err="1">
                <a:solidFill>
                  <a:srgbClr val="7030A0"/>
                </a:solidFill>
                <a:latin typeface="Times New Roman"/>
                <a:cs typeface="Times New Roman"/>
              </a:rPr>
              <a:t>unclustered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  <a:latin typeface="Times New Roman"/>
                <a:cs typeface="Times New Roman"/>
              </a:rPr>
              <a:t>data file stored based on the index order.</a:t>
            </a:r>
          </a:p>
          <a:p>
            <a:pPr lvl="1"/>
            <a:r>
              <a:rPr lang="en-US" sz="2600" dirty="0">
                <a:solidFill>
                  <a:srgbClr val="7030A0"/>
                </a:solidFill>
                <a:latin typeface="Times New Roman"/>
                <a:cs typeface="Times New Roman"/>
              </a:rPr>
              <a:t>data file stored in another order, or no order.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Dense </a:t>
            </a:r>
            <a:r>
              <a:rPr lang="en-US" sz="2800" dirty="0">
                <a:latin typeface="Times New Roman"/>
                <a:cs typeface="Times New Roman"/>
              </a:rPr>
              <a:t>vs.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sparse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  <a:latin typeface="Times New Roman"/>
                <a:cs typeface="Times New Roman"/>
              </a:rPr>
              <a:t>each tuple is pointed by an entry in the index.</a:t>
            </a:r>
          </a:p>
          <a:p>
            <a:pPr lvl="1"/>
            <a:r>
              <a:rPr lang="en-US" sz="2600" dirty="0">
                <a:solidFill>
                  <a:srgbClr val="7030A0"/>
                </a:solidFill>
                <a:latin typeface="Times New Roman"/>
                <a:cs typeface="Times New Roman"/>
              </a:rPr>
              <a:t>each page has an entry in the index.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size versus time tradeoff. 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categorizations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dense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3"/>
          <p:cNvSpPr>
            <a:spLocks noChangeShapeType="1"/>
          </p:cNvSpPr>
          <p:nvPr/>
        </p:nvSpPr>
        <p:spPr bwMode="auto">
          <a:xfrm>
            <a:off x="24384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362200" y="37338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438400" y="39624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438400" y="44958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7"/>
          <p:cNvSpPr>
            <a:spLocks noChangeShapeType="1"/>
          </p:cNvSpPr>
          <p:nvPr/>
        </p:nvSpPr>
        <p:spPr bwMode="auto">
          <a:xfrm>
            <a:off x="2438400" y="46482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88"/>
          <p:cNvSpPr>
            <a:spLocks noChangeShapeType="1"/>
          </p:cNvSpPr>
          <p:nvPr/>
        </p:nvSpPr>
        <p:spPr bwMode="auto">
          <a:xfrm>
            <a:off x="2438400" y="49530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9"/>
          <p:cNvSpPr>
            <a:spLocks noChangeShapeType="1"/>
          </p:cNvSpPr>
          <p:nvPr/>
        </p:nvSpPr>
        <p:spPr bwMode="auto">
          <a:xfrm>
            <a:off x="2438400" y="51816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1829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categorizations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sparse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378075" y="35433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20950" y="3724275"/>
            <a:ext cx="18288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520950" y="3968750"/>
            <a:ext cx="1746250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/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514600" y="4495800"/>
            <a:ext cx="1752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Duplicate search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dense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473325" y="3543300"/>
            <a:ext cx="179387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05075" y="3756024"/>
            <a:ext cx="1746250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520950" y="3968750"/>
            <a:ext cx="1746250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/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514600" y="4416425"/>
            <a:ext cx="1736725" cy="148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4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Duplicate search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sparse: 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Any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43530" cy="609600"/>
        </p:xfrm>
        <a:graphic>
          <a:graphicData uri="http://schemas.openxmlformats.org/drawingml/2006/table">
            <a:tbl>
              <a:tblPr/>
              <a:tblGrid>
                <a:gridCol w="40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473326" y="3543300"/>
            <a:ext cx="17780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05075" y="3756025"/>
            <a:ext cx="1746250" cy="89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520950" y="3968750"/>
            <a:ext cx="1730375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/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562225" y="4448175"/>
            <a:ext cx="1533525" cy="193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0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Duplicate search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sparse: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misses the first tuple with search key 20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43530" cy="609600"/>
        </p:xfrm>
        <a:graphic>
          <a:graphicData uri="http://schemas.openxmlformats.org/drawingml/2006/table">
            <a:tbl>
              <a:tblPr/>
              <a:tblGrid>
                <a:gridCol w="40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473326" y="3543300"/>
            <a:ext cx="17780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05075" y="3756025"/>
            <a:ext cx="1746250" cy="89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520950" y="3968750"/>
            <a:ext cx="1730375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/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562225" y="4448175"/>
            <a:ext cx="1533525" cy="193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Duplicate search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sparse: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point to the lowest new search key in every page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473326" y="3543300"/>
            <a:ext cx="1777999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05075" y="3756025"/>
            <a:ext cx="17462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520950" y="3968750"/>
            <a:ext cx="1730375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/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562225" y="4448175"/>
            <a:ext cx="1533525" cy="193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000090"/>
                </a:solidFill>
                <a:latin typeface="Times New Roman"/>
                <a:cs typeface="Times New Roman"/>
              </a:rPr>
              <a:t>Unclustered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Because there is no order in data file, </a:t>
            </a:r>
            <a:r>
              <a:rPr lang="en-US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it must be dense</a:t>
            </a:r>
            <a:r>
              <a:rPr lang="en-US" sz="2800" b="1" dirty="0">
                <a:latin typeface="Times New Roman"/>
                <a:cs typeface="Times New Roman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>
            <a:off x="2438400" y="3276599"/>
            <a:ext cx="178117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505075" y="3476625"/>
            <a:ext cx="17145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05075" y="3756024"/>
            <a:ext cx="1714500" cy="173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365375" y="4419600"/>
            <a:ext cx="185420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/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438400" y="3998913"/>
            <a:ext cx="178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6"/>
          <p:cNvSpPr>
            <a:spLocks noChangeShapeType="1"/>
          </p:cNvSpPr>
          <p:nvPr/>
        </p:nvSpPr>
        <p:spPr bwMode="auto">
          <a:xfrm flipV="1">
            <a:off x="2444750" y="3124199"/>
            <a:ext cx="1822450" cy="160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86"/>
          <p:cNvSpPr>
            <a:spLocks noChangeShapeType="1"/>
          </p:cNvSpPr>
          <p:nvPr/>
        </p:nvSpPr>
        <p:spPr bwMode="auto">
          <a:xfrm flipV="1">
            <a:off x="2438400" y="4229098"/>
            <a:ext cx="1758950" cy="755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86"/>
          <p:cNvSpPr>
            <a:spLocks noChangeShapeType="1"/>
          </p:cNvSpPr>
          <p:nvPr/>
        </p:nvSpPr>
        <p:spPr bwMode="auto">
          <a:xfrm>
            <a:off x="2590800" y="5184773"/>
            <a:ext cx="1606550" cy="7842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Access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Method of </a:t>
            </a:r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accessing tuples on external storage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Input: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>
                <a:latin typeface="Times New Roman"/>
                <a:cs typeface="Times New Roman"/>
              </a:rPr>
              <a:t>condition (on </a:t>
            </a:r>
            <a:r>
              <a:rPr lang="en-US" sz="2800" dirty="0">
                <a:latin typeface="Times New Roman"/>
                <a:cs typeface="Times New Roman"/>
              </a:rPr>
              <a:t>attribute values)</a:t>
            </a:r>
            <a:endParaRPr lang="en-US" sz="2800" dirty="0">
              <a:latin typeface="Times New Roman"/>
              <a:cs typeface="Times New Roman"/>
              <a:sym typeface="Wingdings"/>
            </a:endParaRPr>
          </a:p>
          <a:p>
            <a:r>
              <a:rPr lang="en-US" sz="2800" b="1" dirty="0">
                <a:latin typeface="Times New Roman"/>
                <a:cs typeface="Times New Roman"/>
                <a:sym typeface="Wingdings"/>
              </a:rPr>
              <a:t>Output: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 tuples that satisfy the condition</a:t>
            </a:r>
          </a:p>
          <a:p>
            <a:endParaRPr lang="en-US" sz="2800" dirty="0">
              <a:latin typeface="Times New Roman"/>
              <a:cs typeface="Times New Roman"/>
              <a:sym typeface="Wingdings"/>
            </a:endParaRPr>
          </a:p>
          <a:p>
            <a:r>
              <a:rPr lang="en-US" sz="2800" dirty="0">
                <a:latin typeface="Times New Roman"/>
                <a:cs typeface="Times New Roman"/>
                <a:sym typeface="Wingdings"/>
              </a:rPr>
              <a:t>To support an access path, we design </a:t>
            </a:r>
            <a:r>
              <a:rPr lang="en-US" sz="2800" b="1" dirty="0">
                <a:solidFill>
                  <a:srgbClr val="7030A0"/>
                </a:solidFill>
                <a:latin typeface="Times New Roman"/>
                <a:cs typeface="Times New Roman"/>
                <a:sym typeface="Wingdings"/>
              </a:rPr>
              <a:t>file structure</a:t>
            </a:r>
          </a:p>
          <a:p>
            <a:pPr lvl="1"/>
            <a:r>
              <a:rPr lang="en-US" sz="2600" b="1" dirty="0">
                <a:solidFill>
                  <a:srgbClr val="7030A0"/>
                </a:solidFill>
                <a:latin typeface="Times New Roman"/>
                <a:cs typeface="Times New Roman"/>
                <a:sym typeface="Wingdings"/>
              </a:rPr>
              <a:t>organizing pages in files </a:t>
            </a:r>
            <a:r>
              <a:rPr lang="en-US" sz="2600" dirty="0">
                <a:solidFill>
                  <a:srgbClr val="7030A0"/>
                </a:solidFill>
                <a:latin typeface="Times New Roman"/>
                <a:cs typeface="Times New Roman"/>
                <a:sym typeface="Wingdings"/>
              </a:rPr>
              <a:t>to support access path</a:t>
            </a:r>
          </a:p>
          <a:p>
            <a:pPr lvl="1"/>
            <a:r>
              <a:rPr lang="en-US" sz="2600" dirty="0">
                <a:solidFill>
                  <a:srgbClr val="7030A0"/>
                </a:solidFill>
                <a:latin typeface="Times New Roman"/>
                <a:cs typeface="Times New Roman"/>
                <a:sym typeface="Wingdings"/>
              </a:rPr>
              <a:t>data structures on external storage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4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categorizations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Primary</a:t>
            </a:r>
            <a:r>
              <a:rPr lang="en-US" sz="2800" dirty="0">
                <a:latin typeface="Times New Roman"/>
                <a:cs typeface="Times New Roman"/>
              </a:rPr>
              <a:t> vs.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secondary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primary key is the search key.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other attributes are the search key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75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B+Tree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1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Problem with simple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Index of a large data file gets too large.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  <a:latin typeface="Times New Roman"/>
                <a:cs typeface="Times New Roman"/>
              </a:rPr>
              <a:t>does not fit in main memory!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How about building an </a:t>
            </a:r>
            <a:r>
              <a:rPr lang="en-US" sz="2800" i="1" dirty="0">
                <a:solidFill>
                  <a:srgbClr val="7030A0"/>
                </a:solidFill>
                <a:latin typeface="Times New Roman"/>
                <a:cs typeface="Times New Roman"/>
              </a:rPr>
              <a:t>index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 index file?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index file might still be too large </a:t>
            </a:r>
          </a:p>
          <a:p>
            <a:pPr lvl="1"/>
            <a:r>
              <a:rPr lang="en-US" sz="2800" b="1" i="1" dirty="0">
                <a:solidFill>
                  <a:srgbClr val="7030A0"/>
                </a:solidFill>
                <a:latin typeface="Times New Roman"/>
                <a:cs typeface="Times New Roman"/>
              </a:rPr>
              <a:t>how about building an index for index file again?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until the top index file is sufficiently small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Multi-level index =&gt; </a:t>
            </a:r>
            <a:r>
              <a:rPr lang="en-US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tree indexes</a:t>
            </a:r>
          </a:p>
          <a:p>
            <a:pPr marL="0" indent="0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B+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popular tree index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tree 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height-balanced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binary search tree in main memory!</a:t>
            </a:r>
          </a:p>
          <a:p>
            <a:pPr marL="0" indent="0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Search/update/insert/delete at log </a:t>
            </a:r>
            <a:r>
              <a:rPr lang="en-US" altLang="en-US" sz="28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b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 = fanout, N = # leaf pages)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both point and range queries efficiently.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B+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772732"/>
            <a:ext cx="8730532" cy="594874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Degree</a:t>
            </a:r>
            <a:r>
              <a:rPr lang="en-US" sz="2800" dirty="0">
                <a:latin typeface="Times New Roman"/>
                <a:cs typeface="Times New Roman"/>
              </a:rPr>
              <a:t> (order) of the tree: </a:t>
            </a:r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</a:p>
          <a:p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Each node (</a:t>
            </a:r>
            <a:r>
              <a:rPr lang="en-US" sz="2800" i="1" dirty="0">
                <a:solidFill>
                  <a:srgbClr val="7030A0"/>
                </a:solidFill>
                <a:latin typeface="Times New Roman"/>
                <a:cs typeface="Times New Roman"/>
              </a:rPr>
              <a:t>except root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) stores [</a:t>
            </a:r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, 2</a:t>
            </a:r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] keys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50% occupancy (fill-factor) in non-root nodes.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200400" y="2743200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 flipH="1">
            <a:off x="26670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5"/>
          <p:cNvSpPr>
            <a:spLocks noChangeShapeType="1"/>
          </p:cNvSpPr>
          <p:nvPr/>
        </p:nvSpPr>
        <p:spPr bwMode="auto">
          <a:xfrm>
            <a:off x="4876800" y="32766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752600" y="3625850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[A , 10)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3432175" y="3625850"/>
            <a:ext cx="7530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[10, 32)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495800" y="3625850"/>
            <a:ext cx="7530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[32, 94)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6248400" y="3625850"/>
            <a:ext cx="696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[94, B)</a:t>
            </a: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770670" y="2447925"/>
            <a:ext cx="2436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Non-leaf nodes</a:t>
            </a:r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38862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4419600" y="327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" name="Group 56"/>
          <p:cNvGraphicFramePr>
            <a:graphicFrameLocks noGrp="1"/>
          </p:cNvGraphicFramePr>
          <p:nvPr/>
        </p:nvGraphicFramePr>
        <p:xfrm>
          <a:off x="3276600" y="4651375"/>
          <a:ext cx="1828800" cy="7112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Line 48"/>
          <p:cNvSpPr>
            <a:spLocks noChangeShapeType="1"/>
          </p:cNvSpPr>
          <p:nvPr/>
        </p:nvSpPr>
        <p:spPr bwMode="auto">
          <a:xfrm flipH="1">
            <a:off x="2743200" y="51847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>
            <a:off x="3962400" y="5184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50"/>
          <p:cNvSpPr>
            <a:spLocks noChangeShapeType="1"/>
          </p:cNvSpPr>
          <p:nvPr/>
        </p:nvSpPr>
        <p:spPr bwMode="auto">
          <a:xfrm>
            <a:off x="4495800" y="51847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>
            <a:off x="4953000" y="5184775"/>
            <a:ext cx="13716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2380484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3660009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28</a:t>
            </a:r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4574409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32</a:t>
            </a:r>
          </a:p>
        </p:txBody>
      </p:sp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324600" y="4645025"/>
          <a:ext cx="1828800" cy="7112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764320" y="4414192"/>
            <a:ext cx="2436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Leaf nodes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392285" y="5489575"/>
            <a:ext cx="25122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tuples/ pages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 (data file)</a:t>
            </a:r>
          </a:p>
        </p:txBody>
      </p:sp>
    </p:spTree>
    <p:extLst>
      <p:ext uri="{BB962C8B-B14F-4D97-AF65-F5344CB8AC3E}">
        <p14:creationId xmlns:p14="http://schemas.microsoft.com/office/powerpoint/2010/main" val="3941685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/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612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1143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676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d = 2</a:t>
            </a:r>
          </a:p>
        </p:txBody>
      </p:sp>
      <p:sp>
        <p:nvSpPr>
          <p:cNvPr id="2" name="Text Box 26">
            <a:extLst>
              <a:ext uri="{FF2B5EF4-FFF2-40B4-BE49-F238E27FC236}">
                <a16:creationId xmlns:a16="http://schemas.microsoft.com/office/drawing/2014/main" id="{8B3DBA4C-B78E-5C13-6CE6-1DA0A6C4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57" y="2631888"/>
            <a:ext cx="2436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/>
              <a:t>Non-leaf nodes</a:t>
            </a:r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C59AC30E-4FCC-1E26-D7E7-34551E7D3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130" y="4034859"/>
            <a:ext cx="2436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/>
              <a:t>Leaf nodes</a:t>
            </a:r>
          </a:p>
        </p:txBody>
      </p:sp>
      <p:sp>
        <p:nvSpPr>
          <p:cNvPr id="6" name="Text Box 26">
            <a:extLst>
              <a:ext uri="{FF2B5EF4-FFF2-40B4-BE49-F238E27FC236}">
                <a16:creationId xmlns:a16="http://schemas.microsoft.com/office/drawing/2014/main" id="{96F457CB-0E3F-268B-A847-8FB258AA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906" y="1990915"/>
            <a:ext cx="856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/>
              <a:t>root</a:t>
            </a: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D1BC5D27-3BEC-906D-4866-A81CA8C4F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26" y="6338785"/>
            <a:ext cx="33350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/>
              <a:t>tuples/ pages on data file</a:t>
            </a:r>
          </a:p>
        </p:txBody>
      </p:sp>
    </p:spTree>
    <p:extLst>
      <p:ext uri="{BB962C8B-B14F-4D97-AF65-F5344CB8AC3E}">
        <p14:creationId xmlns:p14="http://schemas.microsoft.com/office/powerpoint/2010/main" val="415756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339923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B+ tree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596980"/>
            <a:ext cx="8730532" cy="512449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How to choose the value of d?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each node should fit in one page.</a:t>
            </a:r>
          </a:p>
          <a:p>
            <a:endParaRPr lang="en-US" sz="2800" b="1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Example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key value: 8 byte; record pointer: 16 bytes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page size: 4096 bytes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2d * 8 + (2d + 1) * 16 &lt;= 4096; d &lt;= 85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74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7165786-EAEE-1946-8648-995B55B0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2A02B7-A1B1-A642-8343-FA651E3F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3245DD9-1864-5448-9ECF-5F49F2696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B+ trees in practice</a:t>
            </a:r>
            <a:endParaRPr lang="en-US" altLang="en-US" dirty="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E4DEFFF1-5C63-FD48-A7F0-ADE8103EA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order: 100.  Typical fill-factor: 67%.</a:t>
            </a:r>
          </a:p>
          <a:p>
            <a:pPr lvl="1">
              <a:buSzPct val="75000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fanout = 133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capacities:</a:t>
            </a:r>
          </a:p>
          <a:p>
            <a:pPr lvl="1">
              <a:buSzPct val="75000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4: 133</a:t>
            </a:r>
            <a:r>
              <a:rPr lang="en-US" altLang="en-US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312,900,700 records</a:t>
            </a:r>
          </a:p>
          <a:p>
            <a:pPr lvl="1">
              <a:buSzPct val="75000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3: 133</a:t>
            </a:r>
            <a:r>
              <a:rPr lang="en-US" altLang="en-US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2,352,637 records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often hold top levels in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pool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SzPct val="75000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=           1 page  =     8 Kbytes</a:t>
            </a:r>
          </a:p>
          <a:p>
            <a:pPr lvl="1">
              <a:buSzPct val="75000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 =      133 pages =     1 Mbyte</a:t>
            </a:r>
          </a:p>
          <a:p>
            <a:pPr lvl="1">
              <a:buSzPct val="75000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 = 17,689 pages = 133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MBytes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385625569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B+Tree</a:t>
            </a:r>
            <a:r>
              <a:rPr lang="en-US" dirty="0">
                <a:latin typeface="Times New Roman"/>
                <a:cs typeface="Times New Roman"/>
              </a:rPr>
              <a:t>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0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sz="4400" dirty="0">
                <a:solidFill>
                  <a:srgbClr val="000090"/>
                </a:solidFill>
                <a:latin typeface="Times New Roman"/>
                <a:cs typeface="Times New Roman"/>
              </a:rPr>
              <a:t>B+ tree Algorithms: search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/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612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1143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676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341499" y="976416"/>
            <a:ext cx="8364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b="1" dirty="0">
                <a:latin typeface="Times New Roman"/>
                <a:cs typeface="Times New Roman"/>
              </a:rPr>
              <a:t>Point query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  <a:r>
              <a:rPr lang="en-US" sz="2600" dirty="0">
                <a:latin typeface="Times New Roman"/>
                <a:cs typeface="Times New Roman"/>
              </a:rPr>
              <a:t>start from the root; follow the links to the leaf.</a:t>
            </a:r>
            <a:endParaRPr lang="en-US" sz="2600" b="1" dirty="0">
              <a:latin typeface="Times New Roman"/>
              <a:cs typeface="Times New Roman"/>
            </a:endParaRP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D1BC5D27-3BEC-906D-4866-A81CA8C4F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26" y="6338785"/>
            <a:ext cx="33350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/>
              <a:t>tuples/ pages on data file</a:t>
            </a:r>
          </a:p>
        </p:txBody>
      </p:sp>
    </p:spTree>
    <p:extLst>
      <p:ext uri="{BB962C8B-B14F-4D97-AF65-F5344CB8AC3E}">
        <p14:creationId xmlns:p14="http://schemas.microsoft.com/office/powerpoint/2010/main" val="173973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1410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Types of queries regarding </a:t>
            </a:r>
            <a:b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access paths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Point query 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*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coffee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ja-JP" altLang="en-US" sz="2400">
                <a:latin typeface="Courier New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Costa</a:t>
            </a:r>
            <a:r>
              <a:rPr lang="ja-JP" altLang="en-US" sz="2400">
                <a:latin typeface="Courier New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Range query </a:t>
            </a:r>
          </a:p>
          <a:p>
            <a:pPr marL="0" indent="0">
              <a:buNone/>
            </a:pPr>
            <a:r>
              <a:rPr lang="en-US" sz="2600" b="1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*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price &gt; 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2 AND price &lt; 10;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6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sz="4400" dirty="0">
                <a:solidFill>
                  <a:srgbClr val="000090"/>
                </a:solidFill>
                <a:latin typeface="Times New Roman"/>
                <a:cs typeface="Times New Roman"/>
              </a:rPr>
              <a:t>Search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/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612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1143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676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341499" y="976416"/>
            <a:ext cx="86084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b="1" dirty="0">
                <a:latin typeface="Times New Roman"/>
                <a:cs typeface="Times New Roman"/>
              </a:rPr>
              <a:t>Range query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  <a:r>
              <a:rPr lang="en-US" sz="2600" dirty="0">
                <a:latin typeface="Times New Roman"/>
                <a:cs typeface="Times New Roman"/>
              </a:rPr>
              <a:t>find the lowest point in the range; follow links </a:t>
            </a:r>
          </a:p>
          <a:p>
            <a:r>
              <a:rPr lang="en-US" sz="2600" dirty="0">
                <a:latin typeface="Times New Roman"/>
                <a:cs typeface="Times New Roman"/>
              </a:rPr>
              <a:t>				   between the leaf nodes.</a:t>
            </a: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D1BC5D27-3BEC-906D-4866-A81CA8C4F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26" y="6338785"/>
            <a:ext cx="33350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/>
              <a:t>tuples/ pages on data file</a:t>
            </a:r>
          </a:p>
        </p:txBody>
      </p:sp>
    </p:spTree>
    <p:extLst>
      <p:ext uri="{BB962C8B-B14F-4D97-AF65-F5344CB8AC3E}">
        <p14:creationId xmlns:p14="http://schemas.microsoft.com/office/powerpoint/2010/main" val="583011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Inserting a new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Pick the proper leaf node and insert the key.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If the </a:t>
            </a:r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node contains more than 2d keys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split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the node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insert the extra node in the parent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If  leaf level, </a:t>
            </a:r>
            <a:r>
              <a:rPr lang="en-US" sz="2600" dirty="0">
                <a:solidFill>
                  <a:srgbClr val="7030A0"/>
                </a:solidFill>
                <a:latin typeface="Times New Roman"/>
                <a:cs typeface="Times New Roman"/>
              </a:rPr>
              <a:t>add K3 to the right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07975" y="3581400"/>
          <a:ext cx="3124201" cy="685800"/>
        </p:xfrm>
        <a:graphic>
          <a:graphicData uri="http://schemas.openxmlformats.org/drawingml/2006/table">
            <a:tbl>
              <a:tblPr/>
              <a:tblGrid>
                <a:gridCol w="43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8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9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8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4194175" y="3581400"/>
          <a:ext cx="2286000" cy="68580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2"/>
          <p:cNvGraphicFramePr>
            <a:graphicFrameLocks noGrp="1"/>
          </p:cNvGraphicFramePr>
          <p:nvPr/>
        </p:nvGraphicFramePr>
        <p:xfrm>
          <a:off x="6632575" y="3581400"/>
          <a:ext cx="2286000" cy="68580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5946775" y="2895600"/>
            <a:ext cx="16012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(K3,    )  parent</a:t>
            </a:r>
          </a:p>
        </p:txBody>
      </p:sp>
      <p:sp>
        <p:nvSpPr>
          <p:cNvPr id="9" name="Line 75"/>
          <p:cNvSpPr>
            <a:spLocks noChangeShapeType="1"/>
          </p:cNvSpPr>
          <p:nvPr/>
        </p:nvSpPr>
        <p:spPr bwMode="auto">
          <a:xfrm>
            <a:off x="6556375" y="3124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6"/>
          <p:cNvSpPr>
            <a:spLocks noChangeShapeType="1"/>
          </p:cNvSpPr>
          <p:nvPr/>
        </p:nvSpPr>
        <p:spPr bwMode="auto">
          <a:xfrm>
            <a:off x="3432175" y="3962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81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/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612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1143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676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194"/>
          <p:cNvSpPr txBox="1">
            <a:spLocks noChangeArrowheads="1"/>
          </p:cNvSpPr>
          <p:nvPr/>
        </p:nvSpPr>
        <p:spPr bwMode="auto">
          <a:xfrm>
            <a:off x="863600" y="1184275"/>
            <a:ext cx="1819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Insert K = 18  </a:t>
            </a:r>
          </a:p>
        </p:txBody>
      </p:sp>
    </p:spTree>
    <p:extLst>
      <p:ext uri="{BB962C8B-B14F-4D97-AF65-F5344CB8AC3E}">
        <p14:creationId xmlns:p14="http://schemas.microsoft.com/office/powerpoint/2010/main" val="2537061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/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2627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7778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295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63600" y="1184275"/>
            <a:ext cx="1819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Insert K = 18  </a:t>
            </a:r>
          </a:p>
        </p:txBody>
      </p:sp>
      <p:sp>
        <p:nvSpPr>
          <p:cNvPr id="49" name="Rectangle 171"/>
          <p:cNvSpPr>
            <a:spLocks noChangeArrowheads="1"/>
          </p:cNvSpPr>
          <p:nvPr/>
        </p:nvSpPr>
        <p:spPr bwMode="auto">
          <a:xfrm>
            <a:off x="1815334" y="594052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50" name="Line 183"/>
          <p:cNvSpPr>
            <a:spLocks noChangeShapeType="1"/>
          </p:cNvSpPr>
          <p:nvPr/>
        </p:nvSpPr>
        <p:spPr bwMode="auto">
          <a:xfrm>
            <a:off x="1885950" y="511492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1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45878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637222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399" y="3657600"/>
            <a:ext cx="12668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4267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14362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18338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6508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1207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1931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1202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5750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044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5180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9935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6705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6203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73975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361950" y="5105400"/>
            <a:ext cx="40005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 flipH="1">
            <a:off x="762000" y="5073649"/>
            <a:ext cx="177800" cy="850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336675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32422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705225" y="506095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095748" y="5029201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708525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98475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67055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620395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73735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9597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1742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Insert K= 20 </a:t>
            </a:r>
          </a:p>
        </p:txBody>
      </p:sp>
      <p:graphicFrame>
        <p:nvGraphicFramePr>
          <p:cNvPr id="49" name="Group 91"/>
          <p:cNvGraphicFramePr>
            <a:graphicFrameLocks noGrp="1"/>
          </p:cNvGraphicFramePr>
          <p:nvPr/>
        </p:nvGraphicFramePr>
        <p:xfrm>
          <a:off x="2438400" y="4572000"/>
          <a:ext cx="1949454" cy="685800"/>
        </p:xfrm>
        <a:graphic>
          <a:graphicData uri="http://schemas.openxmlformats.org/drawingml/2006/table">
            <a:tbl>
              <a:tblPr/>
              <a:tblGrid>
                <a:gridCol w="22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2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25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669409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921000" y="509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171"/>
          <p:cNvSpPr>
            <a:spLocks noChangeArrowheads="1"/>
          </p:cNvSpPr>
          <p:nvPr/>
        </p:nvSpPr>
        <p:spPr bwMode="auto">
          <a:xfrm>
            <a:off x="1577209" y="594052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3" name="Line 183"/>
          <p:cNvSpPr>
            <a:spLocks noChangeShapeType="1"/>
          </p:cNvSpPr>
          <p:nvPr/>
        </p:nvSpPr>
        <p:spPr bwMode="auto">
          <a:xfrm>
            <a:off x="1870075" y="51308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2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45878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637222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399" y="3657600"/>
            <a:ext cx="12668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4267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14362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231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6667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152525" y="591185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1931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1202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5750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044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5180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9935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6705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6203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73975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98450" y="5105400"/>
            <a:ext cx="40005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 flipH="1">
            <a:off x="898525" y="5105400"/>
            <a:ext cx="25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 flipH="1">
            <a:off x="1270000" y="5105400"/>
            <a:ext cx="1778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32422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705225" y="506095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095748" y="5029201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708525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98475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67055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620395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73735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9597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2898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Need to split the node</a:t>
            </a:r>
          </a:p>
        </p:txBody>
      </p:sp>
      <p:graphicFrame>
        <p:nvGraphicFramePr>
          <p:cNvPr id="49" name="Group 91"/>
          <p:cNvGraphicFramePr>
            <a:graphicFrameLocks noGrp="1"/>
          </p:cNvGraphicFramePr>
          <p:nvPr/>
        </p:nvGraphicFramePr>
        <p:xfrm>
          <a:off x="2438400" y="4572000"/>
          <a:ext cx="1949454" cy="685800"/>
        </p:xfrm>
        <a:graphic>
          <a:graphicData uri="http://schemas.openxmlformats.org/drawingml/2006/table">
            <a:tbl>
              <a:tblPr/>
              <a:tblGrid>
                <a:gridCol w="22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2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25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669409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921000" y="509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171"/>
          <p:cNvSpPr>
            <a:spLocks noChangeArrowheads="1"/>
          </p:cNvSpPr>
          <p:nvPr/>
        </p:nvSpPr>
        <p:spPr bwMode="auto">
          <a:xfrm>
            <a:off x="1590675" y="59213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3" name="Line 183"/>
          <p:cNvSpPr>
            <a:spLocks noChangeShapeType="1"/>
          </p:cNvSpPr>
          <p:nvPr/>
        </p:nvSpPr>
        <p:spPr bwMode="auto">
          <a:xfrm flipH="1">
            <a:off x="1708150" y="5114925"/>
            <a:ext cx="1778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8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5330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40354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5370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73697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41179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50849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476780" y="1028985"/>
            <a:ext cx="848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Split and update the parent node.</a:t>
            </a:r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/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5330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40354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5370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73697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41179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50849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476780" y="1028985"/>
            <a:ext cx="848624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What if we need to split the root? </a:t>
            </a:r>
          </a:p>
          <a:p>
            <a:pPr marL="108585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create a new root with one key and two children (old root)</a:t>
            </a:r>
          </a:p>
          <a:p>
            <a:pPr marL="108585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this is why root is an exception to the [d, 2d] rule</a:t>
            </a:r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/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55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5330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40354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5370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73697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41179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50849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1922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Delete K = 21</a:t>
            </a:r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/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6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08025" y="1206500"/>
            <a:ext cx="5913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Note: K = 21 may remain in the internal levels</a:t>
            </a:r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/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Simple access path/file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Heap files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no order in the file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new pages inserted at the end of the file.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Asymptotic #I/O access of algorithms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search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O(n)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insertion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>
                <a:solidFill>
                  <a:srgbClr val="00B050"/>
                </a:solidFill>
                <a:latin typeface="Times New Roman"/>
                <a:cs typeface="Times New Roman"/>
              </a:rPr>
              <a:t>O(1)</a:t>
            </a:r>
          </a:p>
          <a:p>
            <a:pPr lvl="2"/>
            <a:r>
              <a:rPr lang="en-US" i="1" dirty="0">
                <a:latin typeface="Times New Roman"/>
                <a:cs typeface="Times New Roman"/>
              </a:rPr>
              <a:t>insert at the end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update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>
                <a:solidFill>
                  <a:srgbClr val="00B050"/>
                </a:solidFill>
                <a:latin typeface="Times New Roman"/>
                <a:cs typeface="Times New Roman"/>
              </a:rPr>
              <a:t>O(1) </a:t>
            </a:r>
          </a:p>
          <a:p>
            <a:pPr lvl="2"/>
            <a:r>
              <a:rPr lang="en-US" i="1" dirty="0">
                <a:latin typeface="Times New Roman"/>
                <a:cs typeface="Times New Roman"/>
              </a:rPr>
              <a:t>after finding the page/ tuple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deletion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>
                <a:solidFill>
                  <a:srgbClr val="00B050"/>
                </a:solidFill>
                <a:latin typeface="Times New Roman"/>
                <a:cs typeface="Times New Roman"/>
              </a:rPr>
              <a:t>O(1)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lvl="2"/>
            <a:r>
              <a:rPr lang="en-US" i="1" dirty="0">
                <a:latin typeface="Times New Roman"/>
                <a:cs typeface="Times New Roman"/>
              </a:rPr>
              <a:t>after finding the page/ tuple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26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1922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Delete K = 20</a:t>
            </a:r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8928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/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6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41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677862" y="1058128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7030A0"/>
                </a:solidFill>
              </a:rPr>
              <a:t> 	borrow from siblings: </a:t>
            </a:r>
            <a:r>
              <a:rPr lang="en-US" b="1" dirty="0">
                <a:solidFill>
                  <a:srgbClr val="7030A0"/>
                </a:solidFill>
              </a:rPr>
              <a:t>rotate  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/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8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42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7030A0"/>
                </a:solidFill>
              </a:rPr>
              <a:t> 	borrow from siblings: </a:t>
            </a:r>
            <a:r>
              <a:rPr lang="en-US" b="1" dirty="0">
                <a:solidFill>
                  <a:srgbClr val="7030A0"/>
                </a:solidFill>
              </a:rPr>
              <a:t>rotate  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/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1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7030A0"/>
                </a:solidFill>
              </a:rPr>
              <a:t> 	borrow from siblings: </a:t>
            </a:r>
            <a:r>
              <a:rPr lang="en-US" b="1" dirty="0">
                <a:solidFill>
                  <a:srgbClr val="7030A0"/>
                </a:solidFill>
              </a:rPr>
              <a:t>rotate  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/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59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Example: delete K = 30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/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3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790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77824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merge with a sibling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/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8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merge with a sibling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47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532730" y="1111250"/>
            <a:ext cx="4802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7030A0"/>
                </a:solidFill>
              </a:rPr>
              <a:t>Remove the </a:t>
            </a:r>
            <a:r>
              <a:rPr lang="en-US" dirty="0">
                <a:solidFill>
                  <a:srgbClr val="C00000"/>
                </a:solidFill>
              </a:rPr>
              <a:t>dangling key and pointer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81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421380" y="3689350"/>
            <a:ext cx="303771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532730" y="1111250"/>
            <a:ext cx="1355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Final tree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Simple access path/file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>
                <a:latin typeface="Times New Roman"/>
                <a:cs typeface="Times New Roman"/>
              </a:rPr>
              <a:t>Sorted file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sort pages/tuples based on some attributes (key).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contiguous pages (physically or using links)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Asymptotic #I/O access of algorithms</a:t>
            </a:r>
          </a:p>
          <a:p>
            <a:pPr lvl="1"/>
            <a:r>
              <a:rPr lang="en-US" sz="2600" dirty="0">
                <a:solidFill>
                  <a:srgbClr val="7030A0"/>
                </a:solidFill>
                <a:latin typeface="Times New Roman"/>
                <a:cs typeface="Times New Roman"/>
              </a:rPr>
              <a:t>search</a:t>
            </a:r>
            <a:r>
              <a:rPr lang="en-US" sz="2600" dirty="0">
                <a:latin typeface="Times New Roman"/>
                <a:cs typeface="Times New Roman"/>
              </a:rPr>
              <a:t>: </a:t>
            </a:r>
            <a:r>
              <a:rPr lang="en-US" sz="2600" dirty="0">
                <a:solidFill>
                  <a:srgbClr val="00B050"/>
                </a:solidFill>
                <a:latin typeface="Times New Roman"/>
                <a:cs typeface="Times New Roman"/>
              </a:rPr>
              <a:t>O(log (n) )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file is sorted =&gt; binary search</a:t>
            </a:r>
          </a:p>
          <a:p>
            <a:pPr lvl="1"/>
            <a:r>
              <a:rPr lang="en-US" sz="2600" dirty="0">
                <a:solidFill>
                  <a:srgbClr val="7030A0"/>
                </a:solidFill>
                <a:latin typeface="Times New Roman"/>
                <a:cs typeface="Times New Roman"/>
              </a:rPr>
              <a:t>insertion</a:t>
            </a:r>
            <a:r>
              <a:rPr lang="en-US" sz="2600" dirty="0">
                <a:latin typeface="Times New Roman"/>
                <a:cs typeface="Times New Roman"/>
              </a:rPr>
              <a:t>: </a:t>
            </a:r>
            <a:r>
              <a:rPr lang="en-US"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O( n)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need to shift some pages to preserve order</a:t>
            </a:r>
          </a:p>
          <a:p>
            <a:pPr lvl="1"/>
            <a:r>
              <a:rPr lang="en-US" sz="2600" dirty="0">
                <a:solidFill>
                  <a:srgbClr val="7030A0"/>
                </a:solidFill>
                <a:latin typeface="Times New Roman"/>
                <a:cs typeface="Times New Roman"/>
              </a:rPr>
              <a:t>update</a:t>
            </a:r>
            <a:r>
              <a:rPr lang="en-US" sz="2600" dirty="0">
                <a:latin typeface="Times New Roman"/>
                <a:cs typeface="Times New Roman"/>
              </a:rPr>
              <a:t>: </a:t>
            </a:r>
            <a:r>
              <a:rPr lang="en-US" sz="2600" dirty="0">
                <a:solidFill>
                  <a:srgbClr val="00B050"/>
                </a:solidFill>
                <a:latin typeface="Times New Roman"/>
                <a:cs typeface="Times New Roman"/>
              </a:rPr>
              <a:t>O(1)</a:t>
            </a:r>
            <a:r>
              <a:rPr lang="en-US" sz="2600" dirty="0">
                <a:latin typeface="Times New Roman"/>
                <a:cs typeface="Times New Roman"/>
              </a:rPr>
              <a:t>/ </a:t>
            </a:r>
            <a:r>
              <a:rPr lang="en-US"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O(n)</a:t>
            </a:r>
          </a:p>
          <a:p>
            <a:pPr lvl="2"/>
            <a:r>
              <a:rPr lang="en-US" sz="2200" dirty="0">
                <a:latin typeface="Times New Roman"/>
                <a:cs typeface="Times New Roman"/>
              </a:rPr>
              <a:t>If updating the key, need to move tuple </a:t>
            </a:r>
          </a:p>
          <a:p>
            <a:pPr lvl="1"/>
            <a:r>
              <a:rPr lang="en-US" sz="2600" dirty="0">
                <a:solidFill>
                  <a:srgbClr val="7030A0"/>
                </a:solidFill>
                <a:latin typeface="Times New Roman"/>
                <a:cs typeface="Times New Roman"/>
              </a:rPr>
              <a:t>deletion</a:t>
            </a:r>
            <a:r>
              <a:rPr lang="en-US" sz="2600" dirty="0">
                <a:latin typeface="Times New Roman"/>
                <a:cs typeface="Times New Roman"/>
              </a:rPr>
              <a:t>: </a:t>
            </a:r>
            <a:r>
              <a:rPr lang="en-US"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O(n)</a:t>
            </a:r>
          </a:p>
          <a:p>
            <a:pPr lvl="2"/>
            <a:r>
              <a:rPr lang="en-US" sz="2200" dirty="0">
                <a:latin typeface="Times New Roman"/>
                <a:cs typeface="Times New Roman"/>
              </a:rPr>
              <a:t>need to shift some pages</a:t>
            </a:r>
            <a:r>
              <a:rPr lang="en-US" sz="2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Heap vs sorted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Heap files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slow search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Times New Roman"/>
                <a:cs typeface="Times New Roman"/>
              </a:rPr>
              <a:t>fast insertion/ deletion/ update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>
                <a:latin typeface="Times New Roman"/>
                <a:cs typeface="Times New Roman"/>
              </a:rPr>
              <a:t>Sorted files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Times New Roman"/>
                <a:cs typeface="Times New Roman"/>
              </a:rPr>
              <a:t>fast search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slow insertion/ deletion/ update</a:t>
            </a:r>
          </a:p>
          <a:p>
            <a:endParaRPr lang="en-US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7030A0"/>
                </a:solidFill>
                <a:latin typeface="Times New Roman"/>
                <a:cs typeface="Times New Roman"/>
              </a:rPr>
              <a:t>Middle ground? our next topic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1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Indexing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group of </a:t>
            </a: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file structures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access tuples based on 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search keys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endParaRPr lang="en-US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Search key</a:t>
            </a:r>
          </a:p>
          <a:p>
            <a:pPr lvl="1"/>
            <a:r>
              <a:rPr lang="en-US" sz="3000" dirty="0">
                <a:latin typeface="Times New Roman"/>
                <a:cs typeface="Times New Roman"/>
              </a:rPr>
              <a:t>subset of the attributes of tuples</a:t>
            </a:r>
          </a:p>
          <a:p>
            <a:pPr lvl="1"/>
            <a:r>
              <a:rPr lang="en-US" sz="3000" dirty="0">
                <a:latin typeface="Times New Roman"/>
                <a:cs typeface="Times New Roman"/>
              </a:rPr>
              <a:t>might be primary key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Middle-ground between heap and sorted files</a:t>
            </a:r>
          </a:p>
          <a:p>
            <a:pPr lvl="1"/>
            <a:r>
              <a:rPr lang="en-US" i="1" dirty="0">
                <a:solidFill>
                  <a:srgbClr val="7030A0"/>
                </a:solidFill>
                <a:latin typeface="Times New Roman"/>
                <a:cs typeface="Times New Roman"/>
              </a:rPr>
              <a:t>fast search, update, insert, </a:t>
            </a:r>
            <a:r>
              <a:rPr lang="en-US" i="1">
                <a:solidFill>
                  <a:srgbClr val="7030A0"/>
                </a:solidFill>
                <a:latin typeface="Times New Roman"/>
                <a:cs typeface="Times New Roman"/>
              </a:rPr>
              <a:t>and delete. </a:t>
            </a:r>
            <a:endParaRPr lang="en-US" i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6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Simple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Entries (records) in an index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Times New Roman"/>
                <a:cs typeface="Times New Roman"/>
              </a:rPr>
              <a:t>k</a:t>
            </a:r>
            <a:r>
              <a:rPr lang="en-US" b="1" dirty="0"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search key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pointer to a record/ page in data file </a:t>
            </a:r>
            <a:r>
              <a:rPr lang="en-US" dirty="0">
                <a:latin typeface="Times New Roman"/>
                <a:cs typeface="Times New Roman"/>
              </a:rPr>
              <a:t>(record/page id) 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It’s a sorted file based on search key 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C08DA5EB-488B-2C07-49D8-F426A755A520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16569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25">
            <a:extLst>
              <a:ext uri="{FF2B5EF4-FFF2-40B4-BE49-F238E27FC236}">
                <a16:creationId xmlns:a16="http://schemas.microsoft.com/office/drawing/2014/main" id="{34FF0777-3B95-FDBA-6CBE-F64ED61CE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215" y="3493128"/>
            <a:ext cx="1441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Index File</a:t>
            </a:r>
          </a:p>
        </p:txBody>
      </p:sp>
      <p:sp>
        <p:nvSpPr>
          <p:cNvPr id="7" name="Line 82">
            <a:extLst>
              <a:ext uri="{FF2B5EF4-FFF2-40B4-BE49-F238E27FC236}">
                <a16:creationId xmlns:a16="http://schemas.microsoft.com/office/drawing/2014/main" id="{742CB7EB-30AD-8010-EEBC-9D9E0F77F4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1451" y="4070733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3">
            <a:extLst>
              <a:ext uri="{FF2B5EF4-FFF2-40B4-BE49-F238E27FC236}">
                <a16:creationId xmlns:a16="http://schemas.microsoft.com/office/drawing/2014/main" id="{C4D913E0-D132-B4DF-B1F5-0195C6772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1451" y="437553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4">
            <a:extLst>
              <a:ext uri="{FF2B5EF4-FFF2-40B4-BE49-F238E27FC236}">
                <a16:creationId xmlns:a16="http://schemas.microsoft.com/office/drawing/2014/main" id="{658ED64A-904C-5042-BB19-C5B7CF8E8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251" y="4604133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5">
            <a:extLst>
              <a:ext uri="{FF2B5EF4-FFF2-40B4-BE49-F238E27FC236}">
                <a16:creationId xmlns:a16="http://schemas.microsoft.com/office/drawing/2014/main" id="{F2E0B039-CE64-FBB0-ACE3-53AA292E4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1451" y="4832733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D367E93-4177-F18D-A656-76D4B99DD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065" y="3839900"/>
            <a:ext cx="3659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Records/ Pages in Data File </a:t>
            </a:r>
          </a:p>
        </p:txBody>
      </p:sp>
    </p:spTree>
    <p:extLst>
      <p:ext uri="{BB962C8B-B14F-4D97-AF65-F5344CB8AC3E}">
        <p14:creationId xmlns:p14="http://schemas.microsoft.com/office/powerpoint/2010/main" val="298049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10261</TotalTime>
  <Words>2203</Words>
  <Application>Microsoft Office PowerPoint</Application>
  <PresentationFormat>On-screen Show (4:3)</PresentationFormat>
  <Paragraphs>1164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Times New Roman</vt:lpstr>
      <vt:lpstr>Office Theme</vt:lpstr>
      <vt:lpstr>CS 440  Database Management Systems</vt:lpstr>
      <vt:lpstr>Access path</vt:lpstr>
      <vt:lpstr>Types of queries regarding  access paths </vt:lpstr>
      <vt:lpstr>Simple access path/file structure</vt:lpstr>
      <vt:lpstr>Simple access path/file structure</vt:lpstr>
      <vt:lpstr>Heap vs sorted files</vt:lpstr>
      <vt:lpstr>Indexing</vt:lpstr>
      <vt:lpstr>Indexes</vt:lpstr>
      <vt:lpstr>Simple Index</vt:lpstr>
      <vt:lpstr>Index file vs data file</vt:lpstr>
      <vt:lpstr>Index file vs data file</vt:lpstr>
      <vt:lpstr>Index categorizations</vt:lpstr>
      <vt:lpstr>Index categorizations</vt:lpstr>
      <vt:lpstr>Index categorizations</vt:lpstr>
      <vt:lpstr>Duplicate search keys </vt:lpstr>
      <vt:lpstr>Duplicate search keys </vt:lpstr>
      <vt:lpstr>Duplicate search keys </vt:lpstr>
      <vt:lpstr>Duplicate search keys </vt:lpstr>
      <vt:lpstr>Unclustered index</vt:lpstr>
      <vt:lpstr>Index categorizations</vt:lpstr>
      <vt:lpstr>B+Tree</vt:lpstr>
      <vt:lpstr>Problem with simple index</vt:lpstr>
      <vt:lpstr>B+ trees</vt:lpstr>
      <vt:lpstr>B+ tree structure</vt:lpstr>
      <vt:lpstr>Example</vt:lpstr>
      <vt:lpstr>B+ tree tuning</vt:lpstr>
      <vt:lpstr>B+ trees in practice</vt:lpstr>
      <vt:lpstr>B+Tree Algorithms</vt:lpstr>
      <vt:lpstr>B+ tree Algorithms: search</vt:lpstr>
      <vt:lpstr>Search</vt:lpstr>
      <vt:lpstr>Inserting a new key</vt:lpstr>
      <vt:lpstr>Insertion</vt:lpstr>
      <vt:lpstr>Insertion</vt:lpstr>
      <vt:lpstr>Insertion</vt:lpstr>
      <vt:lpstr>Insertion</vt:lpstr>
      <vt:lpstr>Insertion</vt:lpstr>
      <vt:lpstr>Insertion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</vt:vector>
  </TitlesOfParts>
  <Company>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Termehchy, Arash</cp:lastModifiedBy>
  <cp:revision>1468</cp:revision>
  <dcterms:created xsi:type="dcterms:W3CDTF">2013-01-08T05:44:03Z</dcterms:created>
  <dcterms:modified xsi:type="dcterms:W3CDTF">2024-01-25T18:42:42Z</dcterms:modified>
</cp:coreProperties>
</file>